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8" r:id="rId3"/>
    <p:sldId id="267" r:id="rId4"/>
    <p:sldId id="266" r:id="rId5"/>
    <p:sldId id="269" r:id="rId6"/>
    <p:sldId id="270" r:id="rId7"/>
    <p:sldId id="271" r:id="rId8"/>
    <p:sldId id="272" r:id="rId9"/>
    <p:sldId id="273" r:id="rId10"/>
    <p:sldId id="274" r:id="rId11"/>
    <p:sldId id="277" r:id="rId12"/>
    <p:sldId id="275" r:id="rId13"/>
    <p:sldId id="276" r:id="rId14"/>
    <p:sldId id="278" r:id="rId15"/>
    <p:sldId id="279" r:id="rId16"/>
    <p:sldId id="280" r:id="rId17"/>
    <p:sldId id="281" r:id="rId18"/>
    <p:sldId id="283" r:id="rId19"/>
    <p:sldId id="28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BAC42-CE8A-125C-6E27-3A489DD5EE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E36011-9502-28F5-3703-EF9951C32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673D2-AC75-7406-9BF0-A9C1FEA3D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B3ED-1034-47AF-A5D8-0429BDC38B43}" type="datetimeFigureOut">
              <a:rPr lang="en-SG" smtClean="0"/>
              <a:t>5/3/2023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7409B-D314-5923-F08B-C3BD37CF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D1E0D-66FC-AA17-92BA-9A0FCD0DD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03BE4-A019-48B1-8B97-64339BB4B9F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1464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0EC87-3B08-0CCD-67F7-42ADE2AA2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54DD92-5B49-312B-AACD-395FF21C6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CBBE6-B5B7-7929-E841-AD5D37FD0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B3ED-1034-47AF-A5D8-0429BDC38B43}" type="datetimeFigureOut">
              <a:rPr lang="en-SG" smtClean="0"/>
              <a:t>5/3/2023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8429C-D47E-49D3-8000-3063535BD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1787E-9135-CAC3-4492-A817456C4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03BE4-A019-48B1-8B97-64339BB4B9F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94175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788176-EF89-860E-A7CD-59763F7D7E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03924-FC73-D862-53E4-4DA895D06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790B2-EB95-483B-D86B-54AE2ACD9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B3ED-1034-47AF-A5D8-0429BDC38B43}" type="datetimeFigureOut">
              <a:rPr lang="en-SG" smtClean="0"/>
              <a:t>5/3/2023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60ACD-C567-B7A7-0544-5760522FB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35A6F-155E-BCDC-F2B1-D700AAD10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03BE4-A019-48B1-8B97-64339BB4B9F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9408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50F64-DF02-E452-8407-E8ABE8D55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BD184-D7C5-5EFD-481D-D269EDD5D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E5A54-B3DF-9249-7D28-2BB759A72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B3ED-1034-47AF-A5D8-0429BDC38B43}" type="datetimeFigureOut">
              <a:rPr lang="en-SG" smtClean="0"/>
              <a:t>5/3/2023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4ECEF-B482-A4E8-F62B-412D0154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D377D-E2BF-7A65-03BD-1F67AD289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03BE4-A019-48B1-8B97-64339BB4B9F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3280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F97F9-2451-1E08-A7E5-AE83927E5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3817F-0B4B-7A39-1A45-9057010F2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03386-62B8-5DD8-F7C2-70CABB87C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B3ED-1034-47AF-A5D8-0429BDC38B43}" type="datetimeFigureOut">
              <a:rPr lang="en-SG" smtClean="0"/>
              <a:t>5/3/2023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F2230-BED6-CAFA-95EC-D994B0E57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636DD-7CCE-4AD8-49E1-A9B7FB52B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03BE4-A019-48B1-8B97-64339BB4B9F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808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289EF-770A-3DB4-4D5F-E06667F34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19476-2BFA-2691-D8D3-2D3F82F4E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8EFEA7-8CF3-21FB-B0BF-0601A03A1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766D3-7B1D-879C-F794-A52092C03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B3ED-1034-47AF-A5D8-0429BDC38B43}" type="datetimeFigureOut">
              <a:rPr lang="en-SG" smtClean="0"/>
              <a:t>5/3/2023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0AED4-8DBD-F85E-8F3C-E986C0702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E00B0-558D-5B92-56B1-9A661241F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03BE4-A019-48B1-8B97-64339BB4B9F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3979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0D825-4B81-E17B-256F-8FD2EB0B1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60A38-7D11-7B9A-D07B-C381DC288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221F9B-3E03-A18B-AE64-3F19ECF21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078602-E9F1-A4BF-0F0A-3CFE1971F7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97DFC4-8856-3A2C-F037-B8C1237BD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CEE253-2645-EBBD-C3C1-05EE597AD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B3ED-1034-47AF-A5D8-0429BDC38B43}" type="datetimeFigureOut">
              <a:rPr lang="en-SG" smtClean="0"/>
              <a:t>5/3/2023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6CA6FA-47AC-9084-0DE2-D0D66955A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E4B832-B052-B16F-F54D-5F2D9F4CD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03BE4-A019-48B1-8B97-64339BB4B9F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086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C61A9-3C31-59F8-BA68-0D22FF524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E6C35A-A120-A0E5-CF1A-9D452C569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B3ED-1034-47AF-A5D8-0429BDC38B43}" type="datetimeFigureOut">
              <a:rPr lang="en-SG" smtClean="0"/>
              <a:t>5/3/2023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857635-C21E-F6E2-421B-6758CA2C4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BA24AC-73E9-AF25-78D3-4AC364B34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03BE4-A019-48B1-8B97-64339BB4B9F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8184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2499D8-80DD-4549-6E86-AD3D59C75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B3ED-1034-47AF-A5D8-0429BDC38B43}" type="datetimeFigureOut">
              <a:rPr lang="en-SG" smtClean="0"/>
              <a:t>5/3/2023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9E8577-CD83-9E8E-4B9C-5714713DA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4F754A-8BE4-C83C-F3C5-C5979E51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03BE4-A019-48B1-8B97-64339BB4B9F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979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073D3-506F-B21F-B506-A65C27827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E9900-C626-9D45-E0D4-83642E8A9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A6E8C7-C981-E69A-C9A1-EF096EFC62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79857-AAF5-6F42-5E90-5FA0D04C6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B3ED-1034-47AF-A5D8-0429BDC38B43}" type="datetimeFigureOut">
              <a:rPr lang="en-SG" smtClean="0"/>
              <a:t>5/3/2023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E4918-71C2-D7A8-A902-236C152EE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607078-C92C-88BC-95D4-F12C3BE30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03BE4-A019-48B1-8B97-64339BB4B9F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6482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5960F-C063-9283-3C2B-A679F6D31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B60EC0-368E-8815-F360-17C656F799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A26093-A7C0-C96A-F75E-47228AE69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66D712-5AC6-22F9-5D46-3F9B23C04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B3ED-1034-47AF-A5D8-0429BDC38B43}" type="datetimeFigureOut">
              <a:rPr lang="en-SG" smtClean="0"/>
              <a:t>5/3/2023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C4FA-2CF4-676B-F614-5F5D0ABEB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084AC-9391-9D78-2F91-445D76CA0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03BE4-A019-48B1-8B97-64339BB4B9F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4132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4A060F-CB7E-0429-D624-6311E2A6A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EECDB-78C7-1BD7-DB4A-6114C699E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2620D-4B86-C3D3-FDEE-B2897CFB30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8B3ED-1034-47AF-A5D8-0429BDC38B43}" type="datetimeFigureOut">
              <a:rPr lang="en-SG" smtClean="0"/>
              <a:t>5/3/2023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E3CC7-6D42-EF1C-FE71-1E61B16511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8B75D-40A9-82FE-097F-018A29FDAE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03BE4-A019-48B1-8B97-64339BB4B9F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0041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25CB241-ABD9-7045-56E6-EFC3B0A2D334}"/>
              </a:ext>
            </a:extLst>
          </p:cNvPr>
          <p:cNvGrpSpPr/>
          <p:nvPr/>
        </p:nvGrpSpPr>
        <p:grpSpPr>
          <a:xfrm>
            <a:off x="4069262" y="2396023"/>
            <a:ext cx="3331857" cy="3099707"/>
            <a:chOff x="4039326" y="2396024"/>
            <a:chExt cx="3331857" cy="309970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8AF6405-DD0B-6113-C227-589A7C9F6433}"/>
                </a:ext>
              </a:extLst>
            </p:cNvPr>
            <p:cNvSpPr/>
            <p:nvPr/>
          </p:nvSpPr>
          <p:spPr>
            <a:xfrm>
              <a:off x="4039326" y="2396024"/>
              <a:ext cx="3331857" cy="3099707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8D6977C-DC80-F494-9409-E41877831093}"/>
                </a:ext>
              </a:extLst>
            </p:cNvPr>
            <p:cNvSpPr txBox="1"/>
            <p:nvPr/>
          </p:nvSpPr>
          <p:spPr>
            <a:xfrm>
              <a:off x="4330293" y="3474414"/>
              <a:ext cx="2575129" cy="923330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>
                  <a:solidFill>
                    <a:srgbClr val="002060"/>
                  </a:solidFill>
                </a:rPr>
                <a:t>Wifi</a:t>
              </a:r>
              <a:endParaRPr lang="en-US" dirty="0">
                <a:solidFill>
                  <a:srgbClr val="002060"/>
                </a:solidFill>
              </a:endParaRPr>
            </a:p>
            <a:p>
              <a:r>
                <a:rPr lang="en-US" dirty="0">
                  <a:solidFill>
                    <a:srgbClr val="002060"/>
                  </a:solidFill>
                </a:rPr>
                <a:t>SSID=</a:t>
              </a:r>
              <a:r>
                <a:rPr lang="en-US" dirty="0" err="1">
                  <a:solidFill>
                    <a:srgbClr val="002060"/>
                  </a:solidFill>
                </a:rPr>
                <a:t>VirusGenerator</a:t>
              </a:r>
              <a:endParaRPr lang="en-US" dirty="0">
                <a:solidFill>
                  <a:srgbClr val="002060"/>
                </a:solidFill>
              </a:endParaRPr>
            </a:p>
            <a:p>
              <a:r>
                <a:rPr lang="en-US" dirty="0">
                  <a:solidFill>
                    <a:srgbClr val="002060"/>
                  </a:solidFill>
                </a:rPr>
                <a:t>PWD=VGAquarius090317</a:t>
              </a:r>
              <a:endParaRPr lang="en-SG" dirty="0">
                <a:solidFill>
                  <a:srgbClr val="00206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8B291B0-27F7-1DFA-46CC-E961C3124A10}"/>
              </a:ext>
            </a:extLst>
          </p:cNvPr>
          <p:cNvSpPr txBox="1"/>
          <p:nvPr/>
        </p:nvSpPr>
        <p:spPr>
          <a:xfrm>
            <a:off x="997092" y="612396"/>
            <a:ext cx="200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Pico as Data Logger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4BBEF7-174A-B500-B8FD-87A3E8C89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12" y="1283733"/>
            <a:ext cx="4030363" cy="188867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93BF5CA-B1EA-D761-B194-60E31FD9B517}"/>
              </a:ext>
            </a:extLst>
          </p:cNvPr>
          <p:cNvSpPr txBox="1"/>
          <p:nvPr/>
        </p:nvSpPr>
        <p:spPr>
          <a:xfrm>
            <a:off x="3627275" y="1193547"/>
            <a:ext cx="7597452" cy="369332"/>
          </a:xfrm>
          <a:prstGeom prst="rect">
            <a:avLst/>
          </a:prstGeom>
          <a:noFill/>
          <a:ln w="28575"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Connected to : ('</a:t>
            </a:r>
            <a:r>
              <a:rPr lang="en-US" dirty="0">
                <a:solidFill>
                  <a:srgbClr val="FF0000"/>
                </a:solidFill>
              </a:rPr>
              <a:t>192.168.1.95</a:t>
            </a:r>
            <a:r>
              <a:rPr lang="en-US" dirty="0"/>
              <a:t>', '255.255.255.0', '192.168.1.1', '192.168.1.1')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BAD845C-E95E-CAD1-0036-CFEC7415480F}"/>
              </a:ext>
            </a:extLst>
          </p:cNvPr>
          <p:cNvGrpSpPr/>
          <p:nvPr/>
        </p:nvGrpSpPr>
        <p:grpSpPr>
          <a:xfrm>
            <a:off x="1087189" y="3540263"/>
            <a:ext cx="1790004" cy="1120861"/>
            <a:chOff x="1041325" y="3785094"/>
            <a:chExt cx="1790004" cy="1120861"/>
          </a:xfrm>
        </p:grpSpPr>
        <p:sp>
          <p:nvSpPr>
            <p:cNvPr id="30" name="Flowchart: Predefined Process 29">
              <a:extLst>
                <a:ext uri="{FF2B5EF4-FFF2-40B4-BE49-F238E27FC236}">
                  <a16:creationId xmlns:a16="http://schemas.microsoft.com/office/drawing/2014/main" id="{49136E7C-7823-7933-4C20-109ABF4FDEB4}"/>
                </a:ext>
              </a:extLst>
            </p:cNvPr>
            <p:cNvSpPr/>
            <p:nvPr/>
          </p:nvSpPr>
          <p:spPr>
            <a:xfrm>
              <a:off x="1041325" y="3785094"/>
              <a:ext cx="1790004" cy="1120861"/>
            </a:xfrm>
            <a:prstGeom prst="flowChartPredefined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F3C8BA5-2741-C6C1-48E1-230A9954BD7F}"/>
                </a:ext>
              </a:extLst>
            </p:cNvPr>
            <p:cNvSpPr txBox="1"/>
            <p:nvPr/>
          </p:nvSpPr>
          <p:spPr>
            <a:xfrm>
              <a:off x="1146299" y="4028411"/>
              <a:ext cx="1510350" cy="646331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upython</a:t>
              </a:r>
              <a:r>
                <a:rPr lang="en-US" dirty="0"/>
                <a:t> Code</a:t>
              </a:r>
            </a:p>
            <a:p>
              <a:pPr algn="ctr"/>
              <a:r>
                <a:rPr lang="en-US" dirty="0"/>
                <a:t>.</a:t>
              </a:r>
              <a:r>
                <a:rPr lang="en-US" dirty="0" err="1"/>
                <a:t>py</a:t>
              </a:r>
              <a:endParaRPr lang="en-SG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370B8C1-CE90-D858-30B9-081A51380958}"/>
              </a:ext>
            </a:extLst>
          </p:cNvPr>
          <p:cNvGrpSpPr/>
          <p:nvPr/>
        </p:nvGrpSpPr>
        <p:grpSpPr>
          <a:xfrm>
            <a:off x="7206514" y="3749934"/>
            <a:ext cx="2366693" cy="2067673"/>
            <a:chOff x="7206514" y="3945877"/>
            <a:chExt cx="2366693" cy="206767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64D62CDD-EB4D-08B7-FE44-85DA48ABFB34}"/>
                </a:ext>
              </a:extLst>
            </p:cNvPr>
            <p:cNvGrpSpPr/>
            <p:nvPr/>
          </p:nvGrpSpPr>
          <p:grpSpPr>
            <a:xfrm>
              <a:off x="7206514" y="3945877"/>
              <a:ext cx="2366693" cy="2031325"/>
              <a:chOff x="7206514" y="3945877"/>
              <a:chExt cx="2366693" cy="2031325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5C16B78-75C3-35ED-D500-F6E52436A855}"/>
                  </a:ext>
                </a:extLst>
              </p:cNvPr>
              <p:cNvSpPr txBox="1"/>
              <p:nvPr/>
            </p:nvSpPr>
            <p:spPr>
              <a:xfrm>
                <a:off x="7206514" y="3945877"/>
                <a:ext cx="2366693" cy="2031325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SG" dirty="0"/>
              </a:p>
              <a:p>
                <a:endParaRPr lang="en-SG" dirty="0"/>
              </a:p>
              <a:p>
                <a:endParaRPr lang="en-SG" dirty="0"/>
              </a:p>
              <a:p>
                <a:endParaRPr lang="en-SG" dirty="0"/>
              </a:p>
            </p:txBody>
          </p:sp>
          <p:sp>
            <p:nvSpPr>
              <p:cNvPr id="18" name="Flowchart: Magnetic Disk 17">
                <a:extLst>
                  <a:ext uri="{FF2B5EF4-FFF2-40B4-BE49-F238E27FC236}">
                    <a16:creationId xmlns:a16="http://schemas.microsoft.com/office/drawing/2014/main" id="{16457BC8-E62A-EF5C-5A60-47BC605723D2}"/>
                  </a:ext>
                </a:extLst>
              </p:cNvPr>
              <p:cNvSpPr/>
              <p:nvPr/>
            </p:nvSpPr>
            <p:spPr>
              <a:xfrm>
                <a:off x="7788976" y="4487631"/>
                <a:ext cx="1191978" cy="1047542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19304C2-480F-EEBF-6380-061F72DA4354}"/>
                  </a:ext>
                </a:extLst>
              </p:cNvPr>
              <p:cNvSpPr txBox="1"/>
              <p:nvPr/>
            </p:nvSpPr>
            <p:spPr>
              <a:xfrm>
                <a:off x="7855453" y="4905956"/>
                <a:ext cx="1125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FF00"/>
                    </a:solidFill>
                  </a:rPr>
                  <a:t>INFLUXDB</a:t>
                </a:r>
                <a:endParaRPr lang="en-SG" dirty="0">
                  <a:solidFill>
                    <a:srgbClr val="FFFF00"/>
                  </a:solidFill>
                </a:endParaRP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2A1E0F0-5AD7-8887-9755-D8CB8C4EC950}"/>
                </a:ext>
              </a:extLst>
            </p:cNvPr>
            <p:cNvSpPr txBox="1"/>
            <p:nvPr/>
          </p:nvSpPr>
          <p:spPr>
            <a:xfrm>
              <a:off x="7971574" y="5644218"/>
              <a:ext cx="893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SERVER</a:t>
              </a:r>
              <a:endParaRPr lang="en-SG" dirty="0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E1143853-4E4E-F0DF-DC02-91C7EF6CC354}"/>
              </a:ext>
            </a:extLst>
          </p:cNvPr>
          <p:cNvSpPr txBox="1"/>
          <p:nvPr/>
        </p:nvSpPr>
        <p:spPr>
          <a:xfrm>
            <a:off x="7611105" y="3813311"/>
            <a:ext cx="161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192.168.1.100</a:t>
            </a:r>
            <a:endParaRPr lang="en-SG" dirty="0">
              <a:solidFill>
                <a:srgbClr val="FF0000"/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8DF852E-8447-0853-ACDC-A04F358A4F42}"/>
              </a:ext>
            </a:extLst>
          </p:cNvPr>
          <p:cNvGrpSpPr/>
          <p:nvPr/>
        </p:nvGrpSpPr>
        <p:grpSpPr>
          <a:xfrm>
            <a:off x="1998199" y="4661124"/>
            <a:ext cx="5942152" cy="457490"/>
            <a:chOff x="1998199" y="4661124"/>
            <a:chExt cx="5942152" cy="457490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793764D-34DA-B3B1-CD83-C52B65609896}"/>
                </a:ext>
              </a:extLst>
            </p:cNvPr>
            <p:cNvCxnSpPr>
              <a:cxnSpLocks/>
            </p:cNvCxnSpPr>
            <p:nvPr/>
          </p:nvCxnSpPr>
          <p:spPr>
            <a:xfrm>
              <a:off x="1998199" y="5118614"/>
              <a:ext cx="5942152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4AA0803-07C9-68B0-15A2-EDADCD6B7826}"/>
                </a:ext>
              </a:extLst>
            </p:cNvPr>
            <p:cNvCxnSpPr>
              <a:cxnSpLocks/>
            </p:cNvCxnSpPr>
            <p:nvPr/>
          </p:nvCxnSpPr>
          <p:spPr>
            <a:xfrm>
              <a:off x="2019897" y="4661124"/>
              <a:ext cx="0" cy="42575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DB17C64-4423-C4B1-EF8E-3C6358FC2F0A}"/>
              </a:ext>
            </a:extLst>
          </p:cNvPr>
          <p:cNvGrpSpPr/>
          <p:nvPr/>
        </p:nvGrpSpPr>
        <p:grpSpPr>
          <a:xfrm>
            <a:off x="6589502" y="1678816"/>
            <a:ext cx="4578816" cy="3048391"/>
            <a:chOff x="6589502" y="1678816"/>
            <a:chExt cx="4578816" cy="304839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2FB12A9-E774-963C-54DD-37A8BAADB31A}"/>
                </a:ext>
              </a:extLst>
            </p:cNvPr>
            <p:cNvGrpSpPr/>
            <p:nvPr/>
          </p:nvGrpSpPr>
          <p:grpSpPr>
            <a:xfrm>
              <a:off x="8593188" y="1678816"/>
              <a:ext cx="2575130" cy="3048391"/>
              <a:chOff x="8593188" y="1678816"/>
              <a:chExt cx="2575130" cy="3048391"/>
            </a:xfrm>
          </p:grpSpPr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FA82B612-1B0D-DECD-4A29-0F191371DA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93188" y="1927852"/>
                <a:ext cx="2575130" cy="1485855"/>
              </a:xfrm>
              <a:prstGeom prst="rect">
                <a:avLst/>
              </a:prstGeom>
            </p:spPr>
          </p:pic>
          <p:sp>
            <p:nvSpPr>
              <p:cNvPr id="43" name="Arrow: Right 42">
                <a:extLst>
                  <a:ext uri="{FF2B5EF4-FFF2-40B4-BE49-F238E27FC236}">
                    <a16:creationId xmlns:a16="http://schemas.microsoft.com/office/drawing/2014/main" id="{360FEB27-5BE2-D15D-9022-008A3BA2AB2D}"/>
                  </a:ext>
                </a:extLst>
              </p:cNvPr>
              <p:cNvSpPr/>
              <p:nvPr/>
            </p:nvSpPr>
            <p:spPr>
              <a:xfrm rot="18535668">
                <a:off x="8894986" y="3746382"/>
                <a:ext cx="1477019" cy="4846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AA37204-0F6D-16A4-C918-3C22CE599B56}"/>
                  </a:ext>
                </a:extLst>
              </p:cNvPr>
              <p:cNvSpPr txBox="1"/>
              <p:nvPr/>
            </p:nvSpPr>
            <p:spPr>
              <a:xfrm>
                <a:off x="9437042" y="1678816"/>
                <a:ext cx="887422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solidFill>
                      <a:srgbClr val="0070C0"/>
                    </a:solidFill>
                  </a:rPr>
                  <a:t>grafana</a:t>
                </a:r>
                <a:endParaRPr lang="en-SG" dirty="0">
                  <a:solidFill>
                    <a:srgbClr val="0070C0"/>
                  </a:solidFill>
                </a:endParaRPr>
              </a:p>
            </p:txBody>
          </p:sp>
        </p:grp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013F5FC-427E-61EC-A8DF-BF3D8BD8A4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89502" y="1938092"/>
              <a:ext cx="1795463" cy="14716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961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54563B-005C-72C7-59CF-4BF6DA978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156" y="1517489"/>
            <a:ext cx="6162675" cy="14573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7873F0-0016-E436-9FBA-5683E82C82B8}"/>
              </a:ext>
            </a:extLst>
          </p:cNvPr>
          <p:cNvSpPr txBox="1"/>
          <p:nvPr/>
        </p:nvSpPr>
        <p:spPr>
          <a:xfrm>
            <a:off x="3200581" y="831722"/>
            <a:ext cx="48947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START INFLUXDB QUERY LANGUAGE</a:t>
            </a:r>
          </a:p>
          <a:p>
            <a:r>
              <a:rPr lang="en-US" dirty="0"/>
              <a:t>In folder in which I have installed my </a:t>
            </a:r>
            <a:r>
              <a:rPr lang="en-US" dirty="0" err="1"/>
              <a:t>influxdb</a:t>
            </a:r>
            <a:r>
              <a:rPr lang="en-US" dirty="0"/>
              <a:t> v1.8</a:t>
            </a:r>
            <a:endParaRPr lang="en-SG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531469B-1C12-1F14-04AD-554E7D9D9D07}"/>
              </a:ext>
            </a:extLst>
          </p:cNvPr>
          <p:cNvGrpSpPr/>
          <p:nvPr/>
        </p:nvGrpSpPr>
        <p:grpSpPr>
          <a:xfrm>
            <a:off x="2376012" y="3433665"/>
            <a:ext cx="5794279" cy="1487747"/>
            <a:chOff x="2376012" y="3433665"/>
            <a:chExt cx="5794279" cy="1487747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2E55516-B53D-288A-731B-2A9A02EA8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86156" y="3883187"/>
              <a:ext cx="3667125" cy="1038225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6D83D9F-044B-2E44-FFA3-8D6F0B55193D}"/>
                </a:ext>
              </a:extLst>
            </p:cNvPr>
            <p:cNvSpPr txBox="1"/>
            <p:nvPr/>
          </p:nvSpPr>
          <p:spPr>
            <a:xfrm>
              <a:off x="2376012" y="3433665"/>
              <a:ext cx="5794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 another Window Terminal Session and cd to the folder</a:t>
              </a:r>
              <a:endParaRPr lang="en-SG" dirty="0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2FA6A98E-FAD6-B07A-01E6-0F3B3D526D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156" y="5207161"/>
            <a:ext cx="2085975" cy="26670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0686C78F-DFAC-2CC7-D799-FA8099C1699E}"/>
              </a:ext>
            </a:extLst>
          </p:cNvPr>
          <p:cNvGrpSpPr/>
          <p:nvPr/>
        </p:nvGrpSpPr>
        <p:grpSpPr>
          <a:xfrm>
            <a:off x="1519368" y="1454312"/>
            <a:ext cx="9267825" cy="4857750"/>
            <a:chOff x="1519368" y="1454312"/>
            <a:chExt cx="9267825" cy="4857750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B1187D66-8EBB-6CBB-C45B-89EFBD8EA0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19368" y="1454312"/>
              <a:ext cx="9267825" cy="485775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FD030EA-004E-9606-CDC8-CF4E1027B825}"/>
                </a:ext>
              </a:extLst>
            </p:cNvPr>
            <p:cNvSpPr txBox="1"/>
            <p:nvPr/>
          </p:nvSpPr>
          <p:spPr>
            <a:xfrm>
              <a:off x="4572131" y="3944324"/>
              <a:ext cx="2896114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This is the Influx QL Interface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3406631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1E7BB9B-7C74-0164-8447-9064BEE97034}"/>
              </a:ext>
            </a:extLst>
          </p:cNvPr>
          <p:cNvSpPr/>
          <p:nvPr/>
        </p:nvSpPr>
        <p:spPr>
          <a:xfrm flipH="1">
            <a:off x="1788365" y="1259632"/>
            <a:ext cx="4307635" cy="4338735"/>
          </a:xfrm>
          <a:prstGeom prst="ellipse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8902B0C-F684-0594-92C3-EFA3CB2AD567}"/>
              </a:ext>
            </a:extLst>
          </p:cNvPr>
          <p:cNvGrpSpPr/>
          <p:nvPr/>
        </p:nvGrpSpPr>
        <p:grpSpPr>
          <a:xfrm>
            <a:off x="1208230" y="648096"/>
            <a:ext cx="5565960" cy="5207645"/>
            <a:chOff x="1208230" y="648096"/>
            <a:chExt cx="5565960" cy="520764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BEC1A9D-F10B-5524-A934-D7DFCFBB8CBE}"/>
                </a:ext>
              </a:extLst>
            </p:cNvPr>
            <p:cNvSpPr/>
            <p:nvPr/>
          </p:nvSpPr>
          <p:spPr>
            <a:xfrm>
              <a:off x="5318449" y="1166326"/>
              <a:ext cx="914400" cy="914400"/>
            </a:xfrm>
            <a:prstGeom prst="rect">
              <a:avLst/>
            </a:prstGeom>
            <a:noFill/>
            <a:ln w="508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D437F69-2F02-1035-1535-8C50BC27CD2D}"/>
                </a:ext>
              </a:extLst>
            </p:cNvPr>
            <p:cNvSpPr/>
            <p:nvPr/>
          </p:nvSpPr>
          <p:spPr>
            <a:xfrm>
              <a:off x="5775649" y="2811624"/>
              <a:ext cx="914400" cy="914400"/>
            </a:xfrm>
            <a:prstGeom prst="rect">
              <a:avLst/>
            </a:prstGeom>
            <a:noFill/>
            <a:ln w="508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443D21B-1200-07F2-A498-0D57B88FE5A3}"/>
                </a:ext>
              </a:extLst>
            </p:cNvPr>
            <p:cNvSpPr/>
            <p:nvPr/>
          </p:nvSpPr>
          <p:spPr>
            <a:xfrm>
              <a:off x="5181600" y="4593771"/>
              <a:ext cx="914400" cy="914400"/>
            </a:xfrm>
            <a:prstGeom prst="rect">
              <a:avLst/>
            </a:prstGeom>
            <a:noFill/>
            <a:ln w="508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34CE6F7-2A19-06A2-A522-4456BFA899A4}"/>
                </a:ext>
              </a:extLst>
            </p:cNvPr>
            <p:cNvSpPr/>
            <p:nvPr/>
          </p:nvSpPr>
          <p:spPr>
            <a:xfrm>
              <a:off x="2541037" y="1057469"/>
              <a:ext cx="914400" cy="914400"/>
            </a:xfrm>
            <a:prstGeom prst="rect">
              <a:avLst/>
            </a:prstGeom>
            <a:noFill/>
            <a:ln w="508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07229AF-D85D-218D-D09D-A48934FCE089}"/>
                </a:ext>
              </a:extLst>
            </p:cNvPr>
            <p:cNvSpPr/>
            <p:nvPr/>
          </p:nvSpPr>
          <p:spPr>
            <a:xfrm>
              <a:off x="1331165" y="3166187"/>
              <a:ext cx="914400" cy="914400"/>
            </a:xfrm>
            <a:prstGeom prst="rect">
              <a:avLst/>
            </a:prstGeom>
            <a:noFill/>
            <a:ln w="508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9EDD084-74BE-2112-B4F7-892E6B914648}"/>
                </a:ext>
              </a:extLst>
            </p:cNvPr>
            <p:cNvSpPr txBox="1"/>
            <p:nvPr/>
          </p:nvSpPr>
          <p:spPr>
            <a:xfrm>
              <a:off x="5256981" y="843647"/>
              <a:ext cx="1037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database</a:t>
              </a:r>
              <a:endParaRPr lang="en-SG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18A356E-2991-8FA0-2531-95001B24B6F4}"/>
                </a:ext>
              </a:extLst>
            </p:cNvPr>
            <p:cNvSpPr txBox="1"/>
            <p:nvPr/>
          </p:nvSpPr>
          <p:spPr>
            <a:xfrm>
              <a:off x="5127089" y="5486409"/>
              <a:ext cx="1037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database</a:t>
              </a:r>
              <a:endParaRPr lang="en-SG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222FA79-7725-EE3A-F772-55568BC969CE}"/>
                </a:ext>
              </a:extLst>
            </p:cNvPr>
            <p:cNvSpPr txBox="1"/>
            <p:nvPr/>
          </p:nvSpPr>
          <p:spPr>
            <a:xfrm>
              <a:off x="2479569" y="648096"/>
              <a:ext cx="1037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database</a:t>
              </a:r>
              <a:endParaRPr lang="en-SG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84C01DB-AB11-AD88-FC01-B386A28BA649}"/>
                </a:ext>
              </a:extLst>
            </p:cNvPr>
            <p:cNvSpPr txBox="1"/>
            <p:nvPr/>
          </p:nvSpPr>
          <p:spPr>
            <a:xfrm>
              <a:off x="1208230" y="4024608"/>
              <a:ext cx="1037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database</a:t>
              </a:r>
              <a:endParaRPr lang="en-SG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3479C68-9246-2D6E-CF97-A6B2D763A06E}"/>
                </a:ext>
              </a:extLst>
            </p:cNvPr>
            <p:cNvSpPr txBox="1"/>
            <p:nvPr/>
          </p:nvSpPr>
          <p:spPr>
            <a:xfrm>
              <a:off x="5714181" y="3679371"/>
              <a:ext cx="1037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database</a:t>
              </a:r>
              <a:endParaRPr lang="en-SG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195187-8C68-75F4-6A41-F5A3A9BE0087}"/>
                </a:ext>
              </a:extLst>
            </p:cNvPr>
            <p:cNvSpPr txBox="1"/>
            <p:nvPr/>
          </p:nvSpPr>
          <p:spPr>
            <a:xfrm>
              <a:off x="5253870" y="1387551"/>
              <a:ext cx="965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weather</a:t>
              </a:r>
              <a:endParaRPr lang="en-SG" dirty="0">
                <a:solidFill>
                  <a:srgbClr val="0070C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C8EFF06-692C-FC4B-D607-22C5F5746BB5}"/>
                </a:ext>
              </a:extLst>
            </p:cNvPr>
            <p:cNvSpPr txBox="1"/>
            <p:nvPr/>
          </p:nvSpPr>
          <p:spPr>
            <a:xfrm>
              <a:off x="5736855" y="3017484"/>
              <a:ext cx="10373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rgbClr val="0070C0"/>
                  </a:solidFill>
                </a:rPr>
                <a:t>weatherdata</a:t>
              </a:r>
              <a:endParaRPr lang="en-SG" b="1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9401019-7E13-2875-5901-BAB1C1B59A12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8256672" y="4233369"/>
            <a:ext cx="202252" cy="44146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BDC289A-64D9-A159-F361-991FB06167DE}"/>
              </a:ext>
            </a:extLst>
          </p:cNvPr>
          <p:cNvGrpSpPr/>
          <p:nvPr/>
        </p:nvGrpSpPr>
        <p:grpSpPr>
          <a:xfrm>
            <a:off x="6747059" y="2007254"/>
            <a:ext cx="3104164" cy="2319910"/>
            <a:chOff x="6747059" y="2007254"/>
            <a:chExt cx="3104164" cy="231991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C79D34E-377F-F0D2-2ACB-7147D351BEE3}"/>
                </a:ext>
              </a:extLst>
            </p:cNvPr>
            <p:cNvSpPr txBox="1"/>
            <p:nvPr/>
          </p:nvSpPr>
          <p:spPr>
            <a:xfrm>
              <a:off x="7557795" y="2626958"/>
              <a:ext cx="2192698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Table: </a:t>
              </a:r>
              <a:r>
                <a:rPr lang="en-US" b="1" dirty="0" err="1">
                  <a:solidFill>
                    <a:srgbClr val="FF0000"/>
                  </a:solidFill>
                </a:rPr>
                <a:t>ChangiAirport</a:t>
              </a:r>
              <a:endParaRPr lang="en-SG" b="1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0A7371D-7DAB-9656-C5E6-565F604DFD13}"/>
                </a:ext>
              </a:extLst>
            </p:cNvPr>
            <p:cNvSpPr txBox="1"/>
            <p:nvPr/>
          </p:nvSpPr>
          <p:spPr>
            <a:xfrm>
              <a:off x="7557794" y="3244333"/>
              <a:ext cx="1702517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Table: </a:t>
              </a:r>
              <a:r>
                <a:rPr lang="en-US" b="1" dirty="0">
                  <a:solidFill>
                    <a:srgbClr val="FF0000"/>
                  </a:solidFill>
                </a:rPr>
                <a:t>Tampines</a:t>
              </a:r>
              <a:endParaRPr lang="en-SG" b="1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7B62FF-AB24-896B-E6B9-21B8A98B5B6C}"/>
                </a:ext>
              </a:extLst>
            </p:cNvPr>
            <p:cNvSpPr txBox="1"/>
            <p:nvPr/>
          </p:nvSpPr>
          <p:spPr>
            <a:xfrm>
              <a:off x="7557794" y="3864037"/>
              <a:ext cx="1397755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Table: </a:t>
              </a:r>
              <a:r>
                <a:rPr lang="en-US" b="1" dirty="0">
                  <a:solidFill>
                    <a:srgbClr val="FF0000"/>
                  </a:solidFill>
                </a:rPr>
                <a:t>Bedok</a:t>
              </a:r>
              <a:endParaRPr lang="en-SG" b="1" dirty="0">
                <a:solidFill>
                  <a:srgbClr val="FF0000"/>
                </a:solidFill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5988957-C369-2E42-AB14-E9C6DFB298F8}"/>
                </a:ext>
              </a:extLst>
            </p:cNvPr>
            <p:cNvGrpSpPr/>
            <p:nvPr/>
          </p:nvGrpSpPr>
          <p:grpSpPr>
            <a:xfrm>
              <a:off x="6747059" y="2007254"/>
              <a:ext cx="3104164" cy="2319910"/>
              <a:chOff x="6747059" y="2007254"/>
              <a:chExt cx="3104164" cy="2319910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4F9CDF2-2463-5A0E-2846-7274759D3E40}"/>
                  </a:ext>
                </a:extLst>
              </p:cNvPr>
              <p:cNvSpPr txBox="1"/>
              <p:nvPr/>
            </p:nvSpPr>
            <p:spPr>
              <a:xfrm>
                <a:off x="7535191" y="2007254"/>
                <a:ext cx="15853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measurements</a:t>
                </a:r>
                <a:endParaRPr lang="en-SG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227518F-6742-19C9-F739-1B8D30F0D20E}"/>
                  </a:ext>
                </a:extLst>
              </p:cNvPr>
              <p:cNvSpPr/>
              <p:nvPr/>
            </p:nvSpPr>
            <p:spPr>
              <a:xfrm>
                <a:off x="7066625" y="2530833"/>
                <a:ext cx="2784598" cy="1796331"/>
              </a:xfrm>
              <a:prstGeom prst="rect">
                <a:avLst/>
              </a:prstGeom>
              <a:noFill/>
              <a:ln w="444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F05587EB-7E5B-FB3B-D0C4-90F9C695FD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47059" y="3340649"/>
                <a:ext cx="639132" cy="0"/>
              </a:xfrm>
              <a:prstGeom prst="straightConnector1">
                <a:avLst/>
              </a:prstGeom>
              <a:ln w="412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5EDE61AD-4B97-26F3-AA5E-366FE291EC9F}"/>
              </a:ext>
            </a:extLst>
          </p:cNvPr>
          <p:cNvSpPr txBox="1"/>
          <p:nvPr/>
        </p:nvSpPr>
        <p:spPr>
          <a:xfrm>
            <a:off x="3389719" y="2979774"/>
            <a:ext cx="1104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Influxdb</a:t>
            </a:r>
            <a:r>
              <a:rPr lang="en-US" dirty="0"/>
              <a:t> Server</a:t>
            </a:r>
            <a:endParaRPr lang="en-SG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1A3D7C8-6C94-52AF-7A4E-090FDB3E9E6F}"/>
              </a:ext>
            </a:extLst>
          </p:cNvPr>
          <p:cNvGrpSpPr/>
          <p:nvPr/>
        </p:nvGrpSpPr>
        <p:grpSpPr>
          <a:xfrm>
            <a:off x="6385995" y="4737621"/>
            <a:ext cx="5479430" cy="995458"/>
            <a:chOff x="6385995" y="4737621"/>
            <a:chExt cx="5479430" cy="99545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DDFC41-A6A3-A5E5-6AC5-69E7999A00B0}"/>
                </a:ext>
              </a:extLst>
            </p:cNvPr>
            <p:cNvSpPr txBox="1"/>
            <p:nvPr/>
          </p:nvSpPr>
          <p:spPr>
            <a:xfrm>
              <a:off x="8410987" y="5363747"/>
              <a:ext cx="775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values</a:t>
              </a:r>
              <a:endParaRPr lang="en-SG" dirty="0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41E7017-A1F5-6CA9-6599-6AF1ACA7EEED}"/>
                </a:ext>
              </a:extLst>
            </p:cNvPr>
            <p:cNvGrpSpPr/>
            <p:nvPr/>
          </p:nvGrpSpPr>
          <p:grpSpPr>
            <a:xfrm>
              <a:off x="6385995" y="4737621"/>
              <a:ext cx="5479430" cy="478184"/>
              <a:chOff x="6712570" y="4737621"/>
              <a:chExt cx="5479430" cy="478184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10AF4CB-5E5C-2179-0989-F01E682337E5}"/>
                  </a:ext>
                </a:extLst>
              </p:cNvPr>
              <p:cNvSpPr txBox="1"/>
              <p:nvPr/>
            </p:nvSpPr>
            <p:spPr>
              <a:xfrm>
                <a:off x="6785158" y="4784276"/>
                <a:ext cx="1215397" cy="369332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timestamp</a:t>
                </a:r>
                <a:endParaRPr lang="en-SG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2B76477-EA18-B21A-311A-E1C4B517049E}"/>
                  </a:ext>
                </a:extLst>
              </p:cNvPr>
              <p:cNvSpPr txBox="1"/>
              <p:nvPr/>
            </p:nvSpPr>
            <p:spPr>
              <a:xfrm>
                <a:off x="8038258" y="4784276"/>
                <a:ext cx="1056012" cy="369332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locality</a:t>
                </a:r>
                <a:endParaRPr lang="en-SG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70F1B76-16AB-B857-E3A6-8A0D9CC7F023}"/>
                  </a:ext>
                </a:extLst>
              </p:cNvPr>
              <p:cNvSpPr txBox="1"/>
              <p:nvPr/>
            </p:nvSpPr>
            <p:spPr>
              <a:xfrm>
                <a:off x="9148885" y="4784276"/>
                <a:ext cx="688394" cy="369332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temp</a:t>
                </a:r>
                <a:endParaRPr lang="en-SG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14D5AAE-E030-277E-EA7A-1CA724415F29}"/>
                  </a:ext>
                </a:extLst>
              </p:cNvPr>
              <p:cNvSpPr txBox="1"/>
              <p:nvPr/>
            </p:nvSpPr>
            <p:spPr>
              <a:xfrm>
                <a:off x="9892918" y="4784276"/>
                <a:ext cx="1043876" cy="369332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humidity</a:t>
                </a:r>
                <a:endParaRPr lang="en-SG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3CD0F35-5DB4-9022-DE9B-AD3C3E2BC61F}"/>
                  </a:ext>
                </a:extLst>
              </p:cNvPr>
              <p:cNvSpPr/>
              <p:nvPr/>
            </p:nvSpPr>
            <p:spPr>
              <a:xfrm>
                <a:off x="6712570" y="4737621"/>
                <a:ext cx="5479430" cy="478184"/>
              </a:xfrm>
              <a:prstGeom prst="rect">
                <a:avLst/>
              </a:prstGeom>
              <a:noFill/>
              <a:ln w="444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713341A-6B39-DB78-C970-4077C75E7C0F}"/>
                  </a:ext>
                </a:extLst>
              </p:cNvPr>
              <p:cNvSpPr txBox="1"/>
              <p:nvPr/>
            </p:nvSpPr>
            <p:spPr>
              <a:xfrm>
                <a:off x="10992432" y="4784276"/>
                <a:ext cx="1056012" cy="369332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pressure</a:t>
                </a:r>
                <a:endParaRPr lang="en-SG" b="1" dirty="0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8854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EB772D-C5E9-43BA-5E34-75E1E2EB5EFC}"/>
              </a:ext>
            </a:extLst>
          </p:cNvPr>
          <p:cNvSpPr txBox="1"/>
          <p:nvPr/>
        </p:nvSpPr>
        <p:spPr>
          <a:xfrm>
            <a:off x="3265715" y="1222309"/>
            <a:ext cx="4858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create our databases to store our sensor data </a:t>
            </a:r>
            <a:endParaRPr lang="en-SG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AEBFA1A-457A-575B-CDFF-C5B9EC268AC6}"/>
              </a:ext>
            </a:extLst>
          </p:cNvPr>
          <p:cNvGrpSpPr/>
          <p:nvPr/>
        </p:nvGrpSpPr>
        <p:grpSpPr>
          <a:xfrm>
            <a:off x="3340360" y="1591641"/>
            <a:ext cx="3093347" cy="750332"/>
            <a:chOff x="3265715" y="1819469"/>
            <a:chExt cx="3093347" cy="750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3F310A0-51F3-144C-EE0F-2910F60C289B}"/>
                </a:ext>
              </a:extLst>
            </p:cNvPr>
            <p:cNvSpPr txBox="1"/>
            <p:nvPr/>
          </p:nvSpPr>
          <p:spPr>
            <a:xfrm>
              <a:off x="3265715" y="1819469"/>
              <a:ext cx="30933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&gt; create database </a:t>
              </a:r>
              <a:r>
                <a:rPr lang="en-US" dirty="0" err="1"/>
                <a:t>weatherdata</a:t>
              </a:r>
              <a:endParaRPr lang="en-SG" dirty="0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1ED7354-7048-0099-5B48-E2DF0B6768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54173" y="2188801"/>
              <a:ext cx="2409825" cy="381000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F70133A-5273-F09A-5196-63B487F1FE3D}"/>
              </a:ext>
            </a:extLst>
          </p:cNvPr>
          <p:cNvGrpSpPr/>
          <p:nvPr/>
        </p:nvGrpSpPr>
        <p:grpSpPr>
          <a:xfrm>
            <a:off x="3340360" y="2583515"/>
            <a:ext cx="4897687" cy="1769507"/>
            <a:chOff x="3340360" y="2583515"/>
            <a:chExt cx="4897687" cy="176950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8262AE4-B499-AF83-1EE7-C899C29B1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24403" y="2952847"/>
              <a:ext cx="2333625" cy="140017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C55F26B-479B-7F46-F783-2A0E67C94AB0}"/>
                </a:ext>
              </a:extLst>
            </p:cNvPr>
            <p:cNvSpPr txBox="1"/>
            <p:nvPr/>
          </p:nvSpPr>
          <p:spPr>
            <a:xfrm>
              <a:off x="3340360" y="2583515"/>
              <a:ext cx="48976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&gt; To find out the databases in our </a:t>
              </a:r>
              <a:r>
                <a:rPr lang="en-US" dirty="0" err="1"/>
                <a:t>influxdb</a:t>
              </a:r>
              <a:r>
                <a:rPr lang="en-US" dirty="0"/>
                <a:t> server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322574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EB772D-C5E9-43BA-5E34-75E1E2EB5EFC}"/>
              </a:ext>
            </a:extLst>
          </p:cNvPr>
          <p:cNvSpPr txBox="1"/>
          <p:nvPr/>
        </p:nvSpPr>
        <p:spPr>
          <a:xfrm>
            <a:off x="3265715" y="1222309"/>
            <a:ext cx="3459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store data to the </a:t>
            </a:r>
            <a:r>
              <a:rPr lang="en-US" dirty="0" err="1"/>
              <a:t>influxdb</a:t>
            </a:r>
            <a:r>
              <a:rPr lang="en-US" dirty="0"/>
              <a:t> server</a:t>
            </a:r>
            <a:endParaRPr lang="en-SG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AEBFA1A-457A-575B-CDFF-C5B9EC268AC6}"/>
              </a:ext>
            </a:extLst>
          </p:cNvPr>
          <p:cNvGrpSpPr/>
          <p:nvPr/>
        </p:nvGrpSpPr>
        <p:grpSpPr>
          <a:xfrm>
            <a:off x="3340360" y="1591641"/>
            <a:ext cx="3093347" cy="750332"/>
            <a:chOff x="3265715" y="1819469"/>
            <a:chExt cx="3093347" cy="750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3F310A0-51F3-144C-EE0F-2910F60C289B}"/>
                </a:ext>
              </a:extLst>
            </p:cNvPr>
            <p:cNvSpPr txBox="1"/>
            <p:nvPr/>
          </p:nvSpPr>
          <p:spPr>
            <a:xfrm>
              <a:off x="3265715" y="1819469"/>
              <a:ext cx="30933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&gt; create database </a:t>
              </a:r>
              <a:r>
                <a:rPr lang="en-US" dirty="0" err="1"/>
                <a:t>weatherdata</a:t>
              </a:r>
              <a:endParaRPr lang="en-SG" dirty="0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1ED7354-7048-0099-5B48-E2DF0B6768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54173" y="2188801"/>
              <a:ext cx="2409825" cy="381000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F70133A-5273-F09A-5196-63B487F1FE3D}"/>
              </a:ext>
            </a:extLst>
          </p:cNvPr>
          <p:cNvGrpSpPr/>
          <p:nvPr/>
        </p:nvGrpSpPr>
        <p:grpSpPr>
          <a:xfrm>
            <a:off x="3340360" y="2583515"/>
            <a:ext cx="4897687" cy="1769507"/>
            <a:chOff x="3340360" y="2583515"/>
            <a:chExt cx="4897687" cy="176950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8262AE4-B499-AF83-1EE7-C899C29B1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24403" y="2952847"/>
              <a:ext cx="2333625" cy="140017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C55F26B-479B-7F46-F783-2A0E67C94AB0}"/>
                </a:ext>
              </a:extLst>
            </p:cNvPr>
            <p:cNvSpPr txBox="1"/>
            <p:nvPr/>
          </p:nvSpPr>
          <p:spPr>
            <a:xfrm>
              <a:off x="3340360" y="2583515"/>
              <a:ext cx="48976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&gt; To find out the databases in our </a:t>
              </a:r>
              <a:r>
                <a:rPr lang="en-US" dirty="0" err="1"/>
                <a:t>influxdb</a:t>
              </a:r>
              <a:r>
                <a:rPr lang="en-US" dirty="0"/>
                <a:t> server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218537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EB772D-C5E9-43BA-5E34-75E1E2EB5EFC}"/>
              </a:ext>
            </a:extLst>
          </p:cNvPr>
          <p:cNvSpPr txBox="1"/>
          <p:nvPr/>
        </p:nvSpPr>
        <p:spPr>
          <a:xfrm>
            <a:off x="3130520" y="715229"/>
            <a:ext cx="4792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insert data into the database e.g. </a:t>
            </a:r>
            <a:r>
              <a:rPr lang="en-US" dirty="0" err="1"/>
              <a:t>weatherdata</a:t>
            </a:r>
            <a:endParaRPr lang="en-SG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D6D3851-863D-6B8A-C9A0-EAA4DF59AE6C}"/>
              </a:ext>
            </a:extLst>
          </p:cNvPr>
          <p:cNvGrpSpPr/>
          <p:nvPr/>
        </p:nvGrpSpPr>
        <p:grpSpPr>
          <a:xfrm>
            <a:off x="3032447" y="1084561"/>
            <a:ext cx="6663171" cy="1149697"/>
            <a:chOff x="3032449" y="1591641"/>
            <a:chExt cx="6663171" cy="1149697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ED4E8A8-64C4-C850-C53D-8344BF81E8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65715" y="1591641"/>
              <a:ext cx="5143500" cy="4572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7D96181-909E-2CE3-3EE9-732666B02DCD}"/>
                </a:ext>
              </a:extLst>
            </p:cNvPr>
            <p:cNvSpPr txBox="1"/>
            <p:nvPr/>
          </p:nvSpPr>
          <p:spPr>
            <a:xfrm>
              <a:off x="3032449" y="2095007"/>
              <a:ext cx="66631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&gt; use weather</a:t>
              </a:r>
            </a:p>
            <a:p>
              <a:r>
                <a:rPr lang="en-US" dirty="0"/>
                <a:t>&gt; insert </a:t>
              </a:r>
              <a:r>
                <a:rPr lang="en-US" dirty="0" err="1"/>
                <a:t>tampines,location</a:t>
              </a:r>
              <a:r>
                <a:rPr lang="en-US" dirty="0"/>
                <a:t>=‘TRL’ temp=25,humidity=37,pressure=120</a:t>
              </a:r>
              <a:endParaRPr lang="en-SG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36EE16E-6FC3-A50C-FCDE-7632A6A4B660}"/>
              </a:ext>
            </a:extLst>
          </p:cNvPr>
          <p:cNvGrpSpPr/>
          <p:nvPr/>
        </p:nvGrpSpPr>
        <p:grpSpPr>
          <a:xfrm>
            <a:off x="3228591" y="2504199"/>
            <a:ext cx="6467027" cy="1897904"/>
            <a:chOff x="2957804" y="3202150"/>
            <a:chExt cx="6467027" cy="1897904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F7EBFC8-BEFE-9103-6218-3D5695417A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03790" y="3642729"/>
              <a:ext cx="2733675" cy="1457325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0FB2CBA-8AE4-97F5-8EEC-FE3A579566A2}"/>
                </a:ext>
              </a:extLst>
            </p:cNvPr>
            <p:cNvSpPr txBox="1"/>
            <p:nvPr/>
          </p:nvSpPr>
          <p:spPr>
            <a:xfrm>
              <a:off x="2957804" y="3202150"/>
              <a:ext cx="6467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 know what measurements [tables] there are in a given database</a:t>
              </a:r>
              <a:endParaRPr lang="en-SG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B2126918-9C16-CDF7-7395-DA2B46C5DE57}"/>
              </a:ext>
            </a:extLst>
          </p:cNvPr>
          <p:cNvSpPr txBox="1"/>
          <p:nvPr/>
        </p:nvSpPr>
        <p:spPr>
          <a:xfrm>
            <a:off x="6796940" y="3488774"/>
            <a:ext cx="2251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&gt;show measurements</a:t>
            </a:r>
            <a:endParaRPr lang="en-SG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5F6CD77-8D18-3699-8FE0-73829E39A84C}"/>
              </a:ext>
            </a:extLst>
          </p:cNvPr>
          <p:cNvGrpSpPr/>
          <p:nvPr/>
        </p:nvGrpSpPr>
        <p:grpSpPr>
          <a:xfrm>
            <a:off x="3256387" y="4648014"/>
            <a:ext cx="6671596" cy="1750457"/>
            <a:chOff x="3256387" y="4648014"/>
            <a:chExt cx="6671596" cy="1750457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995D302-5FDA-BB8E-6EEF-1D8928E02AAC}"/>
                </a:ext>
              </a:extLst>
            </p:cNvPr>
            <p:cNvGrpSpPr/>
            <p:nvPr/>
          </p:nvGrpSpPr>
          <p:grpSpPr>
            <a:xfrm>
              <a:off x="3256387" y="4648014"/>
              <a:ext cx="6026137" cy="1750457"/>
              <a:chOff x="3032447" y="4648014"/>
              <a:chExt cx="6026137" cy="1750457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F3C1712-13D8-2281-4159-F182406E30D1}"/>
                  </a:ext>
                </a:extLst>
              </p:cNvPr>
              <p:cNvSpPr txBox="1"/>
              <p:nvPr/>
            </p:nvSpPr>
            <p:spPr>
              <a:xfrm>
                <a:off x="3032447" y="4648014"/>
                <a:ext cx="60261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To know what values there are in a given measurement [table]</a:t>
                </a:r>
                <a:endParaRPr lang="en-SG" dirty="0"/>
              </a:p>
            </p:txBody>
          </p:sp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3CF2F3F4-4B9D-7BB6-C3E7-9BB52B2520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30520" y="5017346"/>
                <a:ext cx="4029075" cy="1381125"/>
              </a:xfrm>
              <a:prstGeom prst="rect">
                <a:avLst/>
              </a:prstGeom>
            </p:spPr>
          </p:pic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F157D8A-3D6B-6BD4-ED37-F38AECA9474C}"/>
                </a:ext>
              </a:extLst>
            </p:cNvPr>
            <p:cNvSpPr txBox="1"/>
            <p:nvPr/>
          </p:nvSpPr>
          <p:spPr>
            <a:xfrm>
              <a:off x="7481608" y="5523242"/>
              <a:ext cx="24463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&gt;select * from </a:t>
              </a:r>
              <a:r>
                <a:rPr lang="en-US" dirty="0" err="1"/>
                <a:t>tampines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308832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DEF712-CC93-67F9-8B7E-2310F02EA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610" y="1277274"/>
            <a:ext cx="2219325" cy="4762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2E1296-AEF0-ABC8-7DA9-1DB5042A75EA}"/>
              </a:ext>
            </a:extLst>
          </p:cNvPr>
          <p:cNvSpPr txBox="1"/>
          <p:nvPr/>
        </p:nvSpPr>
        <p:spPr>
          <a:xfrm>
            <a:off x="2795448" y="630943"/>
            <a:ext cx="4271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exit from the Query Language interface </a:t>
            </a:r>
          </a:p>
          <a:p>
            <a:r>
              <a:rPr lang="en-US" dirty="0"/>
              <a:t>&gt;exit</a:t>
            </a:r>
            <a:endParaRPr lang="en-SG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5BEF024-A79A-4EFB-F59C-27EA0488B8E2}"/>
              </a:ext>
            </a:extLst>
          </p:cNvPr>
          <p:cNvGrpSpPr/>
          <p:nvPr/>
        </p:nvGrpSpPr>
        <p:grpSpPr>
          <a:xfrm>
            <a:off x="2795448" y="1934663"/>
            <a:ext cx="4519250" cy="1047557"/>
            <a:chOff x="2795448" y="2360527"/>
            <a:chExt cx="4519250" cy="10475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C48DEF6-F024-4F0F-7C89-860767B5A5C8}"/>
                </a:ext>
              </a:extLst>
            </p:cNvPr>
            <p:cNvSpPr txBox="1"/>
            <p:nvPr/>
          </p:nvSpPr>
          <p:spPr>
            <a:xfrm>
              <a:off x="2795448" y="2360527"/>
              <a:ext cx="45192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 show timestamp in human readable format</a:t>
              </a:r>
            </a:p>
            <a:p>
              <a:endParaRPr lang="en-SG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9470E37-16AD-7EC7-B22E-62CC02F14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05610" y="2763977"/>
              <a:ext cx="3571875" cy="29527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E0E896D-A532-8B33-8A3A-D34E17C36ECE}"/>
                </a:ext>
              </a:extLst>
            </p:cNvPr>
            <p:cNvSpPr txBox="1"/>
            <p:nvPr/>
          </p:nvSpPr>
          <p:spPr>
            <a:xfrm>
              <a:off x="4478694" y="3038752"/>
              <a:ext cx="24915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influx –precision rfc3339</a:t>
              </a:r>
              <a:endParaRPr lang="en-SG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43605CC-3EA7-115B-76D1-035EAEA7FB41}"/>
              </a:ext>
            </a:extLst>
          </p:cNvPr>
          <p:cNvGrpSpPr/>
          <p:nvPr/>
        </p:nvGrpSpPr>
        <p:grpSpPr>
          <a:xfrm>
            <a:off x="2905610" y="2999029"/>
            <a:ext cx="4752975" cy="1876425"/>
            <a:chOff x="2905610" y="3619791"/>
            <a:chExt cx="4752975" cy="18764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4EC3680-5D26-8D44-56A1-51964CD497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05610" y="3619791"/>
              <a:ext cx="4752975" cy="1876425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4BABCA9-AB5B-CFD7-F685-3E8801B5054C}"/>
                </a:ext>
              </a:extLst>
            </p:cNvPr>
            <p:cNvSpPr/>
            <p:nvPr/>
          </p:nvSpPr>
          <p:spPr>
            <a:xfrm>
              <a:off x="2905610" y="4978576"/>
              <a:ext cx="1573084" cy="396373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5138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1C6E97-123D-DF4D-3BC1-EC46FE2ED206}"/>
              </a:ext>
            </a:extLst>
          </p:cNvPr>
          <p:cNvSpPr txBox="1"/>
          <p:nvPr/>
        </p:nvSpPr>
        <p:spPr>
          <a:xfrm>
            <a:off x="2683481" y="880619"/>
            <a:ext cx="4795608" cy="3921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SG" sz="18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HOW TO CREATE USERS AND GRANT PRIVILEGES</a:t>
            </a:r>
            <a:endParaRPr lang="en-SG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C0E90BF-FC0E-0618-6CF1-048E6A22CEDE}"/>
              </a:ext>
            </a:extLst>
          </p:cNvPr>
          <p:cNvGrpSpPr/>
          <p:nvPr/>
        </p:nvGrpSpPr>
        <p:grpSpPr>
          <a:xfrm>
            <a:off x="2683481" y="1427755"/>
            <a:ext cx="6943889" cy="664607"/>
            <a:chOff x="2683481" y="1427755"/>
            <a:chExt cx="6943889" cy="66460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E466E0F-8292-AB64-E86D-3E0B7FFC7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95448" y="1427755"/>
              <a:ext cx="5095875" cy="29527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3E94F9D-1415-C833-3DF8-62D04F31EFD7}"/>
                </a:ext>
              </a:extLst>
            </p:cNvPr>
            <p:cNvSpPr txBox="1"/>
            <p:nvPr/>
          </p:nvSpPr>
          <p:spPr>
            <a:xfrm>
              <a:off x="2683481" y="1723030"/>
              <a:ext cx="6943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&gt; Create USER Jamie with PASSWORD ‘ABCdef123’ WITH ALL PRIVILEGES</a:t>
              </a:r>
              <a:endParaRPr lang="en-SG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B6C650E-8DD7-0642-FFCA-0F2BD4014085}"/>
              </a:ext>
            </a:extLst>
          </p:cNvPr>
          <p:cNvSpPr txBox="1"/>
          <p:nvPr/>
        </p:nvSpPr>
        <p:spPr>
          <a:xfrm>
            <a:off x="2795448" y="2092362"/>
            <a:ext cx="647440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This user will have access to all the databases in the </a:t>
            </a:r>
            <a:r>
              <a:rPr lang="en-US" dirty="0" err="1"/>
              <a:t>influxdb</a:t>
            </a:r>
            <a:r>
              <a:rPr lang="en-US" dirty="0"/>
              <a:t> server</a:t>
            </a:r>
            <a:endParaRPr lang="en-SG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680851F-F51F-D9B4-19CE-36FB5243115D}"/>
              </a:ext>
            </a:extLst>
          </p:cNvPr>
          <p:cNvGrpSpPr/>
          <p:nvPr/>
        </p:nvGrpSpPr>
        <p:grpSpPr>
          <a:xfrm>
            <a:off x="2683481" y="2687121"/>
            <a:ext cx="4582280" cy="740807"/>
            <a:chOff x="2683481" y="2687121"/>
            <a:chExt cx="4582280" cy="74080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485F29B-BE42-4105-C118-5B9F7FF500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95448" y="2687121"/>
              <a:ext cx="3457575" cy="371475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F653E7F-9453-32CF-5FC9-3112DCC557C5}"/>
                </a:ext>
              </a:extLst>
            </p:cNvPr>
            <p:cNvSpPr txBox="1"/>
            <p:nvPr/>
          </p:nvSpPr>
          <p:spPr>
            <a:xfrm>
              <a:off x="2683481" y="3058596"/>
              <a:ext cx="45822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&gt;create USER johnny with PASSWORD ‘XYX123’</a:t>
              </a:r>
              <a:endParaRPr lang="en-SG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AD9CD8D-216B-1C53-992B-B8959A0EB102}"/>
              </a:ext>
            </a:extLst>
          </p:cNvPr>
          <p:cNvSpPr txBox="1"/>
          <p:nvPr/>
        </p:nvSpPr>
        <p:spPr>
          <a:xfrm>
            <a:off x="2795447" y="3421242"/>
            <a:ext cx="654563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This user will have limited access to databases in the </a:t>
            </a:r>
            <a:r>
              <a:rPr lang="en-US" dirty="0" err="1"/>
              <a:t>influxdb</a:t>
            </a:r>
            <a:r>
              <a:rPr lang="en-US" dirty="0"/>
              <a:t> server</a:t>
            </a:r>
            <a:endParaRPr lang="en-SG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F94BFB2-B975-F039-7005-3FE0D7BD40B5}"/>
              </a:ext>
            </a:extLst>
          </p:cNvPr>
          <p:cNvGrpSpPr/>
          <p:nvPr/>
        </p:nvGrpSpPr>
        <p:grpSpPr>
          <a:xfrm>
            <a:off x="2795447" y="4024830"/>
            <a:ext cx="3908987" cy="885825"/>
            <a:chOff x="2795447" y="4024830"/>
            <a:chExt cx="3908987" cy="88582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65B2E02-3DBB-B886-9BED-460258B6B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95447" y="4024830"/>
              <a:ext cx="1847850" cy="885825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D0AC83B-92E2-DAD0-EF1C-0A8AA5C81D7E}"/>
                </a:ext>
              </a:extLst>
            </p:cNvPr>
            <p:cNvSpPr txBox="1"/>
            <p:nvPr/>
          </p:nvSpPr>
          <p:spPr>
            <a:xfrm>
              <a:off x="5360861" y="4283076"/>
              <a:ext cx="13435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&gt;show users</a:t>
              </a:r>
              <a:endParaRPr lang="en-SG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299760C-FF29-CE49-2331-0210B3D5355D}"/>
              </a:ext>
            </a:extLst>
          </p:cNvPr>
          <p:cNvSpPr txBox="1"/>
          <p:nvPr/>
        </p:nvSpPr>
        <p:spPr>
          <a:xfrm>
            <a:off x="2795447" y="5921675"/>
            <a:ext cx="609012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Johnny can access data in weather but not the other databases</a:t>
            </a:r>
            <a:endParaRPr lang="en-SG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83201FB-FD2B-9F93-BF25-B30D14591381}"/>
              </a:ext>
            </a:extLst>
          </p:cNvPr>
          <p:cNvGrpSpPr/>
          <p:nvPr/>
        </p:nvGrpSpPr>
        <p:grpSpPr>
          <a:xfrm>
            <a:off x="2683481" y="5244507"/>
            <a:ext cx="4795608" cy="677168"/>
            <a:chOff x="2683481" y="5244507"/>
            <a:chExt cx="4795608" cy="677168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796E875-615B-9B10-EF64-385582CBF4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95447" y="5244507"/>
              <a:ext cx="2609850" cy="371475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151EFFE-0F2E-FDB4-CBC4-17FE4887C5BB}"/>
                </a:ext>
              </a:extLst>
            </p:cNvPr>
            <p:cNvSpPr txBox="1"/>
            <p:nvPr/>
          </p:nvSpPr>
          <p:spPr>
            <a:xfrm>
              <a:off x="2683481" y="5552343"/>
              <a:ext cx="47956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&gt;GRANT ALL ON weather to johnny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51707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 animBg="1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402B32-D2DB-8713-555A-CF2D9B1EC120}"/>
              </a:ext>
            </a:extLst>
          </p:cNvPr>
          <p:cNvSpPr txBox="1"/>
          <p:nvPr/>
        </p:nvSpPr>
        <p:spPr>
          <a:xfrm>
            <a:off x="2983375" y="2782669"/>
            <a:ext cx="6598473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SG" dirty="0"/>
              <a:t>For more QL commands, please refer to this link</a:t>
            </a:r>
          </a:p>
          <a:p>
            <a:r>
              <a:rPr lang="en-SG" dirty="0"/>
              <a:t>https://songrgg.github.io/operation/influxdb-command-cheatsheet/</a:t>
            </a:r>
          </a:p>
        </p:txBody>
      </p:sp>
    </p:spTree>
    <p:extLst>
      <p:ext uri="{BB962C8B-B14F-4D97-AF65-F5344CB8AC3E}">
        <p14:creationId xmlns:p14="http://schemas.microsoft.com/office/powerpoint/2010/main" val="269464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25CB241-ABD9-7045-56E6-EFC3B0A2D334}"/>
              </a:ext>
            </a:extLst>
          </p:cNvPr>
          <p:cNvGrpSpPr/>
          <p:nvPr/>
        </p:nvGrpSpPr>
        <p:grpSpPr>
          <a:xfrm>
            <a:off x="4069262" y="2396023"/>
            <a:ext cx="3331857" cy="3099707"/>
            <a:chOff x="4039326" y="2396024"/>
            <a:chExt cx="3331857" cy="309970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8AF6405-DD0B-6113-C227-589A7C9F6433}"/>
                </a:ext>
              </a:extLst>
            </p:cNvPr>
            <p:cNvSpPr/>
            <p:nvPr/>
          </p:nvSpPr>
          <p:spPr>
            <a:xfrm>
              <a:off x="4039326" y="2396024"/>
              <a:ext cx="3331857" cy="3099707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8D6977C-DC80-F494-9409-E41877831093}"/>
                </a:ext>
              </a:extLst>
            </p:cNvPr>
            <p:cNvSpPr txBox="1"/>
            <p:nvPr/>
          </p:nvSpPr>
          <p:spPr>
            <a:xfrm>
              <a:off x="4330293" y="3474414"/>
              <a:ext cx="2575129" cy="923330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>
                  <a:solidFill>
                    <a:srgbClr val="002060"/>
                  </a:solidFill>
                </a:rPr>
                <a:t>Wifi</a:t>
              </a:r>
              <a:endParaRPr lang="en-US" dirty="0">
                <a:solidFill>
                  <a:srgbClr val="002060"/>
                </a:solidFill>
              </a:endParaRPr>
            </a:p>
            <a:p>
              <a:r>
                <a:rPr lang="en-US" dirty="0">
                  <a:solidFill>
                    <a:srgbClr val="002060"/>
                  </a:solidFill>
                </a:rPr>
                <a:t>SSID=</a:t>
              </a:r>
              <a:r>
                <a:rPr lang="en-US" dirty="0" err="1">
                  <a:solidFill>
                    <a:srgbClr val="002060"/>
                  </a:solidFill>
                </a:rPr>
                <a:t>VirusGenerator</a:t>
              </a:r>
              <a:endParaRPr lang="en-US" dirty="0">
                <a:solidFill>
                  <a:srgbClr val="002060"/>
                </a:solidFill>
              </a:endParaRPr>
            </a:p>
            <a:p>
              <a:r>
                <a:rPr lang="en-US" dirty="0">
                  <a:solidFill>
                    <a:srgbClr val="002060"/>
                  </a:solidFill>
                </a:rPr>
                <a:t>PWD=VGAquarius090317</a:t>
              </a:r>
              <a:endParaRPr lang="en-SG" dirty="0">
                <a:solidFill>
                  <a:srgbClr val="00206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8B291B0-27F7-1DFA-46CC-E961C3124A10}"/>
              </a:ext>
            </a:extLst>
          </p:cNvPr>
          <p:cNvSpPr txBox="1"/>
          <p:nvPr/>
        </p:nvSpPr>
        <p:spPr>
          <a:xfrm>
            <a:off x="997092" y="612396"/>
            <a:ext cx="200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Pico as Data Logger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4BBEF7-174A-B500-B8FD-87A3E8C89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12" y="1283733"/>
            <a:ext cx="4030363" cy="188867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93BF5CA-B1EA-D761-B194-60E31FD9B517}"/>
              </a:ext>
            </a:extLst>
          </p:cNvPr>
          <p:cNvSpPr txBox="1"/>
          <p:nvPr/>
        </p:nvSpPr>
        <p:spPr>
          <a:xfrm>
            <a:off x="3627275" y="1193547"/>
            <a:ext cx="7597452" cy="369332"/>
          </a:xfrm>
          <a:prstGeom prst="rect">
            <a:avLst/>
          </a:prstGeom>
          <a:noFill/>
          <a:ln w="28575"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Connected to : ('</a:t>
            </a:r>
            <a:r>
              <a:rPr lang="en-US" dirty="0">
                <a:solidFill>
                  <a:srgbClr val="FF0000"/>
                </a:solidFill>
              </a:rPr>
              <a:t>192.168.1.95</a:t>
            </a:r>
            <a:r>
              <a:rPr lang="en-US" dirty="0"/>
              <a:t>', '255.255.255.0', '192.168.1.1', '192.168.1.1')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BAD845C-E95E-CAD1-0036-CFEC7415480F}"/>
              </a:ext>
            </a:extLst>
          </p:cNvPr>
          <p:cNvGrpSpPr/>
          <p:nvPr/>
        </p:nvGrpSpPr>
        <p:grpSpPr>
          <a:xfrm>
            <a:off x="1087189" y="3540263"/>
            <a:ext cx="1790004" cy="1120861"/>
            <a:chOff x="1041325" y="3785094"/>
            <a:chExt cx="1790004" cy="1120861"/>
          </a:xfrm>
        </p:grpSpPr>
        <p:sp>
          <p:nvSpPr>
            <p:cNvPr id="30" name="Flowchart: Predefined Process 29">
              <a:extLst>
                <a:ext uri="{FF2B5EF4-FFF2-40B4-BE49-F238E27FC236}">
                  <a16:creationId xmlns:a16="http://schemas.microsoft.com/office/drawing/2014/main" id="{49136E7C-7823-7933-4C20-109ABF4FDEB4}"/>
                </a:ext>
              </a:extLst>
            </p:cNvPr>
            <p:cNvSpPr/>
            <p:nvPr/>
          </p:nvSpPr>
          <p:spPr>
            <a:xfrm>
              <a:off x="1041325" y="3785094"/>
              <a:ext cx="1790004" cy="1120861"/>
            </a:xfrm>
            <a:prstGeom prst="flowChartPredefined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F3C8BA5-2741-C6C1-48E1-230A9954BD7F}"/>
                </a:ext>
              </a:extLst>
            </p:cNvPr>
            <p:cNvSpPr txBox="1"/>
            <p:nvPr/>
          </p:nvSpPr>
          <p:spPr>
            <a:xfrm>
              <a:off x="1146299" y="4028411"/>
              <a:ext cx="1510350" cy="646331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upython</a:t>
              </a:r>
              <a:r>
                <a:rPr lang="en-US" dirty="0"/>
                <a:t> Code</a:t>
              </a:r>
            </a:p>
            <a:p>
              <a:pPr algn="ctr"/>
              <a:r>
                <a:rPr lang="en-US" dirty="0"/>
                <a:t>.</a:t>
              </a:r>
              <a:r>
                <a:rPr lang="en-US" dirty="0" err="1"/>
                <a:t>py</a:t>
              </a:r>
              <a:endParaRPr lang="en-SG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EB21025-782D-65B5-4A0D-E9C9D491524B}"/>
              </a:ext>
            </a:extLst>
          </p:cNvPr>
          <p:cNvGrpSpPr/>
          <p:nvPr/>
        </p:nvGrpSpPr>
        <p:grpSpPr>
          <a:xfrm>
            <a:off x="7248928" y="3709457"/>
            <a:ext cx="2366693" cy="2371896"/>
            <a:chOff x="7248928" y="3728116"/>
            <a:chExt cx="2366693" cy="2371896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64D62CDD-EB4D-08B7-FE44-85DA48ABFB34}"/>
                </a:ext>
              </a:extLst>
            </p:cNvPr>
            <p:cNvGrpSpPr/>
            <p:nvPr/>
          </p:nvGrpSpPr>
          <p:grpSpPr>
            <a:xfrm>
              <a:off x="7248928" y="3728116"/>
              <a:ext cx="2366693" cy="2031325"/>
              <a:chOff x="7206514" y="3945877"/>
              <a:chExt cx="2366693" cy="2031325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5C16B78-75C3-35ED-D500-F6E52436A855}"/>
                  </a:ext>
                </a:extLst>
              </p:cNvPr>
              <p:cNvSpPr txBox="1"/>
              <p:nvPr/>
            </p:nvSpPr>
            <p:spPr>
              <a:xfrm>
                <a:off x="7206514" y="3945877"/>
                <a:ext cx="2366693" cy="2031325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SG" dirty="0"/>
              </a:p>
              <a:p>
                <a:endParaRPr lang="en-SG" dirty="0"/>
              </a:p>
              <a:p>
                <a:endParaRPr lang="en-SG" dirty="0"/>
              </a:p>
              <a:p>
                <a:endParaRPr lang="en-SG" dirty="0"/>
              </a:p>
            </p:txBody>
          </p:sp>
          <p:sp>
            <p:nvSpPr>
              <p:cNvPr id="18" name="Flowchart: Magnetic Disk 17">
                <a:extLst>
                  <a:ext uri="{FF2B5EF4-FFF2-40B4-BE49-F238E27FC236}">
                    <a16:creationId xmlns:a16="http://schemas.microsoft.com/office/drawing/2014/main" id="{16457BC8-E62A-EF5C-5A60-47BC605723D2}"/>
                  </a:ext>
                </a:extLst>
              </p:cNvPr>
              <p:cNvSpPr/>
              <p:nvPr/>
            </p:nvSpPr>
            <p:spPr>
              <a:xfrm>
                <a:off x="7788976" y="4487631"/>
                <a:ext cx="1191978" cy="1047542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19304C2-480F-EEBF-6380-061F72DA4354}"/>
                  </a:ext>
                </a:extLst>
              </p:cNvPr>
              <p:cNvSpPr txBox="1"/>
              <p:nvPr/>
            </p:nvSpPr>
            <p:spPr>
              <a:xfrm>
                <a:off x="7855453" y="4905956"/>
                <a:ext cx="1125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FF00"/>
                    </a:solidFill>
                  </a:rPr>
                  <a:t>INFLUXDB</a:t>
                </a:r>
                <a:endParaRPr lang="en-SG" dirty="0">
                  <a:solidFill>
                    <a:srgbClr val="FFFF00"/>
                  </a:solidFill>
                </a:endParaRP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2A1E0F0-5AD7-8887-9755-D8CB8C4EC950}"/>
                </a:ext>
              </a:extLst>
            </p:cNvPr>
            <p:cNvSpPr txBox="1"/>
            <p:nvPr/>
          </p:nvSpPr>
          <p:spPr>
            <a:xfrm>
              <a:off x="7991408" y="5730680"/>
              <a:ext cx="893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SERVER</a:t>
              </a:r>
              <a:endParaRPr lang="en-SG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1143853-4E4E-F0DF-DC02-91C7EF6CC354}"/>
                </a:ext>
              </a:extLst>
            </p:cNvPr>
            <p:cNvSpPr txBox="1"/>
            <p:nvPr/>
          </p:nvSpPr>
          <p:spPr>
            <a:xfrm>
              <a:off x="7611105" y="3813311"/>
              <a:ext cx="1614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192.168.1.100</a:t>
              </a:r>
              <a:endParaRPr lang="en-SG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8DF852E-8447-0853-ACDC-A04F358A4F42}"/>
              </a:ext>
            </a:extLst>
          </p:cNvPr>
          <p:cNvGrpSpPr/>
          <p:nvPr/>
        </p:nvGrpSpPr>
        <p:grpSpPr>
          <a:xfrm>
            <a:off x="1998199" y="4661124"/>
            <a:ext cx="5942152" cy="457490"/>
            <a:chOff x="1998199" y="4661124"/>
            <a:chExt cx="5942152" cy="457490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793764D-34DA-B3B1-CD83-C52B65609896}"/>
                </a:ext>
              </a:extLst>
            </p:cNvPr>
            <p:cNvCxnSpPr>
              <a:cxnSpLocks/>
            </p:cNvCxnSpPr>
            <p:nvPr/>
          </p:nvCxnSpPr>
          <p:spPr>
            <a:xfrm>
              <a:off x="1998199" y="5118614"/>
              <a:ext cx="5942152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4AA0803-07C9-68B0-15A2-EDADCD6B7826}"/>
                </a:ext>
              </a:extLst>
            </p:cNvPr>
            <p:cNvCxnSpPr>
              <a:cxnSpLocks/>
            </p:cNvCxnSpPr>
            <p:nvPr/>
          </p:nvCxnSpPr>
          <p:spPr>
            <a:xfrm>
              <a:off x="2019897" y="4661124"/>
              <a:ext cx="0" cy="42575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1A49A07-4778-4F7C-3BB7-C10E574DE3D2}"/>
              </a:ext>
            </a:extLst>
          </p:cNvPr>
          <p:cNvSpPr txBox="1"/>
          <p:nvPr/>
        </p:nvSpPr>
        <p:spPr>
          <a:xfrm>
            <a:off x="7837166" y="4140244"/>
            <a:ext cx="1305085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Port: 8086</a:t>
            </a:r>
            <a:endParaRPr lang="en-S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909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0BEFFC-9341-E8AE-1225-BFFD23AFF38C}"/>
              </a:ext>
            </a:extLst>
          </p:cNvPr>
          <p:cNvSpPr txBox="1"/>
          <p:nvPr/>
        </p:nvSpPr>
        <p:spPr>
          <a:xfrm>
            <a:off x="2015413" y="466531"/>
            <a:ext cx="3338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Windows PC – Opening Port 8086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49B24C-F648-2985-F87A-39134D385080}"/>
              </a:ext>
            </a:extLst>
          </p:cNvPr>
          <p:cNvSpPr txBox="1"/>
          <p:nvPr/>
        </p:nvSpPr>
        <p:spPr>
          <a:xfrm>
            <a:off x="2015413" y="835863"/>
            <a:ext cx="6229269" cy="581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Control Panel</a:t>
            </a:r>
          </a:p>
          <a:p>
            <a:r>
              <a:rPr lang="en-US" sz="1400" dirty="0"/>
              <a:t>Security and Maintenance</a:t>
            </a:r>
          </a:p>
          <a:p>
            <a:r>
              <a:rPr lang="en-US" sz="1400" dirty="0"/>
              <a:t>Windows Defender | Firewall</a:t>
            </a:r>
          </a:p>
          <a:p>
            <a:r>
              <a:rPr lang="en-US" sz="1400" dirty="0"/>
              <a:t>Advanced settings</a:t>
            </a:r>
          </a:p>
          <a:p>
            <a:r>
              <a:rPr lang="en-US" sz="1400" dirty="0"/>
              <a:t>Inbound Rules</a:t>
            </a:r>
          </a:p>
          <a:p>
            <a:r>
              <a:rPr lang="en-US" sz="1400" dirty="0"/>
              <a:t>Actions</a:t>
            </a:r>
          </a:p>
          <a:p>
            <a:r>
              <a:rPr lang="en-US" sz="1400" dirty="0"/>
              <a:t>   New Rule</a:t>
            </a:r>
          </a:p>
          <a:p>
            <a:endParaRPr lang="en-US" sz="1400" dirty="0"/>
          </a:p>
          <a:p>
            <a:r>
              <a:rPr lang="en-US" sz="1400" dirty="0"/>
              <a:t>Select Port</a:t>
            </a:r>
          </a:p>
          <a:p>
            <a:r>
              <a:rPr lang="en-US" sz="1400" dirty="0"/>
              <a:t>&gt;&gt;next</a:t>
            </a:r>
          </a:p>
          <a:p>
            <a:r>
              <a:rPr lang="en-US" sz="1400" dirty="0"/>
              <a:t>Select TCP</a:t>
            </a:r>
          </a:p>
          <a:p>
            <a:r>
              <a:rPr lang="en-US" sz="1400" dirty="0"/>
              <a:t>Specific local Port :  8086</a:t>
            </a:r>
          </a:p>
          <a:p>
            <a:endParaRPr lang="en-US" sz="1400" dirty="0"/>
          </a:p>
          <a:p>
            <a:r>
              <a:rPr lang="en-US" sz="1400" dirty="0"/>
              <a:t>Next</a:t>
            </a:r>
          </a:p>
          <a:p>
            <a:r>
              <a:rPr lang="en-US" sz="1400" dirty="0"/>
              <a:t>Allow the connection</a:t>
            </a:r>
          </a:p>
          <a:p>
            <a:r>
              <a:rPr lang="en-US" sz="1400" dirty="0"/>
              <a:t>Select all Domain Private Public</a:t>
            </a:r>
          </a:p>
          <a:p>
            <a:r>
              <a:rPr lang="en-US" sz="1400" dirty="0"/>
              <a:t>Next</a:t>
            </a:r>
          </a:p>
          <a:p>
            <a:endParaRPr lang="en-US" sz="1400" dirty="0"/>
          </a:p>
          <a:p>
            <a:r>
              <a:rPr lang="en-US" sz="1400" dirty="0"/>
              <a:t>Provide a name for this rule :  InfluxDB8086</a:t>
            </a:r>
          </a:p>
          <a:p>
            <a:r>
              <a:rPr lang="en-US" sz="1400" dirty="0"/>
              <a:t>Give a Description is required</a:t>
            </a:r>
          </a:p>
          <a:p>
            <a:endParaRPr lang="en-US" sz="1400" dirty="0"/>
          </a:p>
          <a:p>
            <a:r>
              <a:rPr lang="en-US" sz="1400" dirty="0"/>
              <a:t>Finish</a:t>
            </a:r>
          </a:p>
          <a:p>
            <a:endParaRPr lang="en-US" sz="1400" dirty="0"/>
          </a:p>
          <a:p>
            <a:r>
              <a:rPr lang="en-US" sz="1400" dirty="0"/>
              <a:t>This rule will be added to your Inbound Rules which will allow traffic into Port 8086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279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984EAB-FC43-D2AC-0999-FA0B48288120}"/>
              </a:ext>
            </a:extLst>
          </p:cNvPr>
          <p:cNvSpPr txBox="1"/>
          <p:nvPr/>
        </p:nvSpPr>
        <p:spPr>
          <a:xfrm>
            <a:off x="4801413" y="3059668"/>
            <a:ext cx="3110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Setting up the Influx Database  </a:t>
            </a:r>
          </a:p>
          <a:p>
            <a:pPr algn="ctr"/>
            <a:r>
              <a:rPr lang="en-US" dirty="0"/>
              <a:t>Part 1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08480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B8EE5E-4EDA-ADFE-3A19-E92FEB75D68F}"/>
              </a:ext>
            </a:extLst>
          </p:cNvPr>
          <p:cNvSpPr txBox="1"/>
          <p:nvPr/>
        </p:nvSpPr>
        <p:spPr>
          <a:xfrm>
            <a:off x="2281494" y="813732"/>
            <a:ext cx="7629012" cy="30812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SG" sz="1800" b="1" u="sng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1</a:t>
            </a:r>
            <a:endParaRPr lang="en-SG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SG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https://portal.influxdata.com/downloads/</a:t>
            </a:r>
            <a:endParaRPr lang="en-SG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SG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Scroll down to </a:t>
            </a:r>
            <a:endParaRPr lang="en-SG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SG" sz="1800" b="1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 you interested in </a:t>
            </a:r>
            <a:r>
              <a:rPr lang="en-SG" sz="1800" b="1" kern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InfluxDB</a:t>
            </a:r>
            <a:r>
              <a:rPr lang="en-SG" sz="1800" b="1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1.x Open Source?</a:t>
            </a:r>
            <a:endParaRPr lang="en-SG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SG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 down V arrow and select</a:t>
            </a:r>
            <a:endParaRPr lang="en-SG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SG" sz="18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InfluxDB</a:t>
            </a:r>
            <a:r>
              <a:rPr lang="en-SG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v1.8.10</a:t>
            </a:r>
            <a:endParaRPr lang="en-SG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SG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Platform: Windows Binaries (64 Bit) - using PowerShell</a:t>
            </a:r>
            <a:endParaRPr lang="en-SG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D76B94-B243-DDCF-04A3-748624E7B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087" y="4050834"/>
            <a:ext cx="583882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673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390741C-D9DB-3111-BF3D-198DA7739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62" y="1107477"/>
            <a:ext cx="9134475" cy="21431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242CC5-FC8E-2BC3-90BE-CE344E9DADAD}"/>
              </a:ext>
            </a:extLst>
          </p:cNvPr>
          <p:cNvSpPr txBox="1"/>
          <p:nvPr/>
        </p:nvSpPr>
        <p:spPr>
          <a:xfrm>
            <a:off x="4152550" y="43203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SG" dirty="0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EE8C1813-944D-64E3-6F35-2FFE392B7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512" y="4552079"/>
            <a:ext cx="65" cy="950048"/>
          </a:xfrm>
          <a:prstGeom prst="rect">
            <a:avLst/>
          </a:prstGeom>
          <a:solidFill>
            <a:srgbClr val="F2F4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665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BA558C-EE4C-4A0D-8148-505D5EB7CFD0}"/>
              </a:ext>
            </a:extLst>
          </p:cNvPr>
          <p:cNvSpPr txBox="1"/>
          <p:nvPr/>
        </p:nvSpPr>
        <p:spPr>
          <a:xfrm>
            <a:off x="1528762" y="3332399"/>
            <a:ext cx="6526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b="1" dirty="0" err="1">
                <a:solidFill>
                  <a:srgbClr val="9B2AFF"/>
                </a:solidFill>
                <a:latin typeface="Consolas" panose="020B0609020204030204" pitchFamily="49" charset="0"/>
              </a:rPr>
              <a:t>wget</a:t>
            </a:r>
            <a:r>
              <a:rPr lang="en-US" altLang="en-US" sz="1100" b="1" dirty="0">
                <a:solidFill>
                  <a:srgbClr val="9B2AFF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9B2AFF"/>
                </a:solidFill>
                <a:effectLst/>
                <a:latin typeface="Consolas" panose="020B0609020204030204" pitchFamily="49" charset="0"/>
              </a:rPr>
              <a:t>https://dl.influxdata.com/influxdb/releases/influxdb-1.8.10_windows_amd64.zip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E2EA1E-284B-C4D7-E55F-4954414418C0}"/>
              </a:ext>
            </a:extLst>
          </p:cNvPr>
          <p:cNvSpPr/>
          <p:nvPr/>
        </p:nvSpPr>
        <p:spPr>
          <a:xfrm>
            <a:off x="5277603" y="3281713"/>
            <a:ext cx="2777305" cy="36933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158C88-5F4B-C961-256A-77C406D08F7F}"/>
              </a:ext>
            </a:extLst>
          </p:cNvPr>
          <p:cNvSpPr txBox="1"/>
          <p:nvPr/>
        </p:nvSpPr>
        <p:spPr>
          <a:xfrm>
            <a:off x="1528762" y="3709630"/>
            <a:ext cx="93105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9B2AFF"/>
                </a:solidFill>
                <a:effectLst/>
                <a:latin typeface="Consolas" panose="020B0609020204030204" pitchFamily="49" charset="0"/>
              </a:rPr>
              <a:t>Expand-Archive .\influxdb-1.8.10_windows_amd64.zip -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9B2AFF"/>
                </a:solidFill>
                <a:effectLst/>
                <a:latin typeface="Consolas" panose="020B0609020204030204" pitchFamily="49" charset="0"/>
              </a:rPr>
              <a:t>DestinationPath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9B2AFF"/>
                </a:solidFill>
                <a:effectLst/>
                <a:latin typeface="Consolas" panose="020B0609020204030204" pitchFamily="49" charset="0"/>
              </a:rPr>
              <a:t> 'C:\Program Files\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9B2AFF"/>
                </a:solidFill>
                <a:effectLst/>
                <a:latin typeface="Consolas" panose="020B0609020204030204" pitchFamily="49" charset="0"/>
              </a:rPr>
              <a:t>InfluxData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9B2AFF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9B2AFF"/>
                </a:solidFill>
                <a:effectLst/>
                <a:latin typeface="Consolas" panose="020B0609020204030204" pitchFamily="49" charset="0"/>
              </a:rPr>
              <a:t>influxdb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9B2AFF"/>
                </a:solidFill>
                <a:effectLst/>
                <a:latin typeface="Consolas" panose="020B0609020204030204" pitchFamily="49" charset="0"/>
              </a:rPr>
              <a:t>\'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B51B9B-9E88-4B62-223C-B6D0181F683D}"/>
              </a:ext>
            </a:extLst>
          </p:cNvPr>
          <p:cNvSpPr/>
          <p:nvPr/>
        </p:nvSpPr>
        <p:spPr>
          <a:xfrm>
            <a:off x="7299118" y="3701731"/>
            <a:ext cx="3364119" cy="36933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3838459-B95C-3B1F-F879-0EAA18372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762" y="4165818"/>
            <a:ext cx="635317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930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7" grpId="0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A9FB2D-26CB-61AF-2084-86944E764B72}"/>
              </a:ext>
            </a:extLst>
          </p:cNvPr>
          <p:cNvSpPr txBox="1"/>
          <p:nvPr/>
        </p:nvSpPr>
        <p:spPr>
          <a:xfrm>
            <a:off x="3107094" y="1735494"/>
            <a:ext cx="64381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Short Cut</a:t>
            </a:r>
          </a:p>
          <a:p>
            <a:r>
              <a:rPr lang="en-US" dirty="0"/>
              <a:t>Use a browser and https to download zip file</a:t>
            </a:r>
          </a:p>
          <a:p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9B2AFF"/>
                </a:solidFill>
                <a:effectLst/>
              </a:rPr>
              <a:t>https://dl.influxdata.com/influxdb/releases/influxdb-1.8.10_windows_amd64.zip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</a:rPr>
              <a:t>influxdb-1.8.10_windows_amd64.zip  will be downloaded to Downloads folder</a:t>
            </a:r>
          </a:p>
          <a:p>
            <a:endParaRPr lang="en-SG" sz="14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77EA90E-DF21-C66F-D155-D51E1D6DD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75" y="513184"/>
            <a:ext cx="12192000" cy="457200"/>
          </a:xfrm>
          <a:prstGeom prst="rect">
            <a:avLst/>
          </a:prstGeom>
          <a:solidFill>
            <a:srgbClr val="F2F4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665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9B2AFF"/>
                </a:solidFill>
                <a:effectLst/>
                <a:latin typeface="Consolas" panose="020B0609020204030204" pitchFamily="49" charset="0"/>
              </a:rPr>
              <a:t>https://dl.influxdata.com/influxdb/releases/influxdb-1.8.10_windows_amd64.zip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C7B77B-20C2-A837-DB1D-D7EDA0BE3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262" y="3028156"/>
            <a:ext cx="7591425" cy="21717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4A13142-883F-FE9B-0F09-F25D5B3866E4}"/>
              </a:ext>
            </a:extLst>
          </p:cNvPr>
          <p:cNvSpPr/>
          <p:nvPr/>
        </p:nvSpPr>
        <p:spPr>
          <a:xfrm>
            <a:off x="2384262" y="4723994"/>
            <a:ext cx="2332653" cy="295875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E75DD4-2172-2B61-68E4-3AFF66A17104}"/>
              </a:ext>
            </a:extLst>
          </p:cNvPr>
          <p:cNvSpPr txBox="1"/>
          <p:nvPr/>
        </p:nvSpPr>
        <p:spPr>
          <a:xfrm>
            <a:off x="2216313" y="5105184"/>
            <a:ext cx="6435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 click on this folder, copy it and paste to C Drive root directory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57140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68A99C-08F3-B933-BA7C-B0FA7472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403" y="846947"/>
            <a:ext cx="7153275" cy="34099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0520A90-3656-DED0-7860-64E4AB7968AB}"/>
              </a:ext>
            </a:extLst>
          </p:cNvPr>
          <p:cNvSpPr/>
          <p:nvPr/>
        </p:nvSpPr>
        <p:spPr>
          <a:xfrm>
            <a:off x="4805265" y="3359020"/>
            <a:ext cx="1950098" cy="373225"/>
          </a:xfrm>
          <a:prstGeom prst="rect">
            <a:avLst/>
          </a:prstGeom>
          <a:noFill/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1CE1DA-2D7E-E3DD-5FDC-6F30B9DF19C7}"/>
              </a:ext>
            </a:extLst>
          </p:cNvPr>
          <p:cNvSpPr txBox="1"/>
          <p:nvPr/>
        </p:nvSpPr>
        <p:spPr>
          <a:xfrm>
            <a:off x="3657600" y="4478694"/>
            <a:ext cx="50183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Rename this folder to something easy to remember</a:t>
            </a:r>
          </a:p>
          <a:p>
            <a:r>
              <a:rPr lang="en-US" dirty="0"/>
              <a:t>e.g. </a:t>
            </a:r>
            <a:r>
              <a:rPr lang="en-US" dirty="0" err="1"/>
              <a:t>Influxdb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45401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E30911-804C-D518-629E-9D6D65BF9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783" y="984078"/>
            <a:ext cx="6353175" cy="19526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C84554-2CD2-BBDF-6780-7A831530736E}"/>
              </a:ext>
            </a:extLst>
          </p:cNvPr>
          <p:cNvSpPr txBox="1"/>
          <p:nvPr/>
        </p:nvSpPr>
        <p:spPr>
          <a:xfrm>
            <a:off x="3665825" y="3141976"/>
            <a:ext cx="450578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Influxd</a:t>
            </a:r>
            <a:r>
              <a:rPr lang="en-US" dirty="0"/>
              <a:t> is the daemon / service for </a:t>
            </a:r>
            <a:r>
              <a:rPr lang="en-US" dirty="0" err="1"/>
              <a:t>influxdb</a:t>
            </a:r>
            <a:endParaRPr lang="en-US" dirty="0"/>
          </a:p>
          <a:p>
            <a:endParaRPr lang="en-US" dirty="0"/>
          </a:p>
          <a:p>
            <a:r>
              <a:rPr lang="en-US" dirty="0"/>
              <a:t>Influx is the query language which  is used for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database creation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creation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Inserting measurements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Querying measurements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They are run in Terminal / </a:t>
            </a:r>
            <a:r>
              <a:rPr lang="en-US" dirty="0" err="1"/>
              <a:t>Powershell</a:t>
            </a:r>
            <a:r>
              <a:rPr lang="en-US" dirty="0"/>
              <a:t> mode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76619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0C8EC5-1045-A117-2DB1-82369EE4AF0B}"/>
              </a:ext>
            </a:extLst>
          </p:cNvPr>
          <p:cNvSpPr txBox="1"/>
          <p:nvPr/>
        </p:nvSpPr>
        <p:spPr>
          <a:xfrm>
            <a:off x="4801413" y="3059668"/>
            <a:ext cx="3110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Setting up the Influx Database  </a:t>
            </a:r>
          </a:p>
          <a:p>
            <a:pPr algn="ctr"/>
            <a:r>
              <a:rPr lang="en-US" dirty="0"/>
              <a:t>Part 2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1126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54563B-005C-72C7-59CF-4BF6DA978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156" y="1517489"/>
            <a:ext cx="6162675" cy="14573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7873F0-0016-E436-9FBA-5683E82C82B8}"/>
              </a:ext>
            </a:extLst>
          </p:cNvPr>
          <p:cNvSpPr txBox="1"/>
          <p:nvPr/>
        </p:nvSpPr>
        <p:spPr>
          <a:xfrm>
            <a:off x="3200581" y="831722"/>
            <a:ext cx="48947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START INFLUXDB DAEMON/SERVICE </a:t>
            </a:r>
          </a:p>
          <a:p>
            <a:r>
              <a:rPr lang="en-US" dirty="0"/>
              <a:t>In folder in which I have installed my </a:t>
            </a:r>
            <a:r>
              <a:rPr lang="en-US" dirty="0" err="1"/>
              <a:t>influxdb</a:t>
            </a:r>
            <a:r>
              <a:rPr lang="en-US" dirty="0"/>
              <a:t> v1.8</a:t>
            </a: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831552-9AD0-80BF-3DB2-EA6F721E0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044" y="4269909"/>
            <a:ext cx="1790700" cy="2571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2E55516-B53D-288A-731B-2A9A02EA8C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9044" y="3131671"/>
            <a:ext cx="3667125" cy="1038225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F3BE6A57-9D25-203C-4AF9-A9A731863FF9}"/>
              </a:ext>
            </a:extLst>
          </p:cNvPr>
          <p:cNvGrpSpPr/>
          <p:nvPr/>
        </p:nvGrpSpPr>
        <p:grpSpPr>
          <a:xfrm>
            <a:off x="2332139" y="4627097"/>
            <a:ext cx="4827860" cy="664607"/>
            <a:chOff x="2332139" y="4627097"/>
            <a:chExt cx="4827860" cy="66460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0719741-8AD6-7AF2-0F6C-32D2C3ACB32C}"/>
                </a:ext>
              </a:extLst>
            </p:cNvPr>
            <p:cNvSpPr txBox="1"/>
            <p:nvPr/>
          </p:nvSpPr>
          <p:spPr>
            <a:xfrm>
              <a:off x="2332139" y="4627097"/>
              <a:ext cx="48278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From here we start the </a:t>
              </a:r>
              <a:r>
                <a:rPr lang="en-US" dirty="0" err="1"/>
                <a:t>influxdb</a:t>
              </a:r>
              <a:r>
                <a:rPr lang="en-US" dirty="0"/>
                <a:t> daemon / service</a:t>
              </a:r>
              <a:endParaRPr lang="en-SG" dirty="0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2A0D191-2001-C541-4DEC-FCF1C931D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32139" y="4996429"/>
              <a:ext cx="2295525" cy="295275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8107D6F-4C2A-BDEE-08B9-FD0EDDB17420}"/>
              </a:ext>
            </a:extLst>
          </p:cNvPr>
          <p:cNvGrpSpPr/>
          <p:nvPr/>
        </p:nvGrpSpPr>
        <p:grpSpPr>
          <a:xfrm>
            <a:off x="1433512" y="1539265"/>
            <a:ext cx="9324975" cy="4600575"/>
            <a:chOff x="1433512" y="1128712"/>
            <a:chExt cx="9324975" cy="4600575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8497603-13BF-9022-B36F-C69F566B05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33512" y="1128712"/>
              <a:ext cx="9324975" cy="4600575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638C6C4-E431-E43B-D0F3-961469E59F69}"/>
                </a:ext>
              </a:extLst>
            </p:cNvPr>
            <p:cNvSpPr txBox="1"/>
            <p:nvPr/>
          </p:nvSpPr>
          <p:spPr>
            <a:xfrm>
              <a:off x="5849267" y="1360632"/>
              <a:ext cx="1893595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Daemon is started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47735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2863</TotalTime>
  <Words>669</Words>
  <Application>Microsoft Office PowerPoint</Application>
  <PresentationFormat>Widescreen</PresentationFormat>
  <Paragraphs>140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Soon Seng Goh</dc:creator>
  <cp:lastModifiedBy>Soon Seng Goh</cp:lastModifiedBy>
  <cp:revision>12</cp:revision>
  <dcterms:created xsi:type="dcterms:W3CDTF">2023-02-28T02:34:43Z</dcterms:created>
  <dcterms:modified xsi:type="dcterms:W3CDTF">2023-03-05T05:52:47Z</dcterms:modified>
</cp:coreProperties>
</file>