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9" r:id="rId6"/>
    <p:sldId id="271" r:id="rId7"/>
    <p:sldId id="279" r:id="rId8"/>
    <p:sldId id="280" r:id="rId9"/>
    <p:sldId id="282" r:id="rId10"/>
    <p:sldId id="283" r:id="rId11"/>
    <p:sldId id="281" r:id="rId12"/>
    <p:sldId id="278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500" userDrawn="1">
          <p15:clr>
            <a:srgbClr val="A4A3A4"/>
          </p15:clr>
        </p15:guide>
        <p15:guide id="8" pos="49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2752"/>
    <a:srgbClr val="E3A097"/>
    <a:srgbClr val="F5D9D7"/>
    <a:srgbClr val="263025"/>
    <a:srgbClr val="334031"/>
    <a:srgbClr val="8A9161"/>
    <a:srgbClr val="81875A"/>
    <a:srgbClr val="000000"/>
    <a:srgbClr val="EFE0BE"/>
    <a:srgbClr val="F7F1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>
        <p:guide pos="3840"/>
        <p:guide orient="horz" pos="2500"/>
        <p:guide pos="495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21" y="6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08B8B31-1CFE-4A78-A796-40061C1B29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F5D168-A009-4B34-B08F-277E0D6ABD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47A4C-1800-412B-9042-C93F1924AECC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0C826E-30C5-4DD2-97CD-F700F8EBBF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BE32A-EDDE-428D-8FA7-84F681D978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1FD62-43B6-432F-96E1-BCDE3916E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83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en-US" noProof="0" smtClean="0"/>
              <a:t>2/12/2025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804672"/>
            <a:ext cx="10460736" cy="3255264"/>
          </a:xfrm>
        </p:spPr>
        <p:txBody>
          <a:bodyPr anchor="b">
            <a:noAutofit/>
          </a:bodyPr>
          <a:lstStyle>
            <a:lvl1pPr algn="ctr">
              <a:defRPr sz="72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3081573" y="4526280"/>
            <a:ext cx="6028854" cy="9144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b="0" i="0" cap="all" spc="30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23959E-C8AF-2C32-A4AC-D79C711CACEF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991AA11-ABBF-BFA0-AACD-5E0262702116}"/>
              </a:ext>
            </a:extLst>
          </p:cNvPr>
          <p:cNvGrpSpPr/>
          <p:nvPr userDrawn="1"/>
        </p:nvGrpSpPr>
        <p:grpSpPr>
          <a:xfrm>
            <a:off x="6096000" y="327025"/>
            <a:ext cx="0" cy="6203950"/>
            <a:chOff x="6096000" y="327025"/>
            <a:chExt cx="0" cy="620395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CB6BE39-5971-4916-1DD7-91D7C3F312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281057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CD84773-7D11-C9D4-A19C-4265A176E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7025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E0AD4BE-B150-7C27-72CC-9AAE5D788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853335"/>
            <a:ext cx="10515602" cy="1377184"/>
          </a:xfrm>
        </p:spPr>
        <p:txBody>
          <a:bodyPr anchor="t" anchorCtr="0">
            <a:normAutofit/>
          </a:bodyPr>
          <a:lstStyle>
            <a:lvl1pPr>
              <a:defRPr lang="en-US" sz="3600" b="0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0AFDFBEE-19C9-1F3E-D9C5-CE7C9A3CDE1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7520" y="2651758"/>
            <a:ext cx="10515601" cy="34667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694F3BC-3534-81A8-CF89-6C667BDFE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AD02BD2-09CD-274D-9F5F-AD0DCD9B1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F9880A97-BB72-4C49-B020-C005FF9D43B4}" type="datetime1">
              <a:rPr lang="en-US" smtClean="0"/>
              <a:t>2/12/2025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902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181" y="2167821"/>
            <a:ext cx="8783638" cy="2522359"/>
          </a:xfrm>
        </p:spPr>
        <p:txBody>
          <a:bodyPr anchor="ctr">
            <a:noAutofit/>
          </a:bodyPr>
          <a:lstStyle>
            <a:lvl1pPr algn="ctr">
              <a:defRPr sz="54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DACFE4-8E78-B00D-57EB-B4DF9B274276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F81E591-3873-6FE4-95EB-DA604EDF9EBC}"/>
              </a:ext>
            </a:extLst>
          </p:cNvPr>
          <p:cNvGrpSpPr/>
          <p:nvPr userDrawn="1"/>
        </p:nvGrpSpPr>
        <p:grpSpPr>
          <a:xfrm>
            <a:off x="6096000" y="327025"/>
            <a:ext cx="0" cy="6203950"/>
            <a:chOff x="6096000" y="327025"/>
            <a:chExt cx="0" cy="62039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A7C9956-6C25-EB39-6997-F949957C62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281057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88B0979-92D8-B3DF-EEC8-6ACC5604FA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7025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2610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4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8BA9668-A78D-632D-FE8F-C62FE04F2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0DA40DDB-ECC4-BF05-805D-56550EB8CB9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7521" y="3813681"/>
            <a:ext cx="4844142" cy="218831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7C70689-88FA-027C-9354-13057024FA9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455228" y="853334"/>
            <a:ext cx="4898571" cy="5151334"/>
          </a:xfr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347472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731520" indent="-3429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73152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097280" indent="-3429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C0568B-88EF-9F5A-D39D-8C9C4C573B4B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4585FEF-898A-BE20-0E49-7060E3A08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CAC8CAA-7BE1-C6AD-8CAA-7EF23C3F385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8B1E16E5-E5E5-4583-9AF7-83D9607A8145}" type="datetime1">
              <a:rPr lang="en-US" smtClean="0"/>
              <a:t>2/12/2025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72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505" y="1013460"/>
            <a:ext cx="8682990" cy="2230802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4505" y="3429000"/>
            <a:ext cx="8682989" cy="2230802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200000"/>
              </a:lnSpc>
              <a:buNone/>
              <a:defRPr lang="en-US" sz="1600" kern="1200" cap="all" spc="30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  <a:lvl2pPr marL="7429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2001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573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4pPr>
            <a:lvl5pPr marL="21145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754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5151334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229" y="853333"/>
            <a:ext cx="4920342" cy="5151334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200000"/>
              </a:lnSpc>
              <a:buNone/>
              <a:defRPr lang="en-US" sz="1600" kern="1200" cap="all" spc="30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  <a:lvl2pPr marL="7429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2001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573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4pPr>
            <a:lvl5pPr marL="21145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C2FAC39-06DA-FEF0-2302-B02B7C1CD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244C766-4DBD-CE50-9374-1427F1FAE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0B4AC9CD-0374-4BE7-8481-7982C4A3E9D1}" type="datetime1">
              <a:rPr lang="en-US" smtClean="0"/>
              <a:t>2/12/2025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2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4"/>
            <a:ext cx="4844142" cy="5151334"/>
          </a:xfrm>
        </p:spPr>
        <p:txBody>
          <a:bodyPr anchor="t">
            <a:noAutofit/>
          </a:bodyPr>
          <a:lstStyle>
            <a:lvl1pPr algn="l">
              <a:defRPr sz="54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02CFA45-BBBD-162A-70AD-0B375405784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28012" y="685800"/>
            <a:ext cx="5070020" cy="5486400"/>
          </a:xfrm>
          <a:custGeom>
            <a:avLst/>
            <a:gdLst>
              <a:gd name="connsiteX0" fmla="*/ 5070020 w 5070020"/>
              <a:gd name="connsiteY0" fmla="*/ 0 h 5486400"/>
              <a:gd name="connsiteX1" fmla="*/ 5070020 w 5070020"/>
              <a:gd name="connsiteY1" fmla="*/ 5486400 h 5486400"/>
              <a:gd name="connsiteX2" fmla="*/ 0 w 5070020"/>
              <a:gd name="connsiteY2" fmla="*/ 5486399 h 5486400"/>
              <a:gd name="connsiteX3" fmla="*/ 0 w 5070020"/>
              <a:gd name="connsiteY3" fmla="*/ 579095 h 5486400"/>
              <a:gd name="connsiteX4" fmla="*/ 268 w 5070020"/>
              <a:gd name="connsiteY4" fmla="*/ 579362 h 5486400"/>
              <a:gd name="connsiteX5" fmla="*/ 582189 w 5070020"/>
              <a:gd name="connsiteY5" fmla="*/ 266 h 5486400"/>
              <a:gd name="connsiteX6" fmla="*/ 581922 w 5070020"/>
              <a:gd name="connsiteY6" fmla="*/ 1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020" h="5486400">
                <a:moveTo>
                  <a:pt x="5070020" y="0"/>
                </a:moveTo>
                <a:lnTo>
                  <a:pt x="5070020" y="5486400"/>
                </a:lnTo>
                <a:lnTo>
                  <a:pt x="0" y="5486399"/>
                </a:lnTo>
                <a:lnTo>
                  <a:pt x="0" y="579095"/>
                </a:lnTo>
                <a:lnTo>
                  <a:pt x="268" y="579362"/>
                </a:lnTo>
                <a:lnTo>
                  <a:pt x="582189" y="266"/>
                </a:lnTo>
                <a:lnTo>
                  <a:pt x="581922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CD2915-BBAC-A1F0-BC9D-D3EBE576B6CA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1F310B-7369-4DED-0D01-CE0B2057D9A2}"/>
              </a:ext>
            </a:extLst>
          </p:cNvPr>
          <p:cNvCxnSpPr>
            <a:cxnSpLocks/>
          </p:cNvCxnSpPr>
          <p:nvPr/>
        </p:nvCxnSpPr>
        <p:spPr>
          <a:xfrm flipV="1">
            <a:off x="6096000" y="6281057"/>
            <a:ext cx="0" cy="249918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F80554-A5C0-4DF5-30C7-E8509F4304C5}"/>
              </a:ext>
            </a:extLst>
          </p:cNvPr>
          <p:cNvCxnSpPr>
            <a:cxnSpLocks/>
          </p:cNvCxnSpPr>
          <p:nvPr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722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9154-5D3B-2CDD-4D46-FD8867EFC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5151334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228" y="853333"/>
            <a:ext cx="4997631" cy="5151334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024DDF44-6A4A-DA03-A8BE-598DC99E8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27F1B34D-5253-5267-DEAA-572BCF19B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222400DF-651A-4479-9C74-9CDA47151016}" type="datetime1">
              <a:rPr lang="en-US" smtClean="0"/>
              <a:t>2/12/2025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234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4"/>
            <a:ext cx="4844142" cy="3939646"/>
          </a:xfrm>
        </p:spPr>
        <p:txBody>
          <a:bodyPr anchor="t">
            <a:noAutofit/>
          </a:bodyPr>
          <a:lstStyle>
            <a:lvl1pPr algn="l">
              <a:defRPr sz="54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4F555129-A180-DABF-24A6-1FBDA958D7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5029200"/>
            <a:ext cx="4844143" cy="1169761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 i="0" cap="all" spc="30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E309519-3E22-556C-E01C-12137A86C9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28012" y="685800"/>
            <a:ext cx="5070020" cy="5486400"/>
          </a:xfrm>
          <a:custGeom>
            <a:avLst/>
            <a:gdLst>
              <a:gd name="connsiteX0" fmla="*/ 5070020 w 5070020"/>
              <a:gd name="connsiteY0" fmla="*/ 0 h 5486400"/>
              <a:gd name="connsiteX1" fmla="*/ 5070020 w 5070020"/>
              <a:gd name="connsiteY1" fmla="*/ 5486400 h 5486400"/>
              <a:gd name="connsiteX2" fmla="*/ 0 w 5070020"/>
              <a:gd name="connsiteY2" fmla="*/ 5486399 h 5486400"/>
              <a:gd name="connsiteX3" fmla="*/ 0 w 5070020"/>
              <a:gd name="connsiteY3" fmla="*/ 579095 h 5486400"/>
              <a:gd name="connsiteX4" fmla="*/ 268 w 5070020"/>
              <a:gd name="connsiteY4" fmla="*/ 579362 h 5486400"/>
              <a:gd name="connsiteX5" fmla="*/ 582189 w 5070020"/>
              <a:gd name="connsiteY5" fmla="*/ 266 h 5486400"/>
              <a:gd name="connsiteX6" fmla="*/ 581922 w 5070020"/>
              <a:gd name="connsiteY6" fmla="*/ 1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020" h="5486400">
                <a:moveTo>
                  <a:pt x="5070020" y="0"/>
                </a:moveTo>
                <a:lnTo>
                  <a:pt x="5070020" y="5486400"/>
                </a:lnTo>
                <a:lnTo>
                  <a:pt x="0" y="5486399"/>
                </a:lnTo>
                <a:lnTo>
                  <a:pt x="0" y="579095"/>
                </a:lnTo>
                <a:lnTo>
                  <a:pt x="268" y="579362"/>
                </a:lnTo>
                <a:lnTo>
                  <a:pt x="582189" y="266"/>
                </a:lnTo>
                <a:lnTo>
                  <a:pt x="581922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CD2915-BBAC-A1F0-BC9D-D3EBE576B6CA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1F310B-7369-4DED-0D01-CE0B2057D9A2}"/>
              </a:ext>
            </a:extLst>
          </p:cNvPr>
          <p:cNvCxnSpPr>
            <a:cxnSpLocks/>
          </p:cNvCxnSpPr>
          <p:nvPr/>
        </p:nvCxnSpPr>
        <p:spPr>
          <a:xfrm flipV="1">
            <a:off x="6096000" y="6281057"/>
            <a:ext cx="0" cy="249918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F80554-A5C0-4DF5-30C7-E8509F4304C5}"/>
              </a:ext>
            </a:extLst>
          </p:cNvPr>
          <p:cNvCxnSpPr>
            <a:cxnSpLocks/>
          </p:cNvCxnSpPr>
          <p:nvPr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933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567DDB1-50BA-053F-5044-13CD972E0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E0F5E438-B3C9-C45F-E900-E6E1E3E8DB1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3813681"/>
            <a:ext cx="4898571" cy="21883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9656" y="850392"/>
            <a:ext cx="4844144" cy="540410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79B0408-F353-B756-0CA4-644E881D1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D520D91-492B-A641-A848-BEB3248265F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1201FEBF-D140-4633-9B70-3A503CA61AD4}" type="datetime1">
              <a:rPr lang="en-US" smtClean="0"/>
              <a:t>2/12/2025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03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D9AFCA-1D1A-D583-A3C7-F086816A2315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4606A35E-DBB6-E5DF-F837-92E894DDB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899541C-E35F-E909-EAA3-7931F9A15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813682"/>
            <a:ext cx="4898571" cy="21883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DB7DBB6-A2E9-1B6C-7928-330959C4624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28012" y="685800"/>
            <a:ext cx="5070020" cy="5486400"/>
          </a:xfrm>
          <a:custGeom>
            <a:avLst/>
            <a:gdLst>
              <a:gd name="connsiteX0" fmla="*/ 5070020 w 5070020"/>
              <a:gd name="connsiteY0" fmla="*/ 0 h 5486400"/>
              <a:gd name="connsiteX1" fmla="*/ 5070020 w 5070020"/>
              <a:gd name="connsiteY1" fmla="*/ 5486400 h 5486400"/>
              <a:gd name="connsiteX2" fmla="*/ 0 w 5070020"/>
              <a:gd name="connsiteY2" fmla="*/ 5486399 h 5486400"/>
              <a:gd name="connsiteX3" fmla="*/ 0 w 5070020"/>
              <a:gd name="connsiteY3" fmla="*/ 579095 h 5486400"/>
              <a:gd name="connsiteX4" fmla="*/ 268 w 5070020"/>
              <a:gd name="connsiteY4" fmla="*/ 579362 h 5486400"/>
              <a:gd name="connsiteX5" fmla="*/ 582189 w 5070020"/>
              <a:gd name="connsiteY5" fmla="*/ 266 h 5486400"/>
              <a:gd name="connsiteX6" fmla="*/ 581922 w 5070020"/>
              <a:gd name="connsiteY6" fmla="*/ 1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020" h="5486400">
                <a:moveTo>
                  <a:pt x="5070020" y="0"/>
                </a:moveTo>
                <a:lnTo>
                  <a:pt x="5070020" y="5486400"/>
                </a:lnTo>
                <a:lnTo>
                  <a:pt x="0" y="5486399"/>
                </a:lnTo>
                <a:lnTo>
                  <a:pt x="0" y="579095"/>
                </a:lnTo>
                <a:lnTo>
                  <a:pt x="268" y="579362"/>
                </a:lnTo>
                <a:lnTo>
                  <a:pt x="582189" y="266"/>
                </a:lnTo>
                <a:lnTo>
                  <a:pt x="581922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D560E12-0714-B7BE-9ED4-842720026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846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8BA9668-A78D-632D-FE8F-C62FE04F2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813682"/>
            <a:ext cx="4898571" cy="21883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7C70689-88FA-027C-9354-13057024FA9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455228" y="853334"/>
            <a:ext cx="4898571" cy="515133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n-US" sz="2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C0568B-88EF-9F5A-D39D-8C9C4C573B4B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A0033C0F-A5E1-BC81-421E-44E417A29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AEBBC30C-0776-B059-2CBB-EE2982ECB7D2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B63BE472-3891-4216-B770-F52E53667131}" type="datetime1">
              <a:rPr lang="en-US" smtClean="0"/>
              <a:t>2/12/2025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875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3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E7B972-F1A2-D06A-182F-39D29608A67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7521" y="3880757"/>
            <a:ext cx="4844142" cy="21231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36484A33-80F1-829D-3F76-3176D5B8D51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09658" y="850392"/>
            <a:ext cx="4844142" cy="515353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3E568F1-97D8-9686-E47A-F520BE6B1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274116E6-D006-0D1F-861D-2B50A4E1D5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92C9618A-2189-4802-BD34-F288EF802528}" type="datetime1">
              <a:rPr lang="en-US" smtClean="0"/>
              <a:t>2/12/2025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380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3CA3B387-33D3-4D27-BE27-9B85ACC6AC8A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608E0E-05B9-F221-80C3-04CA4E4ABA35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D2231DE-625E-E718-1111-43464C19E14D}"/>
              </a:ext>
            </a:extLst>
          </p:cNvPr>
          <p:cNvGrpSpPr/>
          <p:nvPr userDrawn="1"/>
        </p:nvGrpSpPr>
        <p:grpSpPr>
          <a:xfrm>
            <a:off x="6096000" y="327025"/>
            <a:ext cx="0" cy="6203950"/>
            <a:chOff x="6096000" y="327025"/>
            <a:chExt cx="0" cy="620395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C307328-46EA-E83E-5BCB-1C57369D3A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281057"/>
              <a:ext cx="0" cy="24991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603F6C5-78F9-FA16-B62C-389A70997B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7025"/>
              <a:ext cx="0" cy="24991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96" r:id="rId2"/>
    <p:sldLayoutId id="2147483718" r:id="rId3"/>
    <p:sldLayoutId id="2147483712" r:id="rId4"/>
    <p:sldLayoutId id="2147483719" r:id="rId5"/>
    <p:sldLayoutId id="2147483705" r:id="rId6"/>
    <p:sldLayoutId id="2147483713" r:id="rId7"/>
    <p:sldLayoutId id="2147483699" r:id="rId8"/>
    <p:sldLayoutId id="2147483716" r:id="rId9"/>
    <p:sldLayoutId id="2147483702" r:id="rId10"/>
    <p:sldLayoutId id="2147483714" r:id="rId11"/>
    <p:sldLayoutId id="2147483720" r:id="rId12"/>
    <p:sldLayoutId id="214748370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  <p15:guide id="9" pos="302" userDrawn="1">
          <p15:clr>
            <a:srgbClr val="F26B43"/>
          </p15:clr>
        </p15:guide>
        <p15:guide id="10" pos="737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27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857963-8D3D-4F24-B535-54652EE09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804672"/>
            <a:ext cx="10460736" cy="3255264"/>
          </a:xfrm>
        </p:spPr>
        <p:txBody>
          <a:bodyPr anchor="b"/>
          <a:lstStyle/>
          <a:p>
            <a:r>
              <a:rPr lang="en-US" dirty="0"/>
              <a:t>Marketing Campaign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23514F-9C9F-4868-A7D9-66CAA07E61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81573" y="4526280"/>
            <a:ext cx="6028854" cy="9144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Presented by Oladejo A. Ayomide</a:t>
            </a:r>
          </a:p>
        </p:txBody>
      </p:sp>
    </p:spTree>
    <p:extLst>
      <p:ext uri="{BB962C8B-B14F-4D97-AF65-F5344CB8AC3E}">
        <p14:creationId xmlns:p14="http://schemas.microsoft.com/office/powerpoint/2010/main" val="2142316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5151334"/>
          </a:xfrm>
          <a:noFill/>
        </p:spPr>
        <p:txBody>
          <a:bodyPr anchor="ctr">
            <a:no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229" y="853333"/>
            <a:ext cx="4920342" cy="5151334"/>
          </a:xfrm>
          <a:noFill/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Findings and insights</a:t>
            </a:r>
          </a:p>
          <a:p>
            <a:r>
              <a:rPr lang="en-US" dirty="0"/>
              <a:t>Code &amp; methodology</a:t>
            </a:r>
          </a:p>
          <a:p>
            <a:r>
              <a:rPr lang="en-US" dirty="0"/>
              <a:t>recommendations</a:t>
            </a:r>
          </a:p>
          <a:p>
            <a:r>
              <a:rPr lang="en-US" dirty="0"/>
              <a:t>Conclusions &amp; next steps</a:t>
            </a:r>
          </a:p>
        </p:txBody>
      </p:sp>
    </p:spTree>
    <p:extLst>
      <p:ext uri="{BB962C8B-B14F-4D97-AF65-F5344CB8AC3E}">
        <p14:creationId xmlns:p14="http://schemas.microsoft.com/office/powerpoint/2010/main" val="416955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5151334"/>
          </a:xfrm>
          <a:noFill/>
        </p:spPr>
        <p:txBody>
          <a:bodyPr>
            <a:no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228" y="853333"/>
            <a:ext cx="4997631" cy="5151334"/>
          </a:xfrm>
          <a:noFill/>
        </p:spPr>
        <p:txBody>
          <a:bodyPr>
            <a:normAutofit/>
          </a:bodyPr>
          <a:lstStyle/>
          <a:p>
            <a:r>
              <a:rPr lang="en-US" dirty="0"/>
              <a:t>This analysis explores the performance, effectiveness, and key insights from a recent marketing campaign. Through data-driven analysis, we’ll evaluate key metrics such as </a:t>
            </a:r>
            <a:r>
              <a:rPr lang="en-US" b="1" dirty="0"/>
              <a:t>CTR (Click-Through Rate), CPC (Cost Per Click), ROI (Return on Investment), and engagement levels</a:t>
            </a:r>
            <a:r>
              <a:rPr lang="en-US" dirty="0"/>
              <a:t> to understand the campaign effectiveness.</a:t>
            </a:r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367643-C948-4FDA-89BD-D2A405F88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&amp; insights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7A7B91-CE7D-4548-8C26-0CBD85C53C4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b="1" dirty="0"/>
              <a:t>Total acquisition  </a:t>
            </a:r>
            <a:r>
              <a:rPr lang="en-GB" dirty="0"/>
              <a:t>cost was </a:t>
            </a:r>
            <a:r>
              <a:rPr lang="en-GB" b="1" dirty="0"/>
              <a:t>$3 billion </a:t>
            </a:r>
            <a:r>
              <a:rPr lang="en-GB" dirty="0"/>
              <a:t>with the least amount spent in </a:t>
            </a:r>
            <a:r>
              <a:rPr lang="en-GB" b="1" dirty="0"/>
              <a:t>February.</a:t>
            </a:r>
          </a:p>
          <a:p>
            <a:r>
              <a:rPr lang="en-US" b="1" dirty="0"/>
              <a:t>Average conversion rate</a:t>
            </a:r>
            <a:r>
              <a:rPr lang="en-US" dirty="0"/>
              <a:t> of </a:t>
            </a:r>
            <a:r>
              <a:rPr lang="en-US" b="1" dirty="0"/>
              <a:t>0.08%.</a:t>
            </a:r>
          </a:p>
          <a:p>
            <a:r>
              <a:rPr lang="en-US" b="1" dirty="0"/>
              <a:t>ROI </a:t>
            </a:r>
            <a:r>
              <a:rPr lang="en-US" dirty="0"/>
              <a:t>of </a:t>
            </a:r>
            <a:r>
              <a:rPr lang="en-US" b="1" dirty="0"/>
              <a:t>$1 million </a:t>
            </a:r>
            <a:r>
              <a:rPr lang="en-US" dirty="0"/>
              <a:t>with the lowest coming in </a:t>
            </a:r>
            <a:r>
              <a:rPr lang="en-US" b="1" dirty="0"/>
              <a:t>February</a:t>
            </a:r>
            <a:r>
              <a:rPr lang="en-US" dirty="0"/>
              <a:t>.</a:t>
            </a:r>
          </a:p>
          <a:p>
            <a:r>
              <a:rPr lang="en-US" b="1" dirty="0"/>
              <a:t>February </a:t>
            </a:r>
            <a:r>
              <a:rPr lang="en-US" dirty="0"/>
              <a:t>generally had the lowest activities as it came last in every metric. Requires investigation.</a:t>
            </a:r>
          </a:p>
          <a:p>
            <a:r>
              <a:rPr lang="en-US" dirty="0"/>
              <a:t>All campaign types had very similar number of </a:t>
            </a:r>
            <a:r>
              <a:rPr lang="en-US" b="1" dirty="0"/>
              <a:t>clicks, ROI,  Impressions,  acquisition cost </a:t>
            </a:r>
            <a:r>
              <a:rPr lang="en-US" dirty="0"/>
              <a:t>and </a:t>
            </a:r>
            <a:r>
              <a:rPr lang="en-US" b="1" dirty="0"/>
              <a:t>conversion rate</a:t>
            </a:r>
            <a:r>
              <a:rPr lang="en-US" dirty="0"/>
              <a:t>.</a:t>
            </a:r>
          </a:p>
          <a:p>
            <a:r>
              <a:rPr lang="en-US" dirty="0"/>
              <a:t>There are </a:t>
            </a:r>
            <a:r>
              <a:rPr lang="en-US" b="1" dirty="0"/>
              <a:t>16,141 </a:t>
            </a:r>
            <a:r>
              <a:rPr lang="en-US" dirty="0"/>
              <a:t>outliers in the </a:t>
            </a:r>
            <a:r>
              <a:rPr lang="en-US" b="1" dirty="0"/>
              <a:t>CTR</a:t>
            </a:r>
            <a:r>
              <a:rPr lang="en-US" dirty="0"/>
              <a:t> column and </a:t>
            </a:r>
            <a:r>
              <a:rPr lang="en-US" b="1" dirty="0"/>
              <a:t>16,040</a:t>
            </a:r>
            <a:r>
              <a:rPr lang="en-US" dirty="0"/>
              <a:t> in the </a:t>
            </a:r>
            <a:r>
              <a:rPr lang="en-US" b="1" dirty="0"/>
              <a:t>CPC</a:t>
            </a:r>
            <a:r>
              <a:rPr lang="en-US" dirty="0"/>
              <a:t> column.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21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58DF9-5659-44F0-8CE5-6628DA01B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&amp; Methodology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93ADC0F-63BB-4D15-A29A-E3EB08CD7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8800"/>
            <a:ext cx="4898571" cy="4173199"/>
          </a:xfrm>
        </p:spPr>
        <p:txBody>
          <a:bodyPr/>
          <a:lstStyle/>
          <a:p>
            <a:r>
              <a:rPr lang="en-GB" dirty="0"/>
              <a:t>Code Used: </a:t>
            </a:r>
            <a:r>
              <a:rPr lang="en-GB" dirty="0" err="1"/>
              <a:t>plt.boxplot</a:t>
            </a:r>
            <a:r>
              <a:rPr lang="en-GB" dirty="0"/>
              <a:t>(x = 'CPC', data = df)</a:t>
            </a:r>
          </a:p>
          <a:p>
            <a:r>
              <a:rPr lang="en-GB" dirty="0"/>
              <a:t>Code used to count number of outliers: </a:t>
            </a:r>
            <a:r>
              <a:rPr lang="en-US" dirty="0" err="1"/>
              <a:t>CPC_outlier</a:t>
            </a:r>
            <a:r>
              <a:rPr lang="en-US" dirty="0"/>
              <a:t> = df[df['CPC'] &gt; 73.865]print("There are",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CPC_outlier</a:t>
            </a:r>
            <a:r>
              <a:rPr lang="en-US" dirty="0"/>
              <a:t>), "outliers in the CPC column")</a:t>
            </a:r>
            <a:endParaRPr lang="en-GB" dirty="0"/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0139D254-D425-4654-B842-4A29642278E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17052" r="170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6963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EAD4213-9425-4E3A-9F50-DB1C5D11B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Visualization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FC262DA-2CC9-42E8-9C81-2B00F40A3F3C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38827" y="2367419"/>
            <a:ext cx="10947748" cy="3750806"/>
          </a:xfrm>
        </p:spPr>
      </p:pic>
    </p:spTree>
    <p:extLst>
      <p:ext uri="{BB962C8B-B14F-4D97-AF65-F5344CB8AC3E}">
        <p14:creationId xmlns:p14="http://schemas.microsoft.com/office/powerpoint/2010/main" val="3903480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6B5053-0D93-4E14-B99D-5E6114CFA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874300-31B0-4AD3-BD39-92B7E52BEB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0799" y="2442575"/>
            <a:ext cx="5253190" cy="3559763"/>
          </a:xfrm>
        </p:spPr>
      </p:pic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6D25688E-F7ED-425B-AC5A-F15BCA389D2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4278" r="42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63279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E0E5F64-F3D6-40CF-BE98-2687CBE1F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347C70-199D-4AC1-AE62-30084BB676C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Improve ad creatives, CTAs (Call-to-Actions), and landing page experiences to boost conversions.</a:t>
            </a:r>
          </a:p>
          <a:p>
            <a:r>
              <a:rPr lang="en-US" dirty="0"/>
              <a:t>Target high-intent audiences using better segmentation and personalized messaging.</a:t>
            </a:r>
          </a:p>
          <a:p>
            <a:r>
              <a:rPr lang="en-US" dirty="0"/>
              <a:t>Increase remarketing efforts to engage users who didn’t convert on the first interaction</a:t>
            </a:r>
            <a:r>
              <a:rPr lang="en-GB" dirty="0"/>
              <a:t>.</a:t>
            </a:r>
          </a:p>
          <a:p>
            <a:r>
              <a:rPr lang="en-US" dirty="0"/>
              <a:t>Consider experimenting with new marketing channels to diversify impact.</a:t>
            </a:r>
          </a:p>
        </p:txBody>
      </p:sp>
    </p:spTree>
    <p:extLst>
      <p:ext uri="{BB962C8B-B14F-4D97-AF65-F5344CB8AC3E}">
        <p14:creationId xmlns:p14="http://schemas.microsoft.com/office/powerpoint/2010/main" val="3533941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A0D7AA-8A21-B977-56ED-94406F29957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ctr">
            <a:noAutofit/>
          </a:bodyPr>
          <a:lstStyle/>
          <a:p>
            <a:r>
              <a:rPr lang="en-US" noProof="0" dirty="0"/>
              <a:t>Conclusion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32F9BE0-CF56-46C5-85C2-E86B29B78EC0}"/>
              </a:ext>
            </a:extLst>
          </p:cNvPr>
          <p:cNvSpPr>
            <a:spLocks noGrp="1" noChangeArrowheads="1"/>
          </p:cNvSpPr>
          <p:nvPr>
            <p:ph sz="quarter" idx="14"/>
          </p:nvPr>
        </p:nvSpPr>
        <p:spPr bwMode="auto">
          <a:xfrm>
            <a:off x="837520" y="3092459"/>
            <a:ext cx="1064328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February Underperformed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It ranked lowest in all key metrics, requiring further investigation.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 Conversion Rate (0.08%)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Needs optimization through better targeting, creatives, and landing pages.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ROI Needs Improvement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February’s poor performance impacted overall returns. Budget and strategy adjustments are needed.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Similar Performance Across Campaign Types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Indicates a need for differentiation or new targeting strategies.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CTR &amp; CPC Outliers (16K+)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These anomalies may skew insights and should be analyzed for accuracy. </a:t>
            </a:r>
          </a:p>
        </p:txBody>
      </p:sp>
    </p:spTree>
    <p:extLst>
      <p:ext uri="{BB962C8B-B14F-4D97-AF65-F5344CB8AC3E}">
        <p14:creationId xmlns:p14="http://schemas.microsoft.com/office/powerpoint/2010/main" val="271538537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269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E69F9A"/>
      </a:accent1>
      <a:accent2>
        <a:srgbClr val="C38C44"/>
      </a:accent2>
      <a:accent3>
        <a:srgbClr val="B32752"/>
      </a:accent3>
      <a:accent4>
        <a:srgbClr val="F5BF77"/>
      </a:accent4>
      <a:accent5>
        <a:srgbClr val="BDBB78"/>
      </a:accent5>
      <a:accent6>
        <a:srgbClr val="9FCDC6"/>
      </a:accent6>
      <a:hlink>
        <a:srgbClr val="F7B615"/>
      </a:hlink>
      <a:folHlink>
        <a:srgbClr val="704404"/>
      </a:folHlink>
    </a:clrScheme>
    <a:fontScheme name="Custom 190">
      <a:majorFont>
        <a:latin typeface="DM Serif Display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TM88997677_win32_LW_V2" id="{A337E98B-B78A-4478-A7B4-5BC118FBE473}" vid="{BFD76E1B-16BC-4706-8DD0-46BF66D357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30" ma:contentTypeDescription="Create a new document." ma:contentTypeScope="" ma:versionID="cec0622158e8f13124e9e8fd4de31bd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52f30ab005d15df08657af532e6e3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BillingMetadata" ma:index="33" nillable="true" ma:displayName="MediaServiceBillingMetadata" ma:hidden="true" ma:internalName="MediaServiceBillingMetadata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26A71AF-4CF2-4B95-BFB6-5C27500258C6}">
  <ds:schemaRefs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2006/documentManagement/types"/>
    <ds:schemaRef ds:uri="230e9df3-be65-4c73-a93b-d1236ebd677e"/>
    <ds:schemaRef ds:uri="71af3243-3dd4-4a8d-8c0d-dd76da1f02a5"/>
    <ds:schemaRef ds:uri="16c05727-aa75-4e4a-9b5f-8a80a1165891"/>
    <ds:schemaRef ds:uri="http://schemas.microsoft.com/sharepoint/v3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18B1F56-8983-41A9-8E90-86247BC2C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60B100-7079-4DE7-AF7C-20BFB1D62C4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Rose suite presentation</Template>
  <TotalTime>55</TotalTime>
  <Words>363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DM Serif Display</vt:lpstr>
      <vt:lpstr>Source Sans Pro</vt:lpstr>
      <vt:lpstr>Custom</vt:lpstr>
      <vt:lpstr>Marketing Campaign Analysis</vt:lpstr>
      <vt:lpstr>Agenda</vt:lpstr>
      <vt:lpstr>Introduction</vt:lpstr>
      <vt:lpstr>Findings &amp; insights</vt:lpstr>
      <vt:lpstr>Code &amp; Methodology</vt:lpstr>
      <vt:lpstr>Visualization</vt:lpstr>
      <vt:lpstr>Visualization</vt:lpstr>
      <vt:lpstr>Recommendations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Campaign Analysis</dc:title>
  <dc:creator>Abdulbasit Oladejo</dc:creator>
  <cp:lastModifiedBy>Abdulbasit Oladejo</cp:lastModifiedBy>
  <cp:revision>8</cp:revision>
  <dcterms:created xsi:type="dcterms:W3CDTF">2025-02-12T11:35:52Z</dcterms:created>
  <dcterms:modified xsi:type="dcterms:W3CDTF">2025-02-12T12:57:22Z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