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72" r:id="rId3"/>
    <p:sldId id="281" r:id="rId4"/>
    <p:sldId id="265" r:id="rId5"/>
    <p:sldId id="275" r:id="rId6"/>
    <p:sldId id="276" r:id="rId7"/>
    <p:sldId id="277" r:id="rId8"/>
    <p:sldId id="274"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78" y="-7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A1A436-75C0-4831-BD7B-08588C22778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1A436-75C0-4831-BD7B-08588C22778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1A436-75C0-4831-BD7B-08588C22778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1A436-75C0-4831-BD7B-08588C22778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1A436-75C0-4831-BD7B-08588C22778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A1A436-75C0-4831-BD7B-08588C22778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1A436-75C0-4831-BD7B-08588C227785}"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1A436-75C0-4831-BD7B-08588C227785}"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1A436-75C0-4831-BD7B-08588C227785}"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2E4DE-22D1-4072-BB95-65918F547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1A436-75C0-4831-BD7B-08588C22778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2E4DE-22D1-4072-BB95-65918F5475E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BA1A436-75C0-4831-BD7B-08588C227785}" type="datetimeFigureOut">
              <a:rPr lang="en-US" smtClean="0"/>
              <a:t>1/24/2017</a:t>
            </a:fld>
            <a:endParaRPr lang="en-US"/>
          </a:p>
        </p:txBody>
      </p:sp>
      <p:sp>
        <p:nvSpPr>
          <p:cNvPr id="9" name="Slide Number Placeholder 8"/>
          <p:cNvSpPr>
            <a:spLocks noGrp="1"/>
          </p:cNvSpPr>
          <p:nvPr>
            <p:ph type="sldNum" sz="quarter" idx="11"/>
          </p:nvPr>
        </p:nvSpPr>
        <p:spPr/>
        <p:txBody>
          <a:bodyPr/>
          <a:lstStyle/>
          <a:p>
            <a:fld id="{B9C2E4DE-22D1-4072-BB95-65918F5475E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9C2E4DE-22D1-4072-BB95-65918F5475E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BA1A436-75C0-4831-BD7B-08588C227785}" type="datetimeFigureOut">
              <a:rPr lang="en-US" smtClean="0"/>
              <a:t>1/24/2017</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scripts/rawDataLoad.slides.html" TargetMode="External"/><Relationship Id="rId2" Type="http://schemas.openxmlformats.org/officeDocument/2006/relationships/hyperlink" Target="rawDataLoad.slid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scripts/dataAnalysis.slides.html" TargetMode="External"/><Relationship Id="rId2" Type="http://schemas.openxmlformats.org/officeDocument/2006/relationships/hyperlink" Target="rawDataLoad.slid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307902" cy="1470025"/>
          </a:xfrm>
        </p:spPr>
        <p:txBody>
          <a:bodyPr>
            <a:normAutofit fontScale="90000"/>
          </a:bodyPr>
          <a:lstStyle/>
          <a:p>
            <a:r>
              <a:rPr lang="en-US" dirty="0" smtClean="0">
                <a:latin typeface="Arial" panose="020B0604020202020204" pitchFamily="34" charset="0"/>
                <a:cs typeface="Arial" panose="020B0604020202020204" pitchFamily="34" charset="0"/>
              </a:rPr>
              <a:t>HHC DS Exercise:</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Summerlin</a:t>
            </a:r>
            <a:r>
              <a:rPr lang="en-US" dirty="0" smtClean="0">
                <a:latin typeface="Arial" panose="020B0604020202020204" pitchFamily="34" charset="0"/>
                <a:cs typeface="Arial" panose="020B0604020202020204" pitchFamily="34" charset="0"/>
              </a:rPr>
              <a:t> Analysis</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pPr algn="l"/>
            <a:r>
              <a:rPr lang="en-US" sz="2000" dirty="0" smtClean="0">
                <a:solidFill>
                  <a:schemeClr val="tx1"/>
                </a:solidFill>
                <a:latin typeface="Arial" panose="020B0604020202020204" pitchFamily="34" charset="0"/>
                <a:cs typeface="Arial" panose="020B0604020202020204" pitchFamily="34" charset="0"/>
              </a:rPr>
              <a:t>Connor Foley</a:t>
            </a:r>
          </a:p>
          <a:p>
            <a:pPr algn="l"/>
            <a:r>
              <a:rPr lang="en-US" sz="2000" dirty="0" smtClean="0">
                <a:solidFill>
                  <a:schemeClr val="tx1"/>
                </a:solidFill>
                <a:latin typeface="Arial" panose="020B0604020202020204" pitchFamily="34" charset="0"/>
                <a:cs typeface="Arial" panose="020B0604020202020204" pitchFamily="34" charset="0"/>
              </a:rPr>
              <a:t>1/24/2017</a:t>
            </a:r>
            <a:endParaRPr lang="en-US" sz="20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908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Connor\Desktop\hhc_Exercise\presentationMaterial\homet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34" y="1066800"/>
            <a:ext cx="5407290" cy="37578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Insights &amp; Visuals – Location Distribution</a:t>
            </a:r>
            <a:endParaRPr lang="en-US" sz="28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224590" y="4748463"/>
            <a:ext cx="7776411" cy="200125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Tx/>
              <a:buChar char="-"/>
            </a:pPr>
            <a:r>
              <a:rPr lang="en-US" dirty="0" smtClean="0"/>
              <a:t>Once the immediate locals have been removed from the distribution, the majority of visitors to the </a:t>
            </a:r>
            <a:r>
              <a:rPr lang="en-US" dirty="0" err="1" smtClean="0"/>
              <a:t>Summerlin</a:t>
            </a:r>
            <a:r>
              <a:rPr lang="en-US" dirty="0" smtClean="0"/>
              <a:t> shopping center is split between those in surrounding states and those from foreign countries. </a:t>
            </a:r>
          </a:p>
          <a:p>
            <a:pPr marL="114300" indent="0">
              <a:buNone/>
            </a:pPr>
            <a:endParaRPr lang="en-US" dirty="0" smtClean="0"/>
          </a:p>
          <a:p>
            <a:pPr lvl="2">
              <a:buFontTx/>
              <a:buChar char="-"/>
            </a:pPr>
            <a:endParaRPr lang="en-US" dirty="0" smtClean="0"/>
          </a:p>
          <a:p>
            <a:pPr lvl="2">
              <a:buFontTx/>
              <a:buChar char="-"/>
            </a:pPr>
            <a:endParaRPr lang="en-US" dirty="0" smtClean="0"/>
          </a:p>
          <a:p>
            <a:endParaRPr lang="en-US" dirty="0" smtClean="0"/>
          </a:p>
        </p:txBody>
      </p:sp>
    </p:spTree>
    <p:extLst>
      <p:ext uri="{BB962C8B-B14F-4D97-AF65-F5344CB8AC3E}">
        <p14:creationId xmlns:p14="http://schemas.microsoft.com/office/powerpoint/2010/main" val="25313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Time spent while at activities (Regal</a:t>
            </a:r>
            <a:r>
              <a:rPr lang="en-US" sz="1400" dirty="0" smtClean="0"/>
              <a:t>,</a:t>
            </a:r>
            <a:r>
              <a:rPr lang="en-US" sz="1800" dirty="0" smtClean="0"/>
              <a:t> Rink</a:t>
            </a:r>
            <a:r>
              <a:rPr lang="en-US" sz="1400" dirty="0" smtClean="0"/>
              <a:t>,</a:t>
            </a:r>
            <a:r>
              <a:rPr lang="en-US" sz="1800" dirty="0" smtClean="0"/>
              <a:t> D</a:t>
            </a:r>
            <a:r>
              <a:rPr lang="en-US" sz="1400" dirty="0" smtClean="0"/>
              <a:t>&amp;</a:t>
            </a:r>
            <a:r>
              <a:rPr lang="en-US" sz="1800" dirty="0" smtClean="0"/>
              <a:t>B) should’ve been substantially larger than retail stores</a:t>
            </a:r>
            <a:r>
              <a:rPr lang="en-US" sz="1200" dirty="0" smtClean="0"/>
              <a:t>,</a:t>
            </a:r>
            <a:r>
              <a:rPr lang="en-US" sz="1800" dirty="0" smtClean="0"/>
              <a:t> but we don’t see this occurring</a:t>
            </a:r>
            <a:r>
              <a:rPr lang="en-US" sz="1400" dirty="0" smtClean="0"/>
              <a:t>.</a:t>
            </a:r>
            <a:r>
              <a:rPr lang="en-US" sz="1800" dirty="0" smtClean="0"/>
              <a:t> I would stand behind this business assumption and suspect a data related problem.</a:t>
            </a:r>
          </a:p>
          <a:p>
            <a:r>
              <a:rPr lang="en-US" sz="1800" dirty="0" smtClean="0"/>
              <a:t>Although 23 stores were provided, the </a:t>
            </a:r>
            <a:r>
              <a:rPr lang="en-US" sz="1800" dirty="0" err="1" smtClean="0"/>
              <a:t>Summerlin</a:t>
            </a:r>
            <a:r>
              <a:rPr lang="en-US" sz="1800" dirty="0" smtClean="0"/>
              <a:t> shopping center contains many more. Depending on how the other stores were filtered out and the data collected, this could result in significant incorrect values.</a:t>
            </a:r>
          </a:p>
          <a:p>
            <a:r>
              <a:rPr lang="en-US" sz="1800" dirty="0" smtClean="0"/>
              <a:t>The gender effect relies on the assumption that visitors with SSI data is an un-biased population, I don’t believe this to be a valid assumption</a:t>
            </a:r>
          </a:p>
          <a:p>
            <a:r>
              <a:rPr lang="en-US" sz="1800" dirty="0" smtClean="0"/>
              <a:t>Going forward I think it would be interesting to investigate the relationship between purchases and amount spent with that of visits and duration</a:t>
            </a:r>
          </a:p>
          <a:p>
            <a:r>
              <a:rPr lang="en-US" sz="1800" dirty="0" smtClean="0"/>
              <a:t>One other next step would be to perform a path analysis of visitors to see the relationship between stores and identify opportunities for cross promotions and store expansions</a:t>
            </a:r>
          </a:p>
          <a:p>
            <a:pPr marL="114300" indent="0">
              <a:buNone/>
            </a:pPr>
            <a:r>
              <a:rPr lang="en-US" sz="1800" dirty="0" smtClean="0"/>
              <a:t> </a:t>
            </a:r>
          </a:p>
          <a:p>
            <a:endParaRPr lang="en-US" sz="1800" dirty="0"/>
          </a:p>
          <a:p>
            <a:endParaRPr lang="en-US" sz="1800" dirty="0"/>
          </a:p>
        </p:txBody>
      </p:sp>
      <p:sp>
        <p:nvSpPr>
          <p:cNvPr id="4"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Next Steps and Final Thoughts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3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Objective</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3000" y="2364545"/>
            <a:ext cx="6797842" cy="2920042"/>
          </a:xfrm>
        </p:spPr>
        <p:txBody>
          <a:bodyPr>
            <a:normAutofit/>
          </a:bodyPr>
          <a:lstStyle/>
          <a:p>
            <a:pPr marL="114300" indent="0">
              <a:buNone/>
            </a:pPr>
            <a:r>
              <a:rPr lang="en-US" dirty="0" smtClean="0"/>
              <a:t>The purpose of this exercise was to investigate a dataset based on a shopping district’s visitors. Data engineering, analysis, and visualization was utilized to uncover insights into the population and to identify opportunities for the underlying business.</a:t>
            </a:r>
          </a:p>
          <a:p>
            <a:endParaRPr lang="en-US" dirty="0" smtClean="0"/>
          </a:p>
        </p:txBody>
      </p:sp>
    </p:spTree>
    <p:extLst>
      <p:ext uri="{BB962C8B-B14F-4D97-AF65-F5344CB8AC3E}">
        <p14:creationId xmlns:p14="http://schemas.microsoft.com/office/powerpoint/2010/main" val="258613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Contents</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67760" y="2364545"/>
            <a:ext cx="3921008" cy="2920042"/>
          </a:xfrm>
        </p:spPr>
        <p:txBody>
          <a:bodyPr>
            <a:normAutofit/>
          </a:bodyPr>
          <a:lstStyle/>
          <a:p>
            <a:pPr>
              <a:buFontTx/>
              <a:buChar char="-"/>
            </a:pPr>
            <a:r>
              <a:rPr lang="en-US" dirty="0" smtClean="0"/>
              <a:t>Environment Setup</a:t>
            </a:r>
          </a:p>
          <a:p>
            <a:pPr>
              <a:buFontTx/>
              <a:buChar char="-"/>
            </a:pPr>
            <a:r>
              <a:rPr lang="en-US" dirty="0" smtClean="0"/>
              <a:t>Data ETL Process</a:t>
            </a:r>
          </a:p>
          <a:p>
            <a:pPr>
              <a:buFontTx/>
              <a:buChar char="-"/>
            </a:pPr>
            <a:r>
              <a:rPr lang="en-US" dirty="0" smtClean="0"/>
              <a:t>Data Analysis</a:t>
            </a:r>
          </a:p>
          <a:p>
            <a:pPr>
              <a:buFontTx/>
              <a:buChar char="-"/>
            </a:pPr>
            <a:r>
              <a:rPr lang="en-US" dirty="0" smtClean="0"/>
              <a:t>Insights &amp;Visuals </a:t>
            </a:r>
          </a:p>
          <a:p>
            <a:pPr>
              <a:buFontTx/>
              <a:buChar char="-"/>
            </a:pPr>
            <a:r>
              <a:rPr lang="en-US" dirty="0" smtClean="0"/>
              <a:t>Next Steps &amp; Final Thoughts</a:t>
            </a:r>
          </a:p>
          <a:p>
            <a:pPr lvl="2">
              <a:buFontTx/>
              <a:buChar char="-"/>
            </a:pPr>
            <a:endParaRPr lang="en-US" dirty="0" smtClean="0"/>
          </a:p>
          <a:p>
            <a:pPr>
              <a:buFontTx/>
              <a:buChar char="-"/>
            </a:pPr>
            <a:endParaRPr lang="en-US" dirty="0" smtClean="0"/>
          </a:p>
          <a:p>
            <a:endParaRPr lang="en-US" dirty="0" smtClean="0"/>
          </a:p>
        </p:txBody>
      </p:sp>
    </p:spTree>
    <p:extLst>
      <p:ext uri="{BB962C8B-B14F-4D97-AF65-F5344CB8AC3E}">
        <p14:creationId xmlns:p14="http://schemas.microsoft.com/office/powerpoint/2010/main" val="403632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45168" y="274638"/>
            <a:ext cx="7620000" cy="1143000"/>
          </a:xfrm>
        </p:spPr>
        <p:txBody>
          <a:bodyPr/>
          <a:lstStyle/>
          <a:p>
            <a:r>
              <a:rPr lang="en-US" sz="2800" dirty="0">
                <a:latin typeface="Arial" panose="020B0604020202020204" pitchFamily="34" charset="0"/>
                <a:cs typeface="Arial" panose="020B0604020202020204" pitchFamily="34" charset="0"/>
              </a:rPr>
              <a:t>Environment</a:t>
            </a:r>
            <a:r>
              <a:rPr lang="en-US" sz="2800" dirty="0"/>
              <a:t> </a:t>
            </a:r>
            <a:r>
              <a:rPr lang="en-US" sz="2800" dirty="0" smtClean="0"/>
              <a:t> </a:t>
            </a:r>
            <a:r>
              <a:rPr lang="en-US" sz="2800" dirty="0" smtClean="0">
                <a:latin typeface="Arial" panose="020B0604020202020204" pitchFamily="34" charset="0"/>
                <a:cs typeface="Arial" panose="020B0604020202020204" pitchFamily="34" charset="0"/>
              </a:rPr>
              <a:t>Setup</a:t>
            </a:r>
            <a:endParaRPr lang="en-US" sz="2800" dirty="0">
              <a:latin typeface="Arial" panose="020B0604020202020204" pitchFamily="34" charset="0"/>
              <a:cs typeface="Arial" panose="020B0604020202020204" pitchFamily="34" charset="0"/>
            </a:endParaRPr>
          </a:p>
        </p:txBody>
      </p:sp>
      <p:grpSp>
        <p:nvGrpSpPr>
          <p:cNvPr id="2" name="Group 1"/>
          <p:cNvGrpSpPr/>
          <p:nvPr/>
        </p:nvGrpSpPr>
        <p:grpSpPr>
          <a:xfrm>
            <a:off x="381000" y="3810000"/>
            <a:ext cx="7791450" cy="2686050"/>
            <a:chOff x="228600" y="1513974"/>
            <a:chExt cx="7791450" cy="268605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13974"/>
              <a:ext cx="77914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80"/>
            <a:stretch/>
          </p:blipFill>
          <p:spPr bwMode="auto">
            <a:xfrm>
              <a:off x="228600" y="2809374"/>
              <a:ext cx="77914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Content Placeholder 2"/>
          <p:cNvSpPr>
            <a:spLocks noGrp="1"/>
          </p:cNvSpPr>
          <p:nvPr>
            <p:ph idx="1"/>
          </p:nvPr>
        </p:nvSpPr>
        <p:spPr>
          <a:xfrm>
            <a:off x="381000" y="1600200"/>
            <a:ext cx="7776411" cy="1662023"/>
          </a:xfrm>
        </p:spPr>
        <p:txBody>
          <a:bodyPr>
            <a:normAutofit/>
          </a:bodyPr>
          <a:lstStyle/>
          <a:p>
            <a:pPr>
              <a:buFontTx/>
              <a:buChar char="-"/>
            </a:pPr>
            <a:r>
              <a:rPr lang="en-US" dirty="0" smtClean="0"/>
              <a:t>A virtual environment was spun up with the latest version of python 2</a:t>
            </a:r>
          </a:p>
          <a:p>
            <a:pPr>
              <a:buFontTx/>
              <a:buChar char="-"/>
            </a:pPr>
            <a:r>
              <a:rPr lang="en-US" dirty="0" err="1" smtClean="0"/>
              <a:t>Jupyter</a:t>
            </a:r>
            <a:r>
              <a:rPr lang="en-US" dirty="0" smtClean="0"/>
              <a:t> notebooks were configured and a variety of standard python packages were installed on the system </a:t>
            </a:r>
          </a:p>
          <a:p>
            <a:pPr>
              <a:buFontTx/>
              <a:buChar char="-"/>
            </a:pPr>
            <a:endParaRPr lang="en-US" dirty="0" smtClean="0"/>
          </a:p>
          <a:p>
            <a:endParaRPr lang="en-US" dirty="0" smtClean="0"/>
          </a:p>
        </p:txBody>
      </p:sp>
    </p:spTree>
    <p:extLst>
      <p:ext uri="{BB962C8B-B14F-4D97-AF65-F5344CB8AC3E}">
        <p14:creationId xmlns:p14="http://schemas.microsoft.com/office/powerpoint/2010/main" val="15381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45168" y="274638"/>
            <a:ext cx="7620000" cy="1143000"/>
          </a:xfrm>
        </p:spPr>
        <p:txBody>
          <a:bodyPr/>
          <a:lstStyle/>
          <a:p>
            <a:r>
              <a:rPr lang="en-US" sz="2800" dirty="0" smtClean="0">
                <a:latin typeface="Arial" panose="020B0604020202020204" pitchFamily="34" charset="0"/>
                <a:cs typeface="Arial" panose="020B0604020202020204" pitchFamily="34" charset="0"/>
              </a:rPr>
              <a:t>Data Extraction Transformation and Load</a:t>
            </a:r>
            <a:endParaRPr lang="en-US" sz="2800" dirty="0">
              <a:latin typeface="Arial" panose="020B0604020202020204" pitchFamily="34" charset="0"/>
              <a:cs typeface="Arial" panose="020B0604020202020204" pitchFamily="34" charset="0"/>
            </a:endParaRPr>
          </a:p>
        </p:txBody>
      </p:sp>
      <p:sp>
        <p:nvSpPr>
          <p:cNvPr id="14" name="Content Placeholder 2"/>
          <p:cNvSpPr>
            <a:spLocks noGrp="1"/>
          </p:cNvSpPr>
          <p:nvPr>
            <p:ph idx="1"/>
          </p:nvPr>
        </p:nvSpPr>
        <p:spPr>
          <a:xfrm>
            <a:off x="477252" y="2237875"/>
            <a:ext cx="7776411" cy="1191126"/>
          </a:xfrm>
        </p:spPr>
        <p:txBody>
          <a:bodyPr>
            <a:normAutofit/>
          </a:bodyPr>
          <a:lstStyle/>
          <a:p>
            <a:pPr>
              <a:buFontTx/>
              <a:buChar char="-"/>
            </a:pPr>
            <a:r>
              <a:rPr lang="en-US" dirty="0" smtClean="0"/>
              <a:t>The raw source files were unzipped, processed by python and then loaded into a local installation of Postgres, a relational database system</a:t>
            </a:r>
          </a:p>
          <a:p>
            <a:pPr>
              <a:buFontTx/>
              <a:buChar char="-"/>
            </a:pPr>
            <a:endParaRPr lang="en-US" dirty="0" smtClean="0"/>
          </a:p>
          <a:p>
            <a:endParaRPr lang="en-US" dirty="0" smtClean="0"/>
          </a:p>
        </p:txBody>
      </p:sp>
      <p:sp>
        <p:nvSpPr>
          <p:cNvPr id="3" name="TextBox 2">
            <a:hlinkClick r:id="rId2" action="ppaction://hlinkfile"/>
          </p:cNvPr>
          <p:cNvSpPr txBox="1"/>
          <p:nvPr/>
        </p:nvSpPr>
        <p:spPr>
          <a:xfrm>
            <a:off x="3124200" y="4756666"/>
            <a:ext cx="2281009" cy="461665"/>
          </a:xfrm>
          <a:prstGeom prst="rect">
            <a:avLst/>
          </a:prstGeom>
          <a:noFill/>
        </p:spPr>
        <p:txBody>
          <a:bodyPr wrap="none" rtlCol="0">
            <a:spAutoFit/>
          </a:bodyPr>
          <a:lstStyle/>
          <a:p>
            <a:r>
              <a:rPr lang="en-US" sz="2400" dirty="0" smtClean="0">
                <a:hlinkClick r:id="rId3" action="ppaction://hlinkfile"/>
              </a:rPr>
              <a:t>Data ETL Process</a:t>
            </a:r>
            <a:endParaRPr lang="en-US" sz="2400" dirty="0"/>
          </a:p>
        </p:txBody>
      </p:sp>
    </p:spTree>
    <p:extLst>
      <p:ext uri="{BB962C8B-B14F-4D97-AF65-F5344CB8AC3E}">
        <p14:creationId xmlns:p14="http://schemas.microsoft.com/office/powerpoint/2010/main" val="1976547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45168" y="274638"/>
            <a:ext cx="7620000" cy="1143000"/>
          </a:xfrm>
        </p:spPr>
        <p:txBody>
          <a:bodyPr/>
          <a:lstStyle/>
          <a:p>
            <a:r>
              <a:rPr lang="en-US" sz="2800" dirty="0" smtClean="0">
                <a:latin typeface="Arial" panose="020B0604020202020204" pitchFamily="34" charset="0"/>
                <a:cs typeface="Arial" panose="020B0604020202020204" pitchFamily="34" charset="0"/>
              </a:rPr>
              <a:t>Data Analysis </a:t>
            </a:r>
            <a:endParaRPr lang="en-US" sz="2800" dirty="0">
              <a:latin typeface="Arial" panose="020B0604020202020204" pitchFamily="34" charset="0"/>
              <a:cs typeface="Arial" panose="020B0604020202020204" pitchFamily="34" charset="0"/>
            </a:endParaRPr>
          </a:p>
        </p:txBody>
      </p:sp>
      <p:sp>
        <p:nvSpPr>
          <p:cNvPr id="14" name="Content Placeholder 2"/>
          <p:cNvSpPr>
            <a:spLocks noGrp="1"/>
          </p:cNvSpPr>
          <p:nvPr>
            <p:ph idx="1"/>
          </p:nvPr>
        </p:nvSpPr>
        <p:spPr>
          <a:xfrm>
            <a:off x="477252" y="2237874"/>
            <a:ext cx="7776411" cy="2334126"/>
          </a:xfrm>
        </p:spPr>
        <p:txBody>
          <a:bodyPr>
            <a:normAutofit/>
          </a:bodyPr>
          <a:lstStyle/>
          <a:p>
            <a:pPr>
              <a:buFontTx/>
              <a:buChar char="-"/>
            </a:pPr>
            <a:r>
              <a:rPr lang="en-US" dirty="0" smtClean="0"/>
              <a:t>With the data loaded to RDS analysis focused on four different segments</a:t>
            </a:r>
          </a:p>
          <a:p>
            <a:pPr lvl="2">
              <a:buFontTx/>
              <a:buChar char="-"/>
            </a:pPr>
            <a:r>
              <a:rPr lang="en-US" dirty="0" smtClean="0"/>
              <a:t>General Summary</a:t>
            </a:r>
          </a:p>
          <a:p>
            <a:pPr lvl="2">
              <a:buFontTx/>
              <a:buChar char="-"/>
            </a:pPr>
            <a:r>
              <a:rPr lang="en-US" dirty="0"/>
              <a:t>Store Type Usage</a:t>
            </a:r>
          </a:p>
          <a:p>
            <a:pPr lvl="2">
              <a:buFontTx/>
              <a:buChar char="-"/>
            </a:pPr>
            <a:r>
              <a:rPr lang="en-US" dirty="0"/>
              <a:t>Location Distribution</a:t>
            </a:r>
          </a:p>
          <a:p>
            <a:pPr lvl="2">
              <a:buFontTx/>
              <a:buChar char="-"/>
            </a:pPr>
            <a:r>
              <a:rPr lang="en-US" dirty="0" smtClean="0"/>
              <a:t>Gender </a:t>
            </a:r>
            <a:r>
              <a:rPr lang="en-US" dirty="0"/>
              <a:t>Study</a:t>
            </a:r>
          </a:p>
          <a:p>
            <a:pPr lvl="2">
              <a:buFontTx/>
              <a:buChar char="-"/>
            </a:pPr>
            <a:endParaRPr lang="en-US" dirty="0" smtClean="0"/>
          </a:p>
          <a:p>
            <a:pPr lvl="2">
              <a:buFontTx/>
              <a:buChar char="-"/>
            </a:pPr>
            <a:endParaRPr lang="en-US" dirty="0" smtClean="0"/>
          </a:p>
          <a:p>
            <a:endParaRPr lang="en-US" dirty="0" smtClean="0"/>
          </a:p>
        </p:txBody>
      </p:sp>
      <p:sp>
        <p:nvSpPr>
          <p:cNvPr id="3" name="TextBox 2">
            <a:hlinkClick r:id="rId2" action="ppaction://hlinkfile"/>
          </p:cNvPr>
          <p:cNvSpPr txBox="1"/>
          <p:nvPr/>
        </p:nvSpPr>
        <p:spPr>
          <a:xfrm>
            <a:off x="3124200" y="4756666"/>
            <a:ext cx="2855205" cy="461665"/>
          </a:xfrm>
          <a:prstGeom prst="rect">
            <a:avLst/>
          </a:prstGeom>
          <a:noFill/>
        </p:spPr>
        <p:txBody>
          <a:bodyPr wrap="none" rtlCol="0">
            <a:spAutoFit/>
          </a:bodyPr>
          <a:lstStyle/>
          <a:p>
            <a:r>
              <a:rPr lang="en-US" sz="2400" dirty="0" smtClean="0">
                <a:hlinkClick r:id="rId3" action="ppaction://hlinkfile"/>
              </a:rPr>
              <a:t>Data Analysis Process</a:t>
            </a:r>
            <a:endParaRPr lang="en-US" sz="2400" dirty="0"/>
          </a:p>
        </p:txBody>
      </p:sp>
    </p:spTree>
    <p:extLst>
      <p:ext uri="{BB962C8B-B14F-4D97-AF65-F5344CB8AC3E}">
        <p14:creationId xmlns:p14="http://schemas.microsoft.com/office/powerpoint/2010/main" val="423456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45168" y="274638"/>
            <a:ext cx="7620000" cy="1143000"/>
          </a:xfrm>
        </p:spPr>
        <p:txBody>
          <a:bodyPr/>
          <a:lstStyle/>
          <a:p>
            <a:r>
              <a:rPr lang="en-US" sz="2800" dirty="0" smtClean="0">
                <a:latin typeface="Arial" panose="020B0604020202020204" pitchFamily="34" charset="0"/>
                <a:cs typeface="Arial" panose="020B0604020202020204" pitchFamily="34" charset="0"/>
              </a:rPr>
              <a:t>Insights &amp; Visuals – General Summary</a:t>
            </a:r>
            <a:endParaRPr lang="en-US" sz="2800" dirty="0">
              <a:latin typeface="Arial" panose="020B0604020202020204" pitchFamily="34" charset="0"/>
              <a:cs typeface="Arial" panose="020B0604020202020204" pitchFamily="34" charset="0"/>
            </a:endParaRPr>
          </a:p>
        </p:txBody>
      </p:sp>
      <p:sp>
        <p:nvSpPr>
          <p:cNvPr id="14" name="Content Placeholder 2"/>
          <p:cNvSpPr>
            <a:spLocks noGrp="1"/>
          </p:cNvSpPr>
          <p:nvPr>
            <p:ph idx="1"/>
          </p:nvPr>
        </p:nvSpPr>
        <p:spPr>
          <a:xfrm>
            <a:off x="477252" y="1211330"/>
            <a:ext cx="7776411" cy="2334126"/>
          </a:xfrm>
        </p:spPr>
        <p:txBody>
          <a:bodyPr>
            <a:normAutofit/>
          </a:bodyPr>
          <a:lstStyle/>
          <a:p>
            <a:pPr>
              <a:buFontTx/>
              <a:buChar char="-"/>
            </a:pPr>
            <a:endParaRPr lang="en-US" dirty="0"/>
          </a:p>
          <a:p>
            <a:pPr lvl="2">
              <a:buFontTx/>
              <a:buChar char="-"/>
            </a:pPr>
            <a:endParaRPr lang="en-US" dirty="0" smtClean="0"/>
          </a:p>
          <a:p>
            <a:pPr lvl="2">
              <a:buFontTx/>
              <a:buChar char="-"/>
            </a:pPr>
            <a:endParaRPr lang="en-US" dirty="0" smtClean="0"/>
          </a:p>
          <a:p>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59" y="2276474"/>
            <a:ext cx="74676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txBox="1">
            <a:spLocks/>
          </p:cNvSpPr>
          <p:nvPr/>
        </p:nvSpPr>
        <p:spPr>
          <a:xfrm>
            <a:off x="224590" y="4748463"/>
            <a:ext cx="7776411" cy="200125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Tx/>
              <a:buChar char="-"/>
            </a:pPr>
            <a:r>
              <a:rPr lang="en-US" dirty="0" smtClean="0"/>
              <a:t>Given the variety of stores and the relatively small dataset these main metrics were exceedingly close to one another</a:t>
            </a:r>
          </a:p>
          <a:p>
            <a:pPr>
              <a:buFontTx/>
              <a:buChar char="-"/>
            </a:pPr>
            <a:endParaRPr lang="en-US" dirty="0" smtClean="0"/>
          </a:p>
          <a:p>
            <a:pPr>
              <a:buFontTx/>
              <a:buChar char="-"/>
            </a:pPr>
            <a:r>
              <a:rPr lang="en-US" dirty="0"/>
              <a:t>T</a:t>
            </a:r>
            <a:r>
              <a:rPr lang="en-US" dirty="0" smtClean="0"/>
              <a:t>he Average Visits per Person over this small date window was also surprisingly high</a:t>
            </a:r>
          </a:p>
          <a:p>
            <a:pPr lvl="2">
              <a:buFontTx/>
              <a:buChar char="-"/>
            </a:pPr>
            <a:endParaRPr lang="en-US" dirty="0" smtClean="0"/>
          </a:p>
          <a:p>
            <a:pPr lvl="2">
              <a:buFontTx/>
              <a:buChar char="-"/>
            </a:pPr>
            <a:endParaRPr lang="en-US" dirty="0" smtClean="0"/>
          </a:p>
          <a:p>
            <a:endParaRPr lang="en-US" dirty="0" smtClean="0"/>
          </a:p>
        </p:txBody>
      </p:sp>
      <p:sp>
        <p:nvSpPr>
          <p:cNvPr id="15" name="TextBox 14"/>
          <p:cNvSpPr txBox="1"/>
          <p:nvPr/>
        </p:nvSpPr>
        <p:spPr>
          <a:xfrm>
            <a:off x="2716652" y="1740570"/>
            <a:ext cx="2587247" cy="523220"/>
          </a:xfrm>
          <a:prstGeom prst="rect">
            <a:avLst/>
          </a:prstGeom>
          <a:solidFill>
            <a:schemeClr val="bg1"/>
          </a:solidFill>
        </p:spPr>
        <p:txBody>
          <a:bodyPr wrap="none" rtlCol="0">
            <a:spAutoFit/>
          </a:bodyPr>
          <a:lstStyle/>
          <a:p>
            <a:pPr algn="ctr"/>
            <a:r>
              <a:rPr lang="en-US" sz="1400" dirty="0" smtClean="0">
                <a:solidFill>
                  <a:schemeClr val="accent5">
                    <a:lumMod val="75000"/>
                  </a:schemeClr>
                </a:solidFill>
              </a:rPr>
              <a:t>General Summary Top Ten Stores</a:t>
            </a:r>
          </a:p>
          <a:p>
            <a:pPr algn="ctr"/>
            <a:r>
              <a:rPr lang="en-US" sz="1400" dirty="0" smtClean="0">
                <a:solidFill>
                  <a:schemeClr val="accent5">
                    <a:lumMod val="75000"/>
                  </a:schemeClr>
                </a:solidFill>
              </a:rPr>
              <a:t>Alphabetically</a:t>
            </a:r>
          </a:p>
        </p:txBody>
      </p:sp>
    </p:spTree>
    <p:extLst>
      <p:ext uri="{BB962C8B-B14F-4D97-AF65-F5344CB8AC3E}">
        <p14:creationId xmlns:p14="http://schemas.microsoft.com/office/powerpoint/2010/main" val="505622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52159" y="1303421"/>
            <a:ext cx="5634789" cy="3622364"/>
            <a:chOff x="1323474" y="1487905"/>
            <a:chExt cx="5634789" cy="3622364"/>
          </a:xfrm>
        </p:grpSpPr>
        <p:pic>
          <p:nvPicPr>
            <p:cNvPr id="6146" name="Picture 2" descr="C:\Users\Connor\Desktop\hhc_Exercise\presentationMaterial\z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474" y="1487905"/>
              <a:ext cx="5634789" cy="3622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54286" y="1696454"/>
              <a:ext cx="2702727" cy="523220"/>
            </a:xfrm>
            <a:prstGeom prst="rect">
              <a:avLst/>
            </a:prstGeom>
            <a:solidFill>
              <a:schemeClr val="bg1"/>
            </a:solidFill>
          </p:spPr>
          <p:txBody>
            <a:bodyPr wrap="none" rtlCol="0">
              <a:spAutoFit/>
            </a:bodyPr>
            <a:lstStyle/>
            <a:p>
              <a:pPr algn="ctr"/>
              <a:r>
                <a:rPr lang="en-US" sz="1400" dirty="0" smtClean="0">
                  <a:solidFill>
                    <a:schemeClr val="accent5">
                      <a:lumMod val="75000"/>
                    </a:schemeClr>
                  </a:solidFill>
                </a:rPr>
                <a:t>Breakdown of Zone Groups Visited</a:t>
              </a:r>
            </a:p>
            <a:p>
              <a:pPr algn="ctr"/>
              <a:r>
                <a:rPr lang="en-US" sz="1400" dirty="0">
                  <a:solidFill>
                    <a:schemeClr val="accent5">
                      <a:lumMod val="75000"/>
                    </a:schemeClr>
                  </a:solidFill>
                </a:rPr>
                <a:t> </a:t>
              </a:r>
              <a:r>
                <a:rPr lang="en-US" sz="1400" dirty="0" smtClean="0">
                  <a:solidFill>
                    <a:schemeClr val="accent5">
                      <a:lumMod val="75000"/>
                    </a:schemeClr>
                  </a:solidFill>
                </a:rPr>
                <a:t>by Date</a:t>
              </a:r>
              <a:endParaRPr lang="en-US" sz="1400" dirty="0">
                <a:solidFill>
                  <a:schemeClr val="accent5">
                    <a:lumMod val="75000"/>
                  </a:schemeClr>
                </a:solidFill>
              </a:endParaRPr>
            </a:p>
          </p:txBody>
        </p:sp>
      </p:grpSp>
      <p:sp>
        <p:nvSpPr>
          <p:cNvPr id="8"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Insights &amp; Visuals – Zone Groups</a:t>
            </a:r>
            <a:endParaRPr lang="en-US" sz="28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224590" y="4748463"/>
            <a:ext cx="7776411" cy="200125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Tx/>
              <a:buChar char="-"/>
            </a:pPr>
            <a:r>
              <a:rPr lang="en-US" dirty="0" smtClean="0"/>
              <a:t>Prior to the holidays, majority of visitors spend their time on last minute shopping, however after Christmas there is a substantial rise in Activities and a slight rise in restaurants.</a:t>
            </a:r>
          </a:p>
          <a:p>
            <a:pPr marL="114300" indent="0">
              <a:buNone/>
            </a:pPr>
            <a:endParaRPr lang="en-US" dirty="0" smtClean="0"/>
          </a:p>
          <a:p>
            <a:pPr lvl="2">
              <a:buFontTx/>
              <a:buChar char="-"/>
            </a:pPr>
            <a:endParaRPr lang="en-US" dirty="0" smtClean="0"/>
          </a:p>
          <a:p>
            <a:pPr lvl="2">
              <a:buFontTx/>
              <a:buChar char="-"/>
            </a:pPr>
            <a:endParaRPr lang="en-US" dirty="0" smtClean="0"/>
          </a:p>
          <a:p>
            <a:endParaRPr lang="en-US" dirty="0" smtClean="0"/>
          </a:p>
        </p:txBody>
      </p:sp>
    </p:spTree>
    <p:extLst>
      <p:ext uri="{BB962C8B-B14F-4D97-AF65-F5344CB8AC3E}">
        <p14:creationId xmlns:p14="http://schemas.microsoft.com/office/powerpoint/2010/main" val="182400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Connor\Desktop\hhc_Exercise\presentationMaterial\gen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169" y="1416645"/>
            <a:ext cx="5422232" cy="34857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Insights &amp; Visuals – Gender Effect</a:t>
            </a:r>
            <a:endParaRPr lang="en-US" sz="28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224590" y="4748463"/>
            <a:ext cx="7776411" cy="200125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Tx/>
              <a:buChar char="-"/>
            </a:pPr>
            <a:r>
              <a:rPr lang="en-US" dirty="0" smtClean="0"/>
              <a:t>Although these four stores should be the most polarizing stores of those provided, we do not see any data to support this assumption, rather Female shoppers account for the majority of the unique visitors to these stores regardless of target audience</a:t>
            </a:r>
          </a:p>
          <a:p>
            <a:pPr marL="114300" indent="0">
              <a:buNone/>
            </a:pPr>
            <a:endParaRPr lang="en-US" dirty="0" smtClean="0"/>
          </a:p>
          <a:p>
            <a:pPr lvl="2">
              <a:buFontTx/>
              <a:buChar char="-"/>
            </a:pPr>
            <a:endParaRPr lang="en-US" dirty="0" smtClean="0"/>
          </a:p>
          <a:p>
            <a:pPr lvl="2">
              <a:buFontTx/>
              <a:buChar char="-"/>
            </a:pPr>
            <a:endParaRPr lang="en-US" dirty="0" smtClean="0"/>
          </a:p>
          <a:p>
            <a:endParaRPr lang="en-US" dirty="0" smtClean="0"/>
          </a:p>
        </p:txBody>
      </p:sp>
    </p:spTree>
    <p:extLst>
      <p:ext uri="{BB962C8B-B14F-4D97-AF65-F5344CB8AC3E}">
        <p14:creationId xmlns:p14="http://schemas.microsoft.com/office/powerpoint/2010/main" val="1999680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4">
      <a:dk1>
        <a:sysClr val="windowText" lastClr="000000"/>
      </a:dk1>
      <a:lt1>
        <a:srgbClr val="FFFFFF"/>
      </a:lt1>
      <a:dk2>
        <a:srgbClr val="000000"/>
      </a:dk2>
      <a:lt2>
        <a:srgbClr val="00B0F0"/>
      </a:lt2>
      <a:accent1>
        <a:srgbClr val="0070C0"/>
      </a:accent1>
      <a:accent2>
        <a:srgbClr val="002060"/>
      </a:accent2>
      <a:accent3>
        <a:srgbClr val="00B0F0"/>
      </a:accent3>
      <a:accent4>
        <a:srgbClr val="5F5F5F"/>
      </a:accent4>
      <a:accent5>
        <a:srgbClr val="808080"/>
      </a:accent5>
      <a:accent6>
        <a:srgbClr val="4D4D4D"/>
      </a:accent6>
      <a:hlink>
        <a:srgbClr val="393939"/>
      </a:hlink>
      <a:folHlink>
        <a:srgbClr val="BDED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428</TotalTime>
  <Words>494</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HHC DS Exercise: Summerlin Analysis</vt:lpstr>
      <vt:lpstr>Objective</vt:lpstr>
      <vt:lpstr>Contents</vt:lpstr>
      <vt:lpstr>Environment  Setup</vt:lpstr>
      <vt:lpstr>Data Extraction Transformation and Load</vt:lpstr>
      <vt:lpstr>Data Analysis </vt:lpstr>
      <vt:lpstr>Insights &amp; Visuals – General Summary</vt:lpstr>
      <vt:lpstr>Insights &amp; Visuals – Zone Groups</vt:lpstr>
      <vt:lpstr>Insights &amp; Visuals – Gender Effect</vt:lpstr>
      <vt:lpstr>Insights &amp; Visuals – Location Distribution</vt:lpstr>
      <vt:lpstr>Next Steps and Final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Methodology and  Twitter Case Study</dc:title>
  <dc:creator>Connor</dc:creator>
  <cp:lastModifiedBy>Connor</cp:lastModifiedBy>
  <cp:revision>25</cp:revision>
  <dcterms:created xsi:type="dcterms:W3CDTF">2017-01-18T01:53:52Z</dcterms:created>
  <dcterms:modified xsi:type="dcterms:W3CDTF">2017-01-25T07:06:29Z</dcterms:modified>
</cp:coreProperties>
</file>