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Я освоил множество технологий, включая Kafka, Redis, PostgreSQL, Docker и FastAPI.
Настройка кластеризации и шардирования хранилищ была важной частью моего обучения.
Я также изучил асинхронную обработку, производительность и интеграцию компонентов.
В процессе работы я научился выявлять и устранять узкие места, а также ориентироваться на нагрузку и отказоустойчивость.
Однако, были и сложности, такие как отладка кластерного Redis и понимание асинхронной архитектуры. 
Интеграция всех компонентов потребовала большого внимания к деталям, включая порты, volume и логи.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oling-sky/KION-28.04.git" TargetMode="External"/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 name="Slide 1"><p:bg><p:bgPr><a:solidFill><a:srgbClr val="040518"/></a:solidFill></p:bgPr></p:bg><p:spTree><p:nvGrpSpPr><p:cNvPr id="1" name=""/><p:cNvGrpSpPr/><p:nvPr/></p:nvGrpSpPr><p:grpSpPr><a:xfrm><a:off x="0" y="0"/><a:ext cx="0" cy="0"/><a:chOff x="0" y="0"/><a:chExt cx="0" cy="0"/></a:xfrm></p:grpSpPr><p:sp><p:nvSpPr><p:cNvPr id="2" name="Shape 0"></p:cNvPr><p:cNvSpPr/><p:nvPr></p:nvPr></p:nvSpPr><p:spPr><a:xfrm><a:off x="1714500" y="1209675"/><a:ext cx="5715000" cy="2381250"/></a:xfrm><a:prstGeom prst="roundRect"><a:avLst></a:avLst></a:prstGeom><a:solidFill><a:srgbClr val="7B0355"><a:alpha val="60000"/></a:srgbClr></a:solidFill><a:ln></a:ln></p:spPr></p:sp><p:sp><p:nvSpPr><p:cNvPr id="3" name="Shape 1"></p:cNvPr><p:cNvSpPr/><p:nvPr></p:nvPr></p:nvSpPr><p:spPr><a:xfrm><a:off x="5619750" y="4500563"/><a:ext cx="4114800" cy="1166813"/></a:xfrm><a:prstGeom prst="roundRect"><a:avLst></a:avLst></a:prstGeom><a:solidFill><a:srgbClr val="7B0355"><a:alpha val="60000"/></a:srgbClr></a:solidFill><a:ln></a:ln></p:spPr></p:sp><p:pic>  <p:nvPicPr><p:cNvPr id="4" name="Image 0" descr="preencoded.png">    </p:cNvPr>    <p:cNvPicPr><a:picLocks noChangeAspect="1"/></p:cNvPicPr>    <p:nvPr></p:nvPr>  </p:nvPicPr><p:blipFill><a:blip r:embed="rId1"></a:blip>  <a:stretch><a:fillRect/></a:stretch></p:blipFill><p:spPr> <a:xfrm>  <a:off x="0" y="0"/>  <a:ext cx="519113" cy="519113"/> </a:xfrm> <a:prstGeom prst="rect"><a:avLst/></a:prstGeom></p:spPr></p:pic><p:sp><p:nvSpPr><p:cNvPr id="5" name="Text 2"></p:cNvPr><p:cNvSpPr/><p:nvPr></p:nvPr></p:nvSpPr><p:spPr><a:xfrm><a:off x="1714500" y="1576388"/><a:ext cx="6172200" cy="1643063"/></a:xfrm><a:prstGeom prst="rect"><a:avLst></a:avLst></a:prstGeom><a:noFill/><a:ln></a:ln></p:spPr><p:txBody><a:bodyPr wrap="square" rtlCol="0" anchor="ctr"></a:bodyPr><a:lstStyle/><a:p><a:pPr algn="ctr" indent="0" marL="0"><a:lnSpc><a:spcPts val="4320"/></a:lnSpc><a:buNone/></a:pPr><a:r><a:rPr lang="en-US" sz="3600" b="1" spc="-72" kern="0" dirty="0"><a:solidFill><a:srgbClr val="FFFFFF"><a:alpha val="99000"/></a:srgbClr></a:solidFill><a:latin typeface="Inter" pitchFamily="34" charset="0"/><a:ea typeface="Inter" pitchFamily="34" charset="-122"/><a:cs typeface="Inter" pitchFamily="34" charset="-120"/></a:rPr><a:t>Отчет стажировки в KION</a:t></a:r><a:endParaRPr lang="en-US" sz="3600" dirty="0"/></a:p><a:p><a:pPr algn="ctr" indent="0" marL="0"><a:lnSpc><a:spcPts val="4320"/></a:lnSpc><a:buNone/></a:pPr><a:r><a:rPr lang="en-US" sz="3600" b="1" spc="-72" kern="0" dirty="0"><a:solidFill><a:srgbClr val="FFFFFF"><a:alpha val="99000"/></a:srgbClr></a:solidFill><a:latin typeface="Inter" pitchFamily="34" charset="0"/><a:ea typeface="Inter" pitchFamily="34" charset="-122"/><a:cs typeface="Inter" pitchFamily="34" charset="-120"/></a:rPr><a:t>KION Event Deduplicator</a:t></a:r><a:endParaRPr lang="en-US" sz="3600" dirty="0"/></a:p></p:txBody></p:sp><p:sp><p:nvSpPr><p:cNvPr id="6" name="Text 3"></p:cNvPr><p:cNvSpPr/><p:nvPr></p:nvPr></p:nvSpPr><p:spPr><a:xfrm><a:off x="5724525" y="4605338"/><a:ext cx="3867150" cy="476250"/></a:xfrm><a:prstGeom prst="rect"><a:avLst></a:avLst></a:prstGeom><a:noFill/><a:ln></a:ln></p:spPr><p:txBody><a:bodyPr wrap="square" rtlCol="0" anchor="ctr"></a:bodyPr><a:lstStyle/><a:p><a:pPr algn="ctr" indent="0" marL="0"><a:lnSpc><a:spcPts val="1890"/></a:lnSpc><a:buNone/></a:pPr><a:r><a:rPr lang="en-US" sz="1350" spc="-13" kern="0" dirty="0"><a:solidFill><a:srgbClr val="FFFFFF"><a:alpha val="99000"/></a:srgbClr></a:solidFill><a:latin typeface="Inter" pitchFamily="34" charset="0"/><a:ea typeface="Inter" pitchFamily="34" charset="-122"/><a:cs typeface="Inter" pitchFamily="34" charset="-120"/></a:rPr><a:t>Канны Дмитрий — студент курса </a:t></a:r><a:endParaRPr lang="en-US" sz="1350" dirty="0"/></a:p><a:p><a:pPr algn="ctr" indent="0" marL="0"><a:lnSpc><a:spcPts val="1890"/></a:lnSpc><a:buNone/></a:pPr><a:r><a:rPr lang="en-US" sz="1350" spc="-13" kern="0" dirty="0"><a:solidFill><a:srgbClr val="FFFFFF"><a:alpha val="99000"/></a:srgbClr></a:solidFill><a:latin typeface="Inter" pitchFamily="34" charset="0"/><a:ea typeface="Inter" pitchFamily="34" charset="-122"/><a:cs typeface="Inter" pitchFamily="34" charset="-120"/></a:rPr><a:t>по Python-разработке, Skillfactory</a:t></a:r><a:endParaRPr lang="en-US" sz="1350" dirty="0"/></a:p></p:txBody></p:sp></p:spTree></p:cSld><p:clrMapOvr><a:masterClrMapping/></p:clrMapOvr>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405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938713" y="1743075"/>
            <a:ext cx="3924300" cy="2614613"/>
          </a:xfrm>
          <a:prstGeom prst="roundRect">
            <a:avLst/>
          </a:prstGeom>
          <a:noFill/>
          <a:ln w="50800">
            <a:solidFill>
              <a:srgbClr val="7B0355">
                <a:alpha val="60000"/>
              </a:srgbClr>
            </a:solidFill>
            <a:prstDash val="dash"/>
          </a:ln>
        </p:spPr>
      </p:sp>
      <p:sp>
        <p:nvSpPr>
          <p:cNvPr id="3" name="Shape 1"/>
          <p:cNvSpPr/>
          <p:nvPr/>
        </p:nvSpPr>
        <p:spPr>
          <a:xfrm>
            <a:off x="166688" y="1952625"/>
            <a:ext cx="4191000" cy="2066925"/>
          </a:xfrm>
          <a:prstGeom prst="roundRect">
            <a:avLst/>
          </a:prstGeom>
          <a:solidFill>
            <a:srgbClr val="7B0355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2509838" y="261937"/>
            <a:ext cx="4114800" cy="571500"/>
          </a:xfrm>
          <a:prstGeom prst="roundRect">
            <a:avLst/>
          </a:prstGeom>
          <a:solidFill>
            <a:srgbClr val="7B0355">
              <a:alpha val="60000"/>
            </a:srgbClr>
          </a:solidFill>
          <a:ln/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19113" cy="519113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713" y="1743075"/>
            <a:ext cx="3924300" cy="261461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66688" y="1962150"/>
            <a:ext cx="4638675" cy="2057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Если бы было больше времени и ресурсов:</a:t>
            </a:r>
            <a:endParaRPr lang="en-US" sz="1350" dirty="0"/>
          </a:p>
          <a:p>
            <a:pPr algn="ctr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· Увеличил бы масштаб: больше шарда в Redis и Postgres, больше Kafka-консьюмеров.</a:t>
            </a:r>
            <a:endParaRPr lang="en-US" sz="1350" dirty="0"/>
          </a:p>
          <a:p>
            <a:pPr algn="ctr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· Добавил Prometheus + Grafana для мониторинга в реальном времени.</a:t>
            </a:r>
            <a:endParaRPr lang="en-US" sz="1350" dirty="0"/>
          </a:p>
          <a:p>
            <a:pPr algn="ctr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· Реализовал параллельную дедупликацию по очередям, чтобы выдерживать &gt;2000 RPS.</a:t>
            </a:r>
            <a:endParaRPr lang="en-US" sz="1350" dirty="0"/>
          </a:p>
          <a:p>
            <a:pPr algn="ctr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· Возможность горизонтального масштабирования по API-инстансам.</a:t>
            </a:r>
            <a:endParaRPr lang="en-US" sz="1350" dirty="0"/>
          </a:p>
        </p:txBody>
      </p:sp>
      <p:sp>
        <p:nvSpPr>
          <p:cNvPr id="8" name="Text 4"/>
          <p:cNvSpPr/>
          <p:nvPr/>
        </p:nvSpPr>
        <p:spPr>
          <a:xfrm>
            <a:off x="2628900" y="271463"/>
            <a:ext cx="4333875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Чтобы я улучшил</a:t>
            </a:r>
            <a:endParaRPr lang="en-US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405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943475" y="1676400"/>
            <a:ext cx="3924300" cy="2614613"/>
          </a:xfrm>
          <a:prstGeom prst="roundRect">
            <a:avLst/>
          </a:prstGeom>
          <a:noFill/>
          <a:ln w="50800">
            <a:solidFill>
              <a:srgbClr val="7B0355">
                <a:alpha val="60000"/>
              </a:srgbClr>
            </a:solidFill>
            <a:prstDash val="dash"/>
          </a:ln>
        </p:spPr>
      </p:sp>
      <p:sp>
        <p:nvSpPr>
          <p:cNvPr id="3" name="Shape 1"/>
          <p:cNvSpPr/>
          <p:nvPr/>
        </p:nvSpPr>
        <p:spPr>
          <a:xfrm>
            <a:off x="166688" y="1952625"/>
            <a:ext cx="4191000" cy="2066925"/>
          </a:xfrm>
          <a:prstGeom prst="roundRect">
            <a:avLst/>
          </a:prstGeom>
          <a:solidFill>
            <a:srgbClr val="7B0355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2419350" y="261937"/>
            <a:ext cx="4300538" cy="571500"/>
          </a:xfrm>
          <a:prstGeom prst="roundRect">
            <a:avLst/>
          </a:prstGeom>
          <a:solidFill>
            <a:srgbClr val="7B0355">
              <a:alpha val="60000"/>
            </a:srgbClr>
          </a:solidFill>
          <a:ln/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19113" cy="519113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475" y="1681163"/>
            <a:ext cx="3919537" cy="26098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61937" y="2071688"/>
            <a:ext cx="4638675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 GitHub (исходники): </a:t>
            </a:r>
            <a:pPr algn="l" indent="0" marL="0">
              <a:lnSpc>
                <a:spcPts val="1782"/>
              </a:lnSpc>
              <a:buNone/>
            </a:pPr>
            <a:r>
              <a:rPr lang="en-US" sz="1350" b="1" u="sng" spc="-27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https://github.com/Foling-sky/KION-28.04.git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📄 README.md — инструкция по запуску и настройке системы  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📦deduplicator.py — основная логика дедупликации  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📊 locustfile.py — нагрузочное тестирование  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📁 docker-compose.yml — инфраструктура</a:t>
            </a:r>
            <a:endParaRPr lang="en-US" sz="1350" dirty="0"/>
          </a:p>
        </p:txBody>
      </p:sp>
      <p:sp>
        <p:nvSpPr>
          <p:cNvPr id="8" name="Text 4"/>
          <p:cNvSpPr/>
          <p:nvPr/>
        </p:nvSpPr>
        <p:spPr>
          <a:xfrm>
            <a:off x="2538413" y="271463"/>
            <a:ext cx="4519613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Ссылки на проект</a:t>
            </a:r>
            <a:endParaRPr lang="en-US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405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981200" y="2176463"/>
            <a:ext cx="5176838" cy="785813"/>
          </a:xfrm>
          <a:prstGeom prst="roundRect">
            <a:avLst/>
          </a:prstGeom>
          <a:solidFill>
            <a:srgbClr val="7B0355">
              <a:alpha val="60000"/>
            </a:srgbClr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19113" cy="51911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100263" y="2295525"/>
            <a:ext cx="5395913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Спасибо за внимание!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405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23875" y="1604963"/>
            <a:ext cx="2857500" cy="3076575"/>
          </a:xfrm>
          <a:prstGeom prst="roundRect">
            <a:avLst/>
          </a:prstGeom>
          <a:solidFill>
            <a:srgbClr val="7B0355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5762625" y="1357313"/>
            <a:ext cx="2857500" cy="476250"/>
          </a:xfrm>
          <a:prstGeom prst="roundRect">
            <a:avLst/>
          </a:prstGeom>
          <a:solidFill>
            <a:srgbClr val="7B0355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5762625" y="1952625"/>
            <a:ext cx="2857500" cy="476250"/>
          </a:xfrm>
          <a:prstGeom prst="roundRect">
            <a:avLst/>
          </a:prstGeom>
          <a:solidFill>
            <a:srgbClr val="7B0355">
              <a:alpha val="60000"/>
            </a:srgbClr>
          </a:solidFill>
          <a:ln/>
        </p:spPr>
      </p:sp>
      <p:sp>
        <p:nvSpPr>
          <p:cNvPr id="5" name="Shape 3"/>
          <p:cNvSpPr/>
          <p:nvPr/>
        </p:nvSpPr>
        <p:spPr>
          <a:xfrm>
            <a:off x="5762625" y="2547938"/>
            <a:ext cx="2857500" cy="476250"/>
          </a:xfrm>
          <a:prstGeom prst="roundRect">
            <a:avLst/>
          </a:prstGeom>
          <a:solidFill>
            <a:srgbClr val="7B0355">
              <a:alpha val="60000"/>
            </a:srgbClr>
          </a:solidFill>
          <a:ln/>
        </p:spPr>
      </p:sp>
      <p:sp>
        <p:nvSpPr>
          <p:cNvPr id="6" name="Shape 4"/>
          <p:cNvSpPr/>
          <p:nvPr/>
        </p:nvSpPr>
        <p:spPr>
          <a:xfrm>
            <a:off x="5762625" y="3143250"/>
            <a:ext cx="2857500" cy="476250"/>
          </a:xfrm>
          <a:prstGeom prst="roundRect">
            <a:avLst/>
          </a:prstGeom>
          <a:solidFill>
            <a:srgbClr val="7B0355">
              <a:alpha val="60000"/>
            </a:srgbClr>
          </a:solidFill>
          <a:ln/>
        </p:spPr>
      </p:sp>
      <p:sp>
        <p:nvSpPr>
          <p:cNvPr id="7" name="Shape 5"/>
          <p:cNvSpPr/>
          <p:nvPr/>
        </p:nvSpPr>
        <p:spPr>
          <a:xfrm>
            <a:off x="5762625" y="3738563"/>
            <a:ext cx="2857500" cy="476250"/>
          </a:xfrm>
          <a:prstGeom prst="roundRect">
            <a:avLst/>
          </a:prstGeom>
          <a:solidFill>
            <a:srgbClr val="7B0355">
              <a:alpha val="60000"/>
            </a:srgbClr>
          </a:solidFill>
          <a:ln/>
        </p:spPr>
      </p:sp>
      <p:sp>
        <p:nvSpPr>
          <p:cNvPr id="8" name="Shape 6"/>
          <p:cNvSpPr/>
          <p:nvPr/>
        </p:nvSpPr>
        <p:spPr>
          <a:xfrm>
            <a:off x="5762625" y="4333875"/>
            <a:ext cx="2857500" cy="476250"/>
          </a:xfrm>
          <a:prstGeom prst="roundRect">
            <a:avLst/>
          </a:prstGeom>
          <a:solidFill>
            <a:srgbClr val="7B0355">
              <a:alpha val="60000"/>
            </a:srgbClr>
          </a:solidFill>
          <a:ln/>
        </p:spPr>
      </p:sp>
      <p:sp>
        <p:nvSpPr>
          <p:cNvPr id="9" name="Shape 7"/>
          <p:cNvSpPr/>
          <p:nvPr/>
        </p:nvSpPr>
        <p:spPr>
          <a:xfrm>
            <a:off x="3143250" y="261937"/>
            <a:ext cx="2857500" cy="571500"/>
          </a:xfrm>
          <a:prstGeom prst="roundRect">
            <a:avLst/>
          </a:prstGeom>
          <a:solidFill>
            <a:srgbClr val="7B0355">
              <a:alpha val="60000"/>
            </a:srgbClr>
          </a:solidFill>
          <a:ln/>
        </p:spPr>
      </p:sp>
      <p:pic>
        <p:nvPicPr>
          <p:cNvPr id="10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19113" cy="519113"/>
          </a:xfrm>
          <a:prstGeom prst="rect">
            <a:avLst/>
          </a:prstGeom>
        </p:spPr>
      </p:pic>
      <p:sp>
        <p:nvSpPr>
          <p:cNvPr id="11" name="Text 8"/>
          <p:cNvSpPr/>
          <p:nvPr/>
        </p:nvSpPr>
        <p:spPr>
          <a:xfrm>
            <a:off x="690563" y="1771650"/>
            <a:ext cx="2981325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 техническому заданию требовалось создать микросервис, способный принимать и обрабатывать до 500 RPS событий, поступающих от клиентских приложений. Ключевая цель — обеспечить дедупликацию: исключить повторные события, которые могли быть отправлены по ошибке в течение 7 дней.</a:t>
            </a:r>
            <a:endParaRPr lang="en-US" sz="1350" dirty="0"/>
          </a:p>
        </p:txBody>
      </p:sp>
      <p:sp>
        <p:nvSpPr>
          <p:cNvPr id="12" name="Text 9"/>
          <p:cNvSpPr/>
          <p:nvPr/>
        </p:nvSpPr>
        <p:spPr>
          <a:xfrm>
            <a:off x="6715125" y="1438275"/>
            <a:ext cx="1409700" cy="3143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475"/>
              </a:lnSpc>
              <a:buNone/>
            </a:pPr>
            <a:r>
              <a:rPr lang="en-US" sz="1875" b="1" spc="-37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client_id</a:t>
            </a:r>
            <a:endParaRPr lang="en-US" sz="1875" dirty="0"/>
          </a:p>
        </p:txBody>
      </p:sp>
      <p:sp>
        <p:nvSpPr>
          <p:cNvPr id="13" name="Text 10"/>
          <p:cNvSpPr/>
          <p:nvPr/>
        </p:nvSpPr>
        <p:spPr>
          <a:xfrm>
            <a:off x="6315075" y="2033588"/>
            <a:ext cx="2209800" cy="3143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475"/>
              </a:lnSpc>
              <a:buNone/>
            </a:pPr>
            <a:r>
              <a:rPr lang="en-US" sz="1875" b="1" spc="-37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event_datetime</a:t>
            </a:r>
            <a:endParaRPr lang="en-US" sz="1875" dirty="0"/>
          </a:p>
        </p:txBody>
      </p:sp>
      <p:sp>
        <p:nvSpPr>
          <p:cNvPr id="14" name="Text 11"/>
          <p:cNvSpPr/>
          <p:nvPr/>
        </p:nvSpPr>
        <p:spPr>
          <a:xfrm>
            <a:off x="6500813" y="2628900"/>
            <a:ext cx="1843088" cy="3143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475"/>
              </a:lnSpc>
              <a:buNone/>
            </a:pPr>
            <a:r>
              <a:rPr lang="en-US" sz="1875" b="1" spc="-37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event_name</a:t>
            </a:r>
            <a:endParaRPr lang="en-US" sz="1875" dirty="0"/>
          </a:p>
        </p:txBody>
      </p:sp>
      <p:sp>
        <p:nvSpPr>
          <p:cNvPr id="15" name="Text 12"/>
          <p:cNvSpPr/>
          <p:nvPr/>
        </p:nvSpPr>
        <p:spPr>
          <a:xfrm>
            <a:off x="6581775" y="3224213"/>
            <a:ext cx="1676400" cy="3143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475"/>
              </a:lnSpc>
              <a:buNone/>
            </a:pPr>
            <a:r>
              <a:rPr lang="en-US" sz="1875" b="1" spc="-37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product_id</a:t>
            </a:r>
            <a:endParaRPr lang="en-US" sz="1875" dirty="0"/>
          </a:p>
        </p:txBody>
      </p:sp>
      <p:sp>
        <p:nvSpPr>
          <p:cNvPr id="16" name="Text 13"/>
          <p:cNvSpPr/>
          <p:nvPr/>
        </p:nvSpPr>
        <p:spPr>
          <a:xfrm>
            <a:off x="7019925" y="3819525"/>
            <a:ext cx="800100" cy="3143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475"/>
              </a:lnSpc>
              <a:buNone/>
            </a:pPr>
            <a:r>
              <a:rPr lang="en-US" sz="1875" b="1" spc="-37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sid</a:t>
            </a:r>
            <a:endParaRPr lang="en-US" sz="1875" dirty="0"/>
          </a:p>
        </p:txBody>
      </p:sp>
      <p:sp>
        <p:nvSpPr>
          <p:cNvPr id="17" name="Text 14"/>
          <p:cNvSpPr/>
          <p:nvPr/>
        </p:nvSpPr>
        <p:spPr>
          <a:xfrm>
            <a:off x="7143750" y="4414838"/>
            <a:ext cx="557213" cy="3143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475"/>
              </a:lnSpc>
              <a:buNone/>
            </a:pPr>
            <a:r>
              <a:rPr lang="en-US" sz="1875" b="1" spc="-37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</a:t>
            </a:r>
            <a:endParaRPr lang="en-US" sz="1875" dirty="0"/>
          </a:p>
        </p:txBody>
      </p:sp>
      <p:sp>
        <p:nvSpPr>
          <p:cNvPr id="18" name="Text 15"/>
          <p:cNvSpPr/>
          <p:nvPr/>
        </p:nvSpPr>
        <p:spPr>
          <a:xfrm>
            <a:off x="3967163" y="266700"/>
            <a:ext cx="1662113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Бриф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405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815013" y="1195388"/>
            <a:ext cx="1762962" cy="391769"/>
          </a:xfrm>
          <a:prstGeom prst="roundRect">
            <a:avLst/>
          </a:prstGeom>
          <a:solidFill>
            <a:srgbClr val="7B0355"/>
          </a:solidFill>
          <a:ln/>
        </p:spPr>
      </p:sp>
      <p:sp>
        <p:nvSpPr>
          <p:cNvPr id="3" name="Shape 1"/>
          <p:cNvSpPr/>
          <p:nvPr/>
        </p:nvSpPr>
        <p:spPr>
          <a:xfrm rot="-5400000">
            <a:off x="623888" y="3919537"/>
            <a:ext cx="2447925" cy="0"/>
          </a:xfrm>
          <a:prstGeom prst="line">
            <a:avLst/>
          </a:prstGeom>
          <a:noFill/>
          <a:ln w="50800">
            <a:solidFill>
              <a:srgbClr val="7B0355">
                <a:alpha val="60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 rot="0">
            <a:off x="1847850" y="3076575"/>
            <a:ext cx="142875" cy="0"/>
          </a:xfrm>
          <a:prstGeom prst="line">
            <a:avLst/>
          </a:prstGeom>
          <a:noFill/>
          <a:ln w="50800">
            <a:solidFill>
              <a:srgbClr val="7B0355">
                <a:alpha val="60000"/>
              </a:srgbClr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 rot="0">
            <a:off x="1847850" y="3695700"/>
            <a:ext cx="142875" cy="0"/>
          </a:xfrm>
          <a:prstGeom prst="line">
            <a:avLst/>
          </a:prstGeom>
          <a:noFill/>
          <a:ln w="50800">
            <a:solidFill>
              <a:srgbClr val="7B0355">
                <a:alpha val="60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 rot="0">
            <a:off x="1847850" y="4433888"/>
            <a:ext cx="142875" cy="0"/>
          </a:xfrm>
          <a:prstGeom prst="line">
            <a:avLst/>
          </a:prstGeom>
          <a:noFill/>
          <a:ln w="50800">
            <a:solidFill>
              <a:srgbClr val="7B0355">
                <a:alpha val="60000"/>
              </a:srgbClr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019300" y="261937"/>
            <a:ext cx="5095875" cy="571500"/>
          </a:xfrm>
          <a:prstGeom prst="roundRect">
            <a:avLst/>
          </a:prstGeom>
          <a:solidFill>
            <a:srgbClr val="7B0355">
              <a:alpha val="60000"/>
            </a:srgbClr>
          </a:solidFill>
          <a:ln/>
        </p:spPr>
      </p:sp>
      <p:sp>
        <p:nvSpPr>
          <p:cNvPr id="8" name="Shape 6"/>
          <p:cNvSpPr/>
          <p:nvPr/>
        </p:nvSpPr>
        <p:spPr>
          <a:xfrm>
            <a:off x="4338638" y="1176338"/>
            <a:ext cx="4709759" cy="3500438"/>
          </a:xfrm>
          <a:prstGeom prst="roundRect">
            <a:avLst/>
          </a:prstGeom>
          <a:noFill/>
          <a:ln w="50800">
            <a:solidFill>
              <a:srgbClr val="7B0355">
                <a:alpha val="60000"/>
              </a:srgbClr>
            </a:solidFill>
            <a:prstDash val="dash"/>
          </a:ln>
        </p:spPr>
      </p:sp>
      <p:sp>
        <p:nvSpPr>
          <p:cNvPr id="9" name="Shape 7"/>
          <p:cNvSpPr/>
          <p:nvPr/>
        </p:nvSpPr>
        <p:spPr>
          <a:xfrm>
            <a:off x="523875" y="1238250"/>
            <a:ext cx="2647950" cy="1457325"/>
          </a:xfrm>
          <a:prstGeom prst="roundRect">
            <a:avLst/>
          </a:prstGeom>
          <a:solidFill>
            <a:srgbClr val="7B0355">
              <a:alpha val="60000"/>
            </a:srgbClr>
          </a:solidFill>
          <a:ln/>
        </p:spPr>
      </p:sp>
      <p:sp>
        <p:nvSpPr>
          <p:cNvPr id="10" name="Shape 8"/>
          <p:cNvSpPr/>
          <p:nvPr/>
        </p:nvSpPr>
        <p:spPr>
          <a:xfrm>
            <a:off x="1990725" y="2838450"/>
            <a:ext cx="2143125" cy="476250"/>
          </a:xfrm>
          <a:prstGeom prst="roundRect">
            <a:avLst/>
          </a:prstGeom>
          <a:solidFill>
            <a:srgbClr val="7B0355">
              <a:alpha val="60000"/>
            </a:srgbClr>
          </a:solidFill>
          <a:ln/>
        </p:spPr>
      </p:sp>
      <p:sp>
        <p:nvSpPr>
          <p:cNvPr id="11" name="Shape 9"/>
          <p:cNvSpPr/>
          <p:nvPr/>
        </p:nvSpPr>
        <p:spPr>
          <a:xfrm>
            <a:off x="1990725" y="3457575"/>
            <a:ext cx="2143125" cy="476250"/>
          </a:xfrm>
          <a:prstGeom prst="roundRect">
            <a:avLst/>
          </a:prstGeom>
          <a:solidFill>
            <a:srgbClr val="7B0355">
              <a:alpha val="60000"/>
            </a:srgbClr>
          </a:solidFill>
          <a:ln/>
        </p:spPr>
      </p:sp>
      <p:sp>
        <p:nvSpPr>
          <p:cNvPr id="12" name="Shape 10"/>
          <p:cNvSpPr/>
          <p:nvPr/>
        </p:nvSpPr>
        <p:spPr>
          <a:xfrm>
            <a:off x="1990725" y="4076700"/>
            <a:ext cx="2143125" cy="714375"/>
          </a:xfrm>
          <a:prstGeom prst="roundRect">
            <a:avLst/>
          </a:prstGeom>
          <a:solidFill>
            <a:srgbClr val="7B0355">
              <a:alpha val="60000"/>
            </a:srgbClr>
          </a:solidFill>
          <a:ln/>
        </p:spPr>
      </p:sp>
      <p:pic>
        <p:nvPicPr>
          <p:cNvPr id="1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19113" cy="519113"/>
          </a:xfrm>
          <a:prstGeom prst="rect">
            <a:avLst/>
          </a:prstGeom>
        </p:spPr>
      </p:pic>
      <p:pic>
        <p:nvPicPr>
          <p:cNvPr id="1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638" y="1176338"/>
            <a:ext cx="4710113" cy="3500438"/>
          </a:xfrm>
          <a:prstGeom prst="rect">
            <a:avLst/>
          </a:prstGeom>
        </p:spPr>
      </p:pic>
      <p:sp>
        <p:nvSpPr>
          <p:cNvPr id="15" name="Text 11"/>
          <p:cNvSpPr/>
          <p:nvPr/>
        </p:nvSpPr>
        <p:spPr>
          <a:xfrm>
            <a:off x="5991225" y="1295400"/>
            <a:ext cx="1863652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485"/>
              </a:lnSpc>
              <a:buNone/>
            </a:pPr>
            <a:r>
              <a:rPr lang="en-US" sz="1125" spc="-22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API - эндпоинты</a:t>
            </a:r>
            <a:endParaRPr lang="en-US" sz="1125" dirty="0"/>
          </a:p>
        </p:txBody>
      </p:sp>
      <p:sp>
        <p:nvSpPr>
          <p:cNvPr id="16" name="Text 12"/>
          <p:cNvSpPr/>
          <p:nvPr/>
        </p:nvSpPr>
        <p:spPr>
          <a:xfrm>
            <a:off x="2138363" y="271463"/>
            <a:ext cx="531495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Архитектура проекта</a:t>
            </a:r>
            <a:endParaRPr lang="en-US" sz="3600" dirty="0"/>
          </a:p>
        </p:txBody>
      </p:sp>
      <p:sp>
        <p:nvSpPr>
          <p:cNvPr id="17" name="Text 13"/>
          <p:cNvSpPr/>
          <p:nvPr/>
        </p:nvSpPr>
        <p:spPr>
          <a:xfrm>
            <a:off x="523875" y="1281113"/>
            <a:ext cx="310515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Система построена на микросервисной архитектуре с использованием FastAPI, Kafka, Redis и PostgreSQL, взаимодействующих через контейнеризацию Docker</a:t>
            </a:r>
            <a:endParaRPr lang="en-US" sz="1350" dirty="0"/>
          </a:p>
        </p:txBody>
      </p:sp>
      <p:sp>
        <p:nvSpPr>
          <p:cNvPr id="18" name="Text 14"/>
          <p:cNvSpPr/>
          <p:nvPr/>
        </p:nvSpPr>
        <p:spPr>
          <a:xfrm>
            <a:off x="2205038" y="2981325"/>
            <a:ext cx="2166938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485"/>
              </a:lnSpc>
              <a:buNone/>
            </a:pPr>
            <a:r>
              <a:rPr lang="en-US" sz="1125" spc="-22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Прием событий (FastAPI)</a:t>
            </a:r>
            <a:endParaRPr lang="en-US" sz="1125" dirty="0"/>
          </a:p>
        </p:txBody>
      </p:sp>
      <p:sp>
        <p:nvSpPr>
          <p:cNvPr id="19" name="Text 15"/>
          <p:cNvSpPr/>
          <p:nvPr/>
        </p:nvSpPr>
        <p:spPr>
          <a:xfrm>
            <a:off x="2043113" y="3600450"/>
            <a:ext cx="2486025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485"/>
              </a:lnSpc>
              <a:buNone/>
            </a:pPr>
            <a:r>
              <a:rPr lang="en-US" sz="1125" spc="-22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Буферизация событий (Kafka)</a:t>
            </a:r>
            <a:endParaRPr lang="en-US" sz="1125" dirty="0"/>
          </a:p>
        </p:txBody>
      </p:sp>
      <p:sp>
        <p:nvSpPr>
          <p:cNvPr id="20" name="Text 16"/>
          <p:cNvSpPr/>
          <p:nvPr/>
        </p:nvSpPr>
        <p:spPr>
          <a:xfrm>
            <a:off x="2019300" y="4148137"/>
            <a:ext cx="2538413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485"/>
              </a:lnSpc>
              <a:buNone/>
            </a:pPr>
            <a:r>
              <a:rPr lang="en-US" sz="1125" spc="-22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Асинхронная обработка и дедупликация (Kafka Consumer + Redis)</a:t>
            </a:r>
            <a:endParaRPr lang="en-US" sz="11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405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286250" y="1090613"/>
            <a:ext cx="4581525" cy="3805237"/>
          </a:xfrm>
          <a:prstGeom prst="roundRect">
            <a:avLst/>
          </a:prstGeom>
          <a:noFill/>
          <a:ln w="50800">
            <a:solidFill>
              <a:srgbClr val="7B0355">
                <a:alpha val="60000"/>
              </a:srgbClr>
            </a:solidFill>
            <a:prstDash val="dash"/>
          </a:ln>
        </p:spPr>
      </p:sp>
      <p:sp>
        <p:nvSpPr>
          <p:cNvPr id="3" name="Shape 1"/>
          <p:cNvSpPr/>
          <p:nvPr/>
        </p:nvSpPr>
        <p:spPr>
          <a:xfrm>
            <a:off x="1147763" y="1900238"/>
            <a:ext cx="2143125" cy="476250"/>
          </a:xfrm>
          <a:prstGeom prst="roundRect">
            <a:avLst/>
          </a:prstGeom>
          <a:solidFill>
            <a:srgbClr val="7B0355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1147763" y="2519363"/>
            <a:ext cx="2143125" cy="476250"/>
          </a:xfrm>
          <a:prstGeom prst="roundRect">
            <a:avLst/>
          </a:prstGeom>
          <a:solidFill>
            <a:srgbClr val="7B0355">
              <a:alpha val="60000"/>
            </a:srgbClr>
          </a:solidFill>
          <a:ln/>
        </p:spPr>
      </p:sp>
      <p:sp>
        <p:nvSpPr>
          <p:cNvPr id="5" name="Shape 3"/>
          <p:cNvSpPr/>
          <p:nvPr/>
        </p:nvSpPr>
        <p:spPr>
          <a:xfrm>
            <a:off x="1147763" y="3138488"/>
            <a:ext cx="2143125" cy="476250"/>
          </a:xfrm>
          <a:prstGeom prst="roundRect">
            <a:avLst/>
          </a:prstGeom>
          <a:solidFill>
            <a:srgbClr val="7B0355">
              <a:alpha val="60000"/>
            </a:srgbClr>
          </a:solidFill>
          <a:ln/>
        </p:spPr>
      </p:sp>
      <p:sp>
        <p:nvSpPr>
          <p:cNvPr id="6" name="Shape 4"/>
          <p:cNvSpPr/>
          <p:nvPr/>
        </p:nvSpPr>
        <p:spPr>
          <a:xfrm rot="-5400000">
            <a:off x="-683419" y="1688306"/>
            <a:ext cx="3376613" cy="0"/>
          </a:xfrm>
          <a:prstGeom prst="line">
            <a:avLst/>
          </a:prstGeom>
          <a:noFill/>
          <a:ln w="50800">
            <a:solidFill>
              <a:srgbClr val="7B0355">
                <a:alpha val="60000"/>
              </a:srgbClr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 rot="0">
            <a:off x="1004887" y="2138363"/>
            <a:ext cx="142875" cy="0"/>
          </a:xfrm>
          <a:prstGeom prst="line">
            <a:avLst/>
          </a:prstGeom>
          <a:noFill/>
          <a:ln w="50800">
            <a:solidFill>
              <a:srgbClr val="7B0355">
                <a:alpha val="60000"/>
              </a:srgbClr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 rot="0">
            <a:off x="1004887" y="2757488"/>
            <a:ext cx="142875" cy="0"/>
          </a:xfrm>
          <a:prstGeom prst="line">
            <a:avLst/>
          </a:prstGeom>
          <a:noFill/>
          <a:ln w="50800">
            <a:solidFill>
              <a:srgbClr val="7B0355">
                <a:alpha val="60000"/>
              </a:srgbClr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 rot="0">
            <a:off x="1004887" y="3376613"/>
            <a:ext cx="142875" cy="0"/>
          </a:xfrm>
          <a:prstGeom prst="line">
            <a:avLst/>
          </a:prstGeom>
          <a:noFill/>
          <a:ln w="50800">
            <a:solidFill>
              <a:srgbClr val="7B0355">
                <a:alpha val="60000"/>
              </a:srgbClr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019300" y="261937"/>
            <a:ext cx="5095875" cy="571500"/>
          </a:xfrm>
          <a:prstGeom prst="roundRect">
            <a:avLst/>
          </a:prstGeom>
          <a:solidFill>
            <a:srgbClr val="7B0355">
              <a:alpha val="60000"/>
            </a:srgbClr>
          </a:solidFill>
          <a:ln/>
        </p:spPr>
      </p:sp>
      <p:pic>
        <p:nvPicPr>
          <p:cNvPr id="11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19113" cy="519113"/>
          </a:xfrm>
          <a:prstGeom prst="rect">
            <a:avLst/>
          </a:prstGeom>
        </p:spPr>
      </p:pic>
      <p:pic>
        <p:nvPicPr>
          <p:cNvPr id="12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0" y="1090613"/>
            <a:ext cx="4581525" cy="3805237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1824038" y="2043113"/>
            <a:ext cx="1238250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485"/>
              </a:lnSpc>
              <a:buNone/>
            </a:pPr>
            <a:r>
              <a:rPr lang="en-US" sz="1125" spc="-22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Хранилища</a:t>
            </a:r>
            <a:endParaRPr lang="en-US" sz="1125" dirty="0"/>
          </a:p>
        </p:txBody>
      </p:sp>
      <p:sp>
        <p:nvSpPr>
          <p:cNvPr id="14" name="Text 10"/>
          <p:cNvSpPr/>
          <p:nvPr/>
        </p:nvSpPr>
        <p:spPr>
          <a:xfrm>
            <a:off x="1504950" y="2662238"/>
            <a:ext cx="1876425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485"/>
              </a:lnSpc>
              <a:buNone/>
            </a:pPr>
            <a:r>
              <a:rPr lang="en-US" sz="1125" spc="-22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Веб-интерфейс и API</a:t>
            </a:r>
            <a:endParaRPr lang="en-US" sz="1125" dirty="0"/>
          </a:p>
        </p:txBody>
      </p:sp>
      <p:sp>
        <p:nvSpPr>
          <p:cNvPr id="15" name="Text 11"/>
          <p:cNvSpPr/>
          <p:nvPr/>
        </p:nvSpPr>
        <p:spPr>
          <a:xfrm>
            <a:off x="1400175" y="3281363"/>
            <a:ext cx="2090737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485"/>
              </a:lnSpc>
              <a:buNone/>
            </a:pPr>
            <a:r>
              <a:rPr lang="en-US" sz="1125" spc="-22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Docker-инфраструктура</a:t>
            </a:r>
            <a:endParaRPr lang="en-US" sz="1125" dirty="0"/>
          </a:p>
        </p:txBody>
      </p:sp>
      <p:sp>
        <p:nvSpPr>
          <p:cNvPr id="16" name="Text 12"/>
          <p:cNvSpPr/>
          <p:nvPr/>
        </p:nvSpPr>
        <p:spPr>
          <a:xfrm>
            <a:off x="2138363" y="271463"/>
            <a:ext cx="531495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Архитектура проекта</a:t>
            </a:r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405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 rot="-5400000">
            <a:off x="4090987" y="5081588"/>
            <a:ext cx="47625" cy="0"/>
          </a:xfrm>
          <a:prstGeom prst="line">
            <a:avLst/>
          </a:prstGeom>
          <a:noFill/>
          <a:ln w="21590">
            <a:solidFill>
              <a:srgbClr val="7B0355">
                <a:alpha val="60000"/>
              </a:srgbClr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 rot="-5400000">
            <a:off x="6917531" y="2145506"/>
            <a:ext cx="185738" cy="0"/>
          </a:xfrm>
          <a:prstGeom prst="line">
            <a:avLst/>
          </a:prstGeom>
          <a:noFill/>
          <a:ln w="25400">
            <a:solidFill>
              <a:srgbClr val="7B0355">
                <a:alpha val="60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 rot="-5400000">
            <a:off x="4455311" y="3579026"/>
            <a:ext cx="3043253" cy="0"/>
          </a:xfrm>
          <a:prstGeom prst="line">
            <a:avLst/>
          </a:prstGeom>
          <a:noFill/>
          <a:ln w="25400">
            <a:solidFill>
              <a:srgbClr val="7B0355">
                <a:alpha val="60000"/>
              </a:srgbClr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114800" y="5105400"/>
            <a:ext cx="1857375" cy="0"/>
          </a:xfrm>
          <a:prstGeom prst="line">
            <a:avLst/>
          </a:prstGeom>
          <a:noFill/>
          <a:ln w="21590">
            <a:solidFill>
              <a:srgbClr val="7B0355">
                <a:alpha val="60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976933" y="2058591"/>
            <a:ext cx="1023945" cy="0"/>
          </a:xfrm>
          <a:prstGeom prst="line">
            <a:avLst/>
          </a:prstGeom>
          <a:noFill/>
          <a:ln w="21590">
            <a:solidFill>
              <a:srgbClr val="7B0355">
                <a:alpha val="60000"/>
              </a:srgbClr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61937" y="1966912"/>
            <a:ext cx="2647950" cy="1104900"/>
          </a:xfrm>
          <a:prstGeom prst="roundRect">
            <a:avLst/>
          </a:prstGeom>
          <a:solidFill>
            <a:srgbClr val="7B0355">
              <a:alpha val="60000"/>
            </a:srgbClr>
          </a:solidFill>
          <a:ln/>
        </p:spPr>
      </p:sp>
      <p:sp>
        <p:nvSpPr>
          <p:cNvPr id="8" name="Shape 6"/>
          <p:cNvSpPr/>
          <p:nvPr/>
        </p:nvSpPr>
        <p:spPr>
          <a:xfrm>
            <a:off x="1724025" y="142875"/>
            <a:ext cx="5691188" cy="1095375"/>
          </a:xfrm>
          <a:prstGeom prst="roundRect">
            <a:avLst/>
          </a:prstGeom>
          <a:solidFill>
            <a:srgbClr val="7B0355">
              <a:alpha val="60000"/>
            </a:srgbClr>
          </a:solidFill>
          <a:ln/>
        </p:spPr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19113" cy="519113"/>
          </a:xfrm>
          <a:prstGeom prst="rect">
            <a:avLst/>
          </a:prstGeom>
        </p:spPr>
      </p:pic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1352550"/>
            <a:ext cx="1300163" cy="3705225"/>
          </a:xfrm>
          <a:prstGeom prst="rect">
            <a:avLst/>
          </a:prstGeom>
        </p:spPr>
      </p:pic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325" y="2238375"/>
            <a:ext cx="1414463" cy="228600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261937" y="2062163"/>
            <a:ext cx="310515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Проект организован по слоям с четким разделением обязанностей между компонентами</a:t>
            </a:r>
            <a:endParaRPr lang="en-US" sz="1350" dirty="0"/>
          </a:p>
        </p:txBody>
      </p:sp>
      <p:sp>
        <p:nvSpPr>
          <p:cNvPr id="13" name="Text 8"/>
          <p:cNvSpPr/>
          <p:nvPr/>
        </p:nvSpPr>
        <p:spPr>
          <a:xfrm>
            <a:off x="1843088" y="142875"/>
            <a:ext cx="5910263" cy="10953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Реализация и структура</a:t>
            </a:r>
            <a:endParaRPr lang="en-US" sz="3600" dirty="0"/>
          </a:p>
          <a:p>
            <a:pPr algn="ctr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проекта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405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00050" y="1538288"/>
            <a:ext cx="3433763" cy="3276600"/>
          </a:xfrm>
          <a:prstGeom prst="roundRect">
            <a:avLst/>
          </a:prstGeom>
          <a:solidFill>
            <a:srgbClr val="7B0355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5876925" y="1528763"/>
            <a:ext cx="3071813" cy="3467100"/>
          </a:xfrm>
          <a:prstGeom prst="roundRect">
            <a:avLst/>
          </a:prstGeom>
          <a:noFill/>
          <a:ln w="50800">
            <a:solidFill>
              <a:srgbClr val="7B0355">
                <a:alpha val="60000"/>
              </a:srgbClr>
            </a:solidFill>
            <a:prstDash val="dash"/>
          </a:ln>
        </p:spPr>
      </p:sp>
      <p:sp>
        <p:nvSpPr>
          <p:cNvPr id="4" name="Shape 2"/>
          <p:cNvSpPr/>
          <p:nvPr/>
        </p:nvSpPr>
        <p:spPr>
          <a:xfrm>
            <a:off x="1724025" y="261937"/>
            <a:ext cx="5691188" cy="1095375"/>
          </a:xfrm>
          <a:prstGeom prst="roundRect">
            <a:avLst/>
          </a:prstGeom>
          <a:solidFill>
            <a:srgbClr val="7B0355">
              <a:alpha val="60000"/>
            </a:srgbClr>
          </a:solidFill>
          <a:ln/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19113" cy="519113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25" y="1528763"/>
            <a:ext cx="3071813" cy="34671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85775" y="1538288"/>
            <a:ext cx="3805238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88"/>
              </a:lnSpc>
              <a:buNone/>
            </a:pPr>
            <a:r>
              <a:rPr lang="en-US" sz="900" b="1" spc="-18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Реализация и структура проекта KION Event Deduplicator
</a:t>
            </a:r>
            <a:endParaRPr lang="en-US" sz="900" dirty="0"/>
          </a:p>
          <a:p>
            <a:pPr algn="l" indent="0" marL="0">
              <a:lnSpc>
                <a:spcPts val="1188"/>
              </a:lnSpc>
              <a:buNone/>
            </a:pPr>
            <a:r>
              <a:rPr lang="en-US" sz="900" b="1" spc="-18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endParaRPr lang="en-US" sz="900" dirty="0"/>
          </a:p>
          <a:p>
            <a:pPr algn="l" indent="0" marL="0">
              <a:lnSpc>
                <a:spcPts val="1188"/>
              </a:lnSpc>
              <a:buNone/>
            </a:pPr>
            <a:r>
              <a:rPr lang="en-US" sz="900" b="1" spc="-18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Структура
</a:t>
            </a:r>
            <a:endParaRPr lang="en-US" sz="900" dirty="0"/>
          </a:p>
          <a:p>
            <a:pPr algn="l" indent="0" marL="0">
              <a:lnSpc>
                <a:spcPts val="1188"/>
              </a:lnSpc>
              <a:buNone/>
            </a:pPr>
            <a:r>
              <a:rPr lang="en-US" sz="900" b="1" spc="-18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FastAPI для построения HTTP API
</a:t>
            </a:r>
            <a:endParaRPr lang="en-US" sz="900" dirty="0"/>
          </a:p>
          <a:p>
            <a:pPr algn="l" indent="0" marL="0">
              <a:lnSpc>
                <a:spcPts val="1188"/>
              </a:lnSpc>
              <a:buNone/>
            </a:pPr>
            <a:r>
              <a:rPr lang="en-US" sz="900" b="1" spc="-18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Трехслойная архитектура:
</a:t>
            </a:r>
            <a:endParaRPr lang="en-US" sz="900" dirty="0"/>
          </a:p>
          <a:p>
            <a:pPr algn="l" indent="0" marL="0">
              <a:lnSpc>
                <a:spcPts val="1188"/>
              </a:lnSpc>
              <a:buNone/>
            </a:pPr>
            <a:r>
              <a:rPr lang="en-US" sz="900" b="1" spc="-18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- API-слой (приём событий)
</a:t>
            </a:r>
            <a:endParaRPr lang="en-US" sz="900" dirty="0"/>
          </a:p>
          <a:p>
            <a:pPr algn="l" indent="0" marL="0">
              <a:lnSpc>
                <a:spcPts val="1188"/>
              </a:lnSpc>
              <a:buNone/>
            </a:pPr>
            <a:r>
              <a:rPr lang="en-US" sz="900" b="1" spc="-18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- Бизнес-логика (дедупликация)
</a:t>
            </a:r>
            <a:endParaRPr lang="en-US" sz="900" dirty="0"/>
          </a:p>
          <a:p>
            <a:pPr algn="l" indent="0" marL="0">
              <a:lnSpc>
                <a:spcPts val="1188"/>
              </a:lnSpc>
              <a:buNone/>
            </a:pPr>
            <a:r>
              <a:rPr lang="en-US" sz="900" b="1" spc="-18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- Сервисный слой (интеграция с внешними системами)
</a:t>
            </a:r>
            <a:endParaRPr lang="en-US" sz="900" dirty="0"/>
          </a:p>
          <a:p>
            <a:pPr algn="l" indent="0" marL="0">
              <a:lnSpc>
                <a:spcPts val="1188"/>
              </a:lnSpc>
              <a:buNone/>
            </a:pPr>
            <a:r>
              <a:rPr lang="en-US" sz="900" b="1" spc="-18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Компоненты хранения:
</a:t>
            </a:r>
            <a:endParaRPr lang="en-US" sz="900" dirty="0"/>
          </a:p>
          <a:p>
            <a:pPr algn="l" indent="0" marL="0">
              <a:lnSpc>
                <a:spcPts val="1188"/>
              </a:lnSpc>
              <a:buNone/>
            </a:pPr>
            <a:r>
              <a:rPr lang="en-US" sz="900" b="1" spc="-18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- Redis для кэширования и дедупликации
</a:t>
            </a:r>
            <a:endParaRPr lang="en-US" sz="900" dirty="0"/>
          </a:p>
          <a:p>
            <a:pPr algn="l" indent="0" marL="0">
              <a:lnSpc>
                <a:spcPts val="1188"/>
              </a:lnSpc>
              <a:buNone/>
            </a:pPr>
            <a:r>
              <a:rPr lang="en-US" sz="900" b="1" spc="-18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- PostgreSQL для хранения событий
</a:t>
            </a:r>
            <a:endParaRPr lang="en-US" sz="900" dirty="0"/>
          </a:p>
          <a:p>
            <a:pPr algn="l" indent="0" marL="0">
              <a:lnSpc>
                <a:spcPts val="1188"/>
              </a:lnSpc>
              <a:buNone/>
            </a:pPr>
            <a:r>
              <a:rPr lang="en-US" sz="900" b="1" spc="-18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- Kafka для очередей сообщений
</a:t>
            </a:r>
            <a:endParaRPr lang="en-US" sz="900" dirty="0"/>
          </a:p>
          <a:p>
            <a:pPr algn="l" indent="0" marL="0">
              <a:lnSpc>
                <a:spcPts val="1188"/>
              </a:lnSpc>
              <a:buNone/>
            </a:pPr>
            <a:r>
              <a:rPr lang="en-US" sz="900" b="1" spc="-18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endParaRPr lang="en-US" sz="900" dirty="0"/>
          </a:p>
          <a:p>
            <a:pPr algn="l" indent="0" marL="0">
              <a:lnSpc>
                <a:spcPts val="1188"/>
              </a:lnSpc>
              <a:buNone/>
            </a:pPr>
            <a:r>
              <a:rPr lang="en-US" sz="900" b="1" spc="-18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Особенности реализации
</a:t>
            </a:r>
            <a:endParaRPr lang="en-US" sz="900" dirty="0"/>
          </a:p>
          <a:p>
            <a:pPr algn="l" indent="0" marL="0">
              <a:lnSpc>
                <a:spcPts val="1188"/>
              </a:lnSpc>
              <a:buNone/>
            </a:pPr>
            <a:r>
              <a:rPr lang="en-US" sz="900" b="1" spc="-18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Асинхронная обработка запросов и потоков данных
</a:t>
            </a:r>
            <a:endParaRPr lang="en-US" sz="900" dirty="0"/>
          </a:p>
          <a:p>
            <a:pPr algn="l" indent="0" marL="0">
              <a:lnSpc>
                <a:spcPts val="1188"/>
              </a:lnSpc>
              <a:buNone/>
            </a:pPr>
            <a:r>
              <a:rPr lang="en-US" sz="900" b="1" spc="-18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Шардирование данных для горизонтального масштабирования
</a:t>
            </a:r>
            <a:endParaRPr lang="en-US" sz="900" dirty="0"/>
          </a:p>
          <a:p>
            <a:pPr algn="l" indent="0" marL="0">
              <a:lnSpc>
                <a:spcPts val="1188"/>
              </a:lnSpc>
              <a:buNone/>
            </a:pPr>
            <a:r>
              <a:rPr lang="en-US" sz="900" b="1" spc="-18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Микросервисная архитектура с Docker-контейнеризацией
</a:t>
            </a:r>
            <a:endParaRPr lang="en-US" sz="900" dirty="0"/>
          </a:p>
          <a:p>
            <a:pPr algn="l" indent="0" marL="0">
              <a:lnSpc>
                <a:spcPts val="1188"/>
              </a:lnSpc>
              <a:buNone/>
            </a:pPr>
            <a:r>
              <a:rPr lang="en-US" sz="900" b="1" spc="-18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Мониторинг производительности и логирование
</a:t>
            </a:r>
            <a:endParaRPr lang="en-US" sz="900" dirty="0"/>
          </a:p>
          <a:p>
            <a:pPr algn="l" indent="0" marL="0">
              <a:lnSpc>
                <a:spcPts val="1188"/>
              </a:lnSpc>
              <a:buNone/>
            </a:pPr>
            <a:r>
              <a:rPr lang="en-US" sz="900" b="1" spc="-18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Веб-интерфейс для отслеживания статистики</a:t>
            </a:r>
            <a:endParaRPr lang="en-US" sz="900" dirty="0"/>
          </a:p>
        </p:txBody>
      </p:sp>
      <p:sp>
        <p:nvSpPr>
          <p:cNvPr id="8" name="Text 4"/>
          <p:cNvSpPr/>
          <p:nvPr/>
        </p:nvSpPr>
        <p:spPr>
          <a:xfrm>
            <a:off x="1843088" y="261937"/>
            <a:ext cx="5910263" cy="10953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Реализация и структура</a:t>
            </a:r>
            <a:endParaRPr lang="en-US" sz="3600" dirty="0"/>
          </a:p>
          <a:p>
            <a:pPr algn="ctr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проекта</a:t>
            </a: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405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52400" y="1457325"/>
            <a:ext cx="3133725" cy="1528763"/>
          </a:xfrm>
          <a:prstGeom prst="roundRect">
            <a:avLst/>
          </a:prstGeom>
          <a:solidFill>
            <a:srgbClr val="7B0355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14850" y="2609850"/>
            <a:ext cx="3114675" cy="442913"/>
          </a:xfrm>
          <a:prstGeom prst="roundRect">
            <a:avLst/>
          </a:prstGeom>
          <a:solidFill>
            <a:srgbClr val="7B0355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3100388" y="3295650"/>
            <a:ext cx="5876925" cy="1566863"/>
          </a:xfrm>
          <a:prstGeom prst="roundRect">
            <a:avLst/>
          </a:prstGeom>
          <a:noFill/>
          <a:ln w="50800">
            <a:solidFill>
              <a:srgbClr val="7B0355">
                <a:alpha val="60000"/>
              </a:srgbClr>
            </a:solidFill>
            <a:prstDash val="dash"/>
          </a:ln>
        </p:spPr>
      </p:sp>
      <p:sp>
        <p:nvSpPr>
          <p:cNvPr id="5" name="Shape 3"/>
          <p:cNvSpPr/>
          <p:nvPr/>
        </p:nvSpPr>
        <p:spPr>
          <a:xfrm>
            <a:off x="1390650" y="261937"/>
            <a:ext cx="6357938" cy="571500"/>
          </a:xfrm>
          <a:prstGeom prst="roundRect">
            <a:avLst/>
          </a:prstGeom>
          <a:solidFill>
            <a:srgbClr val="7B0355">
              <a:alpha val="60000"/>
            </a:srgbClr>
          </a:solidFill>
          <a:ln/>
        </p:spPr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19113" cy="519113"/>
          </a:xfrm>
          <a:prstGeom prst="rect">
            <a:avLst/>
          </a:prstGeom>
        </p:spPr>
      </p:pic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8" y="3295650"/>
            <a:ext cx="5876925" cy="156686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52400" y="1466850"/>
            <a:ext cx="3571875" cy="1600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Проводилось многократное тестирование производительности с помощью Locust:</a:t>
            </a:r>
            <a:endParaRPr lang="en-US" sz="1350" dirty="0"/>
          </a:p>
          <a:p>
            <a:pPr algn="ctr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· На первых этапах система не могла преодолеть планку 300 RPS.</a:t>
            </a:r>
            <a:endParaRPr lang="en-US" sz="1350" dirty="0"/>
          </a:p>
        </p:txBody>
      </p:sp>
      <p:sp>
        <p:nvSpPr>
          <p:cNvPr id="9" name="Text 5"/>
          <p:cNvSpPr/>
          <p:nvPr/>
        </p:nvSpPr>
        <p:spPr>
          <a:xfrm>
            <a:off x="4514850" y="2609850"/>
            <a:ext cx="3571875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· После анализа узких мест (Redis, PostgreSQL и Дедупликатор)</a:t>
            </a:r>
            <a:endParaRPr lang="en-US" sz="1350" dirty="0"/>
          </a:p>
        </p:txBody>
      </p:sp>
      <p:sp>
        <p:nvSpPr>
          <p:cNvPr id="10" name="Text 6"/>
          <p:cNvSpPr/>
          <p:nvPr/>
        </p:nvSpPr>
        <p:spPr>
          <a:xfrm>
            <a:off x="1509713" y="271463"/>
            <a:ext cx="6577013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Нагрузочное тестирование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405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138238" y="1143000"/>
            <a:ext cx="6866737" cy="3690937"/>
          </a:xfrm>
          <a:prstGeom prst="roundRect">
            <a:avLst/>
          </a:prstGeom>
          <a:noFill/>
          <a:ln w="50800">
            <a:solidFill>
              <a:srgbClr val="7B0355">
                <a:alpha val="60000"/>
              </a:srgbClr>
            </a:solidFill>
            <a:prstDash val="dash"/>
          </a:ln>
        </p:spPr>
      </p:sp>
      <p:sp>
        <p:nvSpPr>
          <p:cNvPr id="3" name="Shape 1"/>
          <p:cNvSpPr/>
          <p:nvPr/>
        </p:nvSpPr>
        <p:spPr>
          <a:xfrm>
            <a:off x="1390650" y="261937"/>
            <a:ext cx="6357938" cy="571500"/>
          </a:xfrm>
          <a:prstGeom prst="roundRect">
            <a:avLst/>
          </a:prstGeom>
          <a:solidFill>
            <a:srgbClr val="7B0355">
              <a:alpha val="60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19113" cy="519113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8" y="1143000"/>
            <a:ext cx="6866734" cy="369093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09713" y="271463"/>
            <a:ext cx="6577013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Нагрузочное тестирование</a:t>
            </a:r>
            <a:endParaRPr 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405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6005513" y="1138238"/>
            <a:ext cx="1814513" cy="323850"/>
          </a:xfrm>
          <a:prstGeom prst="roundRect">
            <a:avLst/>
          </a:prstGeom>
          <a:solidFill>
            <a:srgbClr val="7B0355">
              <a:alpha val="6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1452563" y="1138238"/>
            <a:ext cx="1543050" cy="323850"/>
          </a:xfrm>
          <a:prstGeom prst="roundRect">
            <a:avLst/>
          </a:prstGeom>
          <a:solidFill>
            <a:srgbClr val="7B0355">
              <a:alpha val="60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4819650" y="1662113"/>
            <a:ext cx="4191000" cy="2295525"/>
          </a:xfrm>
          <a:prstGeom prst="roundRect">
            <a:avLst/>
          </a:prstGeom>
          <a:solidFill>
            <a:srgbClr val="7B0355">
              <a:alpha val="60000"/>
            </a:srgbClr>
          </a:solidFill>
          <a:ln/>
        </p:spPr>
      </p:sp>
      <p:sp>
        <p:nvSpPr>
          <p:cNvPr id="6" name="Shape 3"/>
          <p:cNvSpPr/>
          <p:nvPr/>
        </p:nvSpPr>
        <p:spPr>
          <a:xfrm>
            <a:off x="261937" y="1652588"/>
            <a:ext cx="4191000" cy="2881313"/>
          </a:xfrm>
          <a:prstGeom prst="roundRect">
            <a:avLst/>
          </a:prstGeom>
          <a:solidFill>
            <a:srgbClr val="7B0355">
              <a:alpha val="60000"/>
            </a:srgbClr>
          </a:solidFill>
          <a:ln/>
        </p:spPr>
      </p:sp>
      <p:sp>
        <p:nvSpPr>
          <p:cNvPr id="7" name="Shape 4"/>
          <p:cNvSpPr/>
          <p:nvPr/>
        </p:nvSpPr>
        <p:spPr>
          <a:xfrm>
            <a:off x="3790950" y="261937"/>
            <a:ext cx="1557338" cy="571500"/>
          </a:xfrm>
          <a:prstGeom prst="roundRect">
            <a:avLst/>
          </a:prstGeom>
          <a:solidFill>
            <a:srgbClr val="7B0355">
              <a:alpha val="60000"/>
            </a:srgbClr>
          </a:solidFill>
          <a:ln/>
        </p:spPr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19113" cy="51911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053138" y="1185863"/>
            <a:ext cx="2176462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Что было сложным</a:t>
            </a:r>
            <a:endParaRPr lang="en-US" sz="1350" dirty="0"/>
          </a:p>
        </p:txBody>
      </p:sp>
      <p:sp>
        <p:nvSpPr>
          <p:cNvPr id="10" name="Text 6"/>
          <p:cNvSpPr/>
          <p:nvPr/>
        </p:nvSpPr>
        <p:spPr>
          <a:xfrm>
            <a:off x="1500188" y="1185863"/>
            <a:ext cx="19050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Чему я научился</a:t>
            </a:r>
            <a:endParaRPr lang="en-US" sz="1350" dirty="0"/>
          </a:p>
        </p:txBody>
      </p:sp>
      <p:sp>
        <p:nvSpPr>
          <p:cNvPr id="11" name="Text 7"/>
          <p:cNvSpPr/>
          <p:nvPr/>
        </p:nvSpPr>
        <p:spPr>
          <a:xfrm>
            <a:off x="4819650" y="1781175"/>
            <a:ext cx="4638675" cy="2057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· Отладка кластерного Redis — на первых порах возникали ошибки подключения и распределения ключей.</a:t>
            </a:r>
            <a:endParaRPr lang="en-US" sz="1350" dirty="0"/>
          </a:p>
          <a:p>
            <a:pPr algn="ctr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· Производительность — было трудно понять, почему RPS не растёт, пока не разобрался в асинхронной архитектуре.</a:t>
            </a:r>
            <a:endParaRPr lang="en-US" sz="1350" dirty="0"/>
          </a:p>
          <a:p>
            <a:pPr algn="ctr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· Сложность пайплайна — интеграция всех компонентов потребовала большого внимания к деталям: порты, volume, логи, зависимости.</a:t>
            </a:r>
            <a:endParaRPr lang="en-US" sz="1350" dirty="0"/>
          </a:p>
        </p:txBody>
      </p:sp>
      <p:sp>
        <p:nvSpPr>
          <p:cNvPr id="12" name="Text 8"/>
          <p:cNvSpPr/>
          <p:nvPr/>
        </p:nvSpPr>
        <p:spPr>
          <a:xfrm>
            <a:off x="233362" y="1776413"/>
            <a:ext cx="4638675" cy="2514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· Намного лучше освоил Kafka, Redis, PostgreSQL, Docker и FastAPI.</a:t>
            </a:r>
            <a:endParaRPr lang="en-US" sz="1350" dirty="0"/>
          </a:p>
          <a:p>
            <a:pPr algn="ctr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· Настроил кластеризацию и шардирование хранилищ.</a:t>
            </a:r>
            <a:endParaRPr lang="en-US" sz="1350" dirty="0"/>
          </a:p>
          <a:p>
            <a:pPr algn="ctr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· Разобрался в асинхронной обработке, производительности, потоках и интеграции компонентов.</a:t>
            </a:r>
            <a:endParaRPr lang="en-US" sz="1350" dirty="0"/>
          </a:p>
          <a:p>
            <a:pPr algn="ctr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· Научился искать и устранять узкие места, ориентироваться на нагрузку и отказоустойчивость.</a:t>
            </a:r>
            <a:endParaRPr lang="en-US" sz="1350" dirty="0"/>
          </a:p>
          <a:p>
            <a:pPr algn="ctr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·По итогу проект выдаёт 600 RPS+</a:t>
            </a:r>
            <a:endParaRPr lang="en-US" sz="1350" dirty="0"/>
          </a:p>
        </p:txBody>
      </p:sp>
      <p:sp>
        <p:nvSpPr>
          <p:cNvPr id="13" name="Text 9"/>
          <p:cNvSpPr/>
          <p:nvPr/>
        </p:nvSpPr>
        <p:spPr>
          <a:xfrm>
            <a:off x="3910013" y="271463"/>
            <a:ext cx="1776413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Итоги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2025-04-27T02:18:48Z</dcterms:created>
  <dcterms:modified xsi:type="dcterms:W3CDTF">2025-04-27T02:18:48Z</dcterms:modified>
</cp:coreProperties>
</file>