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75" r:id="rId2"/>
    <p:sldId id="257" r:id="rId3"/>
    <p:sldId id="258" r:id="rId4"/>
    <p:sldId id="259" r:id="rId5"/>
    <p:sldId id="264" r:id="rId6"/>
    <p:sldId id="260" r:id="rId7"/>
    <p:sldId id="265" r:id="rId8"/>
    <p:sldId id="270" r:id="rId9"/>
    <p:sldId id="272" r:id="rId10"/>
    <p:sldId id="271" r:id="rId11"/>
    <p:sldId id="269" r:id="rId12"/>
    <p:sldId id="267" r:id="rId13"/>
    <p:sldId id="261" r:id="rId14"/>
    <p:sldId id="263" r:id="rId15"/>
    <p:sldId id="274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E4BC"/>
    <a:srgbClr val="5CAC14"/>
    <a:srgbClr val="FFCA0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82" autoAdjust="0"/>
  </p:normalViewPr>
  <p:slideViewPr>
    <p:cSldViewPr snapToGrid="0">
      <p:cViewPr varScale="1">
        <p:scale>
          <a:sx n="66" d="100"/>
          <a:sy n="66" d="100"/>
        </p:scale>
        <p:origin x="15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CC496-BF07-441C-8881-C39E55FC078C}" type="datetimeFigureOut">
              <a:rPr lang="zh-TW" altLang="en-US" smtClean="0"/>
              <a:t>2015/6/25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89411-9F8D-4420-B29D-788D27F154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781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前小後大比較好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後面越大也不一定好</a:t>
            </a:r>
            <a:endParaRPr lang="en-US" altLang="zh-TW" dirty="0" smtClean="0"/>
          </a:p>
          <a:p>
            <a:r>
              <a:rPr lang="en-US" altLang="zh-TW" dirty="0" smtClean="0"/>
              <a:t>??Complier</a:t>
            </a:r>
            <a:r>
              <a:rPr lang="zh-TW" altLang="en-US" dirty="0" smtClean="0"/>
              <a:t>和記憶體</a:t>
            </a:r>
            <a:r>
              <a:rPr lang="en-US" altLang="zh-TW" dirty="0" smtClean="0"/>
              <a:t>page</a:t>
            </a:r>
            <a:r>
              <a:rPr lang="zh-TW" altLang="en-US" dirty="0" smtClean="0"/>
              <a:t>設計的關係</a:t>
            </a:r>
            <a:r>
              <a:rPr lang="en-US" altLang="zh-TW" dirty="0" smtClean="0"/>
              <a:t>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89411-9F8D-4420-B29D-788D27F154B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656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前小後大比較好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後面越大也不一定好</a:t>
            </a:r>
            <a:endParaRPr lang="en-US" altLang="zh-TW" dirty="0" smtClean="0"/>
          </a:p>
          <a:p>
            <a:r>
              <a:rPr lang="en-US" altLang="zh-TW" dirty="0" smtClean="0"/>
              <a:t>??Complier</a:t>
            </a:r>
            <a:r>
              <a:rPr lang="zh-TW" altLang="en-US" dirty="0" smtClean="0"/>
              <a:t>和記憶體</a:t>
            </a:r>
            <a:r>
              <a:rPr lang="en-US" altLang="zh-TW" dirty="0" smtClean="0"/>
              <a:t>page</a:t>
            </a:r>
            <a:r>
              <a:rPr lang="zh-TW" altLang="en-US" dirty="0" smtClean="0"/>
              <a:t>設計的關係</a:t>
            </a:r>
            <a:r>
              <a:rPr lang="en-US" altLang="zh-TW" dirty="0" smtClean="0"/>
              <a:t>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89411-9F8D-4420-B29D-788D27F154B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077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89411-9F8D-4420-B29D-788D27F154B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819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89411-9F8D-4420-B29D-788D27F154B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170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89411-9F8D-4420-B29D-788D27F154B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038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前小後大比較好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後面越大也不一定好</a:t>
            </a:r>
            <a:endParaRPr lang="en-US" altLang="zh-TW" dirty="0" smtClean="0"/>
          </a:p>
          <a:p>
            <a:r>
              <a:rPr lang="en-US" altLang="zh-TW" dirty="0" smtClean="0"/>
              <a:t>??Complier</a:t>
            </a:r>
            <a:r>
              <a:rPr lang="zh-TW" altLang="en-US" dirty="0" smtClean="0"/>
              <a:t>和記憶體</a:t>
            </a:r>
            <a:r>
              <a:rPr lang="en-US" altLang="zh-TW" dirty="0" smtClean="0"/>
              <a:t>page</a:t>
            </a:r>
            <a:r>
              <a:rPr lang="zh-TW" altLang="en-US" dirty="0" smtClean="0"/>
              <a:t>設計的關係</a:t>
            </a:r>
            <a:r>
              <a:rPr lang="en-US" altLang="zh-TW" dirty="0" smtClean="0"/>
              <a:t>??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89411-9F8D-4420-B29D-788D27F154B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9695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0207-DC60-49D4-B546-A78A1A68C73E}" type="datetime1">
              <a:rPr lang="zh-TW" altLang="en-US" smtClean="0"/>
              <a:t>2015/6/25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958E-9092-4297-B06B-ACBB670D032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464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8E53-F4FA-4A56-88D5-5AEDE5A9A9A6}" type="datetime1">
              <a:rPr lang="zh-TW" altLang="en-US" smtClean="0"/>
              <a:t>2015/6/25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958E-9092-4297-B06B-ACBB670D03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050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351A-371D-4FF2-95DD-97CFC47C3FC6}" type="datetime1">
              <a:rPr lang="zh-TW" altLang="en-US" smtClean="0"/>
              <a:t>2015/6/25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958E-9092-4297-B06B-ACBB670D03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067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3B71-2BB9-4552-97F0-A2376957335B}" type="datetime1">
              <a:rPr lang="zh-TW" altLang="en-US" smtClean="0"/>
              <a:t>2015/6/25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958E-9092-4297-B06B-ACBB670D03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40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A0C3-C42D-4F47-9885-9892130C400A}" type="datetime1">
              <a:rPr lang="zh-TW" altLang="en-US" smtClean="0"/>
              <a:t>2015/6/25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958E-9092-4297-B06B-ACBB670D032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247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4347-AC93-4B1B-8817-C504FB33308D}" type="datetime1">
              <a:rPr lang="zh-TW" altLang="en-US" smtClean="0"/>
              <a:t>2015/6/25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958E-9092-4297-B06B-ACBB670D03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2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718E-E32C-4243-8488-9D24DBFC0926}" type="datetime1">
              <a:rPr lang="zh-TW" altLang="en-US" smtClean="0"/>
              <a:t>2015/6/25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958E-9092-4297-B06B-ACBB670D03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420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C7BD-F5DC-44A1-952C-E54A5BA76786}" type="datetime1">
              <a:rPr lang="zh-TW" altLang="en-US" smtClean="0"/>
              <a:t>2015/6/25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958E-9092-4297-B06B-ACBB670D03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54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A4FA-B4D4-45E4-ACB1-B1C9B4552562}" type="datetime1">
              <a:rPr lang="zh-TW" altLang="en-US" smtClean="0"/>
              <a:t>2015/6/25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958E-9092-4297-B06B-ACBB670D03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25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014AC2D-0443-489D-BF4F-A47579BA9863}" type="datetime1">
              <a:rPr lang="zh-TW" altLang="en-US" smtClean="0"/>
              <a:t>2015/6/25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06958E-9092-4297-B06B-ACBB670D03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63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0338-9031-4964-9CB5-70D8ECDB3F80}" type="datetime1">
              <a:rPr lang="zh-TW" altLang="en-US" smtClean="0"/>
              <a:t>2015/6/25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958E-9092-4297-B06B-ACBB670D03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94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86811F-A3CF-4CD6-A1D2-20ABE35684B5}" type="datetime1">
              <a:rPr lang="zh-TW" altLang="en-US" smtClean="0"/>
              <a:t>2015/6/25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B06958E-9092-4297-B06B-ACBB670D032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41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22960" y="3713356"/>
            <a:ext cx="7543800" cy="611756"/>
          </a:xfrm>
        </p:spPr>
        <p:txBody>
          <a:bodyPr>
            <a:noAutofit/>
          </a:bodyPr>
          <a:lstStyle/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8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OpenCL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+ Python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實作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735629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資工碩一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103522064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王泓翔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數學四 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100201510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呂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昊叡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　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課堂指導老師：蘇育生 老師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2960" y="3273100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高速運算與資料處理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期末專案</a:t>
            </a:r>
            <a:endParaRPr lang="zh-TW" altLang="en-US" sz="36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E1AF-1CFF-4036-88B5-6906132A1BE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0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958E-9092-4297-B06B-ACBB670D032E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7797339" cy="1366027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效率結果表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GTX 750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(array)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630314" y="1517696"/>
            <a:ext cx="3815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註：</a:t>
            </a:r>
            <a:r>
              <a:rPr lang="en-US" altLang="zh-TW" sz="1100" dirty="0" smtClean="0"/>
              <a:t>CPU</a:t>
            </a:r>
            <a:r>
              <a:rPr lang="zh-TW" altLang="en-US" sz="1100" dirty="0" smtClean="0"/>
              <a:t>型號為「</a:t>
            </a:r>
            <a:r>
              <a:rPr lang="pt-BR" altLang="zh-TW" sz="1100" dirty="0" smtClean="0"/>
              <a:t>Intel(R) Xeon(R) CPU E3-1231 @ 3.40GHz</a:t>
            </a:r>
            <a:r>
              <a:rPr lang="zh-TW" altLang="en-US" sz="1100" dirty="0" smtClean="0"/>
              <a:t>」</a:t>
            </a:r>
            <a:endParaRPr lang="zh-TW" altLang="en-US" sz="1100" dirty="0"/>
          </a:p>
        </p:txBody>
      </p:sp>
      <p:graphicFrame>
        <p:nvGraphicFramePr>
          <p:cNvPr id="8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15349"/>
              </p:ext>
            </p:extLst>
          </p:nvPr>
        </p:nvGraphicFramePr>
        <p:xfrm>
          <a:off x="1096995" y="1846263"/>
          <a:ext cx="6950011" cy="402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36345"/>
                <a:gridCol w="1919097"/>
                <a:gridCol w="938530"/>
                <a:gridCol w="1919097"/>
                <a:gridCol w="93694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u="none" strike="noStrike" kern="1200" baseline="0" dirty="0" smtClean="0"/>
                        <a:t>Work Item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/>
                        <a:t>Host &gt;&gt; Device (s)</a:t>
                      </a:r>
                      <a:endParaRPr lang="en-US" altLang="zh-TW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/>
                        <a:t>GPU (s)</a:t>
                      </a:r>
                      <a:endParaRPr lang="en-US" altLang="zh-TW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u="none" strike="noStrike" kern="1200" baseline="0" dirty="0" smtClean="0"/>
                        <a:t>Device &gt;&gt; Host (s)</a:t>
                      </a:r>
                      <a:endParaRPr lang="en-US" altLang="zh-TW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u="none" strike="noStrike" kern="1200" baseline="0" dirty="0" smtClean="0"/>
                        <a:t>Sum (s)</a:t>
                      </a:r>
                      <a:endParaRPr lang="en-US" altLang="zh-TW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mtClean="0"/>
                        <a:t>0.165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mtClean="0"/>
                        <a:t>0.178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mtClean="0"/>
                        <a:t>1.727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smtClean="0"/>
                        <a:t>2.07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0.162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0.180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mtClean="0"/>
                        <a:t>1.023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smtClean="0"/>
                        <a:t>1.365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mtClean="0"/>
                        <a:t>0.166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0.179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0.710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smtClean="0"/>
                        <a:t>1.055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mtClean="0"/>
                        <a:t>0.165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mtClean="0"/>
                        <a:t>0.177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0.544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smtClean="0"/>
                        <a:t>0.886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mtClean="0">
                          <a:solidFill>
                            <a:srgbClr val="FF0000"/>
                          </a:solidFill>
                        </a:rPr>
                        <a:t>0.163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mtClean="0">
                          <a:solidFill>
                            <a:srgbClr val="FF0000"/>
                          </a:solidFill>
                        </a:rPr>
                        <a:t>0.174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0.433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 smtClean="0">
                          <a:solidFill>
                            <a:srgbClr val="FF0000"/>
                          </a:solidFill>
                        </a:rPr>
                        <a:t>0.77</a:t>
                      </a:r>
                      <a:endParaRPr lang="en-US" altLang="zh-TW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64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mtClean="0"/>
                        <a:t>0.167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mtClean="0"/>
                        <a:t>0.176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0.451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smtClean="0"/>
                        <a:t>0.794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128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mtClean="0"/>
                        <a:t>0.169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mtClean="0"/>
                        <a:t>0.178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0.455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smtClean="0"/>
                        <a:t>0.802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256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mtClean="0"/>
                        <a:t>0.163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mtClean="0"/>
                        <a:t>0.174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0.445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 smtClean="0"/>
                        <a:t>0.782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512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mtClean="0"/>
                        <a:t>0.166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mtClean="0"/>
                        <a:t>0.178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mtClean="0"/>
                        <a:t>0.447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 smtClean="0"/>
                        <a:t>0.791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1024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mtClean="0"/>
                        <a:t>0.163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mtClean="0"/>
                        <a:t>0.176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mtClean="0"/>
                        <a:t>0.449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 smtClean="0"/>
                        <a:t>0.788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51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216120"/>
              </p:ext>
            </p:extLst>
          </p:nvPr>
        </p:nvGraphicFramePr>
        <p:xfrm>
          <a:off x="617251" y="1818812"/>
          <a:ext cx="7909498" cy="4389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2215"/>
                <a:gridCol w="1212215"/>
                <a:gridCol w="1844485"/>
                <a:gridCol w="924243"/>
                <a:gridCol w="1844485"/>
                <a:gridCol w="871855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u="none" strike="noStrike" kern="1200" baseline="0" dirty="0" smtClean="0"/>
                        <a:t>Work Item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u="none" strike="noStrike" kern="1200" baseline="0" dirty="0" smtClean="0"/>
                        <a:t>Work Item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/>
                        <a:t>Host &gt;&gt; Device (s)</a:t>
                      </a:r>
                      <a:endParaRPr lang="en-US" altLang="zh-TW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/>
                        <a:t>GPU (s)</a:t>
                      </a:r>
                      <a:endParaRPr lang="en-US" altLang="zh-TW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u="none" strike="noStrike" kern="1200" baseline="0" dirty="0" smtClean="0"/>
                        <a:t>Device &gt;&gt; Host (s)</a:t>
                      </a:r>
                      <a:endParaRPr lang="en-US" altLang="zh-TW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u="none" strike="noStrike" kern="1200" baseline="0" dirty="0" smtClean="0"/>
                        <a:t>Sum (s)</a:t>
                      </a:r>
                      <a:endParaRPr lang="en-US" altLang="zh-TW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0.173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0.176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1.190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/>
                        <a:t>1.539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0.175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0.177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0.776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/>
                        <a:t>1.128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0.171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0.191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0.571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/>
                        <a:t>0.933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0.174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0.174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0.581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/>
                        <a:t>0.929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32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32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0.162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0.172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0.662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/>
                        <a:t>0.996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32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0.165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0.175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0.589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/>
                        <a:t>0.929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32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0.164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0.175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0.659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/>
                        <a:t>0.998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0.180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0.176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0.449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 smtClean="0">
                          <a:solidFill>
                            <a:srgbClr val="FF0000"/>
                          </a:solidFill>
                        </a:rPr>
                        <a:t>0.805</a:t>
                      </a:r>
                      <a:endParaRPr lang="en-US" altLang="zh-TW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64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0.165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0.183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1.497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1.845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1024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0.167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0.181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0.463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0.811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512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0.164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0.182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0.464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958E-9092-4297-B06B-ACBB670D032E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366027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效率結果表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GTX 750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Ti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(2D)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630314" y="1517696"/>
            <a:ext cx="3815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註：</a:t>
            </a:r>
            <a:r>
              <a:rPr lang="en-US" altLang="zh-TW" sz="1100" dirty="0" smtClean="0"/>
              <a:t>CPU</a:t>
            </a:r>
            <a:r>
              <a:rPr lang="zh-TW" altLang="en-US" sz="1100" dirty="0" smtClean="0"/>
              <a:t>型號為「</a:t>
            </a:r>
            <a:r>
              <a:rPr lang="pt-BR" altLang="zh-TW" sz="1100" dirty="0" smtClean="0"/>
              <a:t>Intel(R) Xeon(R) CPU E3-1231 @ 3.40GHz</a:t>
            </a:r>
            <a:r>
              <a:rPr lang="zh-TW" altLang="en-US" sz="1100" dirty="0" smtClean="0"/>
              <a:t>」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8309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效率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0601474"/>
              </p:ext>
            </p:extLst>
          </p:nvPr>
        </p:nvGraphicFramePr>
        <p:xfrm>
          <a:off x="627517" y="1791051"/>
          <a:ext cx="7888967" cy="450069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94964"/>
                <a:gridCol w="302003"/>
                <a:gridCol w="1188000"/>
                <a:gridCol w="1188000"/>
                <a:gridCol w="1584000"/>
                <a:gridCol w="720000"/>
                <a:gridCol w="1584000"/>
                <a:gridCol w="82800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u="none" strike="noStrike" kern="1200" baseline="0" dirty="0" smtClean="0"/>
                        <a:t>Work Item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u="none" strike="noStrike" kern="1200" baseline="0" dirty="0" smtClean="0"/>
                        <a:t>Work Item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/>
                        <a:t>Host &gt;&gt; Device</a:t>
                      </a:r>
                      <a:endParaRPr lang="en-US" altLang="zh-TW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/>
                        <a:t>GPU</a:t>
                      </a:r>
                      <a:endParaRPr lang="en-US" altLang="zh-TW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u="none" strike="noStrike" kern="1200" baseline="0" dirty="0" smtClean="0"/>
                        <a:t>Device &gt;&gt; Host</a:t>
                      </a:r>
                      <a:endParaRPr lang="en-US" altLang="zh-TW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u="none" strike="noStrike" kern="1200" baseline="0" dirty="0" smtClean="0"/>
                        <a:t>Sum (s)</a:t>
                      </a:r>
                      <a:endParaRPr lang="en-US" altLang="zh-TW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99241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i5-3230M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N/A</a:t>
                      </a:r>
                      <a:endParaRPr lang="zh-TW" alt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N/A</a:t>
                      </a:r>
                      <a:endParaRPr lang="zh-TW" alt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342900" indent="-342900" algn="ctr">
                        <a:buFont typeface="+mj-lt"/>
                        <a:buAutoNum type="arabicPeriod"/>
                      </a:pP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558.217</a:t>
                      </a:r>
                    </a:p>
                    <a:p>
                      <a:pPr marL="342900" indent="-342900" algn="ctr">
                        <a:buFont typeface="+mj-lt"/>
                        <a:buAutoNum type="arabicPeriod"/>
                      </a:pP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1092.848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64595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GT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 630M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Array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512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N/A</a:t>
                      </a:r>
                      <a:endParaRPr lang="zh-TW" altLang="en-US" sz="18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0.184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0.570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</a:rPr>
                        <a:t>0.954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18781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1024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0.202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0.216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0.642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1.06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86574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Xeon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b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E3-1231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N/A</a:t>
                      </a:r>
                      <a:endParaRPr lang="zh-TW" alt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N/A</a:t>
                      </a:r>
                      <a:endParaRPr lang="zh-TW" alt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6.984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68286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GTX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 750 </a:t>
                      </a:r>
                      <a:r>
                        <a:rPr lang="en-US" altLang="zh-TW" baseline="0" dirty="0" err="1" smtClean="0">
                          <a:solidFill>
                            <a:schemeClr val="tx1"/>
                          </a:solidFill>
                        </a:rPr>
                        <a:t>Ti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Array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N/A</a:t>
                      </a:r>
                      <a:endParaRPr lang="zh-TW" altLang="en-US" sz="18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0.163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0.174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0.433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  0.77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99316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0.180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0.176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0.449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</a:rPr>
                        <a:t>0.805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958E-9092-4297-B06B-ACBB670D032E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727469" y="1517696"/>
            <a:ext cx="27183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註：兩台電腦</a:t>
            </a:r>
            <a:r>
              <a:rPr lang="en-US" altLang="zh-TW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RAM</a:t>
            </a:r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比較：</a:t>
            </a:r>
            <a:r>
              <a:rPr lang="en-US" altLang="zh-TW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8GB V.S. 32GB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09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發現與比較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22062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實作兩種版本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(array, 2D)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後比較，發現：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9808" lvl="1" indent="-457200">
              <a:buClr>
                <a:schemeClr val="accent3">
                  <a:lumMod val="75000"/>
                </a:schemeClr>
              </a:buClr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不管是哪台電腦，最好的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Array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版本都會比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2D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版本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好一些些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！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9808" lvl="1" indent="-457200">
              <a:buClr>
                <a:schemeClr val="accent3">
                  <a:lumMod val="75000"/>
                </a:schemeClr>
              </a:buClr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種版本大部分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的實驗中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GPU time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並無明顯差異。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92608" lvl="1" indent="0">
              <a:buClr>
                <a:schemeClr val="accent3">
                  <a:lumMod val="75000"/>
                </a:schemeClr>
              </a:buClr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Host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Device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和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Device &gt;&gt; Host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的時間，雖會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因為電腦本身好壞而有些許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差異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9808" lvl="1" indent="-457200">
              <a:buClr>
                <a:schemeClr val="accent3">
                  <a:lumMod val="75000"/>
                </a:schemeClr>
              </a:buClr>
              <a:buFont typeface="+mj-lt"/>
              <a:buAutoNum type="arabicPeriod" startAt="3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Host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Device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和版本相關性較低，但會因為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item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的大小有所差異。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不過在桌電上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Array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是比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2D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好的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推測：應該與電腦本身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RAM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有關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Clr>
                <a:schemeClr val="accent3">
                  <a:lumMod val="75000"/>
                </a:schemeClr>
              </a:buClr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Device &gt;&gt;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Host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9808" lvl="1" indent="-457200">
              <a:buClr>
                <a:schemeClr val="accent3">
                  <a:lumMod val="75000"/>
                </a:schemeClr>
              </a:buClr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Array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的部分，會隨著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item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遞增而遞減，遞減至極限穩定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9808" lvl="1" indent="-457200">
              <a:buClr>
                <a:schemeClr val="accent3">
                  <a:lumMod val="75000"/>
                </a:schemeClr>
              </a:buClr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2D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的部分有兩個發現：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32688" lvl="2" indent="-457200">
              <a:buClr>
                <a:schemeClr val="accent3">
                  <a:lumMod val="75000"/>
                </a:schemeClr>
              </a:buClr>
              <a:buFont typeface="+mj-lt"/>
              <a:buAutoNum type="alphaLcPeriod"/>
            </a:pP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「前小、後大」比較好！</a:t>
            </a:r>
            <a:endParaRPr lang="en-US" altLang="zh-TW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32688" lvl="2" indent="-457200">
              <a:buClr>
                <a:schemeClr val="accent3">
                  <a:lumMod val="75000"/>
                </a:schemeClr>
              </a:buClr>
              <a:buFont typeface="+mj-lt"/>
              <a:buAutoNum type="alphaLcPeriod"/>
            </a:pP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後面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越大也不一定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好！</a:t>
            </a:r>
            <a:endParaRPr lang="en-US" altLang="zh-TW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32688" lvl="2" indent="-457200">
              <a:buClr>
                <a:schemeClr val="accent3">
                  <a:lumMod val="75000"/>
                </a:schemeClr>
              </a:buClr>
              <a:buFont typeface="+mj-lt"/>
              <a:buAutoNum type="alphaLcPeriod"/>
            </a:pPr>
            <a:endParaRPr lang="en-US" altLang="zh-TW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958E-9092-4297-B06B-ACBB670D032E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 rot="505460">
            <a:off x="6295272" y="1344751"/>
            <a:ext cx="367660" cy="36766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勝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37363" y="5679352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推測：是跟底層</a:t>
            </a:r>
            <a:r>
              <a:rPr lang="en-US" altLang="zh-TW" sz="16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memorycopy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page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設計有關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1417557" y="6054180"/>
            <a:ext cx="63088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結論：不是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Work item 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越大越好，但是桌電一定較筆電穩定。</a:t>
            </a:r>
          </a:p>
        </p:txBody>
      </p:sp>
      <p:sp>
        <p:nvSpPr>
          <p:cNvPr id="10" name="橢圓 9"/>
          <p:cNvSpPr/>
          <p:nvPr/>
        </p:nvSpPr>
        <p:spPr>
          <a:xfrm rot="505460">
            <a:off x="6712829" y="1344751"/>
            <a:ext cx="367660" cy="36766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勝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橢圓 10"/>
          <p:cNvSpPr/>
          <p:nvPr/>
        </p:nvSpPr>
        <p:spPr>
          <a:xfrm rot="505460">
            <a:off x="7130386" y="1344751"/>
            <a:ext cx="367660" cy="36766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勝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橢圓 11"/>
          <p:cNvSpPr/>
          <p:nvPr/>
        </p:nvSpPr>
        <p:spPr>
          <a:xfrm rot="505460">
            <a:off x="7547943" y="1344751"/>
            <a:ext cx="367660" cy="36766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勝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橢圓 12"/>
          <p:cNvSpPr/>
          <p:nvPr/>
        </p:nvSpPr>
        <p:spPr>
          <a:xfrm rot="505460">
            <a:off x="7955482" y="1344751"/>
            <a:ext cx="367660" cy="36766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勝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568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遭遇的問題與</a:t>
            </a:r>
            <a:r>
              <a:rPr lang="zh-TW" altLang="en-US" dirty="0" smtClean="0"/>
              <a:t>解決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614053"/>
          </a:xfrm>
        </p:spPr>
        <p:txBody>
          <a:bodyPr>
            <a:normAutofit/>
          </a:bodyPr>
          <a:lstStyle/>
          <a:p>
            <a:pPr marL="544068" lvl="1" indent="-342900">
              <a:buClr>
                <a:srgbClr val="0070C0"/>
              </a:buClr>
              <a:buFont typeface="+mj-lt"/>
              <a:buAutoNum type="arabicPeriod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較多問題來自於安裝環境：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Clr>
                <a:srgbClr val="0070C0"/>
              </a:buClr>
            </a:pP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32 V.S. 64</a:t>
            </a:r>
          </a:p>
          <a:p>
            <a:pPr lvl="1">
              <a:buClr>
                <a:srgbClr val="0070C0"/>
              </a:buClr>
            </a:pP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找不到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package</a:t>
            </a:r>
          </a:p>
          <a:p>
            <a:pPr lvl="1">
              <a:buClr>
                <a:srgbClr val="0070C0"/>
              </a:buClr>
            </a:pP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cp950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UnicodeDecodeError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‘cp950’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← 根本瘋狂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01168" lvl="1" indent="0">
              <a:buNone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解決方法：缺什麼就裝什麼，再者上網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error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，找到就試試看，或是砍掉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重來，總會解決。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01168" lvl="1" indent="0">
              <a:buNone/>
            </a:pP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44068" lvl="1" indent="-342900">
              <a:buClr>
                <a:srgbClr val="0070C0"/>
              </a:buClr>
              <a:buFont typeface="+mj-lt"/>
              <a:buAutoNum type="arabicPeriod" startAt="2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尺寸圖片載入時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發生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Warning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01168" lvl="1" indent="0">
              <a:buNone/>
            </a:pP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DecompressionBombWarning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Image size (134217728 pixels) exceeds limit of 89478485 pixels, could be decompression bomb DOS attack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 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DecompressionBombWarning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)”</a:t>
            </a:r>
          </a:p>
          <a:p>
            <a:pPr marL="201168" lvl="1" indent="0">
              <a:buNone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解決方法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：未造成困擾，未解決。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01168" lvl="1" indent="0">
              <a:buNone/>
            </a:pP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44068" lvl="1" indent="-342900">
              <a:buClr>
                <a:srgbClr val="0070C0"/>
              </a:buClr>
              <a:buFont typeface="+mj-lt"/>
              <a:buAutoNum type="arabicPeriod" startAt="3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莫名出現的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pyopencl.RuntimeError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clEnqueueReadBuffer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failed: out of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resources“</a:t>
            </a:r>
          </a:p>
          <a:p>
            <a:pPr marL="726948" lvl="2" indent="-342900">
              <a:buClr>
                <a:srgbClr val="0070C0"/>
              </a:buClr>
              <a:buFont typeface="+mj-lt"/>
              <a:buAutoNum type="alphaLcPeriod"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發生在兩個地方，使用筆電跑 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2D 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版本時爆炸；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26948" lvl="2" indent="-342900">
              <a:buClr>
                <a:srgbClr val="0070C0"/>
              </a:buClr>
              <a:buFont typeface="+mj-lt"/>
              <a:buAutoNum type="alphaLcPeriod"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宣告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GPU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變數時，使用 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int8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卻沒考慮到 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 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裡面所使用的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Data type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占的記憶體大小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感謝</a:t>
            </a:r>
            <a:r>
              <a:rPr lang="zh-TW" altLang="en-US" sz="12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董孝倫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958E-9092-4297-B06B-ACBB670D032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66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6266229" y="3914120"/>
            <a:ext cx="1510350" cy="1323439"/>
          </a:xfrm>
          <a:prstGeom prst="rect">
            <a:avLst/>
          </a:prstGeom>
          <a:noFill/>
          <a:effectLst>
            <a:outerShdw blurRad="279400" dist="50800" dir="18900000" sx="157000" sy="157000" algn="b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8000" b="1" dirty="0" smtClean="0">
                <a:solidFill>
                  <a:schemeClr val="bg2">
                    <a:lumMod val="50000"/>
                  </a:schemeClr>
                </a:solidFill>
              </a:rPr>
              <a:t>QA</a:t>
            </a:r>
            <a:endParaRPr lang="zh-TW" altLang="en-US" sz="8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Thank you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E1AF-1CFF-4036-88B5-6906132A1BE3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207494" y="3958572"/>
            <a:ext cx="1510350" cy="1323439"/>
          </a:xfrm>
          <a:prstGeom prst="rect">
            <a:avLst/>
          </a:prstGeom>
          <a:noFill/>
          <a:effectLst>
            <a:outerShdw blurRad="279400" dist="50800" dir="18900000" sx="157000" sy="157000" algn="b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8000" b="1" dirty="0" smtClean="0"/>
              <a:t>QA</a:t>
            </a:r>
            <a:endParaRPr lang="zh-TW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32970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安裝環境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顯卡資訊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流程圖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效率結果表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發現與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遭遇的問題與解決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參考資料來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958E-9092-4297-B06B-ACBB670D032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7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8.1 (Laptop) / 7 (Desktop)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2.7.10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IDE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PyCharm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4.5.1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pyopencl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2015.1</a:t>
            </a:r>
          </a:p>
          <a:p>
            <a:pPr lvl="1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1.9.2</a:t>
            </a:r>
          </a:p>
          <a:p>
            <a:pPr lvl="1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scipy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0.15.1</a:t>
            </a: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Pillow 2.8.2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303" y="3170301"/>
            <a:ext cx="2467319" cy="1171739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958E-9092-4297-B06B-ACBB670D032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35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顯卡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 GT 630M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Information from benchmark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38" y="2204174"/>
            <a:ext cx="5308723" cy="405469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934" y="3252032"/>
            <a:ext cx="4797222" cy="278238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03238" y="4241800"/>
            <a:ext cx="3718391" cy="99521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003237" y="5977466"/>
            <a:ext cx="3718391" cy="249319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958E-9092-4297-B06B-ACBB670D032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5812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顯卡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 GTX 750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Ti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Information from benchmark</a:t>
            </a:r>
            <a:r>
              <a:rPr lang="zh-TW" altLang="en-US" dirty="0" smtClean="0"/>
              <a:t>：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" t="32827" r="76182" b="38745"/>
          <a:stretch/>
        </p:blipFill>
        <p:spPr>
          <a:xfrm>
            <a:off x="1123482" y="2286001"/>
            <a:ext cx="4487610" cy="3477492"/>
          </a:xfrm>
          <a:prstGeom prst="rect">
            <a:avLst/>
          </a:prstGeom>
        </p:spPr>
      </p:pic>
      <p:pic>
        <p:nvPicPr>
          <p:cNvPr id="5" name="Picture 2" descr="http://img.hexus.net/v2/graphics_cards/nvidia/m4xw3li750Tqi/Asus/TopS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6941" l="7943" r="94922">
                        <a14:foregroundMark x1="81510" y1="24000" x2="84115" y2="23294"/>
                        <a14:foregroundMark x1="86068" y1="29647" x2="86068" y2="29647"/>
                        <a14:foregroundMark x1="42057" y1="71059" x2="39583" y2="70118"/>
                        <a14:foregroundMark x1="22135" y1="86824" x2="22135" y2="868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72902" y="3613669"/>
            <a:ext cx="4171098" cy="230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155700" y="4025900"/>
            <a:ext cx="3162300" cy="87456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155700" y="5524500"/>
            <a:ext cx="3162300" cy="238992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958E-9092-4297-B06B-ACBB670D032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80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1288473" y="1911928"/>
            <a:ext cx="4804756" cy="4414058"/>
            <a:chOff x="1288473" y="1886989"/>
            <a:chExt cx="4804756" cy="4414058"/>
          </a:xfrm>
          <a:solidFill>
            <a:srgbClr val="B8E4BC"/>
          </a:solidFill>
        </p:grpSpPr>
        <p:sp>
          <p:nvSpPr>
            <p:cNvPr id="8" name="圓角矩形 7"/>
            <p:cNvSpPr/>
            <p:nvPr/>
          </p:nvSpPr>
          <p:spPr>
            <a:xfrm>
              <a:off x="1288473" y="4222865"/>
              <a:ext cx="4804756" cy="2078182"/>
            </a:xfrm>
            <a:prstGeom prst="roundRect">
              <a:avLst>
                <a:gd name="adj" fmla="val 546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4979323" y="1886989"/>
              <a:ext cx="1113905" cy="4414058"/>
            </a:xfrm>
            <a:prstGeom prst="roundRect">
              <a:avLst>
                <a:gd name="adj" fmla="val 546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流程圖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057" y="1539746"/>
            <a:ext cx="6823886" cy="5025413"/>
          </a:xfrm>
          <a:prstGeom prst="rect">
            <a:avLst/>
          </a:prstGeom>
        </p:spPr>
      </p:pic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958E-9092-4297-B06B-ACBB670D032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163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Two Datatype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Array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：將二維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矩陣串接成一維陣列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958E-9092-4297-B06B-ACBB670D032E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12762" y="3985161"/>
            <a:ext cx="6032421" cy="276999"/>
          </a:xfrm>
          <a:prstGeom prst="rect">
            <a:avLst/>
          </a:prstGeom>
          <a:solidFill>
            <a:srgbClr val="141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prg.run(queue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pan_np.shape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CF6A4C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2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CF6A4C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512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r_g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…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np.int16(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DAD085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len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(mul[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CF6A4C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0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: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CF6A4C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0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])))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762" y="1845734"/>
            <a:ext cx="3109916" cy="10269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4681451"/>
            <a:ext cx="3503913" cy="162366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262" y="4696567"/>
            <a:ext cx="4092545" cy="1593429"/>
          </a:xfrm>
          <a:prstGeom prst="rect">
            <a:avLst/>
          </a:prstGeom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508943" y="3013424"/>
            <a:ext cx="6975836" cy="830997"/>
          </a:xfrm>
          <a:prstGeom prst="rect">
            <a:avLst/>
          </a:prstGeom>
          <a:solidFill>
            <a:srgbClr val="141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__kernel void run(__global const unsigned char *r_g,</a:t>
            </a:r>
            <a:r>
              <a:rPr kumimoji="0" lang="en-US" altLang="zh-TW" sz="12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…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__global unsigned char *res3_g, __global const unsigned char *pan_g, const short col_size) {</a:t>
            </a:r>
            <a:b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int index = get_global_id(0) * col_size + get_global_id(1);</a:t>
            </a:r>
            <a:b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float i = (r_g[index] * 0.171 + g_g[index] * 0.2 + b_g[index] * 0.171) / 0.632;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00475" y="2098675"/>
            <a:ext cx="794384" cy="2032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092575" y="3072883"/>
            <a:ext cx="1416050" cy="2032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4857750" y="3276083"/>
            <a:ext cx="1082674" cy="17196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232400" y="4042607"/>
            <a:ext cx="2101850" cy="1778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2389499" y="5392133"/>
            <a:ext cx="633101" cy="1871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257925" y="5156371"/>
            <a:ext cx="2350294" cy="1871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48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366027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效率結果表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GT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630M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array)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131895"/>
              </p:ext>
            </p:extLst>
          </p:nvPr>
        </p:nvGraphicFramePr>
        <p:xfrm>
          <a:off x="1096995" y="1843978"/>
          <a:ext cx="6950011" cy="402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36345"/>
                <a:gridCol w="1919097"/>
                <a:gridCol w="938530"/>
                <a:gridCol w="1919097"/>
                <a:gridCol w="936942"/>
              </a:tblGrid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u="none" strike="noStrike" kern="1200" baseline="0" dirty="0" smtClean="0"/>
                        <a:t>Work Item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/>
                        <a:t>Host &gt;&gt; Device (s)</a:t>
                      </a:r>
                      <a:endParaRPr lang="en-US" altLang="zh-TW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/>
                        <a:t>GPU (s)</a:t>
                      </a:r>
                      <a:endParaRPr lang="en-US" altLang="zh-TW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u="none" strike="noStrike" kern="1200" baseline="0" dirty="0" smtClean="0"/>
                        <a:t>Device &gt;&gt; Host (s)</a:t>
                      </a:r>
                      <a:endParaRPr lang="en-US" altLang="zh-TW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u="none" strike="noStrike" kern="1200" baseline="0" dirty="0" smtClean="0"/>
                        <a:t>Sum (s)</a:t>
                      </a:r>
                      <a:endParaRPr lang="en-US" altLang="zh-TW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0.298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0.204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4.272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/>
                        <a:t>4.774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2400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0.238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0.207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2.557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/>
                        <a:t>3.002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2400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0.217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0.199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1.913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/>
                        <a:t>2.329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2400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0.214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0.210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1.709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/>
                        <a:t>2.133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2400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32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0.195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0.201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/>
                        <a:t>1.196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2400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64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0.201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0.208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0.676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/>
                        <a:t>1.085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2400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128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0.188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0.203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0.609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/>
                        <a:t>1</a:t>
                      </a:r>
                      <a:endParaRPr lang="en-US" altLang="zh-TW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2400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256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0.203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0.199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0.586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/>
                        <a:t>0.988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2400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512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0.184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0.2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0.570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</a:rPr>
                        <a:t>0.954</a:t>
                      </a:r>
                      <a:endParaRPr lang="en-US" altLang="zh-TW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1024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0.276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0.201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0.73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/>
                        <a:t>1.207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958E-9092-4297-B06B-ACBB670D032E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630314" y="1517696"/>
            <a:ext cx="3815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註：</a:t>
            </a:r>
            <a:r>
              <a:rPr lang="en-US" altLang="zh-TW" sz="1100" dirty="0" smtClean="0"/>
              <a:t>CPU</a:t>
            </a:r>
            <a:r>
              <a:rPr lang="zh-TW" altLang="en-US" sz="1100" dirty="0" smtClean="0"/>
              <a:t>型號為「</a:t>
            </a:r>
            <a:r>
              <a:rPr lang="pt-BR" altLang="zh-TW" sz="1100" dirty="0" smtClean="0"/>
              <a:t>Intel(R) Core(TM) i5-3230M CPU @ 2.60GHz</a:t>
            </a:r>
            <a:r>
              <a:rPr lang="zh-TW" altLang="en-US" sz="1100" dirty="0" smtClean="0"/>
              <a:t>」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4742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366027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效率結果表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GT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630M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(2D)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/>
          </p:nvPr>
        </p:nvGraphicFramePr>
        <p:xfrm>
          <a:off x="617251" y="1818811"/>
          <a:ext cx="7909498" cy="4389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2215"/>
                <a:gridCol w="1212215"/>
                <a:gridCol w="1844485"/>
                <a:gridCol w="924243"/>
                <a:gridCol w="1844485"/>
                <a:gridCol w="871855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u="none" strike="noStrike" kern="1200" baseline="0" dirty="0" smtClean="0"/>
                        <a:t>Work Item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u="none" strike="noStrike" kern="1200" baseline="0" dirty="0" smtClean="0"/>
                        <a:t>Work Item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/>
                        <a:t>Host &gt;&gt; Device (s)</a:t>
                      </a:r>
                      <a:endParaRPr lang="en-US" altLang="zh-TW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strike="noStrike" kern="1200" baseline="0" dirty="0" smtClean="0"/>
                        <a:t>GPU (s)</a:t>
                      </a:r>
                      <a:endParaRPr lang="en-US" altLang="zh-TW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u="none" strike="noStrike" kern="1200" baseline="0" dirty="0" smtClean="0"/>
                        <a:t>Device &gt;&gt; Host (s)</a:t>
                      </a:r>
                      <a:endParaRPr lang="en-US" altLang="zh-TW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u="none" strike="noStrike" kern="1200" baseline="0" dirty="0" smtClean="0"/>
                        <a:t>Sum (s)</a:t>
                      </a:r>
                      <a:endParaRPr lang="en-US" altLang="zh-TW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0.195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0.208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out of resources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0.184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0.191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1.943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/>
                        <a:t>2.318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0.179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0.193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1.693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/>
                        <a:t>2.065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0.224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0.195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1.720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/>
                        <a:t>2.139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32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32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0.215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0.272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2.627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/>
                        <a:t>3.114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32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0.213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0.194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1.704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/>
                        <a:t>2.111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32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0.208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0.195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2.549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/>
                        <a:t>2.952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0.219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0.190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0.658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</a:rPr>
                        <a:t>1.067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0.181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0.221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3.262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3.664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1024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0.202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0.216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0.642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1.06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0.189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0.193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0.736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1.118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958E-9092-4297-B06B-ACBB670D032E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630314" y="1517696"/>
            <a:ext cx="3815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註：</a:t>
            </a:r>
            <a:r>
              <a:rPr lang="en-US" altLang="zh-TW" sz="1100" dirty="0" smtClean="0"/>
              <a:t>CPU</a:t>
            </a:r>
            <a:r>
              <a:rPr lang="zh-TW" altLang="en-US" sz="1100" dirty="0" smtClean="0"/>
              <a:t>型號為「</a:t>
            </a:r>
            <a:r>
              <a:rPr lang="pt-BR" altLang="zh-TW" sz="1100" dirty="0" smtClean="0"/>
              <a:t>Intel(R) Core(TM) i5-3230M CPU @ 2.60GHz</a:t>
            </a:r>
            <a:r>
              <a:rPr lang="zh-TW" altLang="en-US" sz="1100" dirty="0" smtClean="0"/>
              <a:t>」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4317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黃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509</TotalTime>
  <Words>967</Words>
  <Application>Microsoft Office PowerPoint</Application>
  <PresentationFormat>如螢幕大小 (4:3)</PresentationFormat>
  <Paragraphs>407</Paragraphs>
  <Slides>15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細明體</vt:lpstr>
      <vt:lpstr>微軟正黑體</vt:lpstr>
      <vt:lpstr>新細明體</vt:lpstr>
      <vt:lpstr>標楷體</vt:lpstr>
      <vt:lpstr>Arial</vt:lpstr>
      <vt:lpstr>Calibri</vt:lpstr>
      <vt:lpstr>Calibri Light</vt:lpstr>
      <vt:lpstr>回顧</vt:lpstr>
      <vt:lpstr> OpenCL + Python 實作</vt:lpstr>
      <vt:lpstr>Outline</vt:lpstr>
      <vt:lpstr>安裝環境</vt:lpstr>
      <vt:lpstr>顯卡資訊 - GT 630M</vt:lpstr>
      <vt:lpstr>顯卡資訊 - GTX 750 Ti</vt:lpstr>
      <vt:lpstr>程式流程圖</vt:lpstr>
      <vt:lpstr>Two Datatype Code</vt:lpstr>
      <vt:lpstr>效率結果表 - GT 630M (array)</vt:lpstr>
      <vt:lpstr>效率結果表 - GT 630M (2D)</vt:lpstr>
      <vt:lpstr>效率結果表 - GTX 750 Ti (array)</vt:lpstr>
      <vt:lpstr>效率結果表 - GTX 750 Ti (2D)</vt:lpstr>
      <vt:lpstr>效率結果總表</vt:lpstr>
      <vt:lpstr>發現與比較</vt:lpstr>
      <vt:lpstr>遭遇的問題與解決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王泓翔</dc:creator>
  <cp:lastModifiedBy>王泓翔</cp:lastModifiedBy>
  <cp:revision>76</cp:revision>
  <dcterms:created xsi:type="dcterms:W3CDTF">2015-06-24T06:55:14Z</dcterms:created>
  <dcterms:modified xsi:type="dcterms:W3CDTF">2015-06-25T06:44:48Z</dcterms:modified>
</cp:coreProperties>
</file>