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6" r:id="rId1"/>
    <p:sldMasterId id="2147483750" r:id="rId2"/>
  </p:sldMasterIdLst>
  <p:notesMasterIdLst>
    <p:notesMasterId r:id="rId50"/>
  </p:notesMasterIdLst>
  <p:handoutMasterIdLst>
    <p:handoutMasterId r:id="rId51"/>
  </p:handoutMasterIdLst>
  <p:sldIdLst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59" r:id="rId19"/>
    <p:sldId id="260" r:id="rId20"/>
    <p:sldId id="276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62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50" r:id="rId41"/>
    <p:sldId id="363" r:id="rId42"/>
    <p:sldId id="351" r:id="rId43"/>
    <p:sldId id="352" r:id="rId44"/>
    <p:sldId id="364" r:id="rId45"/>
    <p:sldId id="357" r:id="rId46"/>
    <p:sldId id="365" r:id="rId47"/>
    <p:sldId id="366" r:id="rId48"/>
    <p:sldId id="25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C02A7E-BDAA-4D84-8A06-3B1E9545ED0F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8838297E-A6BB-4E2D-993D-D1F240C7A0E5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/>
            <a:t> </a:t>
          </a:r>
        </a:p>
      </dgm:t>
    </dgm:pt>
    <dgm:pt modelId="{13715D51-81D6-487D-8110-977FA083D2AF}" type="parTrans" cxnId="{C5668CC5-3494-4F7E-B8C8-012A59AB8A22}">
      <dgm:prSet/>
      <dgm:spPr/>
      <dgm:t>
        <a:bodyPr/>
        <a:lstStyle/>
        <a:p>
          <a:endParaRPr lang="en-US"/>
        </a:p>
      </dgm:t>
    </dgm:pt>
    <dgm:pt modelId="{2B265654-EFED-4E60-8FED-05ABC4892D15}" type="sibTrans" cxnId="{C5668CC5-3494-4F7E-B8C8-012A59AB8A22}">
      <dgm:prSet/>
      <dgm:spPr/>
      <dgm:t>
        <a:bodyPr/>
        <a:lstStyle/>
        <a:p>
          <a:endParaRPr lang="en-US"/>
        </a:p>
      </dgm:t>
    </dgm:pt>
    <dgm:pt modelId="{A5168DAA-5832-4B71-9E4C-8E7C6E31C15C}" type="pres">
      <dgm:prSet presAssocID="{20C02A7E-BDAA-4D84-8A06-3B1E9545ED0F}" presName="Name0" presStyleCnt="0">
        <dgm:presLayoutVars>
          <dgm:chMax val="7"/>
          <dgm:dir/>
          <dgm:resizeHandles val="exact"/>
        </dgm:presLayoutVars>
      </dgm:prSet>
      <dgm:spPr/>
    </dgm:pt>
    <dgm:pt modelId="{E096C930-F471-4C6E-AB61-E4C717BBF448}" type="pres">
      <dgm:prSet presAssocID="{20C02A7E-BDAA-4D84-8A06-3B1E9545ED0F}" presName="ellipse1" presStyleLbl="vennNode1" presStyleIdx="0" presStyleCnt="1" custLinFactNeighborX="-27861" custLinFactNeighborY="57152">
        <dgm:presLayoutVars>
          <dgm:bulletEnabled val="1"/>
        </dgm:presLayoutVars>
      </dgm:prSet>
      <dgm:spPr/>
    </dgm:pt>
  </dgm:ptLst>
  <dgm:cxnLst>
    <dgm:cxn modelId="{8ABA3D04-BAA6-4D06-B8BD-CC758AA7F558}" type="presOf" srcId="{8838297E-A6BB-4E2D-993D-D1F240C7A0E5}" destId="{E096C930-F471-4C6E-AB61-E4C717BBF448}" srcOrd="0" destOrd="0" presId="urn:microsoft.com/office/officeart/2005/8/layout/rings+Icon"/>
    <dgm:cxn modelId="{000F9FC0-3259-4619-9773-9A2E59BA143E}" type="presOf" srcId="{20C02A7E-BDAA-4D84-8A06-3B1E9545ED0F}" destId="{A5168DAA-5832-4B71-9E4C-8E7C6E31C15C}" srcOrd="0" destOrd="0" presId="urn:microsoft.com/office/officeart/2005/8/layout/rings+Icon"/>
    <dgm:cxn modelId="{C5668CC5-3494-4F7E-B8C8-012A59AB8A22}" srcId="{20C02A7E-BDAA-4D84-8A06-3B1E9545ED0F}" destId="{8838297E-A6BB-4E2D-993D-D1F240C7A0E5}" srcOrd="0" destOrd="0" parTransId="{13715D51-81D6-487D-8110-977FA083D2AF}" sibTransId="{2B265654-EFED-4E60-8FED-05ABC4892D15}"/>
    <dgm:cxn modelId="{786E2171-EA76-4DAD-8B6E-488ABEE21312}" type="presParOf" srcId="{A5168DAA-5832-4B71-9E4C-8E7C6E31C15C}" destId="{E096C930-F471-4C6E-AB61-E4C717BBF448}" srcOrd="0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1493E6-48FE-4BEB-9E64-A0F1471779FB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B68D86C1-F24F-4746-985A-AC79499179C3}">
      <dgm:prSet phldrT="[Text]" custT="1"/>
      <dgm:spPr>
        <a:noFill/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2600" dirty="0"/>
            <a:t>B</a:t>
          </a:r>
        </a:p>
      </dgm:t>
    </dgm:pt>
    <dgm:pt modelId="{722186E5-B8DB-4E50-ACCC-37A738991478}" type="parTrans" cxnId="{A48C920F-9384-4AFD-BBF2-A3F353474E92}">
      <dgm:prSet/>
      <dgm:spPr/>
      <dgm:t>
        <a:bodyPr/>
        <a:lstStyle/>
        <a:p>
          <a:endParaRPr lang="en-US"/>
        </a:p>
      </dgm:t>
    </dgm:pt>
    <dgm:pt modelId="{5C00451B-B5B4-4DA2-8AB6-1882868C0BDE}" type="sibTrans" cxnId="{A48C920F-9384-4AFD-BBF2-A3F353474E92}">
      <dgm:prSet/>
      <dgm:spPr/>
      <dgm:t>
        <a:bodyPr/>
        <a:lstStyle/>
        <a:p>
          <a:endParaRPr lang="en-US"/>
        </a:p>
      </dgm:t>
    </dgm:pt>
    <dgm:pt modelId="{A05B76BF-15AF-4230-9255-55AE1FC9306A}" type="pres">
      <dgm:prSet presAssocID="{361493E6-48FE-4BEB-9E64-A0F1471779FB}" presName="Name0" presStyleCnt="0">
        <dgm:presLayoutVars>
          <dgm:chMax val="7"/>
          <dgm:dir/>
          <dgm:resizeHandles val="exact"/>
        </dgm:presLayoutVars>
      </dgm:prSet>
      <dgm:spPr/>
    </dgm:pt>
    <dgm:pt modelId="{EAE2C94E-E2C4-4EDA-BF4C-BBF1652B5066}" type="pres">
      <dgm:prSet presAssocID="{361493E6-48FE-4BEB-9E64-A0F1471779FB}" presName="ellipse1" presStyleLbl="vennNode1" presStyleIdx="0" presStyleCnt="1" custLinFactNeighborX="-20128" custLinFactNeighborY="4452">
        <dgm:presLayoutVars>
          <dgm:bulletEnabled val="1"/>
        </dgm:presLayoutVars>
      </dgm:prSet>
      <dgm:spPr/>
    </dgm:pt>
  </dgm:ptLst>
  <dgm:cxnLst>
    <dgm:cxn modelId="{AFDA960D-C6AD-4F33-B97D-702F81AFD85E}" type="presOf" srcId="{361493E6-48FE-4BEB-9E64-A0F1471779FB}" destId="{A05B76BF-15AF-4230-9255-55AE1FC9306A}" srcOrd="0" destOrd="0" presId="urn:microsoft.com/office/officeart/2005/8/layout/rings+Icon"/>
    <dgm:cxn modelId="{A48C920F-9384-4AFD-BBF2-A3F353474E92}" srcId="{361493E6-48FE-4BEB-9E64-A0F1471779FB}" destId="{B68D86C1-F24F-4746-985A-AC79499179C3}" srcOrd="0" destOrd="0" parTransId="{722186E5-B8DB-4E50-ACCC-37A738991478}" sibTransId="{5C00451B-B5B4-4DA2-8AB6-1882868C0BDE}"/>
    <dgm:cxn modelId="{BC0F4742-AA8B-49B5-A4E6-982DFF855319}" type="presOf" srcId="{B68D86C1-F24F-4746-985A-AC79499179C3}" destId="{EAE2C94E-E2C4-4EDA-BF4C-BBF1652B5066}" srcOrd="0" destOrd="0" presId="urn:microsoft.com/office/officeart/2005/8/layout/rings+Icon"/>
    <dgm:cxn modelId="{81CB537B-DA19-4ACD-B134-4A97851CCBA8}" type="presParOf" srcId="{A05B76BF-15AF-4230-9255-55AE1FC9306A}" destId="{EAE2C94E-E2C4-4EDA-BF4C-BBF1652B5066}" srcOrd="0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801209-AB1F-426F-AC5E-959616E1A87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03FE9124-2D8E-4D9A-837E-49CD930A92B6}">
      <dgm:prSet phldrT="[Text]" custT="1"/>
      <dgm:spPr>
        <a:noFill/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6500" dirty="0"/>
            <a:t> </a:t>
          </a:r>
          <a:r>
            <a:rPr lang="en-US" sz="4400" dirty="0"/>
            <a:t>A</a:t>
          </a:r>
        </a:p>
      </dgm:t>
    </dgm:pt>
    <dgm:pt modelId="{051411EA-2D87-4396-AA60-24EF9A8188B3}" type="parTrans" cxnId="{2C8FCA68-88D6-4FAF-9637-F2752B1CEDAE}">
      <dgm:prSet/>
      <dgm:spPr/>
      <dgm:t>
        <a:bodyPr/>
        <a:lstStyle/>
        <a:p>
          <a:endParaRPr lang="en-US"/>
        </a:p>
      </dgm:t>
    </dgm:pt>
    <dgm:pt modelId="{E60CFB83-A9CF-4FCA-B42A-56E23B9CCA3D}" type="sibTrans" cxnId="{2C8FCA68-88D6-4FAF-9637-F2752B1CEDAE}">
      <dgm:prSet/>
      <dgm:spPr/>
      <dgm:t>
        <a:bodyPr/>
        <a:lstStyle/>
        <a:p>
          <a:endParaRPr lang="en-US"/>
        </a:p>
      </dgm:t>
    </dgm:pt>
    <dgm:pt modelId="{4DB94439-FB73-4DF8-80C9-B7D111C2878D}">
      <dgm:prSet phldrT="[Text]" custT="1"/>
      <dgm:spPr>
        <a:noFill/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4400" dirty="0"/>
            <a:t>B</a:t>
          </a:r>
        </a:p>
      </dgm:t>
    </dgm:pt>
    <dgm:pt modelId="{F2BB63A1-4215-4C41-9157-A6AE40393D2D}" type="parTrans" cxnId="{8718FBCB-E0FC-4F95-BB96-20942BED348F}">
      <dgm:prSet/>
      <dgm:spPr/>
      <dgm:t>
        <a:bodyPr/>
        <a:lstStyle/>
        <a:p>
          <a:endParaRPr lang="en-US"/>
        </a:p>
      </dgm:t>
    </dgm:pt>
    <dgm:pt modelId="{4B1F1D43-A649-4406-90B4-08C3BB940CDE}" type="sibTrans" cxnId="{8718FBCB-E0FC-4F95-BB96-20942BED348F}">
      <dgm:prSet/>
      <dgm:spPr/>
      <dgm:t>
        <a:bodyPr/>
        <a:lstStyle/>
        <a:p>
          <a:endParaRPr lang="en-US"/>
        </a:p>
      </dgm:t>
    </dgm:pt>
    <dgm:pt modelId="{C167175D-D605-445E-B110-FC4C8265D082}" type="pres">
      <dgm:prSet presAssocID="{9E801209-AB1F-426F-AC5E-959616E1A871}" presName="compositeShape" presStyleCnt="0">
        <dgm:presLayoutVars>
          <dgm:chMax val="7"/>
          <dgm:dir/>
          <dgm:resizeHandles val="exact"/>
        </dgm:presLayoutVars>
      </dgm:prSet>
      <dgm:spPr/>
    </dgm:pt>
    <dgm:pt modelId="{FF9F3275-AE11-4E74-8BEB-999A10E5283E}" type="pres">
      <dgm:prSet presAssocID="{03FE9124-2D8E-4D9A-837E-49CD930A92B6}" presName="circ1" presStyleLbl="vennNode1" presStyleIdx="0" presStyleCnt="2"/>
      <dgm:spPr/>
    </dgm:pt>
    <dgm:pt modelId="{E714446B-3EB1-4FAB-9005-0FC210241CE1}" type="pres">
      <dgm:prSet presAssocID="{03FE9124-2D8E-4D9A-837E-49CD930A92B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B1E4F6F-E8EC-4652-A466-B4413EC2A6CF}" type="pres">
      <dgm:prSet presAssocID="{4DB94439-FB73-4DF8-80C9-B7D111C2878D}" presName="circ2" presStyleLbl="vennNode1" presStyleIdx="1" presStyleCnt="2"/>
      <dgm:spPr/>
    </dgm:pt>
    <dgm:pt modelId="{D3482414-218C-448A-9EEF-CE334DF883F8}" type="pres">
      <dgm:prSet presAssocID="{4DB94439-FB73-4DF8-80C9-B7D111C2878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B3D2226-2BC5-429B-9144-6D9444133E6D}" type="presOf" srcId="{4DB94439-FB73-4DF8-80C9-B7D111C2878D}" destId="{EB1E4F6F-E8EC-4652-A466-B4413EC2A6CF}" srcOrd="0" destOrd="0" presId="urn:microsoft.com/office/officeart/2005/8/layout/venn1"/>
    <dgm:cxn modelId="{19F6E926-2869-44BC-B2A0-2928C48FFE15}" type="presOf" srcId="{03FE9124-2D8E-4D9A-837E-49CD930A92B6}" destId="{E714446B-3EB1-4FAB-9005-0FC210241CE1}" srcOrd="1" destOrd="0" presId="urn:microsoft.com/office/officeart/2005/8/layout/venn1"/>
    <dgm:cxn modelId="{2C8FCA68-88D6-4FAF-9637-F2752B1CEDAE}" srcId="{9E801209-AB1F-426F-AC5E-959616E1A871}" destId="{03FE9124-2D8E-4D9A-837E-49CD930A92B6}" srcOrd="0" destOrd="0" parTransId="{051411EA-2D87-4396-AA60-24EF9A8188B3}" sibTransId="{E60CFB83-A9CF-4FCA-B42A-56E23B9CCA3D}"/>
    <dgm:cxn modelId="{B55BF96F-AFC0-41F4-AB35-5623F2FE2873}" type="presOf" srcId="{4DB94439-FB73-4DF8-80C9-B7D111C2878D}" destId="{D3482414-218C-448A-9EEF-CE334DF883F8}" srcOrd="1" destOrd="0" presId="urn:microsoft.com/office/officeart/2005/8/layout/venn1"/>
    <dgm:cxn modelId="{C94FEFA4-7F37-436A-BA29-75B55D78B9BF}" type="presOf" srcId="{03FE9124-2D8E-4D9A-837E-49CD930A92B6}" destId="{FF9F3275-AE11-4E74-8BEB-999A10E5283E}" srcOrd="0" destOrd="0" presId="urn:microsoft.com/office/officeart/2005/8/layout/venn1"/>
    <dgm:cxn modelId="{8718FBCB-E0FC-4F95-BB96-20942BED348F}" srcId="{9E801209-AB1F-426F-AC5E-959616E1A871}" destId="{4DB94439-FB73-4DF8-80C9-B7D111C2878D}" srcOrd="1" destOrd="0" parTransId="{F2BB63A1-4215-4C41-9157-A6AE40393D2D}" sibTransId="{4B1F1D43-A649-4406-90B4-08C3BB940CDE}"/>
    <dgm:cxn modelId="{699815F2-ED3D-462C-8EE4-3084C373615E}" type="presOf" srcId="{9E801209-AB1F-426F-AC5E-959616E1A871}" destId="{C167175D-D605-445E-B110-FC4C8265D082}" srcOrd="0" destOrd="0" presId="urn:microsoft.com/office/officeart/2005/8/layout/venn1"/>
    <dgm:cxn modelId="{420E84F0-2BED-4E3A-B65A-BF45B6D94D4F}" type="presParOf" srcId="{C167175D-D605-445E-B110-FC4C8265D082}" destId="{FF9F3275-AE11-4E74-8BEB-999A10E5283E}" srcOrd="0" destOrd="0" presId="urn:microsoft.com/office/officeart/2005/8/layout/venn1"/>
    <dgm:cxn modelId="{611BE97E-6391-4DAA-87DD-B593A4FBFF0F}" type="presParOf" srcId="{C167175D-D605-445E-B110-FC4C8265D082}" destId="{E714446B-3EB1-4FAB-9005-0FC210241CE1}" srcOrd="1" destOrd="0" presId="urn:microsoft.com/office/officeart/2005/8/layout/venn1"/>
    <dgm:cxn modelId="{393E97D7-BF6C-4803-AF3E-041F9C8328C3}" type="presParOf" srcId="{C167175D-D605-445E-B110-FC4C8265D082}" destId="{EB1E4F6F-E8EC-4652-A466-B4413EC2A6CF}" srcOrd="2" destOrd="0" presId="urn:microsoft.com/office/officeart/2005/8/layout/venn1"/>
    <dgm:cxn modelId="{CD07B91A-53E2-4F33-B20B-55A0FC3B170B}" type="presParOf" srcId="{C167175D-D605-445E-B110-FC4C8265D082}" destId="{D3482414-218C-448A-9EEF-CE334DF883F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801209-AB1F-426F-AC5E-959616E1A87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03FE9124-2D8E-4D9A-837E-49CD930A92B6}">
      <dgm:prSet phldrT="[Text]"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6500" dirty="0"/>
            <a:t> </a:t>
          </a:r>
          <a:r>
            <a:rPr lang="en-US" sz="4400" dirty="0"/>
            <a:t>A</a:t>
          </a:r>
        </a:p>
      </dgm:t>
    </dgm:pt>
    <dgm:pt modelId="{051411EA-2D87-4396-AA60-24EF9A8188B3}" type="parTrans" cxnId="{2C8FCA68-88D6-4FAF-9637-F2752B1CEDAE}">
      <dgm:prSet/>
      <dgm:spPr/>
      <dgm:t>
        <a:bodyPr/>
        <a:lstStyle/>
        <a:p>
          <a:endParaRPr lang="en-US"/>
        </a:p>
      </dgm:t>
    </dgm:pt>
    <dgm:pt modelId="{E60CFB83-A9CF-4FCA-B42A-56E23B9CCA3D}" type="sibTrans" cxnId="{2C8FCA68-88D6-4FAF-9637-F2752B1CEDAE}">
      <dgm:prSet/>
      <dgm:spPr/>
      <dgm:t>
        <a:bodyPr/>
        <a:lstStyle/>
        <a:p>
          <a:endParaRPr lang="en-US"/>
        </a:p>
      </dgm:t>
    </dgm:pt>
    <dgm:pt modelId="{4DB94439-FB73-4DF8-80C9-B7D111C2878D}">
      <dgm:prSet phldrT="[Text]"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4400" dirty="0"/>
            <a:t>B</a:t>
          </a:r>
        </a:p>
      </dgm:t>
    </dgm:pt>
    <dgm:pt modelId="{F2BB63A1-4215-4C41-9157-A6AE40393D2D}" type="parTrans" cxnId="{8718FBCB-E0FC-4F95-BB96-20942BED348F}">
      <dgm:prSet/>
      <dgm:spPr/>
      <dgm:t>
        <a:bodyPr/>
        <a:lstStyle/>
        <a:p>
          <a:endParaRPr lang="en-US"/>
        </a:p>
      </dgm:t>
    </dgm:pt>
    <dgm:pt modelId="{4B1F1D43-A649-4406-90B4-08C3BB940CDE}" type="sibTrans" cxnId="{8718FBCB-E0FC-4F95-BB96-20942BED348F}">
      <dgm:prSet/>
      <dgm:spPr/>
      <dgm:t>
        <a:bodyPr/>
        <a:lstStyle/>
        <a:p>
          <a:endParaRPr lang="en-US"/>
        </a:p>
      </dgm:t>
    </dgm:pt>
    <dgm:pt modelId="{C167175D-D605-445E-B110-FC4C8265D082}" type="pres">
      <dgm:prSet presAssocID="{9E801209-AB1F-426F-AC5E-959616E1A871}" presName="compositeShape" presStyleCnt="0">
        <dgm:presLayoutVars>
          <dgm:chMax val="7"/>
          <dgm:dir/>
          <dgm:resizeHandles val="exact"/>
        </dgm:presLayoutVars>
      </dgm:prSet>
      <dgm:spPr/>
    </dgm:pt>
    <dgm:pt modelId="{FF9F3275-AE11-4E74-8BEB-999A10E5283E}" type="pres">
      <dgm:prSet presAssocID="{03FE9124-2D8E-4D9A-837E-49CD930A92B6}" presName="circ1" presStyleLbl="vennNode1" presStyleIdx="0" presStyleCnt="2"/>
      <dgm:spPr/>
    </dgm:pt>
    <dgm:pt modelId="{E714446B-3EB1-4FAB-9005-0FC210241CE1}" type="pres">
      <dgm:prSet presAssocID="{03FE9124-2D8E-4D9A-837E-49CD930A92B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B1E4F6F-E8EC-4652-A466-B4413EC2A6CF}" type="pres">
      <dgm:prSet presAssocID="{4DB94439-FB73-4DF8-80C9-B7D111C2878D}" presName="circ2" presStyleLbl="vennNode1" presStyleIdx="1" presStyleCnt="2"/>
      <dgm:spPr/>
    </dgm:pt>
    <dgm:pt modelId="{D3482414-218C-448A-9EEF-CE334DF883F8}" type="pres">
      <dgm:prSet presAssocID="{4DB94439-FB73-4DF8-80C9-B7D111C2878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B3D2226-2BC5-429B-9144-6D9444133E6D}" type="presOf" srcId="{4DB94439-FB73-4DF8-80C9-B7D111C2878D}" destId="{EB1E4F6F-E8EC-4652-A466-B4413EC2A6CF}" srcOrd="0" destOrd="0" presId="urn:microsoft.com/office/officeart/2005/8/layout/venn1"/>
    <dgm:cxn modelId="{19F6E926-2869-44BC-B2A0-2928C48FFE15}" type="presOf" srcId="{03FE9124-2D8E-4D9A-837E-49CD930A92B6}" destId="{E714446B-3EB1-4FAB-9005-0FC210241CE1}" srcOrd="1" destOrd="0" presId="urn:microsoft.com/office/officeart/2005/8/layout/venn1"/>
    <dgm:cxn modelId="{2C8FCA68-88D6-4FAF-9637-F2752B1CEDAE}" srcId="{9E801209-AB1F-426F-AC5E-959616E1A871}" destId="{03FE9124-2D8E-4D9A-837E-49CD930A92B6}" srcOrd="0" destOrd="0" parTransId="{051411EA-2D87-4396-AA60-24EF9A8188B3}" sibTransId="{E60CFB83-A9CF-4FCA-B42A-56E23B9CCA3D}"/>
    <dgm:cxn modelId="{B55BF96F-AFC0-41F4-AB35-5623F2FE2873}" type="presOf" srcId="{4DB94439-FB73-4DF8-80C9-B7D111C2878D}" destId="{D3482414-218C-448A-9EEF-CE334DF883F8}" srcOrd="1" destOrd="0" presId="urn:microsoft.com/office/officeart/2005/8/layout/venn1"/>
    <dgm:cxn modelId="{C94FEFA4-7F37-436A-BA29-75B55D78B9BF}" type="presOf" srcId="{03FE9124-2D8E-4D9A-837E-49CD930A92B6}" destId="{FF9F3275-AE11-4E74-8BEB-999A10E5283E}" srcOrd="0" destOrd="0" presId="urn:microsoft.com/office/officeart/2005/8/layout/venn1"/>
    <dgm:cxn modelId="{8718FBCB-E0FC-4F95-BB96-20942BED348F}" srcId="{9E801209-AB1F-426F-AC5E-959616E1A871}" destId="{4DB94439-FB73-4DF8-80C9-B7D111C2878D}" srcOrd="1" destOrd="0" parTransId="{F2BB63A1-4215-4C41-9157-A6AE40393D2D}" sibTransId="{4B1F1D43-A649-4406-90B4-08C3BB940CDE}"/>
    <dgm:cxn modelId="{699815F2-ED3D-462C-8EE4-3084C373615E}" type="presOf" srcId="{9E801209-AB1F-426F-AC5E-959616E1A871}" destId="{C167175D-D605-445E-B110-FC4C8265D082}" srcOrd="0" destOrd="0" presId="urn:microsoft.com/office/officeart/2005/8/layout/venn1"/>
    <dgm:cxn modelId="{420E84F0-2BED-4E3A-B65A-BF45B6D94D4F}" type="presParOf" srcId="{C167175D-D605-445E-B110-FC4C8265D082}" destId="{FF9F3275-AE11-4E74-8BEB-999A10E5283E}" srcOrd="0" destOrd="0" presId="urn:microsoft.com/office/officeart/2005/8/layout/venn1"/>
    <dgm:cxn modelId="{611BE97E-6391-4DAA-87DD-B593A4FBFF0F}" type="presParOf" srcId="{C167175D-D605-445E-B110-FC4C8265D082}" destId="{E714446B-3EB1-4FAB-9005-0FC210241CE1}" srcOrd="1" destOrd="0" presId="urn:microsoft.com/office/officeart/2005/8/layout/venn1"/>
    <dgm:cxn modelId="{393E97D7-BF6C-4803-AF3E-041F9C8328C3}" type="presParOf" srcId="{C167175D-D605-445E-B110-FC4C8265D082}" destId="{EB1E4F6F-E8EC-4652-A466-B4413EC2A6CF}" srcOrd="2" destOrd="0" presId="urn:microsoft.com/office/officeart/2005/8/layout/venn1"/>
    <dgm:cxn modelId="{CD07B91A-53E2-4F33-B20B-55A0FC3B170B}" type="presParOf" srcId="{C167175D-D605-445E-B110-FC4C8265D082}" destId="{D3482414-218C-448A-9EEF-CE334DF883F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6C930-F471-4C6E-AB61-E4C717BBF448}">
      <dsp:nvSpPr>
        <dsp:cNvPr id="0" name=""/>
        <dsp:cNvSpPr/>
      </dsp:nvSpPr>
      <dsp:spPr>
        <a:xfrm>
          <a:off x="0" y="0"/>
          <a:ext cx="1447800" cy="1447800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 </a:t>
          </a:r>
        </a:p>
      </dsp:txBody>
      <dsp:txXfrm>
        <a:off x="212025" y="212025"/>
        <a:ext cx="1023750" cy="1023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2C94E-E2C4-4EDA-BF4C-BBF1652B5066}">
      <dsp:nvSpPr>
        <dsp:cNvPr id="0" name=""/>
        <dsp:cNvSpPr/>
      </dsp:nvSpPr>
      <dsp:spPr>
        <a:xfrm>
          <a:off x="0" y="94789"/>
          <a:ext cx="798317" cy="798317"/>
        </a:xfrm>
        <a:prstGeom prst="ellipse">
          <a:avLst/>
        </a:prstGeom>
        <a:noFill/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</a:t>
          </a:r>
        </a:p>
      </dsp:txBody>
      <dsp:txXfrm>
        <a:off x="116911" y="211700"/>
        <a:ext cx="564495" cy="5644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F3275-AE11-4E74-8BEB-999A10E5283E}">
      <dsp:nvSpPr>
        <dsp:cNvPr id="0" name=""/>
        <dsp:cNvSpPr/>
      </dsp:nvSpPr>
      <dsp:spPr>
        <a:xfrm>
          <a:off x="82295" y="305816"/>
          <a:ext cx="2029968" cy="2029967"/>
        </a:xfrm>
        <a:prstGeom prst="ellipse">
          <a:avLst/>
        </a:prstGeom>
        <a:noFill/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  <a:r>
            <a:rPr lang="en-US" sz="4400" kern="1200" dirty="0"/>
            <a:t>A</a:t>
          </a:r>
        </a:p>
      </dsp:txBody>
      <dsp:txXfrm>
        <a:off x="365759" y="545192"/>
        <a:ext cx="1170432" cy="1551214"/>
      </dsp:txXfrm>
    </dsp:sp>
    <dsp:sp modelId="{EB1E4F6F-E8EC-4652-A466-B4413EC2A6CF}">
      <dsp:nvSpPr>
        <dsp:cNvPr id="0" name=""/>
        <dsp:cNvSpPr/>
      </dsp:nvSpPr>
      <dsp:spPr>
        <a:xfrm>
          <a:off x="1545335" y="305816"/>
          <a:ext cx="2029968" cy="2029967"/>
        </a:xfrm>
        <a:prstGeom prst="ellipse">
          <a:avLst/>
        </a:prstGeom>
        <a:noFill/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</a:t>
          </a:r>
        </a:p>
      </dsp:txBody>
      <dsp:txXfrm>
        <a:off x="2121408" y="545192"/>
        <a:ext cx="1170432" cy="15512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F3275-AE11-4E74-8BEB-999A10E5283E}">
      <dsp:nvSpPr>
        <dsp:cNvPr id="0" name=""/>
        <dsp:cNvSpPr/>
      </dsp:nvSpPr>
      <dsp:spPr>
        <a:xfrm>
          <a:off x="82295" y="305816"/>
          <a:ext cx="2029968" cy="202996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  <a:r>
            <a:rPr lang="en-US" sz="4400" kern="1200" dirty="0"/>
            <a:t>A</a:t>
          </a:r>
        </a:p>
      </dsp:txBody>
      <dsp:txXfrm>
        <a:off x="365759" y="545192"/>
        <a:ext cx="1170432" cy="1551214"/>
      </dsp:txXfrm>
    </dsp:sp>
    <dsp:sp modelId="{EB1E4F6F-E8EC-4652-A466-B4413EC2A6CF}">
      <dsp:nvSpPr>
        <dsp:cNvPr id="0" name=""/>
        <dsp:cNvSpPr/>
      </dsp:nvSpPr>
      <dsp:spPr>
        <a:xfrm>
          <a:off x="1545335" y="305816"/>
          <a:ext cx="2029968" cy="202996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</a:t>
          </a:r>
        </a:p>
      </dsp:txBody>
      <dsp:txXfrm>
        <a:off x="2121408" y="545192"/>
        <a:ext cx="1170432" cy="1551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2A2648-D703-403D-B79A-BC6F539543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Introduction to Algorithms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D0DA1-C556-467B-9555-CE8DC38D3D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D762B-EE7E-4B16-B7F9-E7430FFF194C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BE1AF-8809-4E8A-B2BD-D19E2F5400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Compiled and Created by Rachit Adhvaryu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76B66-0C93-4AA1-918D-39A4468B82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95273-D10D-4B54-BB89-27FBA5FD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512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Introduction to Algorithms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AE3FF-1532-4652-9B9C-DA499F75BAE0}" type="datetimeFigureOut">
              <a:rPr lang="en-US" smtClean="0"/>
              <a:t>12-Jun-20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Compiled and Created by Rachit Adhvaryu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FBEF2-56AB-4FE9-8D95-7286F19D7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2144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1C1D-F751-4B88-AFB1-0B26C3CA711D}" type="datetime1">
              <a:rPr lang="en-US" smtClean="0"/>
              <a:t>12-Jun-20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and Created by Rachit Adhvaryu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32F2-0A18-435A-9A88-A89105C16D69}" type="datetime1">
              <a:rPr lang="en-US" smtClean="0"/>
              <a:t>12-Jun-20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and Created by Rachit Adhvaryu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9798-DA12-499E-AD49-9770CE4ABA9A}" type="datetime1">
              <a:rPr lang="en-US" smtClean="0"/>
              <a:t>12-Jun-20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and Created by Rachit Adhvaryu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58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2857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q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688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1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94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17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73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32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6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3512-37D3-4666-9436-E2169BD3FD36}" type="datetime1">
              <a:rPr lang="en-US" smtClean="0"/>
              <a:t>12-Jun-20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and Created by Rachit Adhvaryu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5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82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0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0D5B-6D96-4F47-BF70-7528F7F9A2AC}" type="datetime1">
              <a:rPr lang="en-US" smtClean="0"/>
              <a:t>12-Jun-20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and Created by Rachit Adhvaryu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27EC-95AB-4221-90AC-6F0DF68DD753}" type="datetime1">
              <a:rPr lang="en-US" smtClean="0"/>
              <a:t>12-Jun-20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and Created by Rachit Adhvaryu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C71D-9CEE-4884-A25F-DD162F68994C}" type="datetime1">
              <a:rPr lang="en-US" smtClean="0"/>
              <a:t>12-Jun-20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and Created by Rachit Adhvaryu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4022-946A-4972-A93B-F8904A079518}" type="datetime1">
              <a:rPr lang="en-US" smtClean="0"/>
              <a:t>12-Jun-20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and Created by Rachit Adhvaryu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A987-1D0E-486B-B7E6-E99CC453AD71}" type="datetime1">
              <a:rPr lang="en-US" smtClean="0"/>
              <a:t>12-Jun-20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and Created by Rachit Adhvaryu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33C8B391-32D7-411F-A12E-3BCB9B07FC34}" type="datetime1">
              <a:rPr lang="en-US" smtClean="0"/>
              <a:t>12-Jun-20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Compiled and Created by Rachit Adhvaryu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5AC1AD-53A2-46B0-813C-1C7F8BE9F045}" type="datetime1">
              <a:rPr lang="en-US" smtClean="0"/>
              <a:t>12-Jun-20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Compiled and Created by Rachit Adhvaryu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A85DEF55-A933-43D9-8552-8CA1DB5470FB}" type="datetime1">
              <a:rPr lang="en-US" smtClean="0"/>
              <a:t>12-Jun-20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Compiled and Created by Rachit Adhvaryu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NUL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NUL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9vwz_9ydEfLoWPi6xjpXHQ?view_as=subscriber?sub_confirmation=1" TargetMode="External"/><Relationship Id="rId2" Type="http://schemas.openxmlformats.org/officeDocument/2006/relationships/hyperlink" Target="https://github.com/Follow-RachitAdhvaryu/Learning-is-Vital/tree/master/Algorithms/Chapter1" TargetMode="Externa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902246" cy="3686015"/>
          </a:xfrm>
        </p:spPr>
        <p:txBody>
          <a:bodyPr>
            <a:normAutofit/>
          </a:bodyPr>
          <a:lstStyle/>
          <a:p>
            <a:r>
              <a:rPr lang="en-US" sz="8000" dirty="0"/>
              <a:t>Introduction to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Rachit adhvaryu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58A3373-3DDB-4729-BD8E-417F17407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" y="-1"/>
            <a:ext cx="5258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4818B4-5463-403B-8F17-48F39053E96F}"/>
              </a:ext>
            </a:extLst>
          </p:cNvPr>
          <p:cNvSpPr/>
          <p:nvPr/>
        </p:nvSpPr>
        <p:spPr>
          <a:xfrm>
            <a:off x="0" y="153404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1.2 – Writing an Algorithm – using Pseudo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72E9E-E99C-45B5-9286-BFA9BC01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and Created by Rachit Adhvaryu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A7650-3F8A-4892-8C73-D33C36C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36CE6-FD2C-4464-8BB7-83369FFDED0C}"/>
              </a:ext>
            </a:extLst>
          </p:cNvPr>
          <p:cNvSpPr/>
          <p:nvPr/>
        </p:nvSpPr>
        <p:spPr>
          <a:xfrm>
            <a:off x="613815" y="951443"/>
            <a:ext cx="114056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Pseudo Code is the best possible way to write an algorithm as it easy to read and understand.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Can be easily implemented in any programming language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Structure of Pseudo code is as follows: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A50AAD-BE12-4472-AAD5-7202A38484D4}"/>
              </a:ext>
            </a:extLst>
          </p:cNvPr>
          <p:cNvSpPr/>
          <p:nvPr/>
        </p:nvSpPr>
        <p:spPr>
          <a:xfrm>
            <a:off x="4146997" y="3429000"/>
            <a:ext cx="3928057" cy="1078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701991-EF77-4E00-AA04-6072C065FF35}"/>
              </a:ext>
            </a:extLst>
          </p:cNvPr>
          <p:cNvSpPr/>
          <p:nvPr/>
        </p:nvSpPr>
        <p:spPr>
          <a:xfrm>
            <a:off x="4146997" y="5060551"/>
            <a:ext cx="3928057" cy="1078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436ABF-9941-4613-A3E1-9BB79CC21B3A}"/>
              </a:ext>
            </a:extLst>
          </p:cNvPr>
          <p:cNvSpPr txBox="1"/>
          <p:nvPr/>
        </p:nvSpPr>
        <p:spPr>
          <a:xfrm>
            <a:off x="4340180" y="3698130"/>
            <a:ext cx="3562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Algorithm Heading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52C25D-66A4-4679-9112-770C174578B7}"/>
              </a:ext>
            </a:extLst>
          </p:cNvPr>
          <p:cNvSpPr txBox="1"/>
          <p:nvPr/>
        </p:nvSpPr>
        <p:spPr>
          <a:xfrm>
            <a:off x="4350911" y="5331595"/>
            <a:ext cx="3562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Algorithm</a:t>
            </a:r>
            <a:r>
              <a:rPr lang="en-US" sz="2800" b="1" dirty="0"/>
              <a:t> 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Body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A8717E-C828-4E3F-BF13-902C80B30B1C}"/>
              </a:ext>
            </a:extLst>
          </p:cNvPr>
          <p:cNvCxnSpPr>
            <a:stCxn id="3" idx="3"/>
            <a:endCxn id="9" idx="3"/>
          </p:cNvCxnSpPr>
          <p:nvPr/>
        </p:nvCxnSpPr>
        <p:spPr>
          <a:xfrm>
            <a:off x="8075054" y="3968303"/>
            <a:ext cx="12700" cy="1631551"/>
          </a:xfrm>
          <a:prstGeom prst="bentConnector3">
            <a:avLst>
              <a:gd name="adj1" fmla="val 565352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89B8020-8BBF-45C2-86B8-7ECDE6B1CD83}"/>
              </a:ext>
            </a:extLst>
          </p:cNvPr>
          <p:cNvSpPr/>
          <p:nvPr/>
        </p:nvSpPr>
        <p:spPr>
          <a:xfrm>
            <a:off x="8954973" y="4483970"/>
            <a:ext cx="28683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Pseudo Code Structure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82098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/>
      <p:bldP spid="11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4818B4-5463-403B-8F17-48F39053E96F}"/>
              </a:ext>
            </a:extLst>
          </p:cNvPr>
          <p:cNvSpPr/>
          <p:nvPr/>
        </p:nvSpPr>
        <p:spPr>
          <a:xfrm>
            <a:off x="1" y="51500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1.2 – Writing an Algorithm – using Pseudo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72E9E-E99C-45B5-9286-BFA9BC01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and Created by Rachit Adhvaryu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A7650-3F8A-4892-8C73-D33C36C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36CE6-FD2C-4464-8BB7-83369FFDED0C}"/>
              </a:ext>
            </a:extLst>
          </p:cNvPr>
          <p:cNvSpPr/>
          <p:nvPr/>
        </p:nvSpPr>
        <p:spPr>
          <a:xfrm>
            <a:off x="626694" y="735955"/>
            <a:ext cx="1140569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Algorithm Heading Consists:</a:t>
            </a:r>
          </a:p>
          <a:p>
            <a:pPr marL="342900" indent="-342900">
              <a:buFontTx/>
              <a:buChar char="-"/>
            </a:pPr>
            <a:endParaRPr lang="en-US" sz="500" b="1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 Name of Algorithm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Define a name to an algorithm (Can be anything)</a:t>
            </a:r>
          </a:p>
          <a:p>
            <a:pPr lvl="1"/>
            <a:r>
              <a:rPr lang="en-US" sz="5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 Problem Description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Describe exactly what an algorithm will achieve</a:t>
            </a:r>
          </a:p>
          <a:p>
            <a:pPr lvl="1"/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 Input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Describe what inputs that an algorithm will have to handle</a:t>
            </a:r>
          </a:p>
          <a:p>
            <a:pPr lvl="1"/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 Output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Expected Output of an algorithm</a:t>
            </a:r>
          </a:p>
          <a:p>
            <a:pPr lvl="1"/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Note:- All 4 components are compulsory to include in a Pseudo code</a:t>
            </a:r>
          </a:p>
          <a:p>
            <a:pPr lvl="1"/>
            <a:endParaRPr lang="en-US" sz="8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syntax to write Algorithm Heading is as follows:</a:t>
            </a:r>
          </a:p>
          <a:p>
            <a:pPr marL="800100" lvl="1" indent="-342900">
              <a:buFontTx/>
              <a:buChar char="-"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=&gt;   Procedure/Algorithm &lt;Algorithm Name&gt;(&lt;Parameters&gt;)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30287-1493-4DD4-B985-96AE85D92985}"/>
              </a:ext>
            </a:extLst>
          </p:cNvPr>
          <p:cNvSpPr txBox="1"/>
          <p:nvPr/>
        </p:nvSpPr>
        <p:spPr>
          <a:xfrm>
            <a:off x="1673485" y="4538766"/>
            <a:ext cx="2902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Keyword to define initiation of Algorithm. Write any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0EBD40-0046-499A-A3CB-BA6298B43EC2}"/>
              </a:ext>
            </a:extLst>
          </p:cNvPr>
          <p:cNvSpPr txBox="1"/>
          <p:nvPr/>
        </p:nvSpPr>
        <p:spPr>
          <a:xfrm>
            <a:off x="4679324" y="4552384"/>
            <a:ext cx="206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Name of Algorithm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BAB10B-6335-4E91-AABA-4C608AB5FC21}"/>
              </a:ext>
            </a:extLst>
          </p:cNvPr>
          <p:cNvSpPr txBox="1"/>
          <p:nvPr/>
        </p:nvSpPr>
        <p:spPr>
          <a:xfrm>
            <a:off x="7405353" y="4552384"/>
            <a:ext cx="222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Provide Parameters If any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9AB903-C7EF-4D26-BFB6-96F25CB3166E}"/>
              </a:ext>
            </a:extLst>
          </p:cNvPr>
          <p:cNvSpPr/>
          <p:nvPr/>
        </p:nvSpPr>
        <p:spPr>
          <a:xfrm>
            <a:off x="1673485" y="5185097"/>
            <a:ext cx="84149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Problem Description: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Input: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// Output: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9824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4818B4-5463-403B-8F17-48F39053E96F}"/>
              </a:ext>
            </a:extLst>
          </p:cNvPr>
          <p:cNvSpPr/>
          <p:nvPr/>
        </p:nvSpPr>
        <p:spPr>
          <a:xfrm>
            <a:off x="1" y="51500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1.2 – Writing an Algorithm – using Pseudo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72E9E-E99C-45B5-9286-BFA9BC01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and Created by Rachit Adhvaryu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A7650-3F8A-4892-8C73-D33C36C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36CE6-FD2C-4464-8BB7-83369FFDED0C}"/>
              </a:ext>
            </a:extLst>
          </p:cNvPr>
          <p:cNvSpPr/>
          <p:nvPr/>
        </p:nvSpPr>
        <p:spPr>
          <a:xfrm>
            <a:off x="639573" y="810434"/>
            <a:ext cx="11405699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Algorithm Body Consists:</a:t>
            </a:r>
          </a:p>
          <a:p>
            <a:pPr marL="342900" indent="-342900">
              <a:buFontTx/>
              <a:buChar char="-"/>
            </a:pPr>
            <a:endParaRPr lang="en-US" sz="500" b="1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actual statements of an algorithm</a:t>
            </a:r>
          </a:p>
          <a:p>
            <a:pPr marL="800100" lvl="1" indent="-342900">
              <a:buFontTx/>
              <a:buChar char="-"/>
            </a:pP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variable declaration and initialization</a:t>
            </a:r>
          </a:p>
          <a:p>
            <a:pPr marL="800100" lvl="1" indent="-342900">
              <a:buFontTx/>
              <a:buChar char="-"/>
            </a:pP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 and output of variables</a:t>
            </a:r>
          </a:p>
          <a:p>
            <a:pPr marL="800100" lvl="1" indent="-342900">
              <a:buFontTx/>
              <a:buChar char="-"/>
            </a:pP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 – else statements</a:t>
            </a:r>
          </a:p>
          <a:p>
            <a:pPr marL="800100" lvl="1" indent="-342900">
              <a:buFontTx/>
              <a:buChar char="-"/>
            </a:pP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looping statements</a:t>
            </a:r>
          </a:p>
          <a:p>
            <a:pPr marL="800100" lvl="1" indent="-342900">
              <a:buFontTx/>
              <a:buChar char="-"/>
            </a:pP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all required components for an algorithm</a:t>
            </a:r>
          </a:p>
        </p:txBody>
      </p:sp>
    </p:spTree>
    <p:extLst>
      <p:ext uri="{BB962C8B-B14F-4D97-AF65-F5344CB8AC3E}">
        <p14:creationId xmlns:p14="http://schemas.microsoft.com/office/powerpoint/2010/main" val="3957513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4818B4-5463-403B-8F17-48F39053E96F}"/>
              </a:ext>
            </a:extLst>
          </p:cNvPr>
          <p:cNvSpPr/>
          <p:nvPr/>
        </p:nvSpPr>
        <p:spPr>
          <a:xfrm>
            <a:off x="1" y="51500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1.2 – Writing an Algorithm – using Pseudo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72E9E-E99C-45B5-9286-BFA9BC01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and Created by Rachit Adhvaryu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A7650-3F8A-4892-8C73-D33C36C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36CE6-FD2C-4464-8BB7-83369FFDED0C}"/>
              </a:ext>
            </a:extLst>
          </p:cNvPr>
          <p:cNvSpPr/>
          <p:nvPr/>
        </p:nvSpPr>
        <p:spPr>
          <a:xfrm>
            <a:off x="193183" y="810434"/>
            <a:ext cx="11852089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Variable declaration and initialization</a:t>
            </a:r>
          </a:p>
          <a:p>
            <a:pPr lvl="1"/>
            <a:endParaRPr lang="en-US" sz="500" b="1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 No Datatypes required</a:t>
            </a:r>
          </a:p>
          <a:p>
            <a:pPr lvl="1"/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-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Declare a variable as per requirement</a:t>
            </a:r>
          </a:p>
          <a:p>
            <a:pPr lvl="1"/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-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 assign a value to the variable, “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” sign is used instead of “=“ sign</a:t>
            </a:r>
          </a:p>
          <a:p>
            <a:pPr lvl="1"/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lvl="1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-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For e.g.  “A=5” can be written as “a 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5” 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Tx/>
              <a:buChar char="-"/>
            </a:pP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437B7C-6456-46A5-8BEF-75AFF3C86C72}"/>
              </a:ext>
            </a:extLst>
          </p:cNvPr>
          <p:cNvSpPr/>
          <p:nvPr/>
        </p:nvSpPr>
        <p:spPr>
          <a:xfrm>
            <a:off x="193183" y="3477633"/>
            <a:ext cx="11998817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 and Output of variables</a:t>
            </a:r>
          </a:p>
          <a:p>
            <a:pPr lvl="1"/>
            <a:endParaRPr lang="en-US" sz="500" b="1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 “read” keyword is used for input</a:t>
            </a:r>
          </a:p>
          <a:p>
            <a:pPr lvl="1"/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-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“write” keyword is used for output</a:t>
            </a:r>
          </a:p>
          <a:p>
            <a:pPr lvl="1"/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-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e.g. A </a:t>
            </a:r>
            <a:r>
              <a:rPr lang="en-US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</a:t>
            </a:r>
            <a:r>
              <a:rPr lang="en-US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5, output of A can be written as </a:t>
            </a:r>
            <a:r>
              <a:rPr 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write(A)</a:t>
            </a:r>
            <a:r>
              <a:rPr 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OR   </a:t>
            </a:r>
            <a:r>
              <a:rPr 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write(“statement” . A)</a:t>
            </a:r>
          </a:p>
          <a:p>
            <a:pPr lvl="1"/>
            <a:endParaRPr lang="en-US" sz="500" b="1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-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e.g. To take input of variable A, the syntax will be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read(A)</a:t>
            </a:r>
            <a:endParaRPr lang="en-US" sz="2400" b="1" dirty="0">
              <a:solidFill>
                <a:srgbClr val="000000">
                  <a:lumMod val="85000"/>
                  <a:lumOff val="15000"/>
                </a:srgbClr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lvl="1"/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278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4818B4-5463-403B-8F17-48F39053E96F}"/>
              </a:ext>
            </a:extLst>
          </p:cNvPr>
          <p:cNvSpPr/>
          <p:nvPr/>
        </p:nvSpPr>
        <p:spPr>
          <a:xfrm>
            <a:off x="1" y="51500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1.2 – Writing an Algorithm – using Pseudo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72E9E-E99C-45B5-9286-BFA9BC01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and Created by Rachit Adhvaryu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A7650-3F8A-4892-8C73-D33C36C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36CE6-FD2C-4464-8BB7-83369FFDED0C}"/>
              </a:ext>
            </a:extLst>
          </p:cNvPr>
          <p:cNvSpPr/>
          <p:nvPr/>
        </p:nvSpPr>
        <p:spPr>
          <a:xfrm>
            <a:off x="193183" y="810434"/>
            <a:ext cx="11852089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 – else statements</a:t>
            </a:r>
          </a:p>
          <a:p>
            <a:pPr lvl="1"/>
            <a:endParaRPr lang="en-US" sz="500" b="1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syntax is:</a:t>
            </a: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	if (&lt;condition&gt;) then</a:t>
            </a: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	    statements</a:t>
            </a: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	else</a:t>
            </a: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	    statements</a:t>
            </a: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	endif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Tx/>
              <a:buChar char="-"/>
            </a:pP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437B7C-6456-46A5-8BEF-75AFF3C86C72}"/>
              </a:ext>
            </a:extLst>
          </p:cNvPr>
          <p:cNvSpPr/>
          <p:nvPr/>
        </p:nvSpPr>
        <p:spPr>
          <a:xfrm>
            <a:off x="193183" y="3804106"/>
            <a:ext cx="11998817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While Loop</a:t>
            </a:r>
          </a:p>
          <a:p>
            <a:pPr lvl="1"/>
            <a:endParaRPr lang="en-US" sz="500" b="1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syntax is:</a:t>
            </a: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	while (&lt;condition&gt;) do</a:t>
            </a: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	   {</a:t>
            </a: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		// body of while statement</a:t>
            </a: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	    }	</a:t>
            </a: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312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4818B4-5463-403B-8F17-48F39053E96F}"/>
              </a:ext>
            </a:extLst>
          </p:cNvPr>
          <p:cNvSpPr/>
          <p:nvPr/>
        </p:nvSpPr>
        <p:spPr>
          <a:xfrm>
            <a:off x="1" y="51500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1.2 – Writing an Algorithm – using Pseudo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72E9E-E99C-45B5-9286-BFA9BC01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and Created by Rachit Adhvaryu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A7650-3F8A-4892-8C73-D33C36C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36CE6-FD2C-4464-8BB7-83369FFDED0C}"/>
              </a:ext>
            </a:extLst>
          </p:cNvPr>
          <p:cNvSpPr/>
          <p:nvPr/>
        </p:nvSpPr>
        <p:spPr>
          <a:xfrm>
            <a:off x="193183" y="810434"/>
            <a:ext cx="11852089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Single For Loop</a:t>
            </a:r>
          </a:p>
          <a:p>
            <a:pPr lvl="1"/>
            <a:endParaRPr lang="en-US" sz="100" b="1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syntax is:</a:t>
            </a: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	for &lt;variable&gt;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Value1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to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ValueN   </a:t>
            </a:r>
            <a:r>
              <a:rPr 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step  &lt;Value&gt; (Optional – By Default 		   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{</a:t>
            </a:r>
            <a:r>
              <a:rPr 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							Increment by 1 			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// body of for loop 		                        </a:t>
            </a:r>
            <a:r>
              <a:rPr 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	if not defined)</a:t>
            </a: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	    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80FF5-950F-4F6B-B130-1C473E835F6D}"/>
              </a:ext>
            </a:extLst>
          </p:cNvPr>
          <p:cNvSpPr/>
          <p:nvPr/>
        </p:nvSpPr>
        <p:spPr>
          <a:xfrm>
            <a:off x="339911" y="3251916"/>
            <a:ext cx="1185208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Nested For Loop</a:t>
            </a:r>
          </a:p>
          <a:p>
            <a:pPr lvl="1"/>
            <a:endParaRPr lang="en-US" sz="100" b="1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syntax is:</a:t>
            </a: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	for &lt;variable1&gt;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Value1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to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ValueN  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step  &lt;Value&gt;</a:t>
            </a: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	   {</a:t>
            </a: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	        for &lt;variable2&gt;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Value1  to ValueN  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step  &lt;Value&gt;</a:t>
            </a: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                         {</a:t>
            </a: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                         }</a:t>
            </a: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	     }</a:t>
            </a:r>
          </a:p>
          <a:p>
            <a:pPr marL="800100" lvl="1" indent="-342900">
              <a:buFontTx/>
              <a:buChar char="-"/>
            </a:pPr>
            <a:endParaRPr lang="en-US" sz="5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304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4818B4-5463-403B-8F17-48F39053E96F}"/>
              </a:ext>
            </a:extLst>
          </p:cNvPr>
          <p:cNvSpPr/>
          <p:nvPr/>
        </p:nvSpPr>
        <p:spPr>
          <a:xfrm>
            <a:off x="1" y="51500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1.2 – Writing an Algorithm – using Pseudo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72E9E-E99C-45B5-9286-BFA9BC01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and Created by Rachit Adhvaryu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A7650-3F8A-4892-8C73-D33C36C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36CE6-FD2C-4464-8BB7-83369FFDED0C}"/>
              </a:ext>
            </a:extLst>
          </p:cNvPr>
          <p:cNvSpPr/>
          <p:nvPr/>
        </p:nvSpPr>
        <p:spPr>
          <a:xfrm>
            <a:off x="180305" y="759386"/>
            <a:ext cx="1058643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For e.g. Write an algorithm to add 2 numbers</a:t>
            </a:r>
          </a:p>
          <a:p>
            <a:pPr lvl="1"/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=&gt;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Procedure/Algorithm Addition</a:t>
            </a:r>
          </a:p>
          <a:p>
            <a:endParaRPr lang="en-US" sz="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// Problem Description: This algorithm will make addition of 2 numbers</a:t>
            </a:r>
          </a:p>
          <a:p>
            <a:r>
              <a:rPr lang="en-US" sz="5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// Input: 2 numbers A &amp; B</a:t>
            </a:r>
          </a:p>
          <a:p>
            <a:endParaRPr lang="en-US" sz="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// Output: Addition of 2 Numbers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C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 + B</a:t>
            </a:r>
          </a:p>
          <a:p>
            <a:endParaRPr lang="en-US" sz="5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write(“Addition of 2 Numbers = “ . C)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A4287EC-15D3-4D9E-A8BA-CDB2D99176BF}"/>
              </a:ext>
            </a:extLst>
          </p:cNvPr>
          <p:cNvCxnSpPr/>
          <p:nvPr/>
        </p:nvCxnSpPr>
        <p:spPr>
          <a:xfrm>
            <a:off x="9942489" y="1797449"/>
            <a:ext cx="12700" cy="1631551"/>
          </a:xfrm>
          <a:prstGeom prst="bentConnector3">
            <a:avLst>
              <a:gd name="adj1" fmla="val 565352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7E0AD1-EC3B-4421-B9B1-DCC3E8B103C1}"/>
              </a:ext>
            </a:extLst>
          </p:cNvPr>
          <p:cNvSpPr txBox="1"/>
          <p:nvPr/>
        </p:nvSpPr>
        <p:spPr>
          <a:xfrm>
            <a:off x="10766739" y="2021270"/>
            <a:ext cx="141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Algorithm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Heading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A42E72D-84C2-4F52-BFDA-3BC8C4A566AE}"/>
              </a:ext>
            </a:extLst>
          </p:cNvPr>
          <p:cNvCxnSpPr>
            <a:cxnSpLocks/>
          </p:cNvCxnSpPr>
          <p:nvPr/>
        </p:nvCxnSpPr>
        <p:spPr>
          <a:xfrm>
            <a:off x="6083300" y="3926176"/>
            <a:ext cx="12700" cy="1631551"/>
          </a:xfrm>
          <a:prstGeom prst="bentConnector3">
            <a:avLst>
              <a:gd name="adj1" fmla="val 524789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903AE3-4E49-420C-9895-EA18E7E00D39}"/>
              </a:ext>
            </a:extLst>
          </p:cNvPr>
          <p:cNvSpPr txBox="1"/>
          <p:nvPr/>
        </p:nvSpPr>
        <p:spPr>
          <a:xfrm>
            <a:off x="6920250" y="4152970"/>
            <a:ext cx="141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Algorithm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Body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37912C-EB06-417C-822C-FBB2E2BE3E33}"/>
              </a:ext>
            </a:extLst>
          </p:cNvPr>
          <p:cNvSpPr txBox="1"/>
          <p:nvPr/>
        </p:nvSpPr>
        <p:spPr>
          <a:xfrm>
            <a:off x="1097279" y="5234327"/>
            <a:ext cx="4608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Last statement of algorithm indicates End of Algorithm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3925A1-A164-440B-8C7A-D8CB73EBBC03}"/>
              </a:ext>
            </a:extLst>
          </p:cNvPr>
          <p:cNvCxnSpPr>
            <a:stCxn id="23" idx="0"/>
          </p:cNvCxnSpPr>
          <p:nvPr/>
        </p:nvCxnSpPr>
        <p:spPr>
          <a:xfrm flipV="1">
            <a:off x="3401578" y="4741951"/>
            <a:ext cx="178749" cy="49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424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4818B4-5463-403B-8F17-48F39053E96F}"/>
              </a:ext>
            </a:extLst>
          </p:cNvPr>
          <p:cNvSpPr/>
          <p:nvPr/>
        </p:nvSpPr>
        <p:spPr>
          <a:xfrm>
            <a:off x="569997" y="552649"/>
            <a:ext cx="11278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1.3 Mathematics in Algorithm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64FFC-CD78-4B65-942F-2700AE0E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Compiled and Created by Rachit Adhvaryu</a:t>
            </a:r>
            <a:endParaRPr kumimoji="0" lang="en-US" sz="8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4553C-840D-41B1-9A03-EB598C58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53030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Multiplication Methods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981200" y="1306513"/>
            <a:ext cx="3276600" cy="6397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Times New Roman" panose="02020603050405020304" pitchFamily="18" charset="0"/>
              </a:rPr>
              <a:t>1. American approach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705600" y="1306513"/>
            <a:ext cx="3505200" cy="63976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English approach</a:t>
            </a:r>
          </a:p>
        </p:txBody>
      </p:sp>
      <p:sp>
        <p:nvSpPr>
          <p:cNvPr id="6" name="Rectangle 5"/>
          <p:cNvSpPr/>
          <p:nvPr/>
        </p:nvSpPr>
        <p:spPr>
          <a:xfrm>
            <a:off x="3335735" y="2057400"/>
            <a:ext cx="1025912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9 8 1</a:t>
            </a:r>
          </a:p>
        </p:txBody>
      </p:sp>
      <p:sp>
        <p:nvSpPr>
          <p:cNvPr id="7" name="Rectangle 6"/>
          <p:cNvSpPr/>
          <p:nvPr/>
        </p:nvSpPr>
        <p:spPr>
          <a:xfrm>
            <a:off x="3137210" y="3203863"/>
            <a:ext cx="1282390" cy="5334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3 9 2 4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5600" y="3737263"/>
            <a:ext cx="1295400" cy="5334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2 9 4 3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80009" y="4267200"/>
            <a:ext cx="1282390" cy="5334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1 9 6 2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80009" y="4800601"/>
            <a:ext cx="1025912" cy="552797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9 8 1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4600" y="5486400"/>
            <a:ext cx="1752600" cy="5334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1 2 1 0 5 5 4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62400" y="2590800"/>
            <a:ext cx="25681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78044" y="2590800"/>
            <a:ext cx="28435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57218" y="2590800"/>
            <a:ext cx="27658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00401" y="2590800"/>
            <a:ext cx="25681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07735" y="2057400"/>
            <a:ext cx="1025912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9 8 1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20000" y="4724400"/>
            <a:ext cx="1282390" cy="5334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3 9 2 4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91400" y="4191000"/>
            <a:ext cx="1295400" cy="5334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2 9 4 3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62800" y="3657600"/>
            <a:ext cx="1282390" cy="5334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1 9 6 2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62800" y="3181004"/>
            <a:ext cx="1004708" cy="476597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9 8 1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5410200"/>
            <a:ext cx="1752600" cy="5334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1 2 1 0 5 5 4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34400" y="2590800"/>
            <a:ext cx="25681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250044" y="2590800"/>
            <a:ext cx="28435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29218" y="2590800"/>
            <a:ext cx="27658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72401" y="2590800"/>
            <a:ext cx="25681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2693526" y="3048000"/>
            <a:ext cx="195467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192735" y="5353397"/>
            <a:ext cx="2286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010400" y="3048000"/>
            <a:ext cx="21336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858000" y="5257800"/>
            <a:ext cx="25146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01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86622" y="1132609"/>
            <a:ext cx="1205344" cy="4191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1234</a:t>
            </a:r>
          </a:p>
        </p:txBody>
      </p:sp>
      <p:sp>
        <p:nvSpPr>
          <p:cNvPr id="5" name="Rectangle 4"/>
          <p:cNvSpPr/>
          <p:nvPr/>
        </p:nvSpPr>
        <p:spPr>
          <a:xfrm>
            <a:off x="7788162" y="1590964"/>
            <a:ext cx="1205344" cy="4191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2468</a:t>
            </a:r>
          </a:p>
        </p:txBody>
      </p:sp>
      <p:sp>
        <p:nvSpPr>
          <p:cNvPr id="6" name="Rectangle 5"/>
          <p:cNvSpPr/>
          <p:nvPr/>
        </p:nvSpPr>
        <p:spPr>
          <a:xfrm>
            <a:off x="7789702" y="2049319"/>
            <a:ext cx="1205344" cy="4191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4936</a:t>
            </a:r>
          </a:p>
        </p:txBody>
      </p:sp>
      <p:sp>
        <p:nvSpPr>
          <p:cNvPr id="7" name="Rectangle 6"/>
          <p:cNvSpPr/>
          <p:nvPr/>
        </p:nvSpPr>
        <p:spPr>
          <a:xfrm>
            <a:off x="7791242" y="2507674"/>
            <a:ext cx="1205344" cy="4191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9872</a:t>
            </a:r>
          </a:p>
        </p:txBody>
      </p:sp>
      <p:sp>
        <p:nvSpPr>
          <p:cNvPr id="8" name="Rectangle 7"/>
          <p:cNvSpPr/>
          <p:nvPr/>
        </p:nvSpPr>
        <p:spPr>
          <a:xfrm>
            <a:off x="7797401" y="2966029"/>
            <a:ext cx="1205344" cy="4191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19744</a:t>
            </a:r>
          </a:p>
        </p:txBody>
      </p:sp>
      <p:sp>
        <p:nvSpPr>
          <p:cNvPr id="9" name="Rectangle 8"/>
          <p:cNvSpPr/>
          <p:nvPr/>
        </p:nvSpPr>
        <p:spPr>
          <a:xfrm>
            <a:off x="7798941" y="3424384"/>
            <a:ext cx="1205344" cy="4191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39488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92783" y="3882739"/>
            <a:ext cx="1205343" cy="4191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78976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00477" y="4341094"/>
            <a:ext cx="1205344" cy="4191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157952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95861" y="4799449"/>
            <a:ext cx="1205344" cy="4191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315904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94321" y="5257800"/>
            <a:ext cx="1205344" cy="4191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631808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72222" y="1132609"/>
            <a:ext cx="761998" cy="4191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981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75302" y="1590964"/>
            <a:ext cx="761998" cy="4191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490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73762" y="2049319"/>
            <a:ext cx="761998" cy="4191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245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76842" y="2507674"/>
            <a:ext cx="761998" cy="4191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83001" y="2966029"/>
            <a:ext cx="761998" cy="4191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84541" y="3424384"/>
            <a:ext cx="761998" cy="4191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78383" y="3882739"/>
            <a:ext cx="761997" cy="4191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86077" y="4341094"/>
            <a:ext cx="761998" cy="4191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81461" y="4799449"/>
            <a:ext cx="761998" cy="4191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79921" y="5257800"/>
            <a:ext cx="761998" cy="4191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259578" y="1132609"/>
            <a:ext cx="1205344" cy="4191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1234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234422" y="2044701"/>
            <a:ext cx="1205344" cy="4191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4936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234422" y="3006441"/>
            <a:ext cx="1205344" cy="4191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19744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34424" y="3878116"/>
            <a:ext cx="1205343" cy="4191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78976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34422" y="4341094"/>
            <a:ext cx="1205344" cy="4191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157952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234422" y="4799449"/>
            <a:ext cx="1205344" cy="4191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315904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234422" y="5257800"/>
            <a:ext cx="1205344" cy="4191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631808</a:t>
            </a:r>
          </a:p>
        </p:txBody>
      </p:sp>
      <p:cxnSp>
        <p:nvCxnSpPr>
          <p:cNvPr id="31" name="Straight Connector 30"/>
          <p:cNvCxnSpPr>
            <a:stCxn id="5" idx="1"/>
          </p:cNvCxnSpPr>
          <p:nvPr/>
        </p:nvCxnSpPr>
        <p:spPr>
          <a:xfrm>
            <a:off x="7788162" y="1800514"/>
            <a:ext cx="2651604" cy="282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1"/>
          </p:cNvCxnSpPr>
          <p:nvPr/>
        </p:nvCxnSpPr>
        <p:spPr>
          <a:xfrm>
            <a:off x="7791242" y="2717224"/>
            <a:ext cx="2661102" cy="173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1"/>
          </p:cNvCxnSpPr>
          <p:nvPr/>
        </p:nvCxnSpPr>
        <p:spPr>
          <a:xfrm>
            <a:off x="7798942" y="3633935"/>
            <a:ext cx="2640825" cy="242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980666" y="5935525"/>
            <a:ext cx="1459101" cy="451338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1210554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8991601" y="5791200"/>
            <a:ext cx="145910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1714500" y="106364"/>
            <a:ext cx="8763000" cy="808037"/>
          </a:xfrm>
        </p:spPr>
        <p:txBody>
          <a:bodyPr/>
          <a:lstStyle/>
          <a:p>
            <a:r>
              <a:rPr lang="en-US" dirty="0"/>
              <a:t>Simple Multiplication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4500" y="990600"/>
                <a:ext cx="5003780" cy="5334000"/>
              </a:xfrm>
              <a:noFill/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. à</m:t>
                    </m:r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𝒍𝒂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dirty="0" err="1">
                        <a:latin typeface="Cambria Math" panose="02040503050406030204" pitchFamily="18" charset="0"/>
                      </a:rPr>
                      <m:t>𝒓𝒖𝒔𝒔𝒆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/>
                  <a:t>multiplication</a:t>
                </a:r>
              </a:p>
              <a:p>
                <a:pPr marL="623888" lvl="1" indent="-341313">
                  <a:buFont typeface="+mj-lt"/>
                  <a:buAutoNum type="arabicPeriod"/>
                </a:pPr>
                <a:r>
                  <a:rPr lang="en-US" b="1" dirty="0"/>
                  <a:t>Write</a:t>
                </a:r>
                <a:r>
                  <a:rPr lang="en-US" dirty="0"/>
                  <a:t> the multiplicand and multiplier side by side.</a:t>
                </a:r>
              </a:p>
              <a:p>
                <a:pPr marL="623888" lvl="1" indent="-341313">
                  <a:buFont typeface="+mj-lt"/>
                  <a:buAutoNum type="arabicPeriod"/>
                </a:pPr>
                <a:r>
                  <a:rPr lang="en-US" b="1" dirty="0"/>
                  <a:t>Make two columns</a:t>
                </a:r>
                <a:r>
                  <a:rPr lang="en-US" dirty="0"/>
                  <a:t>, one under each operand.</a:t>
                </a:r>
              </a:p>
              <a:p>
                <a:pPr marL="623888" lvl="1" indent="-341313">
                  <a:buFont typeface="+mj-lt"/>
                  <a:buAutoNum type="arabicPeriod"/>
                </a:pPr>
                <a:r>
                  <a:rPr lang="en-US" b="1" dirty="0"/>
                  <a:t>Repeat step 4 and 5 </a:t>
                </a:r>
                <a:r>
                  <a:rPr lang="en-US" dirty="0"/>
                  <a:t>until the number in the left column is 1.</a:t>
                </a:r>
              </a:p>
              <a:p>
                <a:pPr marL="623888" lvl="1" indent="-341313">
                  <a:buFont typeface="+mj-lt"/>
                  <a:buAutoNum type="arabicPeriod"/>
                </a:pPr>
                <a:r>
                  <a:rPr lang="en-US" b="1" dirty="0"/>
                  <a:t>Divide</a:t>
                </a:r>
                <a:r>
                  <a:rPr lang="en-US" dirty="0"/>
                  <a:t> the number in the </a:t>
                </a:r>
                <a:r>
                  <a:rPr lang="en-US" b="1" dirty="0"/>
                  <a:t>left hand column by 2</a:t>
                </a:r>
                <a:r>
                  <a:rPr lang="en-US" dirty="0"/>
                  <a:t>, ignoring any fractions.</a:t>
                </a:r>
              </a:p>
              <a:p>
                <a:pPr marL="623888" lvl="1" indent="-341313">
                  <a:buFont typeface="+mj-lt"/>
                  <a:buAutoNum type="arabicPeriod"/>
                </a:pPr>
                <a:r>
                  <a:rPr lang="en-US" b="1" dirty="0"/>
                  <a:t>Double</a:t>
                </a:r>
                <a:r>
                  <a:rPr lang="en-US" dirty="0"/>
                  <a:t> the number in the </a:t>
                </a:r>
                <a:r>
                  <a:rPr lang="en-US" b="1" dirty="0"/>
                  <a:t>right hand column</a:t>
                </a:r>
                <a:r>
                  <a:rPr lang="en-US" dirty="0"/>
                  <a:t> by adding it to itself. </a:t>
                </a:r>
              </a:p>
              <a:p>
                <a:pPr marL="623888" lvl="1" indent="-341313">
                  <a:buFont typeface="+mj-lt"/>
                  <a:buAutoNum type="arabicPeriod"/>
                </a:pPr>
                <a:r>
                  <a:rPr lang="en-US" dirty="0"/>
                  <a:t>Next </a:t>
                </a:r>
                <a:r>
                  <a:rPr lang="en-US" b="1" dirty="0"/>
                  <a:t>cross out </a:t>
                </a:r>
                <a:r>
                  <a:rPr lang="en-US" dirty="0"/>
                  <a:t>each row where the number in the left hand column is even.</a:t>
                </a:r>
              </a:p>
              <a:p>
                <a:pPr marL="623888" lvl="1" indent="-341313">
                  <a:buFont typeface="+mj-lt"/>
                  <a:buAutoNum type="arabicPeriod"/>
                </a:pPr>
                <a:r>
                  <a:rPr lang="en-US" dirty="0"/>
                  <a:t>Finally </a:t>
                </a:r>
                <a:r>
                  <a:rPr lang="en-US" b="1" dirty="0"/>
                  <a:t>add up </a:t>
                </a:r>
                <a:r>
                  <a:rPr lang="en-US" dirty="0"/>
                  <a:t>the numbers that remain in the right hand column.</a:t>
                </a:r>
              </a:p>
            </p:txBody>
          </p:sp>
        </mc:Choice>
        <mc:Fallback xmlns="">
          <p:sp>
            <p:nvSpPr>
              <p:cNvPr id="5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500" y="990600"/>
                <a:ext cx="5003780" cy="5334000"/>
              </a:xfrm>
              <a:blipFill>
                <a:blip r:embed="rId2"/>
                <a:stretch>
                  <a:fillRect l="-244" t="-914" r="-1340" b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66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6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400"/>
                            </p:stCondLst>
                            <p:childTnLst>
                              <p:par>
                                <p:cTn id="1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4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4818B4-5463-403B-8F17-48F39053E96F}"/>
              </a:ext>
            </a:extLst>
          </p:cNvPr>
          <p:cNvSpPr/>
          <p:nvPr/>
        </p:nvSpPr>
        <p:spPr>
          <a:xfrm>
            <a:off x="569998" y="153404"/>
            <a:ext cx="112785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1.1.1 – Algorithms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9932CB-143B-481D-840E-4D662EDA6309}"/>
              </a:ext>
            </a:extLst>
          </p:cNvPr>
          <p:cNvSpPr/>
          <p:nvPr/>
        </p:nvSpPr>
        <p:spPr>
          <a:xfrm>
            <a:off x="569998" y="1422684"/>
            <a:ext cx="109565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 Algorithm is a well defined computational procedure that takes some set of instructions or set of values as an input in some specific sequence and generates output in finite amount of time.</a:t>
            </a:r>
          </a:p>
          <a:p>
            <a:pPr algn="just"/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71500" indent="-571500" algn="just">
              <a:buFontTx/>
              <a:buChar char="-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</a:t>
            </a:r>
          </a:p>
          <a:p>
            <a:pPr marL="571500" indent="-571500" algn="just">
              <a:buFontTx/>
              <a:buChar char="-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Computation</a:t>
            </a:r>
          </a:p>
          <a:p>
            <a:pPr marL="571500" indent="-571500" algn="just">
              <a:buFontTx/>
              <a:buChar char="-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72E9E-E99C-45B5-9286-BFA9BC01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and Created by Rachit Adhvaryu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A7650-3F8A-4892-8C73-D33C36C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81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Set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is an </a:t>
            </a:r>
            <a:r>
              <a:rPr lang="en-US" b="1" dirty="0"/>
              <a:t>unordered collection </a:t>
            </a:r>
            <a:r>
              <a:rPr lang="en-US" dirty="0"/>
              <a:t>of </a:t>
            </a:r>
            <a:r>
              <a:rPr lang="en-US" b="1" dirty="0"/>
              <a:t>distinct objects</a:t>
            </a:r>
            <a:r>
              <a:rPr lang="en-US" dirty="0"/>
              <a:t>.</a:t>
            </a:r>
          </a:p>
          <a:p>
            <a:r>
              <a:rPr lang="en-US" dirty="0"/>
              <a:t>The objects in a set are called </a:t>
            </a:r>
            <a:r>
              <a:rPr lang="en-US" b="1" dirty="0"/>
              <a:t>elements or members </a:t>
            </a:r>
            <a:r>
              <a:rPr lang="en-US" dirty="0"/>
              <a:t>of the set.</a:t>
            </a:r>
          </a:p>
          <a:p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2366304" y="2552700"/>
                <a:ext cx="7454900" cy="1005840"/>
              </a:xfrm>
              <a:prstGeom prst="roundRect">
                <a:avLst/>
              </a:prstGeom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Set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A</m:t>
                      </m:r>
                      <m:r>
                        <a:rPr kumimoji="0" lang="pt-BR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pt-BR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t-BR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1, 2, </m:t>
                          </m:r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  <m:r>
                            <a:rPr kumimoji="0" lang="pt-BR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Set</m:t>
                      </m:r>
                      <m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B</m:t>
                      </m:r>
                      <m:r>
                        <a:rPr kumimoji="0" lang="pt-BR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pt-BR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10, 20, 30, 40, 50</m:t>
                          </m:r>
                        </m:e>
                      </m:d>
                    </m:oMath>
                  </m:oMathPara>
                </a14:m>
                <a:endParaRPr kumimoji="0" lang="en-US" sz="22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304" y="2552700"/>
                <a:ext cx="7454900" cy="10058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ound Diagonal Corner Rectangle 16"/>
          <p:cNvSpPr/>
          <p:nvPr/>
        </p:nvSpPr>
        <p:spPr>
          <a:xfrm rot="5400000">
            <a:off x="2941907" y="1325295"/>
            <a:ext cx="457200" cy="2226213"/>
          </a:xfrm>
          <a:prstGeom prst="round2Diag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91440" tIns="0" bIns="9144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1</a:t>
            </a:r>
          </a:p>
        </p:txBody>
      </p:sp>
      <p:sp>
        <p:nvSpPr>
          <p:cNvPr id="18" name="Round Diagonal Corner Rectangle 17"/>
          <p:cNvSpPr/>
          <p:nvPr/>
        </p:nvSpPr>
        <p:spPr>
          <a:xfrm rot="5400000">
            <a:off x="9044940" y="2644140"/>
            <a:ext cx="457200" cy="2103120"/>
          </a:xfrm>
          <a:prstGeom prst="round2Diag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lIns="91440" tIns="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Roster Notation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1714500" y="4267198"/>
                <a:ext cx="8610600" cy="1005840"/>
              </a:xfrm>
              <a:prstGeom prst="roundRect">
                <a:avLst/>
              </a:prstGeom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7155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Set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C</m:t>
                      </m:r>
                      <m: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d>
                        <m:dPr>
                          <m:begChr m:val="{"/>
                          <m:endChr m:val="|"/>
                          <m:ctrlPr>
                            <a:rPr kumimoji="0" lang="pt-BR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pt-B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x</m:t>
                          </m:r>
                          <m:r>
                            <a:rPr kumimoji="0" lang="pt-B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m:rPr>
                          <m:sty m:val="p"/>
                        </m:rP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x</m:t>
                      </m:r>
                      <m: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is</m:t>
                      </m:r>
                      <m: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an</m:t>
                      </m:r>
                      <m: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even</m:t>
                      </m:r>
                      <m: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integer</m:t>
                      </m:r>
                      <m: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greater</m:t>
                      </m:r>
                      <m: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than</m:t>
                      </m:r>
                      <m: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2}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51435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Set</m:t>
                      </m:r>
                      <m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D</m:t>
                      </m:r>
                      <m: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={</m:t>
                      </m:r>
                      <m:r>
                        <m:rPr>
                          <m:sty m:val="p"/>
                        </m:rP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x</m:t>
                      </m:r>
                      <m: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| </m:t>
                      </m:r>
                      <m:r>
                        <m:rPr>
                          <m:sty m:val="p"/>
                        </m:rP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x</m:t>
                      </m:r>
                      <m: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r>
                        <m:rPr>
                          <m:sty m:val="p"/>
                        </m:rP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C</m:t>
                      </m:r>
                      <m: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and</m:t>
                      </m:r>
                      <m: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x</m:t>
                      </m:r>
                      <m: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≤51}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0" y="4267198"/>
                <a:ext cx="8610600" cy="10058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 Diagonal Corner Rectangle 19"/>
          <p:cNvSpPr/>
          <p:nvPr/>
        </p:nvSpPr>
        <p:spPr>
          <a:xfrm rot="5400000">
            <a:off x="2628314" y="2971216"/>
            <a:ext cx="457200" cy="2226213"/>
          </a:xfrm>
          <a:prstGeom prst="round2Diag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lIns="91440" tIns="0" bIns="9144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2</a:t>
            </a:r>
          </a:p>
        </p:txBody>
      </p:sp>
      <p:sp>
        <p:nvSpPr>
          <p:cNvPr id="21" name="Round Diagonal Corner Rectangle 20"/>
          <p:cNvSpPr/>
          <p:nvPr/>
        </p:nvSpPr>
        <p:spPr>
          <a:xfrm rot="5400000">
            <a:off x="8953501" y="4501769"/>
            <a:ext cx="731520" cy="2011680"/>
          </a:xfrm>
          <a:prstGeom prst="round2Diag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lIns="91440" tIns="0" bIns="91440" rtlCol="0" anchor="ctr"/>
          <a:lstStyle/>
          <a:p>
            <a:pPr marL="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Set-builder Notation  </a:t>
            </a:r>
          </a:p>
        </p:txBody>
      </p:sp>
    </p:spTree>
    <p:extLst>
      <p:ext uri="{BB962C8B-B14F-4D97-AF65-F5344CB8AC3E}">
        <p14:creationId xmlns:p14="http://schemas.microsoft.com/office/powerpoint/2010/main" val="101186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8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Finite &amp; Infinite sets</a:t>
                </a:r>
                <a:r>
                  <a:rPr lang="en-US" dirty="0"/>
                  <a:t>: A set is finite if it contains a finite number of elements, </a:t>
                </a:r>
                <a:r>
                  <a:rPr lang="en-US" b="1" dirty="0"/>
                  <a:t>otherwise </a:t>
                </a:r>
                <a:r>
                  <a:rPr lang="en-US" dirty="0"/>
                  <a:t>it is an infinite set. </a:t>
                </a:r>
              </a:p>
              <a:p>
                <a:r>
                  <a:rPr lang="en-US" dirty="0"/>
                  <a:t>Examples:</a:t>
                </a:r>
              </a:p>
              <a:p>
                <a:pPr marL="85725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dirty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−81=0</m:t>
                    </m:r>
                    <m:r>
                      <a:rPr lang="en-US" b="0" i="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200" dirty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−9,9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85725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divisible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by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2}</m:t>
                    </m:r>
                  </m:oMath>
                </a14:m>
                <a:endParaRPr lang="en-US" dirty="0"/>
              </a:p>
              <a:p>
                <a:pPr marL="857250" lvl="1" indent="-457200">
                  <a:buFont typeface="+mj-lt"/>
                  <a:buAutoNum type="arabicPeriod"/>
                </a:pPr>
                <a:endParaRPr lang="en-US" b="1" dirty="0"/>
              </a:p>
              <a:p>
                <a:r>
                  <a:rPr lang="en-US" b="1" dirty="0"/>
                  <a:t>Cardinality of set</a:t>
                </a:r>
                <a:r>
                  <a:rPr lang="en-US" dirty="0"/>
                  <a:t>: The cardinality of a set denotes the number of elements in a set. The cardinality of a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Examples: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set of English alphabets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) = |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| = 26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The cardinality of an infinite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 denoted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b="1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The </a:t>
                </a:r>
                <a:r>
                  <a:rPr lang="en-US" b="1" dirty="0"/>
                  <a:t>empty set </a:t>
                </a:r>
                <a:r>
                  <a:rPr lang="en-US" dirty="0"/>
                  <a:t>denoted as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is the unique set whose cardinality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5" t="-800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Diagonal Corner Rectangle 6"/>
          <p:cNvSpPr/>
          <p:nvPr/>
        </p:nvSpPr>
        <p:spPr>
          <a:xfrm rot="5400000">
            <a:off x="7722870" y="1276654"/>
            <a:ext cx="457200" cy="2232660"/>
          </a:xfrm>
          <a:prstGeom prst="round2Diag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lIns="91440" tIns="0" bIns="91440"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/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Finite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 Diagonal Corner Rectangle 8"/>
              <p:cNvSpPr/>
              <p:nvPr/>
            </p:nvSpPr>
            <p:spPr>
              <a:xfrm rot="5400000">
                <a:off x="8115300" y="1691640"/>
                <a:ext cx="457200" cy="3017520"/>
              </a:xfrm>
              <a:prstGeom prst="round2Diag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vert270" lIns="91440" tIns="0" bIns="91440" rtlCol="0" anchor="ctr"/>
              <a:lstStyle/>
              <a:p>
                <a:pPr marL="0" marR="0" lvl="2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N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an infinite set </a:t>
                </a:r>
              </a:p>
            </p:txBody>
          </p:sp>
        </mc:Choice>
        <mc:Fallback xmlns="">
          <p:sp>
            <p:nvSpPr>
              <p:cNvPr id="9" name="Round Diagonal Corner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115300" y="1691640"/>
                <a:ext cx="457200" cy="3017520"/>
              </a:xfrm>
              <a:prstGeom prst="round2DiagRect">
                <a:avLst/>
              </a:prstGeom>
              <a:blipFill>
                <a:blip r:embed="rId3"/>
                <a:stretch>
                  <a:fillRect t="-7595" r="-3808" b="-25316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06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4500" y="1026968"/>
                <a:ext cx="8763000" cy="53340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Subset</a:t>
                </a:r>
                <a:r>
                  <a:rPr lang="en-US" dirty="0"/>
                  <a:t>: For two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we say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a subset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written 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if each member of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1" dirty="0"/>
                  <a:t> is also a member</a:t>
                </a:r>
                <a:r>
                  <a:rPr lang="en-US" dirty="0"/>
                  <a:t> of set 𝐴. </a:t>
                </a:r>
              </a:p>
              <a:p>
                <a:r>
                  <a:rPr lang="en-US" b="1" dirty="0"/>
                  <a:t>Proper Subset</a:t>
                </a:r>
                <a:r>
                  <a:rPr lang="en-US" dirty="0"/>
                  <a:t>: A proper subset of a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subset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that is </a:t>
                </a:r>
                <a:r>
                  <a:rPr lang="en-US" b="1" dirty="0"/>
                  <a:t>not equal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={1,3,5}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1,5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proper subset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={1,3,5} </m:t>
                    </m:r>
                  </m:oMath>
                </a14:m>
                <a:r>
                  <a:rPr lang="en-US" dirty="0"/>
                  <a:t>is a subset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but it is </a:t>
                </a:r>
                <a:r>
                  <a:rPr lang="en-US" b="1" dirty="0"/>
                  <a:t>not a proper subset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500" y="1026968"/>
                <a:ext cx="8763000" cy="5334000"/>
              </a:xfrm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12"/>
          <p:cNvGraphicFramePr>
            <a:graphicFrameLocks/>
          </p:cNvGraphicFramePr>
          <p:nvPr/>
        </p:nvGraphicFramePr>
        <p:xfrm>
          <a:off x="5368636" y="4876800"/>
          <a:ext cx="16002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5907284" y="5255386"/>
          <a:ext cx="798317" cy="916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229600" y="4876800"/>
            <a:ext cx="1524000" cy="1484168"/>
            <a:chOff x="0" y="0"/>
            <a:chExt cx="2286000" cy="2286000"/>
          </a:xfrm>
        </p:grpSpPr>
        <p:sp>
          <p:nvSpPr>
            <p:cNvPr id="9" name="Oval 8"/>
            <p:cNvSpPr/>
            <p:nvPr/>
          </p:nvSpPr>
          <p:spPr>
            <a:xfrm>
              <a:off x="0" y="0"/>
              <a:ext cx="2286000" cy="228600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0" name="Oval 4"/>
            <p:cNvSpPr txBox="1"/>
            <p:nvPr/>
          </p:nvSpPr>
          <p:spPr>
            <a:xfrm>
              <a:off x="334777" y="334777"/>
              <a:ext cx="1616446" cy="161644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marR="0" lvl="0" indent="0" algn="ctr" defTabSz="2889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A=C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00800" y="4627161"/>
                <a:ext cx="9802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</m:t>
                      </m:r>
                      <m:r>
                        <m:rPr>
                          <m:nor/>
                        </m:rP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Gothic" panose="020B0609070205080204" pitchFamily="49" charset="-128"/>
                          <a:ea typeface="MS Gothic" panose="020B0609070205080204" pitchFamily="49" charset="-128"/>
                          <a:cs typeface="+mn-cs"/>
                        </a:rPr>
                        <m:t>⊂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627161"/>
                <a:ext cx="98021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372600" y="4653916"/>
                <a:ext cx="10833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⊆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0" y="4653916"/>
                <a:ext cx="108335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562601" y="5115580"/>
            <a:ext cx="41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4052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0426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5" grpId="0">
        <p:bldAsOne/>
      </p:bldGraphic>
      <p:bldGraphic spid="7" grpId="0">
        <p:bldAsOne/>
      </p:bldGraphic>
      <p:bldP spid="4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Power Set: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the set. The power set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written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is the set of all subsets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It would be 2</a:t>
                </a:r>
                <a:r>
                  <a:rPr lang="en-US" baseline="36000" dirty="0"/>
                  <a:t>N</a:t>
                </a:r>
                <a:r>
                  <a:rPr lang="en-US" dirty="0"/>
                  <a:t> elements in a power set, where N is the total elements in a set.</a:t>
                </a:r>
                <a:endParaRPr lang="en-US" baseline="36000" dirty="0"/>
              </a:p>
              <a:p>
                <a:r>
                  <a:rPr lang="en-US" dirty="0"/>
                  <a:t>Example:</a:t>
                </a:r>
              </a:p>
              <a:p>
                <a:pPr lvl="1" indent="-3429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= {1, 2, 3} </m:t>
                    </m:r>
                  </m:oMath>
                </a14:m>
                <a:r>
                  <a:rPr lang="en-US" dirty="0"/>
                  <a:t>then the power set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{</m:t>
                    </m:r>
                    <m:d>
                      <m:dPr>
                        <m:begChr m:val="{"/>
                        <m:endChr m:val="}"/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0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0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0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3,1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,{1,2,3}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1" t="-571" r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10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Complement</a:t>
                </a:r>
                <a:r>
                  <a:rPr lang="en-US" dirty="0"/>
                  <a:t>: The complement of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/>
                  <a:t> that contains every element of the Universal set U but not in A.</a:t>
                </a:r>
              </a:p>
              <a:p>
                <a:endParaRPr lang="en-US" dirty="0"/>
              </a:p>
              <a:p>
                <a:r>
                  <a:rPr lang="en-US" dirty="0"/>
                  <a:t>Example: </a:t>
                </a:r>
              </a:p>
              <a:p>
                <a:pPr lvl="1"/>
                <a:r>
                  <a:rPr lang="en-US" sz="3200" dirty="0"/>
                  <a:t>Consider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1,2,3,4,5,6,7,8,9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1,3,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,8</m:t>
                        </m:r>
                      </m:e>
                    </m:d>
                  </m:oMath>
                </a14:m>
                <a:endParaRPr lang="en-US" sz="3200" dirty="0"/>
              </a:p>
              <a:p>
                <a:pPr marL="739775" lvl="1" indent="0">
                  <a:buNone/>
                </a:pPr>
                <a:r>
                  <a:rPr lang="en-US" sz="2800" dirty="0"/>
                  <a:t>Then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′= {2,4,6,7,9}</m:t>
                    </m:r>
                  </m:oMath>
                </a14:m>
                <a:endParaRPr lang="en-US" sz="28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1" t="-571" r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6483928" y="3810001"/>
            <a:ext cx="3848100" cy="2399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77001" y="3810000"/>
            <a:ext cx="3861955" cy="2406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4F81BD">
                      <a:lumMod val="5000"/>
                      <a:lumOff val="95000"/>
                    </a:srgbClr>
                  </a:gs>
                  <a:gs pos="74000">
                    <a:srgbClr val="4F81BD">
                      <a:lumMod val="45000"/>
                      <a:lumOff val="55000"/>
                    </a:srgbClr>
                  </a:gs>
                  <a:gs pos="83000">
                    <a:srgbClr val="4F81BD">
                      <a:lumMod val="45000"/>
                      <a:lumOff val="55000"/>
                    </a:srgbClr>
                  </a:gs>
                  <a:gs pos="100000">
                    <a:srgbClr val="4F81BD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66433" y="5446632"/>
            <a:ext cx="53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</a:p>
        </p:txBody>
      </p:sp>
      <p:sp>
        <p:nvSpPr>
          <p:cNvPr id="18" name="Oval 17"/>
          <p:cNvSpPr/>
          <p:nvPr/>
        </p:nvSpPr>
        <p:spPr>
          <a:xfrm>
            <a:off x="7360805" y="3942772"/>
            <a:ext cx="2094346" cy="21336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sp>
      <p:sp>
        <p:nvSpPr>
          <p:cNvPr id="19" name="TextBox 18"/>
          <p:cNvSpPr txBox="1"/>
          <p:nvPr/>
        </p:nvSpPr>
        <p:spPr>
          <a:xfrm>
            <a:off x="8093653" y="4624853"/>
            <a:ext cx="628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93609" y="3942773"/>
            <a:ext cx="533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34529" y="1897570"/>
                <a:ext cx="4823819" cy="52322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𝑨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′ = {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| 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∈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𝑼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𝒂𝒏𝒅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∉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𝑨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}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529" y="1897570"/>
                <a:ext cx="482381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08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9" grpId="0"/>
      <p:bldP spid="20" grpId="0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Union</a:t>
                </a:r>
                <a:r>
                  <a:rPr lang="en-US" dirty="0"/>
                  <a:t>: The union of two different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set of </a:t>
                </a:r>
                <a:r>
                  <a:rPr lang="en-US" b="1" dirty="0"/>
                  <a:t>all</a:t>
                </a:r>
                <a:r>
                  <a:rPr lang="en-US" dirty="0"/>
                  <a:t> </a:t>
                </a:r>
                <a:r>
                  <a:rPr lang="en-US" b="1" dirty="0"/>
                  <a:t>distinct elements </a:t>
                </a:r>
                <a:r>
                  <a:rPr lang="en-US" dirty="0"/>
                  <a:t>of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Example: </a:t>
                </a:r>
              </a:p>
              <a:p>
                <a:pPr lvl="1"/>
                <a:r>
                  <a:rPr lang="en-US" sz="3200" dirty="0"/>
                  <a:t>Consider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 {1,2,3,4,5}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 {6,7,8,9}</m:t>
                    </m:r>
                  </m:oMath>
                </a14:m>
                <a:endParaRPr lang="en-US" sz="3200" dirty="0"/>
              </a:p>
              <a:p>
                <a:pPr marL="739775" lvl="2" indent="0">
                  <a:buNone/>
                  <a:tabLst>
                    <a:tab pos="798513" algn="l"/>
                  </a:tabLst>
                </a:pPr>
                <a:r>
                  <a:rPr lang="en-US" sz="2800" dirty="0"/>
                  <a:t>Then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∪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= {1, 2, 3, 4, 5, 6,7, 8,9}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1" t="-571" r="-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Diagram 10"/>
          <p:cNvGraphicFramePr/>
          <p:nvPr/>
        </p:nvGraphicFramePr>
        <p:xfrm>
          <a:off x="6400800" y="3683000"/>
          <a:ext cx="36576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/>
          <p:cNvGraphicFramePr/>
          <p:nvPr/>
        </p:nvGraphicFramePr>
        <p:xfrm>
          <a:off x="6400800" y="3677621"/>
          <a:ext cx="36576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44970" y="1782801"/>
                <a:ext cx="5490692" cy="52322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∪ 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= {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| 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∈ 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𝑜𝑟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∈ 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}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970" y="1782801"/>
                <a:ext cx="549069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02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2" grpId="0">
        <p:bldAsOne/>
      </p:bldGraphic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Intersection</a:t>
                </a:r>
                <a:r>
                  <a:rPr lang="en-US" dirty="0"/>
                  <a:t>: The intersection of two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set that contains all elements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that also belong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but no other elements.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sz="3200" dirty="0"/>
                  <a:t>Consider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= {1,2,3,4,5,6}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= {2,3,6,8,9}</m:t>
                    </m:r>
                  </m:oMath>
                </a14:m>
                <a:endParaRPr lang="en-US" sz="3200" dirty="0"/>
              </a:p>
              <a:p>
                <a:pPr marL="739775" lvl="2" indent="0">
                  <a:buNone/>
                </a:pPr>
                <a:r>
                  <a:rPr lang="en-US" sz="2800" dirty="0"/>
                  <a:t>Then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∩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= {2,3,6}</m:t>
                    </m:r>
                  </m:oMath>
                </a14:m>
                <a:endParaRPr lang="en-US" sz="28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1" t="-571" r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/>
          <p:cNvSpPr/>
          <p:nvPr/>
        </p:nvSpPr>
        <p:spPr>
          <a:xfrm>
            <a:off x="6705601" y="4191000"/>
            <a:ext cx="2031873" cy="1981200"/>
          </a:xfrm>
          <a:custGeom>
            <a:avLst/>
            <a:gdLst>
              <a:gd name="connsiteX0" fmla="*/ 0 w 1818513"/>
              <a:gd name="connsiteY0" fmla="*/ 909256 h 1818512"/>
              <a:gd name="connsiteX1" fmla="*/ 909257 w 1818513"/>
              <a:gd name="connsiteY1" fmla="*/ 0 h 1818512"/>
              <a:gd name="connsiteX2" fmla="*/ 1818514 w 1818513"/>
              <a:gd name="connsiteY2" fmla="*/ 909256 h 1818512"/>
              <a:gd name="connsiteX3" fmla="*/ 909257 w 1818513"/>
              <a:gd name="connsiteY3" fmla="*/ 1818512 h 1818512"/>
              <a:gd name="connsiteX4" fmla="*/ 0 w 1818513"/>
              <a:gd name="connsiteY4" fmla="*/ 909256 h 181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8513" h="1818512">
                <a:moveTo>
                  <a:pt x="0" y="909256"/>
                </a:moveTo>
                <a:cubicBezTo>
                  <a:pt x="0" y="407088"/>
                  <a:pt x="407088" y="0"/>
                  <a:pt x="909257" y="0"/>
                </a:cubicBezTo>
                <a:cubicBezTo>
                  <a:pt x="1411426" y="0"/>
                  <a:pt x="1818514" y="407088"/>
                  <a:pt x="1818514" y="909256"/>
                </a:cubicBezTo>
                <a:cubicBezTo>
                  <a:pt x="1818514" y="1411424"/>
                  <a:pt x="1411426" y="1818512"/>
                  <a:pt x="909257" y="1818512"/>
                </a:cubicBezTo>
                <a:cubicBezTo>
                  <a:pt x="407088" y="1818512"/>
                  <a:pt x="0" y="1411424"/>
                  <a:pt x="0" y="909256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3936" tIns="214442" rIns="516065" bIns="214441" numCol="1" spcCol="1270" anchor="ctr" anchorCtr="0">
            <a:noAutofit/>
          </a:bodyPr>
          <a:lstStyle/>
          <a:p>
            <a:pPr marL="0" marR="0" lvl="0" indent="0" algn="ctr" defTabSz="28892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9" name="Freeform 8"/>
          <p:cNvSpPr/>
          <p:nvPr/>
        </p:nvSpPr>
        <p:spPr>
          <a:xfrm>
            <a:off x="8016241" y="4191000"/>
            <a:ext cx="2031873" cy="1981200"/>
          </a:xfrm>
          <a:custGeom>
            <a:avLst/>
            <a:gdLst>
              <a:gd name="connsiteX0" fmla="*/ 0 w 1818513"/>
              <a:gd name="connsiteY0" fmla="*/ 909256 h 1818512"/>
              <a:gd name="connsiteX1" fmla="*/ 909257 w 1818513"/>
              <a:gd name="connsiteY1" fmla="*/ 0 h 1818512"/>
              <a:gd name="connsiteX2" fmla="*/ 1818514 w 1818513"/>
              <a:gd name="connsiteY2" fmla="*/ 909256 h 1818512"/>
              <a:gd name="connsiteX3" fmla="*/ 909257 w 1818513"/>
              <a:gd name="connsiteY3" fmla="*/ 1818512 h 1818512"/>
              <a:gd name="connsiteX4" fmla="*/ 0 w 1818513"/>
              <a:gd name="connsiteY4" fmla="*/ 909256 h 181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8513" h="1818512">
                <a:moveTo>
                  <a:pt x="0" y="909256"/>
                </a:moveTo>
                <a:cubicBezTo>
                  <a:pt x="0" y="407088"/>
                  <a:pt x="407088" y="0"/>
                  <a:pt x="909257" y="0"/>
                </a:cubicBezTo>
                <a:cubicBezTo>
                  <a:pt x="1411426" y="0"/>
                  <a:pt x="1818514" y="407088"/>
                  <a:pt x="1818514" y="909256"/>
                </a:cubicBezTo>
                <a:cubicBezTo>
                  <a:pt x="1818514" y="1411424"/>
                  <a:pt x="1411426" y="1818512"/>
                  <a:pt x="909257" y="1818512"/>
                </a:cubicBezTo>
                <a:cubicBezTo>
                  <a:pt x="407088" y="1818512"/>
                  <a:pt x="0" y="1411424"/>
                  <a:pt x="0" y="909256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16065" tIns="214442" rIns="253936" bIns="214441" numCol="1" spcCol="1270" anchor="ctr" anchorCtr="0">
            <a:noAutofit/>
          </a:bodyPr>
          <a:lstStyle/>
          <a:p>
            <a:pPr marL="0" marR="0" lvl="0" indent="0" algn="ctr" defTabSz="195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31" name="Freeform 30"/>
          <p:cNvSpPr/>
          <p:nvPr/>
        </p:nvSpPr>
        <p:spPr>
          <a:xfrm>
            <a:off x="8016240" y="4430414"/>
            <a:ext cx="721234" cy="1502377"/>
          </a:xfrm>
          <a:custGeom>
            <a:avLst/>
            <a:gdLst>
              <a:gd name="connsiteX0" fmla="*/ 360617 w 721234"/>
              <a:gd name="connsiteY0" fmla="*/ 0 h 1502377"/>
              <a:gd name="connsiteX1" fmla="*/ 423673 w 721234"/>
              <a:gd name="connsiteY1" fmla="*/ 50728 h 1502377"/>
              <a:gd name="connsiteX2" fmla="*/ 721234 w 721234"/>
              <a:gd name="connsiteY2" fmla="*/ 751188 h 1502377"/>
              <a:gd name="connsiteX3" fmla="*/ 423673 w 721234"/>
              <a:gd name="connsiteY3" fmla="*/ 1451648 h 1502377"/>
              <a:gd name="connsiteX4" fmla="*/ 360617 w 721234"/>
              <a:gd name="connsiteY4" fmla="*/ 1502377 h 1502377"/>
              <a:gd name="connsiteX5" fmla="*/ 297561 w 721234"/>
              <a:gd name="connsiteY5" fmla="*/ 1451648 h 1502377"/>
              <a:gd name="connsiteX6" fmla="*/ 0 w 721234"/>
              <a:gd name="connsiteY6" fmla="*/ 751188 h 1502377"/>
              <a:gd name="connsiteX7" fmla="*/ 297561 w 721234"/>
              <a:gd name="connsiteY7" fmla="*/ 50728 h 150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234" h="1502377">
                <a:moveTo>
                  <a:pt x="360617" y="0"/>
                </a:moveTo>
                <a:lnTo>
                  <a:pt x="423673" y="50728"/>
                </a:lnTo>
                <a:cubicBezTo>
                  <a:pt x="607522" y="229992"/>
                  <a:pt x="721234" y="477642"/>
                  <a:pt x="721234" y="751188"/>
                </a:cubicBezTo>
                <a:cubicBezTo>
                  <a:pt x="721234" y="1024735"/>
                  <a:pt x="607522" y="1272385"/>
                  <a:pt x="423673" y="1451648"/>
                </a:cubicBezTo>
                <a:lnTo>
                  <a:pt x="360617" y="1502377"/>
                </a:lnTo>
                <a:lnTo>
                  <a:pt x="297561" y="1451648"/>
                </a:lnTo>
                <a:cubicBezTo>
                  <a:pt x="113713" y="1272385"/>
                  <a:pt x="0" y="1024735"/>
                  <a:pt x="0" y="751188"/>
                </a:cubicBezTo>
                <a:cubicBezTo>
                  <a:pt x="0" y="477642"/>
                  <a:pt x="113713" y="229992"/>
                  <a:pt x="297561" y="5072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3936" tIns="214442" rIns="516065" bIns="214441" numCol="1" spcCol="1270" anchor="ctr" anchorCtr="0">
            <a:noAutofit/>
          </a:bodyPr>
          <a:lstStyle/>
          <a:p>
            <a:pPr marL="0" marR="0" lvl="0" indent="0" algn="ctr" defTabSz="28892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1F792D-7348-4CB4-BB6D-8C54E5E30E7E}"/>
                  </a:ext>
                </a:extLst>
              </p:cNvPr>
              <p:cNvSpPr txBox="1"/>
              <p:nvPr/>
            </p:nvSpPr>
            <p:spPr>
              <a:xfrm>
                <a:off x="3246782" y="1975984"/>
                <a:ext cx="5490692" cy="52322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∩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= {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| 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∈ 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𝑎𝑛𝑑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∈ 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}</m:t>
                      </m:r>
                    </m:oMath>
                  </m:oMathPara>
                </a14:m>
                <a:endParaRPr kumimoji="0" lang="en-US" sz="2800" b="0" i="1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1F792D-7348-4CB4-BB6D-8C54E5E30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782" y="1975984"/>
                <a:ext cx="54906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36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1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Set Difference</a:t>
                </a:r>
                <a:r>
                  <a:rPr lang="en-US" dirty="0"/>
                  <a:t>: The set difference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two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set of elements that are </a:t>
                </a:r>
                <a:r>
                  <a:rPr lang="en-US" b="1" dirty="0"/>
                  <a:t>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but not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sz="3200" dirty="0"/>
                  <a:t>Consider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 {1,2,3,4,5,6}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 {2,3,5}</m:t>
                    </m:r>
                  </m:oMath>
                </a14:m>
                <a:endParaRPr lang="en-US" sz="3200" dirty="0"/>
              </a:p>
              <a:p>
                <a:pPr marL="739775" lvl="2" indent="0">
                  <a:buNone/>
                </a:pPr>
                <a:r>
                  <a:rPr lang="en-US" sz="2800" dirty="0"/>
                  <a:t>Then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= {1,4,6}</m:t>
                    </m:r>
                  </m:oMath>
                </a14:m>
                <a:endParaRPr lang="en-US" sz="2800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1" t="-571" r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/>
          <p:cNvSpPr/>
          <p:nvPr/>
        </p:nvSpPr>
        <p:spPr>
          <a:xfrm>
            <a:off x="6705601" y="4191000"/>
            <a:ext cx="2031873" cy="1981200"/>
          </a:xfrm>
          <a:custGeom>
            <a:avLst/>
            <a:gdLst>
              <a:gd name="connsiteX0" fmla="*/ 0 w 1818513"/>
              <a:gd name="connsiteY0" fmla="*/ 909256 h 1818512"/>
              <a:gd name="connsiteX1" fmla="*/ 909257 w 1818513"/>
              <a:gd name="connsiteY1" fmla="*/ 0 h 1818512"/>
              <a:gd name="connsiteX2" fmla="*/ 1818514 w 1818513"/>
              <a:gd name="connsiteY2" fmla="*/ 909256 h 1818512"/>
              <a:gd name="connsiteX3" fmla="*/ 909257 w 1818513"/>
              <a:gd name="connsiteY3" fmla="*/ 1818512 h 1818512"/>
              <a:gd name="connsiteX4" fmla="*/ 0 w 1818513"/>
              <a:gd name="connsiteY4" fmla="*/ 909256 h 181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8513" h="1818512">
                <a:moveTo>
                  <a:pt x="0" y="909256"/>
                </a:moveTo>
                <a:cubicBezTo>
                  <a:pt x="0" y="407088"/>
                  <a:pt x="407088" y="0"/>
                  <a:pt x="909257" y="0"/>
                </a:cubicBezTo>
                <a:cubicBezTo>
                  <a:pt x="1411426" y="0"/>
                  <a:pt x="1818514" y="407088"/>
                  <a:pt x="1818514" y="909256"/>
                </a:cubicBezTo>
                <a:cubicBezTo>
                  <a:pt x="1818514" y="1411424"/>
                  <a:pt x="1411426" y="1818512"/>
                  <a:pt x="909257" y="1818512"/>
                </a:cubicBezTo>
                <a:cubicBezTo>
                  <a:pt x="407088" y="1818512"/>
                  <a:pt x="0" y="1411424"/>
                  <a:pt x="0" y="909256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3936" tIns="214442" rIns="516065" bIns="214441" numCol="1" spcCol="1270" anchor="ctr" anchorCtr="0">
            <a:noAutofit/>
          </a:bodyPr>
          <a:lstStyle/>
          <a:p>
            <a:pPr marL="0" marR="0" lvl="0" indent="0" algn="ctr" defTabSz="28892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9" name="Freeform 8"/>
          <p:cNvSpPr/>
          <p:nvPr/>
        </p:nvSpPr>
        <p:spPr>
          <a:xfrm>
            <a:off x="8016241" y="4191000"/>
            <a:ext cx="2031873" cy="1981200"/>
          </a:xfrm>
          <a:custGeom>
            <a:avLst/>
            <a:gdLst>
              <a:gd name="connsiteX0" fmla="*/ 0 w 1818513"/>
              <a:gd name="connsiteY0" fmla="*/ 909256 h 1818512"/>
              <a:gd name="connsiteX1" fmla="*/ 909257 w 1818513"/>
              <a:gd name="connsiteY1" fmla="*/ 0 h 1818512"/>
              <a:gd name="connsiteX2" fmla="*/ 1818514 w 1818513"/>
              <a:gd name="connsiteY2" fmla="*/ 909256 h 1818512"/>
              <a:gd name="connsiteX3" fmla="*/ 909257 w 1818513"/>
              <a:gd name="connsiteY3" fmla="*/ 1818512 h 1818512"/>
              <a:gd name="connsiteX4" fmla="*/ 0 w 1818513"/>
              <a:gd name="connsiteY4" fmla="*/ 909256 h 181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8513" h="1818512">
                <a:moveTo>
                  <a:pt x="0" y="909256"/>
                </a:moveTo>
                <a:cubicBezTo>
                  <a:pt x="0" y="407088"/>
                  <a:pt x="407088" y="0"/>
                  <a:pt x="909257" y="0"/>
                </a:cubicBezTo>
                <a:cubicBezTo>
                  <a:pt x="1411426" y="0"/>
                  <a:pt x="1818514" y="407088"/>
                  <a:pt x="1818514" y="909256"/>
                </a:cubicBezTo>
                <a:cubicBezTo>
                  <a:pt x="1818514" y="1411424"/>
                  <a:pt x="1411426" y="1818512"/>
                  <a:pt x="909257" y="1818512"/>
                </a:cubicBezTo>
                <a:cubicBezTo>
                  <a:pt x="407088" y="1818512"/>
                  <a:pt x="0" y="1411424"/>
                  <a:pt x="0" y="909256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16065" tIns="214442" rIns="253936" bIns="214441" numCol="1" spcCol="1270" anchor="ctr" anchorCtr="0">
            <a:noAutofit/>
          </a:bodyPr>
          <a:lstStyle/>
          <a:p>
            <a:pPr marL="0" marR="0" lvl="0" indent="0" algn="ctr" defTabSz="195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0" name="Freeform 9"/>
          <p:cNvSpPr/>
          <p:nvPr/>
        </p:nvSpPr>
        <p:spPr>
          <a:xfrm>
            <a:off x="6705601" y="4191000"/>
            <a:ext cx="1671257" cy="1981200"/>
          </a:xfrm>
          <a:custGeom>
            <a:avLst/>
            <a:gdLst>
              <a:gd name="connsiteX0" fmla="*/ 1015937 w 1671257"/>
              <a:gd name="connsiteY0" fmla="*/ 0 h 1981200"/>
              <a:gd name="connsiteX1" fmla="*/ 1583958 w 1671257"/>
              <a:gd name="connsiteY1" fmla="*/ 169179 h 1981200"/>
              <a:gd name="connsiteX2" fmla="*/ 1671257 w 1671257"/>
              <a:gd name="connsiteY2" fmla="*/ 239412 h 1981200"/>
              <a:gd name="connsiteX3" fmla="*/ 1608201 w 1671257"/>
              <a:gd name="connsiteY3" fmla="*/ 290140 h 1981200"/>
              <a:gd name="connsiteX4" fmla="*/ 1310640 w 1671257"/>
              <a:gd name="connsiteY4" fmla="*/ 990600 h 1981200"/>
              <a:gd name="connsiteX5" fmla="*/ 1608201 w 1671257"/>
              <a:gd name="connsiteY5" fmla="*/ 1691060 h 1981200"/>
              <a:gd name="connsiteX6" fmla="*/ 1671257 w 1671257"/>
              <a:gd name="connsiteY6" fmla="*/ 1741789 h 1981200"/>
              <a:gd name="connsiteX7" fmla="*/ 1583958 w 1671257"/>
              <a:gd name="connsiteY7" fmla="*/ 1812021 h 1981200"/>
              <a:gd name="connsiteX8" fmla="*/ 1015937 w 1671257"/>
              <a:gd name="connsiteY8" fmla="*/ 1981200 h 1981200"/>
              <a:gd name="connsiteX9" fmla="*/ 0 w 1671257"/>
              <a:gd name="connsiteY9" fmla="*/ 990600 h 1981200"/>
              <a:gd name="connsiteX10" fmla="*/ 1015937 w 1671257"/>
              <a:gd name="connsiteY10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257" h="1981200">
                <a:moveTo>
                  <a:pt x="1015937" y="0"/>
                </a:moveTo>
                <a:cubicBezTo>
                  <a:pt x="1226345" y="0"/>
                  <a:pt x="1421813" y="62368"/>
                  <a:pt x="1583958" y="169179"/>
                </a:cubicBezTo>
                <a:lnTo>
                  <a:pt x="1671257" y="239412"/>
                </a:lnTo>
                <a:lnTo>
                  <a:pt x="1608201" y="290140"/>
                </a:lnTo>
                <a:cubicBezTo>
                  <a:pt x="1424353" y="469404"/>
                  <a:pt x="1310640" y="717054"/>
                  <a:pt x="1310640" y="990600"/>
                </a:cubicBezTo>
                <a:cubicBezTo>
                  <a:pt x="1310640" y="1264147"/>
                  <a:pt x="1424353" y="1511797"/>
                  <a:pt x="1608201" y="1691060"/>
                </a:cubicBezTo>
                <a:lnTo>
                  <a:pt x="1671257" y="1741789"/>
                </a:lnTo>
                <a:lnTo>
                  <a:pt x="1583958" y="1812021"/>
                </a:lnTo>
                <a:cubicBezTo>
                  <a:pt x="1421813" y="1918832"/>
                  <a:pt x="1226345" y="1981200"/>
                  <a:pt x="1015937" y="1981200"/>
                </a:cubicBezTo>
                <a:cubicBezTo>
                  <a:pt x="454850" y="1981200"/>
                  <a:pt x="0" y="1537693"/>
                  <a:pt x="0" y="990600"/>
                </a:cubicBezTo>
                <a:cubicBezTo>
                  <a:pt x="0" y="443507"/>
                  <a:pt x="454850" y="0"/>
                  <a:pt x="1015937" y="0"/>
                </a:cubicBezTo>
                <a:close/>
              </a:path>
            </a:pathLst>
          </a:custGeom>
          <a:solidFill>
            <a:srgbClr val="A7C0DE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3936" tIns="214442" rIns="516065" bIns="214441" numCol="1" spcCol="1270" anchor="ctr" anchorCtr="0">
            <a:noAutofit/>
          </a:bodyPr>
          <a:lstStyle/>
          <a:p>
            <a:pPr marL="0" marR="0" lvl="0" indent="0" algn="ctr" defTabSz="28892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033D9A-238A-4D67-9B0C-E815B6496F8B}"/>
                  </a:ext>
                </a:extLst>
              </p:cNvPr>
              <p:cNvSpPr txBox="1"/>
              <p:nvPr/>
            </p:nvSpPr>
            <p:spPr>
              <a:xfrm>
                <a:off x="2886166" y="2027501"/>
                <a:ext cx="6051772" cy="584775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r>
                      <a:rPr kumimoji="0" lang="en-US" sz="3200" b="0" i="1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– </m:t>
                    </m:r>
                    <m:r>
                      <a:rPr kumimoji="0" lang="en-US" sz="3200" b="0" i="1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</m:t>
                    </m:r>
                    <m:r>
                      <a:rPr kumimoji="0" lang="en-US" sz="3200" b="0" i="1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= {</m:t>
                    </m:r>
                    <m:r>
                      <a:rPr kumimoji="0" lang="en-US" sz="3200" b="0" i="1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3200" b="0" i="1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| </m:t>
                    </m:r>
                    <m:r>
                      <a:rPr kumimoji="0" lang="en-US" sz="3200" b="0" i="1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3200" b="0" i="1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∈ </m:t>
                    </m:r>
                    <m:r>
                      <a:rPr kumimoji="0" lang="en-US" sz="3200" b="0" i="1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r>
                      <a:rPr kumimoji="0" lang="en-US" sz="3200" b="0" i="1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3200" b="0" i="1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𝑎𝑛𝑑</m:t>
                    </m:r>
                    <m:r>
                      <a:rPr kumimoji="0" lang="en-US" sz="3200" b="0" i="1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3200" b="0" i="1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3200" b="0" i="1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∉ </m:t>
                    </m:r>
                    <m:r>
                      <a:rPr kumimoji="0" lang="en-US" sz="3200" b="0" i="1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</m:t>
                    </m:r>
                    <m:r>
                      <a:rPr kumimoji="0" lang="en-US" sz="3200" b="0" i="1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}</m:t>
                    </m:r>
                  </m:oMath>
                </a14:m>
                <a:endParaRPr kumimoji="0" lang="en-US" sz="3200" b="0" i="1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033D9A-238A-4D67-9B0C-E815B6496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166" y="2027501"/>
                <a:ext cx="60517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12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Symmetric Difference</a:t>
                </a:r>
                <a:r>
                  <a:rPr lang="en-US" dirty="0"/>
                  <a:t>: The symmetric difference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⊖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of two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set of elements that are </a:t>
                </a:r>
                <a:r>
                  <a:rPr lang="en-US" b="1" dirty="0"/>
                  <a:t>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but not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the elements that are </a:t>
                </a:r>
                <a:r>
                  <a:rPr lang="en-US" b="1" dirty="0"/>
                  <a:t>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but not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sz="3200" dirty="0"/>
                  <a:t>Consider,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 {1,2,3,4,5,6}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 {1,3,5,7,9}</m:t>
                    </m:r>
                  </m:oMath>
                </a14:m>
                <a:endParaRPr lang="en-US" sz="3200" dirty="0"/>
              </a:p>
              <a:p>
                <a:pPr marL="739775" lvl="2" indent="0">
                  <a:buNone/>
                </a:pPr>
                <a:r>
                  <a:rPr lang="en-US" sz="2800" dirty="0"/>
                  <a:t>Then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⊖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= {2,4,6,7,9}</m:t>
                    </m:r>
                  </m:oMath>
                </a14:m>
                <a:endParaRPr lang="en-US" sz="28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1" t="-571" r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6705601" y="4191000"/>
            <a:ext cx="2031873" cy="1981200"/>
          </a:xfrm>
          <a:custGeom>
            <a:avLst/>
            <a:gdLst>
              <a:gd name="connsiteX0" fmla="*/ 0 w 1818513"/>
              <a:gd name="connsiteY0" fmla="*/ 909256 h 1818512"/>
              <a:gd name="connsiteX1" fmla="*/ 909257 w 1818513"/>
              <a:gd name="connsiteY1" fmla="*/ 0 h 1818512"/>
              <a:gd name="connsiteX2" fmla="*/ 1818514 w 1818513"/>
              <a:gd name="connsiteY2" fmla="*/ 909256 h 1818512"/>
              <a:gd name="connsiteX3" fmla="*/ 909257 w 1818513"/>
              <a:gd name="connsiteY3" fmla="*/ 1818512 h 1818512"/>
              <a:gd name="connsiteX4" fmla="*/ 0 w 1818513"/>
              <a:gd name="connsiteY4" fmla="*/ 909256 h 181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8513" h="1818512">
                <a:moveTo>
                  <a:pt x="0" y="909256"/>
                </a:moveTo>
                <a:cubicBezTo>
                  <a:pt x="0" y="407088"/>
                  <a:pt x="407088" y="0"/>
                  <a:pt x="909257" y="0"/>
                </a:cubicBezTo>
                <a:cubicBezTo>
                  <a:pt x="1411426" y="0"/>
                  <a:pt x="1818514" y="407088"/>
                  <a:pt x="1818514" y="909256"/>
                </a:cubicBezTo>
                <a:cubicBezTo>
                  <a:pt x="1818514" y="1411424"/>
                  <a:pt x="1411426" y="1818512"/>
                  <a:pt x="909257" y="1818512"/>
                </a:cubicBezTo>
                <a:cubicBezTo>
                  <a:pt x="407088" y="1818512"/>
                  <a:pt x="0" y="1411424"/>
                  <a:pt x="0" y="909256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3936" tIns="214442" rIns="516065" bIns="214441" numCol="1" spcCol="1270" anchor="ctr" anchorCtr="0">
            <a:noAutofit/>
          </a:bodyPr>
          <a:lstStyle/>
          <a:p>
            <a:pPr marL="0" marR="0" lvl="0" indent="0" algn="ctr" defTabSz="28892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8" name="Freeform 17"/>
          <p:cNvSpPr/>
          <p:nvPr/>
        </p:nvSpPr>
        <p:spPr>
          <a:xfrm>
            <a:off x="8016241" y="4191000"/>
            <a:ext cx="2031873" cy="1981200"/>
          </a:xfrm>
          <a:custGeom>
            <a:avLst/>
            <a:gdLst>
              <a:gd name="connsiteX0" fmla="*/ 0 w 1818513"/>
              <a:gd name="connsiteY0" fmla="*/ 909256 h 1818512"/>
              <a:gd name="connsiteX1" fmla="*/ 909257 w 1818513"/>
              <a:gd name="connsiteY1" fmla="*/ 0 h 1818512"/>
              <a:gd name="connsiteX2" fmla="*/ 1818514 w 1818513"/>
              <a:gd name="connsiteY2" fmla="*/ 909256 h 1818512"/>
              <a:gd name="connsiteX3" fmla="*/ 909257 w 1818513"/>
              <a:gd name="connsiteY3" fmla="*/ 1818512 h 1818512"/>
              <a:gd name="connsiteX4" fmla="*/ 0 w 1818513"/>
              <a:gd name="connsiteY4" fmla="*/ 909256 h 181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8513" h="1818512">
                <a:moveTo>
                  <a:pt x="0" y="909256"/>
                </a:moveTo>
                <a:cubicBezTo>
                  <a:pt x="0" y="407088"/>
                  <a:pt x="407088" y="0"/>
                  <a:pt x="909257" y="0"/>
                </a:cubicBezTo>
                <a:cubicBezTo>
                  <a:pt x="1411426" y="0"/>
                  <a:pt x="1818514" y="407088"/>
                  <a:pt x="1818514" y="909256"/>
                </a:cubicBezTo>
                <a:cubicBezTo>
                  <a:pt x="1818514" y="1411424"/>
                  <a:pt x="1411426" y="1818512"/>
                  <a:pt x="909257" y="1818512"/>
                </a:cubicBezTo>
                <a:cubicBezTo>
                  <a:pt x="407088" y="1818512"/>
                  <a:pt x="0" y="1411424"/>
                  <a:pt x="0" y="909256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16065" tIns="214442" rIns="253936" bIns="214441" numCol="1" spcCol="1270" anchor="ctr" anchorCtr="0">
            <a:noAutofit/>
          </a:bodyPr>
          <a:lstStyle/>
          <a:p>
            <a:pPr marL="0" marR="0" lvl="0" indent="0" algn="ctr" defTabSz="195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9" name="Freeform 18"/>
          <p:cNvSpPr/>
          <p:nvPr/>
        </p:nvSpPr>
        <p:spPr>
          <a:xfrm>
            <a:off x="6705601" y="4191000"/>
            <a:ext cx="1671257" cy="1981200"/>
          </a:xfrm>
          <a:custGeom>
            <a:avLst/>
            <a:gdLst>
              <a:gd name="connsiteX0" fmla="*/ 1015937 w 1671257"/>
              <a:gd name="connsiteY0" fmla="*/ 0 h 1981200"/>
              <a:gd name="connsiteX1" fmla="*/ 1583958 w 1671257"/>
              <a:gd name="connsiteY1" fmla="*/ 169179 h 1981200"/>
              <a:gd name="connsiteX2" fmla="*/ 1671257 w 1671257"/>
              <a:gd name="connsiteY2" fmla="*/ 239412 h 1981200"/>
              <a:gd name="connsiteX3" fmla="*/ 1608201 w 1671257"/>
              <a:gd name="connsiteY3" fmla="*/ 290140 h 1981200"/>
              <a:gd name="connsiteX4" fmla="*/ 1310640 w 1671257"/>
              <a:gd name="connsiteY4" fmla="*/ 990600 h 1981200"/>
              <a:gd name="connsiteX5" fmla="*/ 1608201 w 1671257"/>
              <a:gd name="connsiteY5" fmla="*/ 1691060 h 1981200"/>
              <a:gd name="connsiteX6" fmla="*/ 1671257 w 1671257"/>
              <a:gd name="connsiteY6" fmla="*/ 1741789 h 1981200"/>
              <a:gd name="connsiteX7" fmla="*/ 1583958 w 1671257"/>
              <a:gd name="connsiteY7" fmla="*/ 1812021 h 1981200"/>
              <a:gd name="connsiteX8" fmla="*/ 1015937 w 1671257"/>
              <a:gd name="connsiteY8" fmla="*/ 1981200 h 1981200"/>
              <a:gd name="connsiteX9" fmla="*/ 0 w 1671257"/>
              <a:gd name="connsiteY9" fmla="*/ 990600 h 1981200"/>
              <a:gd name="connsiteX10" fmla="*/ 1015937 w 1671257"/>
              <a:gd name="connsiteY10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257" h="1981200">
                <a:moveTo>
                  <a:pt x="1015937" y="0"/>
                </a:moveTo>
                <a:cubicBezTo>
                  <a:pt x="1226345" y="0"/>
                  <a:pt x="1421813" y="62368"/>
                  <a:pt x="1583958" y="169179"/>
                </a:cubicBezTo>
                <a:lnTo>
                  <a:pt x="1671257" y="239412"/>
                </a:lnTo>
                <a:lnTo>
                  <a:pt x="1608201" y="290140"/>
                </a:lnTo>
                <a:cubicBezTo>
                  <a:pt x="1424353" y="469404"/>
                  <a:pt x="1310640" y="717054"/>
                  <a:pt x="1310640" y="990600"/>
                </a:cubicBezTo>
                <a:cubicBezTo>
                  <a:pt x="1310640" y="1264147"/>
                  <a:pt x="1424353" y="1511797"/>
                  <a:pt x="1608201" y="1691060"/>
                </a:cubicBezTo>
                <a:lnTo>
                  <a:pt x="1671257" y="1741789"/>
                </a:lnTo>
                <a:lnTo>
                  <a:pt x="1583958" y="1812021"/>
                </a:lnTo>
                <a:cubicBezTo>
                  <a:pt x="1421813" y="1918832"/>
                  <a:pt x="1226345" y="1981200"/>
                  <a:pt x="1015937" y="1981200"/>
                </a:cubicBezTo>
                <a:cubicBezTo>
                  <a:pt x="454850" y="1981200"/>
                  <a:pt x="0" y="1537693"/>
                  <a:pt x="0" y="990600"/>
                </a:cubicBezTo>
                <a:cubicBezTo>
                  <a:pt x="0" y="443507"/>
                  <a:pt x="454850" y="0"/>
                  <a:pt x="1015937" y="0"/>
                </a:cubicBezTo>
                <a:close/>
              </a:path>
            </a:pathLst>
          </a:custGeom>
          <a:solidFill>
            <a:srgbClr val="A7C0DE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3936" tIns="214442" rIns="516065" bIns="214441" numCol="1" spcCol="1270" anchor="ctr" anchorCtr="0">
            <a:noAutofit/>
          </a:bodyPr>
          <a:lstStyle/>
          <a:p>
            <a:pPr marL="0" marR="0" lvl="0" indent="0" algn="ctr" defTabSz="28892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0" name="Freeform 19"/>
          <p:cNvSpPr/>
          <p:nvPr/>
        </p:nvSpPr>
        <p:spPr>
          <a:xfrm rot="10800000" flipV="1">
            <a:off x="8382001" y="4191000"/>
            <a:ext cx="1671257" cy="1981200"/>
          </a:xfrm>
          <a:custGeom>
            <a:avLst/>
            <a:gdLst>
              <a:gd name="connsiteX0" fmla="*/ 1015937 w 1671257"/>
              <a:gd name="connsiteY0" fmla="*/ 0 h 1981200"/>
              <a:gd name="connsiteX1" fmla="*/ 1583958 w 1671257"/>
              <a:gd name="connsiteY1" fmla="*/ 169179 h 1981200"/>
              <a:gd name="connsiteX2" fmla="*/ 1671257 w 1671257"/>
              <a:gd name="connsiteY2" fmla="*/ 239412 h 1981200"/>
              <a:gd name="connsiteX3" fmla="*/ 1608201 w 1671257"/>
              <a:gd name="connsiteY3" fmla="*/ 290140 h 1981200"/>
              <a:gd name="connsiteX4" fmla="*/ 1310640 w 1671257"/>
              <a:gd name="connsiteY4" fmla="*/ 990600 h 1981200"/>
              <a:gd name="connsiteX5" fmla="*/ 1608201 w 1671257"/>
              <a:gd name="connsiteY5" fmla="*/ 1691060 h 1981200"/>
              <a:gd name="connsiteX6" fmla="*/ 1671257 w 1671257"/>
              <a:gd name="connsiteY6" fmla="*/ 1741789 h 1981200"/>
              <a:gd name="connsiteX7" fmla="*/ 1583958 w 1671257"/>
              <a:gd name="connsiteY7" fmla="*/ 1812021 h 1981200"/>
              <a:gd name="connsiteX8" fmla="*/ 1015937 w 1671257"/>
              <a:gd name="connsiteY8" fmla="*/ 1981200 h 1981200"/>
              <a:gd name="connsiteX9" fmla="*/ 0 w 1671257"/>
              <a:gd name="connsiteY9" fmla="*/ 990600 h 1981200"/>
              <a:gd name="connsiteX10" fmla="*/ 1015937 w 1671257"/>
              <a:gd name="connsiteY10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257" h="1981200">
                <a:moveTo>
                  <a:pt x="1015937" y="0"/>
                </a:moveTo>
                <a:cubicBezTo>
                  <a:pt x="1226345" y="0"/>
                  <a:pt x="1421813" y="62368"/>
                  <a:pt x="1583958" y="169179"/>
                </a:cubicBezTo>
                <a:lnTo>
                  <a:pt x="1671257" y="239412"/>
                </a:lnTo>
                <a:lnTo>
                  <a:pt x="1608201" y="290140"/>
                </a:lnTo>
                <a:cubicBezTo>
                  <a:pt x="1424353" y="469404"/>
                  <a:pt x="1310640" y="717054"/>
                  <a:pt x="1310640" y="990600"/>
                </a:cubicBezTo>
                <a:cubicBezTo>
                  <a:pt x="1310640" y="1264147"/>
                  <a:pt x="1424353" y="1511797"/>
                  <a:pt x="1608201" y="1691060"/>
                </a:cubicBezTo>
                <a:lnTo>
                  <a:pt x="1671257" y="1741789"/>
                </a:lnTo>
                <a:lnTo>
                  <a:pt x="1583958" y="1812021"/>
                </a:lnTo>
                <a:cubicBezTo>
                  <a:pt x="1421813" y="1918832"/>
                  <a:pt x="1226345" y="1981200"/>
                  <a:pt x="1015937" y="1981200"/>
                </a:cubicBezTo>
                <a:cubicBezTo>
                  <a:pt x="454850" y="1981200"/>
                  <a:pt x="0" y="1537693"/>
                  <a:pt x="0" y="990600"/>
                </a:cubicBezTo>
                <a:cubicBezTo>
                  <a:pt x="0" y="443507"/>
                  <a:pt x="454850" y="0"/>
                  <a:pt x="1015937" y="0"/>
                </a:cubicBezTo>
                <a:close/>
              </a:path>
            </a:pathLst>
          </a:custGeom>
          <a:solidFill>
            <a:srgbClr val="A7C0DE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3936" tIns="214442" rIns="516065" bIns="214441" numCol="1" spcCol="1270" anchor="ctr" anchorCtr="0">
            <a:noAutofit/>
          </a:bodyPr>
          <a:lstStyle/>
          <a:p>
            <a:pPr marL="0" marR="0" lvl="0" indent="0" algn="ctr" defTabSz="28892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20C7CA-6FDF-4116-B0B1-CEAD7C3132FE}"/>
                  </a:ext>
                </a:extLst>
              </p:cNvPr>
              <p:cNvSpPr txBox="1"/>
              <p:nvPr/>
            </p:nvSpPr>
            <p:spPr>
              <a:xfrm>
                <a:off x="2564194" y="2006025"/>
                <a:ext cx="6605563" cy="584775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1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𝑨</m:t>
                      </m:r>
                      <m:r>
                        <a:rPr kumimoji="0" lang="en-US" sz="3200" b="1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⊖ </m:t>
                      </m:r>
                      <m:r>
                        <a:rPr kumimoji="0" lang="en-US" sz="3200" b="1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𝑩</m:t>
                      </m:r>
                      <m:r>
                        <a:rPr kumimoji="0" lang="en-US" sz="3200" b="1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= (</m:t>
                      </m:r>
                      <m:r>
                        <a:rPr kumimoji="0" lang="en-US" sz="3200" b="1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𝑨</m:t>
                      </m:r>
                      <m:r>
                        <a:rPr kumimoji="0" lang="en-US" sz="3200" b="1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– </m:t>
                      </m:r>
                      <m:r>
                        <a:rPr kumimoji="0" lang="en-US" sz="3200" b="1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𝑩</m:t>
                      </m:r>
                      <m:r>
                        <a:rPr kumimoji="0" lang="en-US" sz="3200" b="1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 ∪(</m:t>
                      </m:r>
                      <m:r>
                        <a:rPr kumimoji="0" lang="en-US" sz="3200" b="1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𝑩</m:t>
                      </m:r>
                      <m:r>
                        <a:rPr kumimoji="0" lang="en-US" sz="3200" b="1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– </m:t>
                      </m:r>
                      <m:r>
                        <a:rPr kumimoji="0" lang="en-US" sz="3200" b="1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𝑨</m:t>
                      </m:r>
                      <m:r>
                        <a:rPr kumimoji="0" lang="en-US" sz="3200" b="1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3200" b="1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20C7CA-6FDF-4116-B0B1-CEAD7C31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194" y="2006025"/>
                <a:ext cx="660556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2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Sequences</a:t>
            </a:r>
            <a:r>
              <a:rPr lang="en-US" dirty="0"/>
              <a:t>: A sequence of objects is a list of objects in </a:t>
            </a:r>
            <a:r>
              <a:rPr lang="en-US" b="1" dirty="0"/>
              <a:t>some order</a:t>
            </a:r>
            <a:r>
              <a:rPr lang="en-US" dirty="0"/>
              <a:t>.</a:t>
            </a:r>
          </a:p>
          <a:p>
            <a:r>
              <a:rPr lang="en-US" dirty="0"/>
              <a:t>Example: the sequence 3, 6, 18 would be written as (3, 6, 18)</a:t>
            </a:r>
          </a:p>
          <a:p>
            <a:r>
              <a:rPr lang="en-US" dirty="0"/>
              <a:t>In a set the order </a:t>
            </a:r>
            <a:r>
              <a:rPr lang="en-US" b="1" dirty="0"/>
              <a:t>does not </a:t>
            </a:r>
            <a:r>
              <a:rPr lang="en-US" dirty="0"/>
              <a:t>matter but in a sequence it </a:t>
            </a:r>
            <a:r>
              <a:rPr lang="en-US" b="1" dirty="0"/>
              <a:t>does</a:t>
            </a:r>
            <a:r>
              <a:rPr lang="en-US" dirty="0"/>
              <a:t>.</a:t>
            </a:r>
          </a:p>
          <a:p>
            <a:r>
              <a:rPr lang="en-US" dirty="0"/>
              <a:t>Repetition is not permitted in a set but repetition is permitted in a sequence. So, (3, 3, 6, 18) is different from (3, 6, 18).</a:t>
            </a:r>
          </a:p>
          <a:p>
            <a:r>
              <a:rPr lang="en-US" b="1" dirty="0"/>
              <a:t>Tuples</a:t>
            </a:r>
            <a:r>
              <a:rPr lang="en-US" dirty="0"/>
              <a:t>: Finite sequences are called </a:t>
            </a:r>
            <a:r>
              <a:rPr lang="en-US" b="1" dirty="0"/>
              <a:t>tuples</a:t>
            </a:r>
            <a:r>
              <a:rPr lang="en-US" dirty="0"/>
              <a:t>. </a:t>
            </a:r>
          </a:p>
          <a:p>
            <a:r>
              <a:rPr lang="en-US" dirty="0"/>
              <a:t>Examples: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(3, 6)             </a:t>
            </a:r>
            <a:r>
              <a:rPr lang="en-US" b="1" dirty="0">
                <a:solidFill>
                  <a:srgbClr val="FF0000"/>
                </a:solidFill>
              </a:rPr>
              <a:t>2-tuple or pair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(3, 6, 18)      </a:t>
            </a:r>
            <a:r>
              <a:rPr lang="en-US" b="1" dirty="0">
                <a:solidFill>
                  <a:srgbClr val="FF0000"/>
                </a:solidFill>
              </a:rPr>
              <a:t>3-tuple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(3, 6,..., n )   </a:t>
            </a:r>
            <a:r>
              <a:rPr lang="en-US" b="1" dirty="0">
                <a:solidFill>
                  <a:srgbClr val="FF0000"/>
                </a:solidFill>
              </a:rPr>
              <a:t>n-tuple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7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4818B4-5463-403B-8F17-48F39053E96F}"/>
              </a:ext>
            </a:extLst>
          </p:cNvPr>
          <p:cNvSpPr/>
          <p:nvPr/>
        </p:nvSpPr>
        <p:spPr>
          <a:xfrm>
            <a:off x="456717" y="88980"/>
            <a:ext cx="112785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1.1.2 – Algorithm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0510C6-E12F-4CBD-98A0-F717F50911EA}"/>
              </a:ext>
            </a:extLst>
          </p:cNvPr>
          <p:cNvSpPr/>
          <p:nvPr/>
        </p:nvSpPr>
        <p:spPr>
          <a:xfrm>
            <a:off x="1906073" y="1221846"/>
            <a:ext cx="4069724" cy="11282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1FBF6-CA74-479E-A1D3-24611BD6C520}"/>
              </a:ext>
            </a:extLst>
          </p:cNvPr>
          <p:cNvSpPr/>
          <p:nvPr/>
        </p:nvSpPr>
        <p:spPr>
          <a:xfrm>
            <a:off x="1906072" y="2923716"/>
            <a:ext cx="4069723" cy="11126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EA00D-32E7-4489-8707-E4BD9A760731}"/>
              </a:ext>
            </a:extLst>
          </p:cNvPr>
          <p:cNvSpPr/>
          <p:nvPr/>
        </p:nvSpPr>
        <p:spPr>
          <a:xfrm>
            <a:off x="1912512" y="4593104"/>
            <a:ext cx="4069722" cy="1091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484919-6795-48A3-8807-E592EDB367D1}"/>
              </a:ext>
            </a:extLst>
          </p:cNvPr>
          <p:cNvSpPr txBox="1"/>
          <p:nvPr/>
        </p:nvSpPr>
        <p:spPr>
          <a:xfrm>
            <a:off x="1918951" y="1521130"/>
            <a:ext cx="4063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Problem to be solved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27C8B-D99E-461D-8146-D54FB0E1A955}"/>
              </a:ext>
            </a:extLst>
          </p:cNvPr>
          <p:cNvSpPr txBox="1"/>
          <p:nvPr/>
        </p:nvSpPr>
        <p:spPr>
          <a:xfrm>
            <a:off x="1912512" y="3008701"/>
            <a:ext cx="4063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/>
              <a:t>Algorithm : </a:t>
            </a:r>
          </a:p>
          <a:p>
            <a:pPr algn="ctr"/>
            <a:r>
              <a:rPr lang="en-US" sz="2700" dirty="0"/>
              <a:t>Computational Procedures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7FB0F7-7AB8-42A8-8089-140DB5B1C302}"/>
              </a:ext>
            </a:extLst>
          </p:cNvPr>
          <p:cNvSpPr txBox="1"/>
          <p:nvPr/>
        </p:nvSpPr>
        <p:spPr>
          <a:xfrm>
            <a:off x="1918951" y="4674296"/>
            <a:ext cx="4056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System :</a:t>
            </a:r>
          </a:p>
          <a:p>
            <a:pPr algn="ctr"/>
            <a:r>
              <a:rPr lang="en-US" sz="2800" dirty="0"/>
              <a:t>Physical Machine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24108E5-E212-4DD6-979A-8E5A60869AA2}"/>
              </a:ext>
            </a:extLst>
          </p:cNvPr>
          <p:cNvSpPr/>
          <p:nvPr/>
        </p:nvSpPr>
        <p:spPr>
          <a:xfrm>
            <a:off x="3696238" y="2350091"/>
            <a:ext cx="373486" cy="59828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9C95BDF-BBA5-4D6F-8EA8-0328773DD868}"/>
              </a:ext>
            </a:extLst>
          </p:cNvPr>
          <p:cNvSpPr/>
          <p:nvPr/>
        </p:nvSpPr>
        <p:spPr>
          <a:xfrm>
            <a:off x="3696238" y="4011708"/>
            <a:ext cx="373486" cy="59828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1FA4A4-19D2-4BFA-96B7-058CE9425677}"/>
              </a:ext>
            </a:extLst>
          </p:cNvPr>
          <p:cNvSpPr txBox="1"/>
          <p:nvPr/>
        </p:nvSpPr>
        <p:spPr>
          <a:xfrm>
            <a:off x="347730" y="4481846"/>
            <a:ext cx="1223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F0041-C0DF-468F-ACAB-6053C4418510}"/>
              </a:ext>
            </a:extLst>
          </p:cNvPr>
          <p:cNvSpPr txBox="1"/>
          <p:nvPr/>
        </p:nvSpPr>
        <p:spPr>
          <a:xfrm>
            <a:off x="6323523" y="4481846"/>
            <a:ext cx="1223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OUTPUT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B4ED46B-DE22-44B2-B54F-933A3A8E9AFD}"/>
              </a:ext>
            </a:extLst>
          </p:cNvPr>
          <p:cNvCxnSpPr>
            <a:cxnSpLocks/>
            <a:stCxn id="15" idx="2"/>
            <a:endCxn id="10" idx="1"/>
          </p:cNvCxnSpPr>
          <p:nvPr/>
        </p:nvCxnSpPr>
        <p:spPr>
          <a:xfrm rot="16200000" flipH="1">
            <a:off x="1335295" y="4567693"/>
            <a:ext cx="207839" cy="95947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9A77EA1-8B48-487D-9B54-9E87856A2B1E}"/>
              </a:ext>
            </a:extLst>
          </p:cNvPr>
          <p:cNvCxnSpPr>
            <a:stCxn id="10" idx="3"/>
            <a:endCxn id="16" idx="2"/>
          </p:cNvCxnSpPr>
          <p:nvPr/>
        </p:nvCxnSpPr>
        <p:spPr>
          <a:xfrm flipV="1">
            <a:off x="5975794" y="4943511"/>
            <a:ext cx="959476" cy="20783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EFB9DA0-1365-4158-AEF4-1A823060E210}"/>
              </a:ext>
            </a:extLst>
          </p:cNvPr>
          <p:cNvSpPr txBox="1"/>
          <p:nvPr/>
        </p:nvSpPr>
        <p:spPr>
          <a:xfrm>
            <a:off x="7956993" y="3962808"/>
            <a:ext cx="1354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8838F1-20C2-4BE6-AC39-BB7B8379C7FB}"/>
              </a:ext>
            </a:extLst>
          </p:cNvPr>
          <p:cNvSpPr txBox="1"/>
          <p:nvPr/>
        </p:nvSpPr>
        <p:spPr>
          <a:xfrm>
            <a:off x="7956993" y="5105192"/>
            <a:ext cx="1354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ERRORS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1359E9F-BD19-471D-A965-D932DAAE9CE8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547016" y="4424473"/>
            <a:ext cx="1087193" cy="3232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C81BC4C-6B35-422D-95D5-ADB0ED63D827}"/>
              </a:ext>
            </a:extLst>
          </p:cNvPr>
          <p:cNvCxnSpPr>
            <a:cxnSpLocks/>
          </p:cNvCxnSpPr>
          <p:nvPr/>
        </p:nvCxnSpPr>
        <p:spPr>
          <a:xfrm>
            <a:off x="7547016" y="4747763"/>
            <a:ext cx="1087193" cy="421824"/>
          </a:xfrm>
          <a:prstGeom prst="bentConnector3">
            <a:avLst>
              <a:gd name="adj1" fmla="val 9975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748D8B0-E843-47B7-8746-8DA32E64D4A2}"/>
              </a:ext>
            </a:extLst>
          </p:cNvPr>
          <p:cNvSpPr/>
          <p:nvPr/>
        </p:nvSpPr>
        <p:spPr>
          <a:xfrm>
            <a:off x="6935269" y="692105"/>
            <a:ext cx="49712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 short, An algorithm is a series of computational steps executed on some physical machine in proper sequence that transforms a given input to an output. </a:t>
            </a:r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A8DC1AED-E197-41A0-A880-236FEA61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and Created by Rachit Adhvaryu</a:t>
            </a:r>
            <a:endParaRPr lang="en-US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6B3D80C-12A5-4E21-96E5-46E84832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42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3" grpId="0" animBg="1"/>
      <p:bldP spid="14" grpId="0" animBg="1"/>
      <p:bldP spid="15" grpId="0"/>
      <p:bldP spid="16" grpId="0"/>
      <p:bldP spid="21" grpId="0"/>
      <p:bldP spid="22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b="1" dirty="0"/>
                  <a:t>Cartesian Product</a:t>
                </a:r>
                <a:r>
                  <a:rPr lang="en-US" dirty="0"/>
                  <a:t>: The Cartesian product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of two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set of all ordered pairs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Example: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Alternate Process 3"/>
              <p:cNvSpPr/>
              <p:nvPr/>
            </p:nvSpPr>
            <p:spPr>
              <a:xfrm>
                <a:off x="2438399" y="3800398"/>
                <a:ext cx="2103120" cy="54864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{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𝑐</m:t>
                      </m:r>
                      <m:r>
                        <a:rPr kumimoji="0" 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}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Flowchart: Alternate Process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399" y="3800398"/>
                <a:ext cx="2103120" cy="548640"/>
              </a:xfrm>
              <a:prstGeom prst="flowChartAlternateProcess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Alternate Process 4"/>
              <p:cNvSpPr/>
              <p:nvPr/>
            </p:nvSpPr>
            <p:spPr>
              <a:xfrm>
                <a:off x="2438398" y="4868839"/>
                <a:ext cx="2103120" cy="54864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={0,1}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Flowchart: Alternate Process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398" y="4868839"/>
                <a:ext cx="2103120" cy="548640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05599" y="3637052"/>
                <a:ext cx="838200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,0)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599" y="3637052"/>
                <a:ext cx="8382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10499" y="3637052"/>
                <a:ext cx="838200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,1)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499" y="3637052"/>
                <a:ext cx="8382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05599" y="4254694"/>
                <a:ext cx="838200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,0)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599" y="4254694"/>
                <a:ext cx="8382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810499" y="4285424"/>
                <a:ext cx="838200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,1)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499" y="4285424"/>
                <a:ext cx="83820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05599" y="4872336"/>
                <a:ext cx="838200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𝑐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,0)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599" y="4872336"/>
                <a:ext cx="83820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810499" y="4872336"/>
                <a:ext cx="838200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𝑐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,1)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499" y="4872336"/>
                <a:ext cx="83820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672263" y="5544477"/>
                <a:ext cx="19430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kumimoji="0" lang="en-US" sz="3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r>
                        <a:rPr kumimoji="0" lang="en-US" sz="3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</m:t>
                      </m:r>
                    </m:oMath>
                  </m:oMathPara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263" y="5544477"/>
                <a:ext cx="1943099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83026" y="2102491"/>
                <a:ext cx="8057322" cy="584775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𝑨</m:t>
                      </m:r>
                      <m:r>
                        <a:rPr kumimoji="0" lang="en-US" sz="32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r>
                        <a:rPr kumimoji="0" lang="en-US" sz="32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𝑩</m:t>
                      </m:r>
                      <m:r>
                        <a:rPr kumimoji="0" lang="en-US" sz="32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= {(</m:t>
                      </m:r>
                      <m:r>
                        <a:rPr kumimoji="0" lang="en-US" sz="32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𝒂</m:t>
                      </m:r>
                      <m:r>
                        <a:rPr kumimoji="0" lang="en-US" sz="32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en-US" sz="32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𝒃</m:t>
                      </m:r>
                      <m:r>
                        <a:rPr kumimoji="0" lang="en-US" sz="32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 | </m:t>
                      </m:r>
                      <m:r>
                        <a:rPr kumimoji="0" lang="en-US" sz="32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𝒂</m:t>
                      </m:r>
                      <m:r>
                        <a:rPr kumimoji="0" lang="en-US" sz="32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∈ </m:t>
                      </m:r>
                      <m:r>
                        <a:rPr kumimoji="0" lang="en-US" sz="32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𝑨</m:t>
                      </m:r>
                      <m:r>
                        <a:rPr kumimoji="0" lang="en-US" sz="32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32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𝒂𝒏𝒅</m:t>
                      </m:r>
                      <m:r>
                        <a:rPr kumimoji="0" lang="en-US" sz="32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32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𝒃</m:t>
                      </m:r>
                      <m:r>
                        <a:rPr kumimoji="0" lang="en-US" sz="32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∈ </m:t>
                      </m:r>
                      <m:r>
                        <a:rPr kumimoji="0" lang="en-US" sz="32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𝑩</m:t>
                      </m:r>
                      <m:r>
                        <a:rPr kumimoji="0" lang="en-US" sz="32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}</m:t>
                      </m:r>
                    </m:oMath>
                  </m:oMathPara>
                </a14:m>
                <a:endParaRPr kumimoji="0" lang="en-US" sz="32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026" y="2102491"/>
                <a:ext cx="8057322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/>
          <p:cNvSpPr/>
          <p:nvPr/>
        </p:nvSpPr>
        <p:spPr>
          <a:xfrm>
            <a:off x="6096000" y="3429000"/>
            <a:ext cx="457200" cy="2103120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8763000" y="3429000"/>
            <a:ext cx="457200" cy="2103120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29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35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7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be two sets. </a:t>
                </a:r>
                <a:r>
                  <a:rPr lang="en-US" b="1" dirty="0"/>
                  <a:t>Any</a:t>
                </a:r>
                <a:r>
                  <a:rPr lang="en-US" dirty="0"/>
                  <a:t> </a:t>
                </a:r>
                <a:r>
                  <a:rPr lang="en-US" b="1" dirty="0"/>
                  <a:t>subset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of their Cartesian product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relation.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1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Alternate Process 3">
                <a:extLst>
                  <a:ext uri="{FF2B5EF4-FFF2-40B4-BE49-F238E27FC236}">
                    <a16:creationId xmlns:a16="http://schemas.microsoft.com/office/drawing/2014/main" id="{558402EB-3624-46A9-8B20-5EDBB15EDF3D}"/>
                  </a:ext>
                </a:extLst>
              </p:cNvPr>
              <p:cNvSpPr/>
              <p:nvPr/>
            </p:nvSpPr>
            <p:spPr>
              <a:xfrm>
                <a:off x="802782" y="2203418"/>
                <a:ext cx="2103120" cy="54864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{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𝑐</m:t>
                      </m:r>
                      <m:r>
                        <a:rPr kumimoji="0" 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}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Flowchart: Alternate Process 3">
                <a:extLst>
                  <a:ext uri="{FF2B5EF4-FFF2-40B4-BE49-F238E27FC236}">
                    <a16:creationId xmlns:a16="http://schemas.microsoft.com/office/drawing/2014/main" id="{558402EB-3624-46A9-8B20-5EDBB15EDF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82" y="2203418"/>
                <a:ext cx="2103120" cy="548640"/>
              </a:xfrm>
              <a:prstGeom prst="flowChartAlternateProcess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Alternate Process 4">
                <a:extLst>
                  <a:ext uri="{FF2B5EF4-FFF2-40B4-BE49-F238E27FC236}">
                    <a16:creationId xmlns:a16="http://schemas.microsoft.com/office/drawing/2014/main" id="{81528AF1-6DD5-4606-B6E6-9728A25B32E3}"/>
                  </a:ext>
                </a:extLst>
              </p:cNvPr>
              <p:cNvSpPr/>
              <p:nvPr/>
            </p:nvSpPr>
            <p:spPr>
              <a:xfrm>
                <a:off x="802781" y="3271859"/>
                <a:ext cx="2103120" cy="54864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={0,1}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Flowchart: Alternate Process 4">
                <a:extLst>
                  <a:ext uri="{FF2B5EF4-FFF2-40B4-BE49-F238E27FC236}">
                    <a16:creationId xmlns:a16="http://schemas.microsoft.com/office/drawing/2014/main" id="{81528AF1-6DD5-4606-B6E6-9728A25B3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81" y="3271859"/>
                <a:ext cx="2103120" cy="548640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AA4B73-3B2F-4752-9717-1E05661F2DB9}"/>
                  </a:ext>
                </a:extLst>
              </p:cNvPr>
              <p:cNvSpPr txBox="1"/>
              <p:nvPr/>
            </p:nvSpPr>
            <p:spPr>
              <a:xfrm>
                <a:off x="5069982" y="2040072"/>
                <a:ext cx="838200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,0)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AA4B73-3B2F-4752-9717-1E05661F2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982" y="2040072"/>
                <a:ext cx="8382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540CF2-85E1-403B-8126-2B9755B37294}"/>
                  </a:ext>
                </a:extLst>
              </p:cNvPr>
              <p:cNvSpPr txBox="1"/>
              <p:nvPr/>
            </p:nvSpPr>
            <p:spPr>
              <a:xfrm>
                <a:off x="6174882" y="2040072"/>
                <a:ext cx="838200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,1)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540CF2-85E1-403B-8126-2B9755B37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882" y="2040072"/>
                <a:ext cx="8382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EDCA51-26FA-4616-91E0-4B883F500220}"/>
                  </a:ext>
                </a:extLst>
              </p:cNvPr>
              <p:cNvSpPr txBox="1"/>
              <p:nvPr/>
            </p:nvSpPr>
            <p:spPr>
              <a:xfrm>
                <a:off x="5069982" y="2657714"/>
                <a:ext cx="838200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,0)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EDCA51-26FA-4616-91E0-4B883F500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982" y="2657714"/>
                <a:ext cx="8382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81575B-60FD-4AF9-8271-84D627EE298B}"/>
                  </a:ext>
                </a:extLst>
              </p:cNvPr>
              <p:cNvSpPr txBox="1"/>
              <p:nvPr/>
            </p:nvSpPr>
            <p:spPr>
              <a:xfrm>
                <a:off x="6174882" y="2688444"/>
                <a:ext cx="838200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,1)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81575B-60FD-4AF9-8271-84D627EE2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882" y="2688444"/>
                <a:ext cx="83820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F30C31-084E-41A1-893C-676CF5D7B033}"/>
                  </a:ext>
                </a:extLst>
              </p:cNvPr>
              <p:cNvSpPr txBox="1"/>
              <p:nvPr/>
            </p:nvSpPr>
            <p:spPr>
              <a:xfrm>
                <a:off x="5069982" y="3275356"/>
                <a:ext cx="838200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𝑐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,0)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F30C31-084E-41A1-893C-676CF5D7B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982" y="3275356"/>
                <a:ext cx="83820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02C53A-19FF-4CF0-B350-40979ECC2136}"/>
                  </a:ext>
                </a:extLst>
              </p:cNvPr>
              <p:cNvSpPr txBox="1"/>
              <p:nvPr/>
            </p:nvSpPr>
            <p:spPr>
              <a:xfrm>
                <a:off x="6174882" y="3275356"/>
                <a:ext cx="838200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𝑐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,1)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02C53A-19FF-4CF0-B350-40979ECC2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882" y="3275356"/>
                <a:ext cx="83820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F6E3F8-292A-472B-967C-FAC75B4E68B5}"/>
                  </a:ext>
                </a:extLst>
              </p:cNvPr>
              <p:cNvSpPr txBox="1"/>
              <p:nvPr/>
            </p:nvSpPr>
            <p:spPr>
              <a:xfrm>
                <a:off x="5036646" y="3947497"/>
                <a:ext cx="19430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kumimoji="0" lang="en-US" sz="3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r>
                        <a:rPr kumimoji="0" lang="en-US" sz="3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</m:t>
                      </m:r>
                    </m:oMath>
                  </m:oMathPara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F6E3F8-292A-472B-967C-FAC75B4E6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646" y="3947497"/>
                <a:ext cx="1943099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73D0DC21-ABED-4D0E-8928-7015B0A00BF6}"/>
              </a:ext>
            </a:extLst>
          </p:cNvPr>
          <p:cNvSpPr/>
          <p:nvPr/>
        </p:nvSpPr>
        <p:spPr>
          <a:xfrm>
            <a:off x="4460383" y="1832020"/>
            <a:ext cx="457200" cy="2103120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500E350-6AC3-4BD4-90B5-5C67B1B239C9}"/>
              </a:ext>
            </a:extLst>
          </p:cNvPr>
          <p:cNvSpPr/>
          <p:nvPr/>
        </p:nvSpPr>
        <p:spPr>
          <a:xfrm>
            <a:off x="7127383" y="1832020"/>
            <a:ext cx="457200" cy="2103120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4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the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Reflexive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a set, and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be a relation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Relation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 is reflexive if,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Examples: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1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20096" y="1662441"/>
                <a:ext cx="6151808" cy="52322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800" b="1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pt-BR" sz="2800" b="1" i="1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∀</m:t>
                    </m:r>
                    <m:r>
                      <a:rPr kumimoji="0" lang="en-US" sz="2800" b="1" i="1" u="none" strike="noStrike" kern="1200" cap="none" spc="0" normalizeH="0" baseline="0" noProof="0" dirty="0" smtClean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𝒂</m:t>
                    </m:r>
                    <m:r>
                      <a:rPr kumimoji="0" lang="pt-BR" sz="2800" b="1" i="1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:[(</m:t>
                    </m:r>
                    <m:r>
                      <a:rPr kumimoji="0" lang="en-US" sz="2800" b="1" i="1" u="none" strike="noStrike" kern="1200" cap="none" spc="0" normalizeH="0" baseline="0" noProof="0" dirty="0" smtClean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𝒂</m:t>
                    </m:r>
                    <m:r>
                      <a:rPr kumimoji="0" lang="pt-BR" sz="2800" b="1" i="1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kumimoji="0" lang="en-US" sz="2800" b="1" i="1" u="none" strike="noStrike" kern="1200" cap="none" spc="0" normalizeH="0" baseline="0" noProof="0" dirty="0" smtClean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𝑨</m:t>
                    </m:r>
                    <m:r>
                      <a:rPr kumimoji="0" lang="pt-BR" sz="2800" b="1" i="1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)→((</m:t>
                    </m:r>
                    <m:r>
                      <a:rPr kumimoji="0" lang="en-US" sz="2800" b="1" i="1" u="none" strike="noStrike" kern="1200" cap="none" spc="0" normalizeH="0" baseline="0" noProof="0" dirty="0" smtClean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𝒂</m:t>
                    </m:r>
                    <m:r>
                      <a:rPr kumimoji="0" lang="pt-BR" sz="2800" b="1" i="1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US" sz="2800" b="1" i="1" u="none" strike="noStrike" kern="1200" cap="none" spc="0" normalizeH="0" baseline="0" noProof="0" dirty="0" smtClean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𝒂</m:t>
                    </m:r>
                    <m:r>
                      <a:rPr kumimoji="0" lang="pt-BR" sz="2800" b="1" i="1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)∈</m:t>
                    </m:r>
                    <m:r>
                      <a:rPr kumimoji="0" lang="pt-BR" sz="2800" b="1" i="1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𝑹</m:t>
                    </m:r>
                    <m:r>
                      <a:rPr kumimoji="0" lang="pt-BR" sz="2800" b="1" i="1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)]</m:t>
                    </m:r>
                  </m:oMath>
                </a14:m>
                <a:endParaRPr kumimoji="0" lang="en-US" sz="2800" b="1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96" y="1662441"/>
                <a:ext cx="615180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603500" y="3124200"/>
                <a:ext cx="3383280" cy="2057400"/>
              </a:xfrm>
              <a:prstGeom prst="roundRect">
                <a:avLst/>
              </a:prstGeom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m:rPr>
                          <m:sty m:val="p"/>
                        </m:rPr>
                        <a:rPr kumimoji="0" lang="en-US" sz="2200" b="0" i="0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A</m:t>
                      </m:r>
                      <m:r>
                        <a:rPr kumimoji="0" lang="en-US" sz="2200" b="0" i="0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sz="2200" b="0" i="1" u="none" strike="noStrike" kern="1200" cap="none" spc="0" normalizeH="0" baseline="0" noProof="0" dirty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200" b="0" i="0" u="none" strike="noStrike" kern="1200" cap="none" spc="0" normalizeH="0" baseline="0" noProof="0" dirty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1, 2</m:t>
                          </m:r>
                        </m:e>
                      </m:d>
                      <m:r>
                        <a:rPr kumimoji="0" lang="en-US" sz="2200" b="0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200" b="0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𝑎𝑛𝑑</m:t>
                      </m:r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𝐑</m:t>
                      </m:r>
                      <m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sz="22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F497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en-US" sz="22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2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  <m:r>
                                <a:rPr kumimoji="0" lang="en-US" sz="2200" b="1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sz="22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e>
                          </m:d>
                          <m:r>
                            <a:rPr kumimoji="0" lang="en-US" sz="2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d>
                            <m:dPr>
                              <m:ctrlPr>
                                <a:rPr kumimoji="0" lang="en-US" sz="22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1F497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2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1F497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  <m:r>
                                <a:rPr kumimoji="0" lang="en-US" sz="2200" b="1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1F497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sz="22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1F497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e>
                          </m:d>
                          <m:r>
                            <a:rPr kumimoji="0" lang="en-US" sz="2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F497D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d>
                            <m:dPr>
                              <m:ctrlPr>
                                <a:rPr kumimoji="0" lang="en-US" sz="22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2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  <m:r>
                                <a:rPr kumimoji="0" lang="en-US" sz="2200" b="1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sz="22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500" y="3124200"/>
                <a:ext cx="3383280" cy="20574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6705600" y="3124200"/>
                <a:ext cx="3566160" cy="2057400"/>
              </a:xfrm>
              <a:prstGeom prst="roundRect">
                <a:avLst/>
              </a:prstGeom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2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200" b="0" i="0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A</m:t>
                      </m:r>
                      <m:r>
                        <a:rPr kumimoji="0" lang="en-US" sz="2200" b="0" i="0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= 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sz="2200" b="0" i="1" u="none" strike="noStrike" kern="1200" cap="none" spc="0" normalizeH="0" baseline="0" noProof="0" dirty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200" b="0" i="0" u="none" strike="noStrike" kern="1200" cap="none" spc="0" normalizeH="0" baseline="0" noProof="0" dirty="0" smtClean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4,5,6</m:t>
                          </m:r>
                        </m:e>
                      </m:d>
                      <m:r>
                        <a:rPr kumimoji="0" lang="en-US" sz="2200" b="0" i="0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200" b="0" i="0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and</m:t>
                      </m:r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2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2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R</m:t>
                      </m:r>
                      <m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={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4,4</m:t>
                          </m:r>
                        </m:e>
                      </m:d>
                      <m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4,5</m:t>
                          </m:r>
                        </m:e>
                      </m:d>
                      <m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5,5</m:t>
                          </m:r>
                        </m:e>
                      </m:d>
                      <m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,(5,6)</m:t>
                      </m:r>
                      <m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}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124200"/>
                <a:ext cx="3566160" cy="20574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 Diagonal Corner Rectangle 12"/>
          <p:cNvSpPr/>
          <p:nvPr/>
        </p:nvSpPr>
        <p:spPr>
          <a:xfrm rot="5400000">
            <a:off x="7281202" y="1972996"/>
            <a:ext cx="457200" cy="2226213"/>
          </a:xfrm>
          <a:prstGeom prst="round2Diag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lIns="91440" tIns="0" bIns="9144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2</a:t>
            </a:r>
          </a:p>
        </p:txBody>
      </p:sp>
      <p:sp>
        <p:nvSpPr>
          <p:cNvPr id="14" name="Round Diagonal Corner Rectangle 13"/>
          <p:cNvSpPr/>
          <p:nvPr/>
        </p:nvSpPr>
        <p:spPr>
          <a:xfrm rot="5400000">
            <a:off x="3200399" y="1972996"/>
            <a:ext cx="457200" cy="2226213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lIns="91440" tIns="0" bIns="9144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Example 1</a:t>
            </a:r>
          </a:p>
        </p:txBody>
      </p:sp>
      <p:sp>
        <p:nvSpPr>
          <p:cNvPr id="15" name="Round Diagonal Corner Rectangle 14"/>
          <p:cNvSpPr/>
          <p:nvPr/>
        </p:nvSpPr>
        <p:spPr>
          <a:xfrm rot="5400000">
            <a:off x="4038599" y="4104015"/>
            <a:ext cx="457200" cy="2226213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lIns="91440" tIns="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Reflexive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 Diagonal Corner Rectangle 16"/>
              <p:cNvSpPr/>
              <p:nvPr/>
            </p:nvSpPr>
            <p:spPr>
              <a:xfrm rot="5400000">
                <a:off x="8093336" y="4011946"/>
                <a:ext cx="731520" cy="2339307"/>
              </a:xfrm>
              <a:prstGeom prst="round2Diag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vert270" lIns="91440" tIns="0" bIns="9144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Not Reflexive</a:t>
                </a:r>
              </a:p>
              <a:p>
                <a:pPr marL="0" marR="0" lvl="2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since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6,6</m:t>
                    </m:r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 ∉ </m:t>
                    </m:r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𝑅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7" name="Round Diagonal Corner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093336" y="4011946"/>
                <a:ext cx="731520" cy="2339307"/>
              </a:xfrm>
              <a:prstGeom prst="round2DiagRect">
                <a:avLst/>
              </a:prstGeom>
              <a:blipFill>
                <a:blip r:embed="rId6"/>
                <a:stretch>
                  <a:fillRect t="-14516" b="-2500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61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6" grpId="0" animBg="1"/>
      <p:bldP spid="7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the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00050"/>
                <a:r>
                  <a:rPr lang="en-US" b="1" dirty="0"/>
                  <a:t>Symmetric</a:t>
                </a:r>
                <a:r>
                  <a:rPr lang="en-US" dirty="0"/>
                  <a:t>: </a:t>
                </a:r>
                <a:r>
                  <a:rPr lang="en-US" i="0" dirty="0">
                    <a:latin typeface="+mj-lt"/>
                  </a:rPr>
                  <a:t>A</a:t>
                </a:r>
                <a:r>
                  <a:rPr lang="en-US" dirty="0"/>
                  <a:t> relation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on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called symmetric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for every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00050"/>
                <a:endParaRPr lang="pt-BR" dirty="0"/>
              </a:p>
              <a:p>
                <a:pPr marL="400050"/>
                <a:r>
                  <a:rPr lang="pt-BR" dirty="0"/>
                  <a:t>Examples: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1" t="-571" r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12819" y="1842119"/>
                <a:ext cx="6094819" cy="52322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5715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pt-BR" sz="2800" b="1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∀</m:t>
                      </m:r>
                      <m:r>
                        <a:rPr kumimoji="0" lang="en-US" sz="2800" b="1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𝒂</m:t>
                      </m:r>
                      <m:r>
                        <a:rPr kumimoji="0" lang="pt-BR" sz="2800" b="1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:∀</m:t>
                      </m:r>
                      <m:r>
                        <a:rPr kumimoji="0" lang="en-US" sz="2800" b="1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𝒃</m:t>
                      </m:r>
                      <m:r>
                        <a:rPr kumimoji="0" lang="pt-BR" sz="2800" b="1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:[((</m:t>
                      </m:r>
                      <m:r>
                        <a:rPr kumimoji="0" lang="en-US" sz="2800" b="1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𝒂</m:t>
                      </m:r>
                      <m:r>
                        <a:rPr kumimoji="0" lang="en-US" sz="2800" b="1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US" sz="2800" b="1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𝒃</m:t>
                      </m:r>
                      <m:r>
                        <a:rPr kumimoji="0" lang="pt-BR" sz="2800" b="1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)∈</m:t>
                      </m:r>
                      <m:r>
                        <a:rPr kumimoji="0" lang="pt-BR" sz="2800" b="1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𝑹</m:t>
                      </m:r>
                      <m:r>
                        <a:rPr kumimoji="0" lang="pt-BR" sz="2800" b="1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)→((</m:t>
                      </m:r>
                      <m:r>
                        <a:rPr kumimoji="0" lang="en-US" sz="2800" b="1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𝒃</m:t>
                      </m:r>
                      <m:r>
                        <a:rPr kumimoji="0" lang="en-US" sz="2800" b="1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US" sz="2800" b="1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𝒂</m:t>
                      </m:r>
                      <m:r>
                        <a:rPr kumimoji="0" lang="pt-BR" sz="2800" b="1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)∈</m:t>
                      </m:r>
                      <m:r>
                        <a:rPr kumimoji="0" lang="pt-BR" sz="2800" b="1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𝑹</m:t>
                      </m:r>
                      <m:r>
                        <a:rPr kumimoji="0" lang="pt-BR" sz="2800" b="1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)]</m:t>
                      </m:r>
                    </m:oMath>
                  </m:oMathPara>
                </a14:m>
                <a:endParaRPr kumimoji="0" lang="pt-BR" sz="2800" b="1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819" y="1842119"/>
                <a:ext cx="609481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2518704" y="3123703"/>
                <a:ext cx="7454900" cy="1005840"/>
              </a:xfrm>
              <a:prstGeom prst="roundRect">
                <a:avLst/>
              </a:prstGeom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1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pt-BR" sz="2200" b="0" i="0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A</m:t>
                      </m:r>
                      <m:r>
                        <a:rPr kumimoji="0" lang="pt-BR" sz="2200" b="0" i="0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={1,2} </m:t>
                      </m:r>
                      <m:r>
                        <m:rPr>
                          <m:nor/>
                        </m:rPr>
                        <a:rPr kumimoji="0" lang="pt-BR" sz="2200" b="0" i="0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m:t>and</m:t>
                      </m:r>
                    </m:oMath>
                  </m:oMathPara>
                </a14:m>
                <a:endParaRPr kumimoji="0" lang="pt-BR" sz="22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1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pt-B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m:t>So</m:t>
                      </m:r>
                      <m:r>
                        <m:rPr>
                          <m:nor/>
                        </m:rP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pt-BR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𝐑</m:t>
                      </m:r>
                      <m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={</m:t>
                      </m:r>
                      <m:r>
                        <a:rPr kumimoji="0" lang="pt-B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pt-BR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  <m:r>
                        <a:rPr kumimoji="0" lang="pt-B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pt-BR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  <m:r>
                        <a:rPr kumimoji="0" lang="pt-B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,(</m:t>
                      </m:r>
                      <m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  <m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  <m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}</m:t>
                      </m:r>
                    </m:oMath>
                  </m:oMathPara>
                </a14:m>
                <a:endPara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704" y="3123703"/>
                <a:ext cx="7454900" cy="1005840"/>
              </a:xfrm>
              <a:prstGeom prst="roundRect">
                <a:avLst/>
              </a:prstGeom>
              <a:blipFill>
                <a:blip r:embed="rId4"/>
                <a:stretch>
                  <a:fillRect t="-1198" b="-13772"/>
                </a:stretch>
              </a:blip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 Diagonal Corner Rectangle 10"/>
          <p:cNvSpPr/>
          <p:nvPr/>
        </p:nvSpPr>
        <p:spPr>
          <a:xfrm rot="5400000">
            <a:off x="3094307" y="1896298"/>
            <a:ext cx="457200" cy="2226213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lIns="91440" tIns="0" bIns="9144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Example 1</a:t>
            </a:r>
          </a:p>
        </p:txBody>
      </p:sp>
      <p:sp>
        <p:nvSpPr>
          <p:cNvPr id="12" name="Round Diagonal Corner Rectangle 11"/>
          <p:cNvSpPr/>
          <p:nvPr/>
        </p:nvSpPr>
        <p:spPr>
          <a:xfrm rot="5400000">
            <a:off x="9243060" y="3260863"/>
            <a:ext cx="457200" cy="2011680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lIns="91440" tIns="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Symmetric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2518704" y="4825323"/>
                <a:ext cx="7452360" cy="1005840"/>
              </a:xfrm>
              <a:prstGeom prst="roundRect">
                <a:avLst/>
              </a:prstGeom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14350" marR="0" lvl="1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pt-BR" sz="2200" b="0" i="0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A</m:t>
                    </m:r>
                    <m:r>
                      <a:rPr kumimoji="0" lang="pt-BR" sz="2200" b="0" i="0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= { 1, 2, 3} </m:t>
                    </m:r>
                  </m:oMath>
                </a14:m>
                <a:r>
                  <a:rPr kumimoji="0" lang="pt-BR" sz="22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and</a:t>
                </a:r>
              </a:p>
              <a:p>
                <a:pPr marL="514350" marR="0" lvl="1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sz="2200" b="0" i="0" u="none" strike="noStrike" kern="1200" cap="none" spc="0" normalizeH="0" baseline="0" noProof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</a:br>
                <a:r>
                  <a:rPr kumimoji="0" lang="pt-BR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So,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R</m:t>
                    </m:r>
                    <m:r>
                      <a: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= {(1,1), (1,2), (1,</m:t>
                    </m:r>
                    <m:r>
                      <a:rPr kumimoji="0" lang="pt-BR" sz="2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3), (2,2),(2,3)</m:t>
                    </m:r>
                    <m:r>
                      <a: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,(3,3)}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704" y="4825323"/>
                <a:ext cx="7452360" cy="1005840"/>
              </a:xfrm>
              <a:prstGeom prst="roundRect">
                <a:avLst/>
              </a:prstGeom>
              <a:blipFill>
                <a:blip r:embed="rId5"/>
                <a:stretch>
                  <a:fillRect t="-8982" b="-16168"/>
                </a:stretch>
              </a:blip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 Diagonal Corner Rectangle 14"/>
          <p:cNvSpPr/>
          <p:nvPr/>
        </p:nvSpPr>
        <p:spPr>
          <a:xfrm rot="5400000">
            <a:off x="3094307" y="3597918"/>
            <a:ext cx="457200" cy="2226213"/>
          </a:xfrm>
          <a:prstGeom prst="round2Diag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lIns="91440" tIns="0" bIns="9144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Example 2</a:t>
            </a:r>
          </a:p>
        </p:txBody>
      </p:sp>
      <p:sp>
        <p:nvSpPr>
          <p:cNvPr id="16" name="Round Diagonal Corner Rectangle 15"/>
          <p:cNvSpPr/>
          <p:nvPr/>
        </p:nvSpPr>
        <p:spPr>
          <a:xfrm rot="5400000">
            <a:off x="7125710" y="2530475"/>
            <a:ext cx="867836" cy="7452360"/>
          </a:xfrm>
          <a:prstGeom prst="round2Diag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lIns="91440" tIns="0" bIns="91440" rtlCol="0" anchor="ctr"/>
          <a:lstStyle/>
          <a:p>
            <a:pPr marL="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Asymmetric </a:t>
            </a:r>
          </a:p>
          <a:p>
            <a:pPr marL="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(2,1),(3,2),(3,1) are not Present</a:t>
            </a: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261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7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en-US" b="1" dirty="0"/>
              <a:t>Transitive: </a:t>
            </a:r>
            <a:r>
              <a:rPr lang="en-US" dirty="0"/>
              <a:t>A relation 𝑅 on a set 𝐴, is called transitive if whenever (</a:t>
            </a:r>
            <a:r>
              <a:rPr lang="en-US" dirty="0" err="1"/>
              <a:t>a,b</a:t>
            </a:r>
            <a:r>
              <a:rPr lang="en-US" dirty="0"/>
              <a:t>)∈𝑅 and (</a:t>
            </a:r>
            <a:r>
              <a:rPr lang="en-US" dirty="0" err="1"/>
              <a:t>b,c</a:t>
            </a:r>
            <a:r>
              <a:rPr lang="en-US" dirty="0"/>
              <a:t>)∈𝑅, then (</a:t>
            </a:r>
            <a:r>
              <a:rPr lang="en-US" dirty="0" err="1"/>
              <a:t>a,c</a:t>
            </a:r>
            <a:r>
              <a:rPr lang="en-US" dirty="0"/>
              <a:t>)∈𝑅, for a, b, c∈𝐴. </a:t>
            </a:r>
          </a:p>
          <a:p>
            <a:pPr marL="400050"/>
            <a:endParaRPr lang="pt-BR" dirty="0"/>
          </a:p>
          <a:p>
            <a:pPr marL="400050"/>
            <a:endParaRPr lang="pt-BR" dirty="0"/>
          </a:p>
          <a:p>
            <a:pPr marL="400050"/>
            <a:r>
              <a:rPr lang="pt-BR" dirty="0"/>
              <a:t>Examples: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45705" y="1990351"/>
                <a:ext cx="10098156" cy="523220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5715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∀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:∀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:∀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𝑐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[([(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)∈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𝑹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]∧[(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US" sz="2800" b="0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𝑐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)∈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𝑹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])→(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dirty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dirty="0" smtClean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  <m:r>
                            <a:rPr kumimoji="0" lang="en-US" sz="2800" b="0" i="1" u="none" strike="noStrike" kern="1200" cap="none" spc="0" normalizeH="0" baseline="0" noProof="0" dirty="0" smtClean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800" b="0" i="1" u="none" strike="noStrike" kern="1200" cap="none" spc="0" normalizeH="0" baseline="0" noProof="0" dirty="0" smtClean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∈ 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𝑹</m:t>
                      </m:r>
                      <m:r>
                        <a:rPr kumimoji="0" lang="en-US" sz="28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)]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705" y="1990351"/>
                <a:ext cx="1009815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2518704" y="3662569"/>
                <a:ext cx="7454900" cy="1371600"/>
              </a:xfrm>
              <a:prstGeom prst="roundRect">
                <a:avLst/>
              </a:prstGeom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1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2800" b="1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𝐀</m:t>
                      </m:r>
                      <m:r>
                        <a:rPr kumimoji="0" lang="pt-BR" sz="2800" b="1" i="0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pt-BR" sz="2800" b="1" i="1" u="none" strike="noStrike" kern="1200" cap="none" spc="0" normalizeH="0" baseline="0" noProof="0" dirty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t-BR" sz="2800" b="1" i="0" u="none" strike="noStrike" kern="1200" cap="none" spc="0" normalizeH="0" baseline="0" noProof="0" dirty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pt-BR" sz="2800" b="1" i="1" u="none" strike="noStrike" kern="1200" cap="none" spc="0" normalizeH="0" baseline="0" noProof="0" dirty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  <m:r>
                            <a:rPr kumimoji="0" lang="pt-BR" sz="2800" b="1" i="0" u="none" strike="noStrike" kern="1200" cap="none" spc="0" normalizeH="0" baseline="0" noProof="0" dirty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pt-BR" sz="2800" b="1" i="1" u="none" strike="noStrike" kern="1200" cap="none" spc="0" normalizeH="0" baseline="0" noProof="0" dirty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  <m:r>
                            <a:rPr kumimoji="0" lang="pt-BR" sz="2800" b="1" i="0" u="none" strike="noStrike" kern="1200" cap="none" spc="0" normalizeH="0" baseline="0" noProof="0" dirty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pt-BR" sz="2800" b="1" i="1" u="none" strike="noStrike" kern="1200" cap="none" spc="0" normalizeH="0" baseline="0" noProof="0" dirty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</m:e>
                      </m:d>
                      <m:r>
                        <a:rPr kumimoji="0" lang="en-US" sz="2800" b="1" i="0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pt-BR" sz="2800" b="1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𝐚𝐧𝐝</m:t>
                      </m:r>
                      <m:r>
                        <a:rPr kumimoji="0" lang="pt-BR" sz="2800" b="1" i="0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US" sz="2800" b="1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1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1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BR" sz="2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𝐑</m:t>
                      </m:r>
                      <m:r>
                        <a:rPr kumimoji="0" lang="pt-B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={(</m:t>
                      </m:r>
                      <m:r>
                        <a:rPr kumimoji="0" lang="pt-BR" sz="2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  <m:r>
                        <a:rPr kumimoji="0" lang="pt-B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pt-BR" sz="2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  <m:r>
                        <a:rPr kumimoji="0" lang="pt-B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), </m:t>
                      </m:r>
                      <m:r>
                        <a:rPr kumimoji="0" lang="pt-B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pt-BR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  <m:r>
                        <a:rPr kumimoji="0" lang="pt-B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pt-BR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  <m:r>
                        <a:rPr kumimoji="0" lang="pt-B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),</m:t>
                      </m:r>
                      <m:r>
                        <a:rPr kumimoji="0" lang="pt-B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pt-B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pt-BR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  <m:r>
                        <a:rPr kumimoji="0" lang="pt-B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pt-BR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𝟑</m:t>
                      </m:r>
                      <m:r>
                        <a:rPr kumimoji="0" lang="pt-B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),</m:t>
                      </m:r>
                      <m:r>
                        <a:rPr kumimoji="0" lang="pt-B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(</m:t>
                      </m:r>
                      <m:r>
                        <a:rPr kumimoji="0" lang="pt-BR" sz="2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  <m:r>
                        <a:rPr kumimoji="0" lang="pt-B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pt-BR" sz="2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  <m:r>
                        <a:rPr kumimoji="0" lang="pt-B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),</m:t>
                      </m:r>
                      <m:r>
                        <a:rPr kumimoji="0" lang="pt-B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pt-BR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  <m:r>
                        <a:rPr kumimoji="0" lang="pt-B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pt-BR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𝟑</m:t>
                      </m:r>
                      <m:r>
                        <a:rPr kumimoji="0" lang="pt-B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pt-B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,(</m:t>
                      </m:r>
                      <m:r>
                        <a:rPr kumimoji="0" lang="pt-BR" sz="2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𝟑</m:t>
                      </m:r>
                      <m:r>
                        <a:rPr kumimoji="0" lang="pt-B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pt-BR" sz="2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𝟑</m:t>
                      </m:r>
                      <m:r>
                        <a:rPr kumimoji="0" lang="pt-B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)}</m:t>
                      </m:r>
                    </m:oMath>
                  </m:oMathPara>
                </a14:m>
                <a:endParaRPr kumimoji="0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704" y="3662569"/>
                <a:ext cx="7454900" cy="13716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 Diagonal Corner Rectangle 10"/>
          <p:cNvSpPr/>
          <p:nvPr/>
        </p:nvSpPr>
        <p:spPr>
          <a:xfrm rot="5400000">
            <a:off x="3094307" y="2435164"/>
            <a:ext cx="457200" cy="2226213"/>
          </a:xfrm>
          <a:prstGeom prst="round2Diag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lIns="91440" tIns="0" bIns="9144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Example 1</a:t>
            </a:r>
          </a:p>
        </p:txBody>
      </p:sp>
      <p:sp>
        <p:nvSpPr>
          <p:cNvPr id="12" name="Round Diagonal Corner Rectangle 11"/>
          <p:cNvSpPr/>
          <p:nvPr/>
        </p:nvSpPr>
        <p:spPr>
          <a:xfrm rot="5400000">
            <a:off x="9322573" y="4256929"/>
            <a:ext cx="457200" cy="2011680"/>
          </a:xfrm>
          <a:prstGeom prst="round2Diag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lIns="91440" tIns="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Transitive </a:t>
            </a:r>
          </a:p>
        </p:txBody>
      </p:sp>
    </p:spTree>
    <p:extLst>
      <p:ext uri="{BB962C8B-B14F-4D97-AF65-F5344CB8AC3E}">
        <p14:creationId xmlns:p14="http://schemas.microsoft.com/office/powerpoint/2010/main" val="206949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7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Equivalence Relation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Equivalence Relation </a:t>
                </a:r>
                <a:r>
                  <a:rPr lang="en-US" dirty="0"/>
                  <a:t>declares or shows some kind of equality or equivalence.</a:t>
                </a:r>
              </a:p>
              <a:p>
                <a:r>
                  <a:rPr lang="en-US" dirty="0"/>
                  <a:t>If the relation satisfies all three properties </a:t>
                </a:r>
                <a:r>
                  <a:rPr lang="en-US" b="1" dirty="0"/>
                  <a:t>reflexive, symmetric and transitive </a:t>
                </a:r>
                <a:r>
                  <a:rPr lang="en-US" dirty="0"/>
                  <a:t>then it is called an Equivalence Relation.</a:t>
                </a:r>
              </a:p>
              <a:p>
                <a:r>
                  <a:rPr lang="en-US" dirty="0"/>
                  <a:t>Equality ‘=’ relation is the equivalence relation because equality proves the required conditions.</a:t>
                </a:r>
              </a:p>
              <a:p>
                <a:pPr marL="857250" lvl="1" indent="-342900">
                  <a:buFont typeface="+mj-lt"/>
                  <a:buAutoNum type="arabicPeriod"/>
                </a:pPr>
                <a:r>
                  <a:rPr lang="en-US" b="1" dirty="0"/>
                  <a:t>Reflexive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true for all values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857250" lvl="1" indent="-342900">
                  <a:buFont typeface="+mj-lt"/>
                  <a:buAutoNum type="arabicPeriod"/>
                </a:pPr>
                <a:r>
                  <a:rPr lang="en-US" b="1" dirty="0"/>
                  <a:t>Symmetric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true for all values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857250" lvl="1" indent="-342900">
                  <a:buFont typeface="+mj-lt"/>
                  <a:buAutoNum type="arabicPeriod"/>
                </a:pPr>
                <a:r>
                  <a:rPr lang="en-US" b="1" dirty="0"/>
                  <a:t>Transitive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true for all values then we can say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lvl="1" indent="0">
                  <a:buNone/>
                </a:pPr>
                <a:endParaRPr lang="en-US" dirty="0"/>
              </a:p>
              <a:p>
                <a:pPr marL="514350" lvl="1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For e.g.  A = {a, b, c}  and R = {(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a,a</a:t>
                </a:r>
                <a:r>
                  <a:rPr lang="en-US" b="1" dirty="0">
                    <a:solidFill>
                      <a:srgbClr val="FF0000"/>
                    </a:solidFill>
                  </a:rPr>
                  <a:t>),(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a,b</a:t>
                </a:r>
                <a:r>
                  <a:rPr lang="en-US" b="1" dirty="0">
                    <a:solidFill>
                      <a:srgbClr val="FF0000"/>
                    </a:solidFill>
                  </a:rPr>
                  <a:t>),(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a,c</a:t>
                </a:r>
                <a:r>
                  <a:rPr lang="en-US" b="1" dirty="0">
                    <a:solidFill>
                      <a:srgbClr val="FF0000"/>
                    </a:solidFill>
                  </a:rPr>
                  <a:t>),(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b,b</a:t>
                </a:r>
                <a:r>
                  <a:rPr lang="en-US" b="1" dirty="0">
                    <a:solidFill>
                      <a:srgbClr val="FF0000"/>
                    </a:solidFill>
                  </a:rPr>
                  <a:t>),(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b,c</a:t>
                </a:r>
                <a:r>
                  <a:rPr lang="en-US" b="1" dirty="0">
                    <a:solidFill>
                      <a:srgbClr val="FF0000"/>
                    </a:solidFill>
                  </a:rPr>
                  <a:t>),(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c,c</a:t>
                </a:r>
                <a:r>
                  <a:rPr lang="en-US" b="1" dirty="0">
                    <a:solidFill>
                      <a:srgbClr val="FF0000"/>
                    </a:solidFill>
                  </a:rPr>
                  <a:t>),(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c,a</a:t>
                </a:r>
                <a:r>
                  <a:rPr lang="en-US" b="1" dirty="0">
                    <a:solidFill>
                      <a:srgbClr val="FF0000"/>
                    </a:solidFill>
                  </a:rPr>
                  <a:t>),(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b,a</a:t>
                </a:r>
                <a:r>
                  <a:rPr lang="en-US" b="1" dirty="0">
                    <a:solidFill>
                      <a:srgbClr val="FF0000"/>
                    </a:solidFill>
                  </a:rPr>
                  <a:t>),(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c,b</a:t>
                </a:r>
                <a:r>
                  <a:rPr lang="en-US" b="1" dirty="0">
                    <a:solidFill>
                      <a:srgbClr val="FF0000"/>
                    </a:solidFill>
                  </a:rPr>
                  <a:t>)} is Equivalence Relation because it satisfies all the 3 properties.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1" t="-571" r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58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Relationship between </a:t>
                </a:r>
                <a:r>
                  <a:rPr lang="en-US" b="1" dirty="0"/>
                  <a:t>two sets of numbers </a:t>
                </a:r>
                <a:r>
                  <a:rPr lang="en-US" dirty="0"/>
                  <a:t>is known as a function.</a:t>
                </a:r>
              </a:p>
              <a:p>
                <a:r>
                  <a:rPr lang="en-US" dirty="0"/>
                  <a:t>Function is a </a:t>
                </a:r>
                <a:r>
                  <a:rPr lang="en-US" b="1" dirty="0"/>
                  <a:t>special kind of relation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A number in one set is </a:t>
                </a:r>
                <a:r>
                  <a:rPr lang="en-US" b="1" dirty="0"/>
                  <a:t>mapped to a </a:t>
                </a:r>
                <a:r>
                  <a:rPr lang="en-US" dirty="0"/>
                  <a:t>number in another set by the function. </a:t>
                </a:r>
              </a:p>
              <a:p>
                <a:r>
                  <a:rPr lang="en-US" dirty="0"/>
                  <a:t>Example: A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Crocodile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grows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cm </a:t>
                </a:r>
                <a:r>
                  <a:rPr lang="en-US" dirty="0"/>
                  <a:t>every year, so the length of crocodile is related to its age using the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77006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𝒂𝒈𝒆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𝒂𝒈𝒆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  <a:p>
                <a:pPr marL="0" indent="0" algn="l">
                  <a:buNone/>
                </a:pPr>
                <a:r>
                  <a:rPr lang="en-US" dirty="0"/>
                  <a:t>		</a:t>
                </a: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So, if the age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years, </a:t>
                </a:r>
              </a:p>
              <a:p>
                <a:pPr marL="0" indent="0" algn="l">
                  <a:buNone/>
                </a:pPr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then length is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d>
                    <m:r>
                      <a:rPr lang="en-US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cm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like saying </a:t>
                </a:r>
                <a:r>
                  <a:rPr lang="en-US" b="1" dirty="0"/>
                  <a:t>8 is related to 40</a:t>
                </a:r>
                <a:r>
                  <a:rPr lang="en-US" dirty="0"/>
                  <a:t>. </a:t>
                </a:r>
              </a:p>
              <a:p>
                <a:r>
                  <a:rPr lang="en-US" b="1" dirty="0"/>
                  <a:t>Here, age is called Domain and length is called Codomain.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1" t="-571" r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81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9701" y="1028133"/>
                <a:ext cx="9817165" cy="53340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Domain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Values given as </a:t>
                </a:r>
                <a:r>
                  <a:rPr lang="en-US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input to the function 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is called the domain of the function.</a:t>
                </a:r>
              </a:p>
              <a:p>
                <a:pPr algn="just"/>
                <a:r>
                  <a:rPr lang="en-US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Codomain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Values that may possibly come out of a function is the codomain.</a:t>
                </a:r>
              </a:p>
              <a:p>
                <a:pPr algn="just"/>
                <a:r>
                  <a:rPr lang="en-US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Range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Actual values that come out of a function is a range.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Example: </a:t>
                </a:r>
              </a:p>
              <a:p>
                <a:pPr marL="1481138" lvl="1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4811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)=3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5</m:t>
                      </m:r>
                    </m:oMath>
                  </m:oMathPara>
                </a14:m>
                <a:endParaRPr lang="en-US" i="1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The range of 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{8, 11, 14, 17}</m:t>
                    </m:r>
                  </m:oMath>
                </a14:m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701" y="1028133"/>
                <a:ext cx="9817165" cy="5334000"/>
              </a:xfrm>
              <a:blipFill>
                <a:blip r:embed="rId2"/>
                <a:stretch>
                  <a:fillRect l="-870" t="-571" r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7843768" y="5840603"/>
            <a:ext cx="10716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Domain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296400" y="5873983"/>
            <a:ext cx="1181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Codomain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8116437" y="3530224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497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437" y="3530224"/>
                <a:ext cx="381000" cy="381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8124209" y="3979083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497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209" y="3979083"/>
                <a:ext cx="381000" cy="381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131981" y="4427942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497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981" y="4427942"/>
                <a:ext cx="381000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139752" y="487680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497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4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752" y="4876800"/>
                <a:ext cx="381000" cy="381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9677400" y="3048000"/>
                <a:ext cx="495300" cy="28330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F497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8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14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17</a:t>
                </a: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00" y="3048000"/>
                <a:ext cx="495300" cy="2833045"/>
              </a:xfrm>
              <a:prstGeom prst="rect">
                <a:avLst/>
              </a:prstGeom>
              <a:blipFill>
                <a:blip r:embed="rId7"/>
                <a:stretch>
                  <a:fillRect l="-3704" r="-12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 flipV="1">
            <a:off x="8382001" y="3690300"/>
            <a:ext cx="1400175" cy="50085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382001" y="4180014"/>
            <a:ext cx="1400175" cy="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8382001" y="4611283"/>
            <a:ext cx="1400175" cy="85824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8382001" y="5056870"/>
            <a:ext cx="1400175" cy="200931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82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5" grpId="0"/>
      <p:bldP spid="56" grpId="0"/>
      <p:bldP spid="57" grpId="0"/>
      <p:bldP spid="5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&amp; Function</a:t>
            </a:r>
          </a:p>
        </p:txBody>
      </p:sp>
      <p:sp>
        <p:nvSpPr>
          <p:cNvPr id="6" name="Oval 5"/>
          <p:cNvSpPr/>
          <p:nvPr/>
        </p:nvSpPr>
        <p:spPr>
          <a:xfrm>
            <a:off x="2559693" y="2923280"/>
            <a:ext cx="809764" cy="2391379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31457" y="2085030"/>
            <a:ext cx="914400" cy="370617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343636" y="3018822"/>
            <a:ext cx="809764" cy="2391379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8915401" y="3016914"/>
            <a:ext cx="787841" cy="239328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200" y="5727986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Division (Domain)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74257" y="5727986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Students  (Codomain)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35893" y="3432738"/>
            <a:ext cx="6573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36093" y="2348554"/>
            <a:ext cx="6858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115597" y="2553814"/>
            <a:ext cx="1253569" cy="1090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114009" y="3294591"/>
            <a:ext cx="1226720" cy="360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115596" y="3643954"/>
            <a:ext cx="1193522" cy="83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47968" y="2923281"/>
            <a:ext cx="1237351" cy="1225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147967" y="3747242"/>
            <a:ext cx="1364490" cy="401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41859" y="4149178"/>
            <a:ext cx="1189161" cy="1147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085606" y="4053329"/>
            <a:ext cx="1299713" cy="523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071740" y="4576858"/>
            <a:ext cx="1237379" cy="286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11960" y="1332314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a function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elements of domain refer to multiple elements of codomain.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853" y="1505345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Relation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32269" y="1305368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is a function as elements of domain refer to only one element of codomain.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93969" y="1505345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93338" y="3355313"/>
            <a:ext cx="76006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58135" y="3431693"/>
            <a:ext cx="68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S3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973222" y="3632186"/>
            <a:ext cx="1150137" cy="10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7" idx="1"/>
          </p:cNvCxnSpPr>
          <p:nvPr/>
        </p:nvCxnSpPr>
        <p:spPr>
          <a:xfrm>
            <a:off x="7884429" y="4016468"/>
            <a:ext cx="1173707" cy="7694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009530" y="4506456"/>
            <a:ext cx="1210671" cy="28172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949652" y="4612278"/>
            <a:ext cx="1270549" cy="279058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536504" y="5727986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Division (Codomain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74404" y="5727986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Students  (Domain)</a:t>
            </a:r>
          </a:p>
        </p:txBody>
      </p:sp>
      <p:cxnSp>
        <p:nvCxnSpPr>
          <p:cNvPr id="4" name="Straight Connector 3"/>
          <p:cNvCxnSpPr>
            <a:stCxn id="2" idx="2"/>
          </p:cNvCxnSpPr>
          <p:nvPr/>
        </p:nvCxnSpPr>
        <p:spPr>
          <a:xfrm>
            <a:off x="6096000" y="914400"/>
            <a:ext cx="0" cy="55214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21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22" grpId="0"/>
      <p:bldP spid="23" grpId="0"/>
      <p:bldP spid="24" grpId="0"/>
      <p:bldP spid="25" grpId="0"/>
      <p:bldP spid="26" grpId="0"/>
      <p:bldP spid="27" grpId="0"/>
      <p:bldP spid="41" grpId="0"/>
      <p:bldP spid="4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5"/>
            <a:ext cx="11684000" cy="527886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Vectors and Matrices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000" y="990600"/>
                <a:ext cx="11684000" cy="5867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000" dirty="0"/>
                  <a:t>  </a:t>
                </a:r>
                <a:r>
                  <a:rPr lang="en-US" sz="4000" b="1" u="sng" dirty="0"/>
                  <a:t>VECTORS</a:t>
                </a:r>
              </a:p>
              <a:p>
                <a:r>
                  <a:rPr lang="en-US" dirty="0"/>
                  <a:t>A vector is a list of numbers and is generally denoted by :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US" b="1" dirty="0"/>
              </a:p>
              <a:p>
                <a:endParaRPr lang="en-US" sz="3600" dirty="0"/>
              </a:p>
              <a:p>
                <a:endParaRPr lang="en-US" sz="1200" dirty="0"/>
              </a:p>
              <a:p>
                <a:endParaRPr lang="en-US" sz="100" dirty="0"/>
              </a:p>
              <a:p>
                <a:pPr marL="457200" lvl="1" indent="0">
                  <a:buNone/>
                </a:pPr>
                <a:endParaRPr lang="en-US" sz="100" dirty="0"/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en-US" dirty="0"/>
                  <a:t> If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zero,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b="1" dirty="0"/>
                  <a:t>Zero vector.</a:t>
                </a:r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en-US" dirty="0"/>
                  <a:t> If the number of components of two vectors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&amp; </a:t>
                </a:r>
                <a:r>
                  <a:rPr lang="en-US" b="1" dirty="0">
                    <a:latin typeface="Lucida Handwriting" panose="03010101010101010101" pitchFamily="66" charset="0"/>
                  </a:rPr>
                  <a:t>V</a:t>
                </a:r>
                <a:r>
                  <a:rPr lang="en-US" b="1" dirty="0"/>
                  <a:t> </a:t>
                </a:r>
                <a:r>
                  <a:rPr lang="en-US" dirty="0"/>
                  <a:t>and corresponding components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of both the vectors are same, then it is called </a:t>
                </a:r>
                <a:r>
                  <a:rPr lang="en-US" b="1" dirty="0"/>
                  <a:t>Equal Vector.</a:t>
                </a:r>
              </a:p>
              <a:p>
                <a:pPr marL="457200" lvl="1" indent="0">
                  <a:buNone/>
                </a:pPr>
                <a:endParaRPr lang="en-US" b="1" dirty="0"/>
              </a:p>
              <a:p>
                <a:r>
                  <a:rPr lang="en-US" b="1" dirty="0"/>
                  <a:t>Vector operations : Addition, Subtraction, Scalar Multiplication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0" y="990600"/>
                <a:ext cx="11684000" cy="5867400"/>
              </a:xfrm>
              <a:blipFill>
                <a:blip r:embed="rId2"/>
                <a:stretch>
                  <a:fillRect l="-731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14935" y="2562029"/>
                <a:ext cx="3206305" cy="46166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1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1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𝒖</m:t>
                      </m:r>
                      <m:r>
                        <a:rPr kumimoji="0" lang="en-US" sz="2400" b="1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= (</m:t>
                      </m:r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 dirty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1200" cap="none" spc="0" normalizeH="0" baseline="0" noProof="0" dirty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𝒖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 dirty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n-US" sz="2400" b="1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 dirty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1200" cap="none" spc="0" normalizeH="0" baseline="0" noProof="0" dirty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𝒖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 dirty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0" lang="en-US" sz="2400" b="1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. . . , </m:t>
                      </m:r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 dirty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1200" cap="none" spc="0" normalizeH="0" baseline="0" noProof="0" dirty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𝒖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 dirty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𝒏</m:t>
                          </m:r>
                        </m:sub>
                      </m:sSub>
                      <m:r>
                        <a:rPr kumimoji="0" lang="en-US" sz="2400" b="1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35" y="2562029"/>
                <a:ext cx="3206305" cy="461665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C65D23-C1D8-4E4A-8007-0CBCC6D6EE04}"/>
                  </a:ext>
                </a:extLst>
              </p:cNvPr>
              <p:cNvSpPr/>
              <p:nvPr/>
            </p:nvSpPr>
            <p:spPr>
              <a:xfrm>
                <a:off x="3730224" y="2551956"/>
                <a:ext cx="609599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Where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𝒊</m:t>
                        </m:r>
                      </m:sub>
                    </m:sSub>
                    <m:r>
                      <a:rPr kumimoji="0" lang="en-US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are called the components of 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𝒖</m:t>
                    </m:r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C65D23-C1D8-4E4A-8007-0CBCC6D6E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224" y="2551956"/>
                <a:ext cx="6095999" cy="461665"/>
              </a:xfrm>
              <a:prstGeom prst="rect">
                <a:avLst/>
              </a:prstGeom>
              <a:blipFill>
                <a:blip r:embed="rId4"/>
                <a:stretch>
                  <a:fillRect t="-10667" r="-10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69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4818B4-5463-403B-8F17-48F39053E96F}"/>
              </a:ext>
            </a:extLst>
          </p:cNvPr>
          <p:cNvSpPr/>
          <p:nvPr/>
        </p:nvSpPr>
        <p:spPr>
          <a:xfrm>
            <a:off x="495026" y="46037"/>
            <a:ext cx="112785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1.1.3 – Properties of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72E9E-E99C-45B5-9286-BFA9BC01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and Created by Rachit Adhvaryu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A7650-3F8A-4892-8C73-D33C36C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9AC625-9334-4D90-AA8E-6B90EF489637}"/>
              </a:ext>
            </a:extLst>
          </p:cNvPr>
          <p:cNvSpPr/>
          <p:nvPr/>
        </p:nvSpPr>
        <p:spPr>
          <a:xfrm>
            <a:off x="438222" y="931389"/>
            <a:ext cx="1139217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 :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set of Values required as an Input.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Output :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must generate output either in form of Results or Errors.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Speed :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 algorithm must be able to generate an output consuming less 	        	       amount of time.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Definiteness :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each Instructions in an algorithm must clearly specify its role.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Finiteness :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 algorithm must terminate after finite number of steps.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Effectiveness :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 algorithm must be human readable as well as it must 			        provide a solution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6740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5"/>
            <a:ext cx="11684000" cy="527886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Vectors and Matrices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000" y="634250"/>
                <a:ext cx="11684000" cy="624469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1050" b="1" dirty="0">
                    <a:solidFill>
                      <a:prstClr val="black"/>
                    </a:solidFill>
                  </a:rPr>
                  <a:t> </a:t>
                </a:r>
                <a:endParaRPr lang="en-US" sz="100" b="1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sz="4000" b="1" u="sng" dirty="0">
                    <a:solidFill>
                      <a:prstClr val="black"/>
                    </a:solidFill>
                  </a:rPr>
                  <a:t>MATRIX</a:t>
                </a:r>
              </a:p>
              <a:p>
                <a:r>
                  <a:rPr lang="en-US" dirty="0"/>
                  <a:t>Matrix is a rectangular arrangement of array.</a:t>
                </a:r>
              </a:p>
              <a:p>
                <a:r>
                  <a:rPr lang="en-US" dirty="0"/>
                  <a:t>3x3 Matrix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: 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200" b="1" dirty="0"/>
              </a:p>
              <a:p>
                <a:r>
                  <a:rPr lang="en-US" b="1" dirty="0"/>
                  <a:t>Matrix operations: Addition, Subtraction, Multiplication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0" y="634250"/>
                <a:ext cx="11684000" cy="6244695"/>
              </a:xfrm>
              <a:blipFill>
                <a:blip r:embed="rId2"/>
                <a:stretch>
                  <a:fillRect l="-1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873121A-09FC-4C45-97B7-A736BD8B8D5B}"/>
              </a:ext>
            </a:extLst>
          </p:cNvPr>
          <p:cNvSpPr/>
          <p:nvPr/>
        </p:nvSpPr>
        <p:spPr>
          <a:xfrm>
            <a:off x="3876806" y="2233103"/>
            <a:ext cx="73185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Horizontally aligned elements are known as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Vertically aligned elements are known as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Columns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CC7E83-DFC3-4A71-8B58-FD1713521196}"/>
              </a:ext>
            </a:extLst>
          </p:cNvPr>
          <p:cNvSpPr/>
          <p:nvPr/>
        </p:nvSpPr>
        <p:spPr>
          <a:xfrm>
            <a:off x="0" y="4093913"/>
            <a:ext cx="1168400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all the elements of matrix are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 it is called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Zero Matrix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a matrix contain “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1”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elements in its diagonal and rest all the elements are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it is called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Identity Matrix</a:t>
            </a:r>
          </a:p>
        </p:txBody>
      </p:sp>
      <p:pic>
        <p:nvPicPr>
          <p:cNvPr id="1026" name="Picture 2" descr="Identity Matrices">
            <a:extLst>
              <a:ext uri="{FF2B5EF4-FFF2-40B4-BE49-F238E27FC236}">
                <a16:creationId xmlns:a16="http://schemas.microsoft.com/office/drawing/2014/main" id="{D1D59DF7-E03B-4922-9F92-364901D87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344" y="5077534"/>
            <a:ext cx="3013656" cy="161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 to zero matrices (article) | Matrices | Khan Academy">
            <a:extLst>
              <a:ext uri="{FF2B5EF4-FFF2-40B4-BE49-F238E27FC236}">
                <a16:creationId xmlns:a16="http://schemas.microsoft.com/office/drawing/2014/main" id="{D460E824-AE09-4C24-8A04-EF663322B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3" y="5306957"/>
            <a:ext cx="2886231" cy="155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853C72-1DDD-44E0-9744-C76A0BD7023B}"/>
              </a:ext>
            </a:extLst>
          </p:cNvPr>
          <p:cNvSpPr/>
          <p:nvPr/>
        </p:nvSpPr>
        <p:spPr>
          <a:xfrm>
            <a:off x="2678530" y="5757102"/>
            <a:ext cx="2396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&lt;=  ZERO Matrix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DF50F-10B8-46D5-BEEB-5ABB53086323}"/>
              </a:ext>
            </a:extLst>
          </p:cNvPr>
          <p:cNvSpPr/>
          <p:nvPr/>
        </p:nvSpPr>
        <p:spPr>
          <a:xfrm>
            <a:off x="5509735" y="5757102"/>
            <a:ext cx="2906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IDENTITY Matrix  =&gt;</a:t>
            </a:r>
          </a:p>
        </p:txBody>
      </p:sp>
    </p:spTree>
    <p:extLst>
      <p:ext uri="{BB962C8B-B14F-4D97-AF65-F5344CB8AC3E}">
        <p14:creationId xmlns:p14="http://schemas.microsoft.com/office/powerpoint/2010/main" val="418183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Inequalities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000" y="990600"/>
                <a:ext cx="5103611" cy="5334000"/>
              </a:xfrm>
            </p:spPr>
            <p:txBody>
              <a:bodyPr/>
              <a:lstStyle/>
              <a:p>
                <a:r>
                  <a:rPr lang="en-US" b="1" dirty="0"/>
                  <a:t>Inequalities</a:t>
                </a:r>
                <a:r>
                  <a:rPr lang="en-US" dirty="0"/>
                  <a:t>: A statement that contains any of the &lt;, &gt;, ≤, ≥ symbols is known as Inequality.</a:t>
                </a:r>
              </a:p>
              <a:p>
                <a:r>
                  <a:rPr lang="en-US" dirty="0"/>
                  <a:t>Examples of inequalities are: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&gt;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26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+6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&lt;25</m:t>
                    </m:r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0" y="990600"/>
                <a:ext cx="5103611" cy="5334000"/>
              </a:xfrm>
              <a:blipFill>
                <a:blip r:embed="rId2"/>
                <a:stretch>
                  <a:fillRect l="-1673" t="-571" r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86FFA89-4C01-4DD6-A8BA-2032ABE7AB51}"/>
                  </a:ext>
                </a:extLst>
              </p:cNvPr>
              <p:cNvSpPr/>
              <p:nvPr/>
            </p:nvSpPr>
            <p:spPr>
              <a:xfrm>
                <a:off x="5876190" y="990600"/>
                <a:ext cx="6061809" cy="4462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Solutions to Linear Inequalities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 solutions can be provided by assuming the required values for each variable.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 e.g. 1, substitute any value for “a” that is greater than or equal to 5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 e.g. 2, substitute a=4, b=5, c=6,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  i.e. (4 + 5 + 18) = 27 &gt; 26.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 startAt="3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 e.g. 3, substitute x = y = 1, 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  i.e. (1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+ 1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 = 2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2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4.   In e.g. 4, substitute a=1, b=2, c=3,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  i.e. (1 + 4 + 18) = 23 &lt; 25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86FFA89-4C01-4DD6-A8BA-2032ABE7A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190" y="990600"/>
                <a:ext cx="6061809" cy="4462760"/>
              </a:xfrm>
              <a:prstGeom prst="rect">
                <a:avLst/>
              </a:prstGeom>
              <a:blipFill>
                <a:blip r:embed="rId3"/>
                <a:stretch>
                  <a:fillRect t="-1093" r="-604" b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58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2805425"/>
          </a:xfrm>
        </p:spPr>
        <p:txBody>
          <a:bodyPr>
            <a:normAutofit/>
          </a:bodyPr>
          <a:lstStyle/>
          <a:p>
            <a:r>
              <a:rPr lang="en-US" dirty="0"/>
              <a:t>An equation that contains </a:t>
            </a:r>
            <a:r>
              <a:rPr lang="en-US" b="1" i="1" dirty="0"/>
              <a:t>N</a:t>
            </a:r>
            <a:r>
              <a:rPr lang="en-US" i="1" dirty="0"/>
              <a:t> </a:t>
            </a:r>
            <a:r>
              <a:rPr lang="en-US" dirty="0"/>
              <a:t>number of unknowns is called</a:t>
            </a:r>
            <a:r>
              <a:rPr lang="en-US" b="1" dirty="0"/>
              <a:t> Linear Equation</a:t>
            </a:r>
          </a:p>
          <a:p>
            <a:r>
              <a:rPr lang="en-US" b="1" dirty="0"/>
              <a:t>Linear equation with one Unknown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8290" y="2247574"/>
                <a:ext cx="1447800" cy="46166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𝑎𝑥</m:t>
                      </m:r>
                      <m:r>
                        <a:rPr kumimoji="0" lang="en-US" sz="24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= </m:t>
                      </m:r>
                      <m:r>
                        <a:rPr kumimoji="0" lang="en-US" sz="2400" b="0" i="1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90" y="2247574"/>
                <a:ext cx="14478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19976" y="2081598"/>
                <a:ext cx="1752600" cy="79361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>
                              <a:ln w="0"/>
                              <a:solidFill>
                                <a:prstClr val="black"/>
                              </a:solidFill>
                              <a:effectLst>
                                <a:outerShdw blurRad="38100" dist="1905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976" y="2081598"/>
                <a:ext cx="1752600" cy="793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306145" y="2241902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  =&gt;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3BEA57-D461-4148-894E-9E0897D5E27D}"/>
              </a:ext>
            </a:extLst>
          </p:cNvPr>
          <p:cNvSpPr/>
          <p:nvPr/>
        </p:nvSpPr>
        <p:spPr>
          <a:xfrm>
            <a:off x="572262" y="3212352"/>
            <a:ext cx="1133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e.g.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A4E90-284C-4A63-B48F-EA46B0922712}"/>
              </a:ext>
            </a:extLst>
          </p:cNvPr>
          <p:cNvSpPr/>
          <p:nvPr/>
        </p:nvSpPr>
        <p:spPr>
          <a:xfrm>
            <a:off x="1643756" y="3212353"/>
            <a:ext cx="1083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3x = 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2DC456-089A-4593-AF36-6FD03DAA8811}"/>
              </a:ext>
            </a:extLst>
          </p:cNvPr>
          <p:cNvSpPr txBox="1"/>
          <p:nvPr/>
        </p:nvSpPr>
        <p:spPr>
          <a:xfrm>
            <a:off x="2839256" y="3212352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  =&gt;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BE9691-79F9-48E0-B039-C467CA6F51A0}"/>
                  </a:ext>
                </a:extLst>
              </p:cNvPr>
              <p:cNvSpPr txBox="1"/>
              <p:nvPr/>
            </p:nvSpPr>
            <p:spPr>
              <a:xfrm>
                <a:off x="4428308" y="3009848"/>
                <a:ext cx="1296898" cy="7861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1" i="0" u="none" strike="noStrike" kern="1200" cap="none" spc="0" normalizeH="0" baseline="0" noProof="0" smtClean="0">
                          <a:ln w="0"/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  <m:r>
                        <a:rPr kumimoji="0" lang="en-US" sz="2400" b="1" i="1" u="none" strike="noStrike" kern="1200" cap="none" spc="0" normalizeH="0" baseline="0" noProof="0" smtClean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1" i="1" u="none" strike="noStrike" kern="1200" cap="none" spc="0" normalizeH="0" baseline="0" noProof="0" smtClean="0">
                              <a:ln w="0"/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1" i="0" u="none" strike="noStrike" kern="1200" cap="none" spc="0" normalizeH="0" baseline="0" noProof="0" smtClean="0">
                              <a:ln w="0"/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𝟏𝟐</m:t>
                          </m:r>
                        </m:num>
                        <m:den>
                          <m:r>
                            <a:rPr kumimoji="0" lang="en-US" sz="2400" b="1" i="0" u="none" strike="noStrike" kern="1200" cap="none" spc="0" normalizeH="0" baseline="0" noProof="0" smtClean="0">
                              <a:ln w="0"/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r>
                        <a:rPr kumimoji="0" lang="en-US" sz="2400" b="1" i="1" u="none" strike="noStrike" kern="1200" cap="none" spc="0" normalizeH="0" baseline="0" noProof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BE9691-79F9-48E0-B039-C467CA6F5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308" y="3009848"/>
                <a:ext cx="1296898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61651F3B-DDFC-416B-87A9-9A5CD5904F05}"/>
              </a:ext>
            </a:extLst>
          </p:cNvPr>
          <p:cNvSpPr/>
          <p:nvPr/>
        </p:nvSpPr>
        <p:spPr>
          <a:xfrm>
            <a:off x="5884689" y="3212351"/>
            <a:ext cx="772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 =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8D068-A5E1-4E39-A084-043D254C728E}"/>
              </a:ext>
            </a:extLst>
          </p:cNvPr>
          <p:cNvSpPr/>
          <p:nvPr/>
        </p:nvSpPr>
        <p:spPr>
          <a:xfrm>
            <a:off x="5504633" y="324312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281C50-0321-499E-B4F5-999B85BEBB42}"/>
              </a:ext>
            </a:extLst>
          </p:cNvPr>
          <p:cNvSpPr/>
          <p:nvPr/>
        </p:nvSpPr>
        <p:spPr>
          <a:xfrm>
            <a:off x="365474" y="3922438"/>
            <a:ext cx="6125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Linear equation with Two Unknowns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05D96F-7A0F-4990-B544-C671D5F89796}"/>
                  </a:ext>
                </a:extLst>
              </p:cNvPr>
              <p:cNvSpPr txBox="1"/>
              <p:nvPr/>
            </p:nvSpPr>
            <p:spPr>
              <a:xfrm>
                <a:off x="753554" y="4635299"/>
                <a:ext cx="2140966" cy="46166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𝑎𝑥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+  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𝑏𝑦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=</m:t>
                      </m:r>
                      <m:r>
                        <a:rPr kumimoji="0" lang="en-US" sz="2400" b="0" i="1" u="none" strike="noStrike" kern="1200" cap="none" spc="0" normalizeH="0" baseline="0" noProof="0" dirty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𝑐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05D96F-7A0F-4990-B544-C671D5F89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54" y="4635299"/>
                <a:ext cx="2140966" cy="461665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769BC1-D891-4E70-B655-EA536A62F3EC}"/>
                  </a:ext>
                </a:extLst>
              </p:cNvPr>
              <p:cNvSpPr txBox="1"/>
              <p:nvPr/>
            </p:nvSpPr>
            <p:spPr>
              <a:xfrm>
                <a:off x="4755096" y="4617383"/>
                <a:ext cx="7338166" cy="46166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𝐴𝑠𝑠𝑢𝑚𝑒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𝑎𝑛𝑦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1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𝑢𝑛𝑘𝑛𝑜𝑤𝑛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𝑎𝑛𝑑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𝑓𝑖𝑛𝑑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𝑡h𝑒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𝑜𝑡h𝑒𝑟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unknown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769BC1-D891-4E70-B655-EA536A62F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096" y="4617383"/>
                <a:ext cx="7338166" cy="461665"/>
              </a:xfrm>
              <a:prstGeom prst="rect">
                <a:avLst/>
              </a:prstGeom>
              <a:blipFill>
                <a:blip r:embed="rId6"/>
                <a:stretch>
                  <a:fillRect l="-83" r="-33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CF860A3-13E2-40BC-9B50-E438CBC7C4A8}"/>
              </a:ext>
            </a:extLst>
          </p:cNvPr>
          <p:cNvSpPr txBox="1"/>
          <p:nvPr/>
        </p:nvSpPr>
        <p:spPr>
          <a:xfrm>
            <a:off x="3002496" y="4635299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  =&gt;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C5BA63-E896-443B-8630-6E70E2049004}"/>
              </a:ext>
            </a:extLst>
          </p:cNvPr>
          <p:cNvSpPr/>
          <p:nvPr/>
        </p:nvSpPr>
        <p:spPr>
          <a:xfrm>
            <a:off x="627526" y="5600077"/>
            <a:ext cx="1133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e.g.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0BCF8-DF00-48BE-9B59-2C770EFDBE0D}"/>
              </a:ext>
            </a:extLst>
          </p:cNvPr>
          <p:cNvSpPr/>
          <p:nvPr/>
        </p:nvSpPr>
        <p:spPr>
          <a:xfrm>
            <a:off x="1699020" y="5600078"/>
            <a:ext cx="175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3x + 2y = 12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C8DD8E-6D88-4C43-81E2-4342875D4F8A}"/>
              </a:ext>
            </a:extLst>
          </p:cNvPr>
          <p:cNvSpPr/>
          <p:nvPr/>
        </p:nvSpPr>
        <p:spPr>
          <a:xfrm>
            <a:off x="694903" y="6305140"/>
            <a:ext cx="2544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Thus, x = 2  &amp; y =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4DC0E2-5259-488C-B9F1-BF56F94FD8FD}"/>
              </a:ext>
            </a:extLst>
          </p:cNvPr>
          <p:cNvSpPr/>
          <p:nvPr/>
        </p:nvSpPr>
        <p:spPr>
          <a:xfrm>
            <a:off x="8122286" y="5577338"/>
            <a:ext cx="1473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2y = 12 - 6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15FE95-49D1-40E6-9E4C-2361A9C48F64}"/>
              </a:ext>
            </a:extLst>
          </p:cNvPr>
          <p:cNvSpPr/>
          <p:nvPr/>
        </p:nvSpPr>
        <p:spPr>
          <a:xfrm>
            <a:off x="9501585" y="562880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A45DE3-9978-420F-ADEF-CC3AA2E08960}"/>
              </a:ext>
            </a:extLst>
          </p:cNvPr>
          <p:cNvSpPr/>
          <p:nvPr/>
        </p:nvSpPr>
        <p:spPr>
          <a:xfrm>
            <a:off x="9856509" y="5586886"/>
            <a:ext cx="971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2y = 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BED822-BB04-457C-A69A-BFF76AA98A18}"/>
              </a:ext>
            </a:extLst>
          </p:cNvPr>
          <p:cNvSpPr/>
          <p:nvPr/>
        </p:nvSpPr>
        <p:spPr>
          <a:xfrm>
            <a:off x="10677234" y="563889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C40291-D900-4C15-935D-1464142C5B34}"/>
              </a:ext>
            </a:extLst>
          </p:cNvPr>
          <p:cNvSpPr/>
          <p:nvPr/>
        </p:nvSpPr>
        <p:spPr>
          <a:xfrm>
            <a:off x="10975326" y="5541204"/>
            <a:ext cx="1262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 = 6 /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F0F767-59D2-4E83-816D-32ADBF6753F0}"/>
              </a:ext>
            </a:extLst>
          </p:cNvPr>
          <p:cNvSpPr txBox="1"/>
          <p:nvPr/>
        </p:nvSpPr>
        <p:spPr>
          <a:xfrm>
            <a:off x="3319077" y="5577338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  =&gt;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477ACC-E579-4699-B88A-A94F1AEA392E}"/>
                  </a:ext>
                </a:extLst>
              </p:cNvPr>
              <p:cNvSpPr txBox="1"/>
              <p:nvPr/>
            </p:nvSpPr>
            <p:spPr>
              <a:xfrm>
                <a:off x="5009514" y="5586888"/>
                <a:ext cx="953930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1" i="0" u="none" strike="noStrike" kern="1200" cap="none" spc="0" normalizeH="0" baseline="0" noProof="0" smtClean="0">
                          <a:ln w="0"/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  <m:r>
                        <a:rPr kumimoji="0" lang="en-US" sz="2400" b="1" i="0" u="none" strike="noStrike" kern="1200" cap="none" spc="0" normalizeH="0" baseline="0" noProof="0" smtClean="0">
                          <a:ln w="0"/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1" i="0" u="none" strike="noStrike" kern="1200" cap="none" spc="0" normalizeH="0" baseline="0" noProof="0" smtClean="0">
                          <a:ln w="0"/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477ACC-E579-4699-B88A-A94F1AEA3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514" y="5586888"/>
                <a:ext cx="95393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E09C8E91-4FD9-4029-86A8-4B87277ACBCE}"/>
              </a:ext>
            </a:extLst>
          </p:cNvPr>
          <p:cNvSpPr/>
          <p:nvPr/>
        </p:nvSpPr>
        <p:spPr>
          <a:xfrm>
            <a:off x="5904031" y="560275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1A21BD-BB2D-4C15-ADC2-647530BEE508}"/>
              </a:ext>
            </a:extLst>
          </p:cNvPr>
          <p:cNvSpPr/>
          <p:nvPr/>
        </p:nvSpPr>
        <p:spPr>
          <a:xfrm>
            <a:off x="6277552" y="5586887"/>
            <a:ext cx="1608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+ 2y = 12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03E096-6EAF-4F35-9152-5CDACF229190}"/>
              </a:ext>
            </a:extLst>
          </p:cNvPr>
          <p:cNvSpPr/>
          <p:nvPr/>
        </p:nvSpPr>
        <p:spPr>
          <a:xfrm>
            <a:off x="7758659" y="563085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=&gt;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71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4" grpId="0"/>
      <p:bldP spid="5" grpId="0"/>
      <p:bldP spid="9" grpId="0"/>
      <p:bldP spid="10" grpId="0"/>
      <p:bldP spid="11" grpId="0"/>
      <p:bldP spid="12" grpId="0"/>
      <p:bldP spid="14" grpId="0" animBg="1"/>
      <p:bldP spid="15" grpId="0" animBg="1"/>
      <p:bldP spid="16" grpId="0"/>
      <p:bldP spid="17" grpId="0"/>
      <p:bldP spid="18" grpId="0"/>
      <p:bldP spid="21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1E229B4-342D-45F4-9F48-AEDAA3680304}"/>
                  </a:ext>
                </a:extLst>
              </p:cNvPr>
              <p:cNvSpPr/>
              <p:nvPr/>
            </p:nvSpPr>
            <p:spPr>
              <a:xfrm>
                <a:off x="379211" y="936825"/>
                <a:ext cx="11684000" cy="3262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Two Equations with Two Unknowns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800100" marR="0" lvl="1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 system of two linear equations in the two unknowns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+ 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= 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+ 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= 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800100" marR="0" lvl="1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 solution of above can be obtained using many different methods like Gauss Elimination, Gauss Seidel etc.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1E229B4-342D-45F4-9F48-AEDAA3680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11" y="936825"/>
                <a:ext cx="11684000" cy="3262432"/>
              </a:xfrm>
              <a:prstGeom prst="rect">
                <a:avLst/>
              </a:prstGeom>
              <a:blipFill>
                <a:blip r:embed="rId2"/>
                <a:stretch>
                  <a:fillRect l="-1043" t="-1869" b="-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E1028C19-43EB-4223-8327-81840947FDE0}"/>
              </a:ext>
            </a:extLst>
          </p:cNvPr>
          <p:cNvSpPr txBox="1">
            <a:spLocks/>
          </p:cNvSpPr>
          <p:nvPr/>
        </p:nvSpPr>
        <p:spPr>
          <a:xfrm>
            <a:off x="128789" y="128789"/>
            <a:ext cx="11684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Linear Equations</a:t>
            </a:r>
          </a:p>
        </p:txBody>
      </p:sp>
    </p:spTree>
    <p:extLst>
      <p:ext uri="{BB962C8B-B14F-4D97-AF65-F5344CB8AC3E}">
        <p14:creationId xmlns:p14="http://schemas.microsoft.com/office/powerpoint/2010/main" val="350234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Quantifiers represent quantities. There are mainly 2 types of quantifiers:</a:t>
                </a:r>
              </a:p>
              <a:p>
                <a:pPr marL="0" indent="0">
                  <a:buNone/>
                </a:pPr>
                <a:endParaRPr lang="en-US" sz="500" dirty="0"/>
              </a:p>
              <a:p>
                <a:pPr marL="0" indent="0">
                  <a:buNone/>
                </a:pPr>
                <a:r>
                  <a:rPr lang="en-US" b="1" dirty="0"/>
                  <a:t>1. Universal Quantifier: </a:t>
                </a:r>
                <a:r>
                  <a:rPr lang="en-US" dirty="0"/>
                  <a:t>Any quantifier that starts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“∀”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Every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0" dirty="0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 : 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x is an integer greater than 5.</a:t>
                </a:r>
              </a:p>
              <a:p>
                <a:r>
                  <a:rPr lang="en-US" dirty="0"/>
                  <a:t>In order to prove that a universal quantification </a:t>
                </a:r>
                <a:r>
                  <a:rPr lang="en-US" b="1" dirty="0"/>
                  <a:t>is False</a:t>
                </a:r>
                <a:r>
                  <a:rPr lang="en-US" dirty="0"/>
                  <a:t>, </a:t>
                </a:r>
                <a:r>
                  <a:rPr lang="en-US" b="1" dirty="0">
                    <a:solidFill>
                      <a:srgbClr val="FF0000"/>
                    </a:solidFill>
                  </a:rPr>
                  <a:t>only one case </a:t>
                </a:r>
                <a:r>
                  <a:rPr lang="en-US" dirty="0"/>
                  <a:t>is required to be </a:t>
                </a:r>
                <a:r>
                  <a:rPr lang="en-US" b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     </a:t>
                </a:r>
                <a:r>
                  <a:rPr lang="en-US" dirty="0"/>
                  <a:t>For e.g.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x is an integer greater than 5 </a:t>
                </a:r>
                <a:r>
                  <a:rPr lang="en-US" dirty="0">
                    <a:solidFill>
                      <a:srgbClr val="002060"/>
                    </a:solidFill>
                  </a:rPr>
                  <a:t>=&gt;</a:t>
                </a:r>
                <a:r>
                  <a:rPr lang="en-US" dirty="0"/>
                  <a:t>  P(x) = {6, 8, 12, 15, </a:t>
                </a: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/>
                  <a:t>}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     </a:t>
                </a:r>
                <a:r>
                  <a:rPr lang="en-US" dirty="0"/>
                  <a:t>Here</a:t>
                </a:r>
                <a:r>
                  <a:rPr lang="en-US" b="1" dirty="0"/>
                  <a:t>, </a:t>
                </a:r>
                <a:r>
                  <a:rPr lang="en-US" b="1" dirty="0">
                    <a:solidFill>
                      <a:srgbClr val="FF0000"/>
                    </a:solidFill>
                  </a:rPr>
                  <a:t>2 </a:t>
                </a:r>
                <a:r>
                  <a:rPr lang="en-US" dirty="0"/>
                  <a:t>is the case which makes the entire set to be </a:t>
                </a:r>
                <a:r>
                  <a:rPr lang="en-US" b="1" dirty="0">
                    <a:solidFill>
                      <a:srgbClr val="FF0000"/>
                    </a:solidFill>
                  </a:rPr>
                  <a:t>False</a:t>
                </a:r>
              </a:p>
              <a:p>
                <a:pPr marL="0" indent="0">
                  <a:buNone/>
                </a:pPr>
                <a:endParaRPr lang="en-US" sz="1100" b="1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In order to prove that a universal quantification </a:t>
                </a:r>
                <a:r>
                  <a:rPr lang="en-US" b="1" dirty="0"/>
                  <a:t>is True</a:t>
                </a:r>
                <a:r>
                  <a:rPr lang="en-US" dirty="0"/>
                  <a:t>, </a:t>
                </a:r>
                <a:r>
                  <a:rPr lang="en-US" b="1" dirty="0">
                    <a:solidFill>
                      <a:srgbClr val="00B050"/>
                    </a:solidFill>
                  </a:rPr>
                  <a:t>all the cases</a:t>
                </a:r>
                <a:r>
                  <a:rPr lang="en-US" dirty="0"/>
                  <a:t> must be </a:t>
                </a:r>
                <a:r>
                  <a:rPr lang="en-US" b="1" dirty="0">
                    <a:solidFill>
                      <a:srgbClr val="00B050"/>
                    </a:solidFill>
                  </a:rPr>
                  <a:t>True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sz="100" b="1" dirty="0">
                    <a:solidFill>
                      <a:srgbClr val="C00000"/>
                    </a:solidFill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dirty="0"/>
                  <a:t>     For e.g.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x is an integer greater than 5 </a:t>
                </a:r>
                <a:r>
                  <a:rPr lang="en-US" dirty="0">
                    <a:solidFill>
                      <a:srgbClr val="002060"/>
                    </a:solidFill>
                  </a:rPr>
                  <a:t>=&gt;</a:t>
                </a:r>
                <a:r>
                  <a:rPr lang="en-US" dirty="0"/>
                  <a:t>  P(x) = {6, 8, 12, 15, 25}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     </a:t>
                </a:r>
                <a:r>
                  <a:rPr lang="en-US" dirty="0"/>
                  <a:t>Here, there is no value that is less than or equal to 5. So all cases are </a:t>
                </a:r>
                <a:r>
                  <a:rPr lang="en-US" b="1" dirty="0">
                    <a:solidFill>
                      <a:srgbClr val="00B050"/>
                    </a:solidFill>
                  </a:rPr>
                  <a:t>True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5" t="-914" r="-783" b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46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2. Existential Quantifier: </a:t>
                </a:r>
                <a:r>
                  <a:rPr lang="en-US" dirty="0"/>
                  <a:t>Any quantifier that starts with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n w="0"/>
                        <a:effectLst/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en-US" b="1" i="1" dirty="0">
                        <a:ln w="0"/>
                        <a:effectLst/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</m:t>
                    </m:r>
                    <m:r>
                      <a:rPr lang="en-US" b="1" i="1" dirty="0">
                        <a:ln w="0"/>
                        <a:effectLst/>
                        <a:latin typeface="Cambria Math" panose="02040503050406030204" pitchFamily="18" charset="0"/>
                      </a:rPr>
                      <m:t>”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Some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Few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Examples: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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x is an integer greater than 5.</a:t>
                </a:r>
              </a:p>
              <a:p>
                <a:r>
                  <a:rPr lang="en-US" dirty="0"/>
                  <a:t>In order to prove that a existential quantification </a:t>
                </a:r>
                <a:r>
                  <a:rPr lang="en-US" b="1" dirty="0"/>
                  <a:t>is False</a:t>
                </a:r>
                <a:r>
                  <a:rPr lang="en-US" dirty="0"/>
                  <a:t>, </a:t>
                </a:r>
                <a:r>
                  <a:rPr lang="en-US" b="1" dirty="0">
                    <a:solidFill>
                      <a:srgbClr val="FF0000"/>
                    </a:solidFill>
                  </a:rPr>
                  <a:t>all the cases </a:t>
                </a:r>
                <a:r>
                  <a:rPr lang="en-US" dirty="0"/>
                  <a:t>is required to be </a:t>
                </a:r>
                <a:r>
                  <a:rPr lang="en-US" b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     </a:t>
                </a:r>
                <a:r>
                  <a:rPr lang="en-US" dirty="0"/>
                  <a:t>For 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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x is an integer greater than 5 </a:t>
                </a:r>
                <a:r>
                  <a:rPr lang="en-US" dirty="0">
                    <a:solidFill>
                      <a:srgbClr val="002060"/>
                    </a:solidFill>
                  </a:rPr>
                  <a:t>=&gt;</a:t>
                </a:r>
                <a:r>
                  <a:rPr lang="en-US" dirty="0"/>
                  <a:t>  P(x) = {</a:t>
                </a:r>
                <a:r>
                  <a:rPr lang="en-US" dirty="0">
                    <a:solidFill>
                      <a:srgbClr val="FF0000"/>
                    </a:solidFill>
                  </a:rPr>
                  <a:t>2, 5, 3, 4</a:t>
                </a:r>
                <a:r>
                  <a:rPr lang="en-US" dirty="0"/>
                  <a:t>}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     </a:t>
                </a:r>
                <a:r>
                  <a:rPr lang="en-US" dirty="0"/>
                  <a:t>Here</a:t>
                </a:r>
                <a:r>
                  <a:rPr lang="en-US" b="1" dirty="0"/>
                  <a:t>, </a:t>
                </a:r>
                <a:r>
                  <a:rPr lang="en-US" b="1" dirty="0">
                    <a:solidFill>
                      <a:srgbClr val="FF0000"/>
                    </a:solidFill>
                  </a:rPr>
                  <a:t>all the cases </a:t>
                </a:r>
                <a:r>
                  <a:rPr lang="en-US" dirty="0"/>
                  <a:t>make the entire set to be </a:t>
                </a:r>
                <a:r>
                  <a:rPr lang="en-US" b="1" dirty="0">
                    <a:solidFill>
                      <a:srgbClr val="FF0000"/>
                    </a:solidFill>
                  </a:rPr>
                  <a:t>False.</a:t>
                </a:r>
              </a:p>
              <a:p>
                <a:pPr marL="0" indent="0">
                  <a:buNone/>
                </a:pPr>
                <a:endParaRPr lang="en-US" sz="1100" b="1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In order to prove that a existential quantification </a:t>
                </a:r>
                <a:r>
                  <a:rPr lang="en-US" b="1" dirty="0"/>
                  <a:t>is True</a:t>
                </a:r>
                <a:r>
                  <a:rPr lang="en-US" dirty="0"/>
                  <a:t>, </a:t>
                </a:r>
                <a:r>
                  <a:rPr lang="en-US" b="1" dirty="0">
                    <a:solidFill>
                      <a:srgbClr val="00B050"/>
                    </a:solidFill>
                  </a:rPr>
                  <a:t>only one case</a:t>
                </a:r>
                <a:r>
                  <a:rPr lang="en-US" dirty="0"/>
                  <a:t> must be </a:t>
                </a:r>
                <a:r>
                  <a:rPr lang="en-US" b="1" dirty="0">
                    <a:solidFill>
                      <a:srgbClr val="00B050"/>
                    </a:solidFill>
                  </a:rPr>
                  <a:t>True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sz="100" b="1" dirty="0">
                    <a:solidFill>
                      <a:srgbClr val="C00000"/>
                    </a:solidFill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dirty="0"/>
                  <a:t>     For 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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x is an integer greater than 5 </a:t>
                </a:r>
                <a:r>
                  <a:rPr lang="en-US" dirty="0">
                    <a:solidFill>
                      <a:srgbClr val="002060"/>
                    </a:solidFill>
                  </a:rPr>
                  <a:t>=&gt;</a:t>
                </a:r>
                <a:r>
                  <a:rPr lang="en-US" dirty="0"/>
                  <a:t>  P(x) = {</a:t>
                </a:r>
                <a:r>
                  <a:rPr lang="en-US" dirty="0">
                    <a:solidFill>
                      <a:srgbClr val="FF0000"/>
                    </a:solidFill>
                  </a:rPr>
                  <a:t>2, 5, </a:t>
                </a:r>
                <a:r>
                  <a:rPr lang="en-US" b="1" dirty="0">
                    <a:solidFill>
                      <a:srgbClr val="00B050"/>
                    </a:solidFill>
                  </a:rPr>
                  <a:t>6,</a:t>
                </a:r>
                <a:r>
                  <a:rPr lang="en-US" dirty="0">
                    <a:solidFill>
                      <a:srgbClr val="FF0000"/>
                    </a:solidFill>
                  </a:rPr>
                  <a:t> 3, 4</a:t>
                </a:r>
                <a:r>
                  <a:rPr lang="en-US" dirty="0"/>
                  <a:t>}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     </a:t>
                </a:r>
                <a:r>
                  <a:rPr lang="en-US" dirty="0"/>
                  <a:t>Here</a:t>
                </a:r>
                <a:r>
                  <a:rPr lang="en-US" b="1" dirty="0"/>
                  <a:t>, </a:t>
                </a:r>
                <a:r>
                  <a:rPr lang="en-US" b="1" dirty="0">
                    <a:solidFill>
                      <a:srgbClr val="00B050"/>
                    </a:solidFill>
                  </a:rPr>
                  <a:t>6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make the entire set to be </a:t>
                </a:r>
                <a:r>
                  <a:rPr lang="en-US" b="1" dirty="0">
                    <a:solidFill>
                      <a:srgbClr val="00B050"/>
                    </a:solidFill>
                  </a:rPr>
                  <a:t>True.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5" t="-571" r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94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4818B4-5463-403B-8F17-48F39053E96F}"/>
              </a:ext>
            </a:extLst>
          </p:cNvPr>
          <p:cNvSpPr/>
          <p:nvPr/>
        </p:nvSpPr>
        <p:spPr>
          <a:xfrm>
            <a:off x="569996" y="552649"/>
            <a:ext cx="1147174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Download the complete PPT from below link: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https://github.com/Follow-RachitAdhvaryu/Learning-is-Vital/tree/master/Algorithms/Chapter1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64FFC-CD78-4B65-942F-2700AE0E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Compiled and Created by Rachit Adhvaryu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4553C-840D-41B1-9A03-EB598C58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B68048-94FE-4796-A613-7D898361C176}"/>
              </a:ext>
            </a:extLst>
          </p:cNvPr>
          <p:cNvSpPr/>
          <p:nvPr/>
        </p:nvSpPr>
        <p:spPr>
          <a:xfrm>
            <a:off x="569995" y="2797325"/>
            <a:ext cx="11471749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Like &amp; Subscribe my YouTube Channel @: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https://www.youtube.com/channel/UC9vwz_9ydEfLoWPi6xjpXHQ?view_as=subscriber?sub_confirmation=1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Search for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“Learning is Vital”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channel on YouTube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1712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6600" i="1" dirty="0">
                <a:solidFill>
                  <a:srgbClr val="FFFFFF"/>
                </a:solidFill>
              </a:rPr>
              <a:t>“ Happy Learning !...”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Rachit adhvaryu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4818B4-5463-403B-8F17-48F39053E96F}"/>
              </a:ext>
            </a:extLst>
          </p:cNvPr>
          <p:cNvSpPr/>
          <p:nvPr/>
        </p:nvSpPr>
        <p:spPr>
          <a:xfrm>
            <a:off x="495026" y="46037"/>
            <a:ext cx="112785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1.1.4 – Measures of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72E9E-E99C-45B5-9286-BFA9BC01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and Created by Rachit Adhvaryu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A7650-3F8A-4892-8C73-D33C36C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9AC625-9334-4D90-AA8E-6B90EF489637}"/>
              </a:ext>
            </a:extLst>
          </p:cNvPr>
          <p:cNvSpPr/>
          <p:nvPr/>
        </p:nvSpPr>
        <p:spPr>
          <a:xfrm>
            <a:off x="438222" y="905631"/>
            <a:ext cx="11392174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 algorithm can be analyzed or measured on the following parameters: </a:t>
            </a:r>
          </a:p>
          <a:p>
            <a:pPr algn="just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Space Complexity :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amount of space occupied by an algorithm.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Time Complexity :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amount of time taken by an algorithm for execution.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 Size :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number/values of inputs, an algorithm can handle effectively.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Order of Growth :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effects on Time Complexity and Space Complexity on changing input size.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Computation of Best Case, Worst Case and Average Case :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measures actually the performance of an algorithm</a:t>
            </a:r>
          </a:p>
        </p:txBody>
      </p:sp>
    </p:spTree>
    <p:extLst>
      <p:ext uri="{BB962C8B-B14F-4D97-AF65-F5344CB8AC3E}">
        <p14:creationId xmlns:p14="http://schemas.microsoft.com/office/powerpoint/2010/main" val="1790964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4818B4-5463-403B-8F17-48F39053E96F}"/>
              </a:ext>
            </a:extLst>
          </p:cNvPr>
          <p:cNvSpPr/>
          <p:nvPr/>
        </p:nvSpPr>
        <p:spPr>
          <a:xfrm>
            <a:off x="495026" y="46037"/>
            <a:ext cx="112785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1.1.5 – Algorithm Design Techniques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72E9E-E99C-45B5-9286-BFA9BC01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and Created by Rachit Adhvaryu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A7650-3F8A-4892-8C73-D33C36C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973F57-FF99-4038-B91E-EAEE018333B1}"/>
              </a:ext>
            </a:extLst>
          </p:cNvPr>
          <p:cNvSpPr/>
          <p:nvPr/>
        </p:nvSpPr>
        <p:spPr>
          <a:xfrm>
            <a:off x="438222" y="903255"/>
            <a:ext cx="11392174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 algorithm can be designed using following techniques: </a:t>
            </a:r>
          </a:p>
          <a:p>
            <a:pPr algn="just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Greedy Approach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Divide and Conquer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Dynamic Programming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Backtracking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Branch and Bound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600" b="1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Randomized Techniques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758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4818B4-5463-403B-8F17-48F39053E96F}"/>
              </a:ext>
            </a:extLst>
          </p:cNvPr>
          <p:cNvSpPr/>
          <p:nvPr/>
        </p:nvSpPr>
        <p:spPr>
          <a:xfrm>
            <a:off x="569998" y="153404"/>
            <a:ext cx="112785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1.2 – Writing an 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9932CB-143B-481D-840E-4D662EDA6309}"/>
              </a:ext>
            </a:extLst>
          </p:cNvPr>
          <p:cNvSpPr/>
          <p:nvPr/>
        </p:nvSpPr>
        <p:spPr>
          <a:xfrm>
            <a:off x="569998" y="1166842"/>
            <a:ext cx="109565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 Algorithm can be written in 3 different ways: </a:t>
            </a:r>
          </a:p>
          <a:p>
            <a:pPr algn="just"/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71500" indent="-571500" algn="just">
              <a:buFontTx/>
              <a:buChar char="-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using Flow Chart</a:t>
            </a:r>
          </a:p>
          <a:p>
            <a:pPr marL="571500" indent="-571500" algn="just">
              <a:buFontTx/>
              <a:buChar char="-"/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71500" indent="-571500" algn="just">
              <a:buFontTx/>
              <a:buChar char="-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using Natural Language</a:t>
            </a:r>
          </a:p>
          <a:p>
            <a:pPr marL="571500" indent="-571500" algn="just">
              <a:buFontTx/>
              <a:buChar char="-"/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71500" indent="-571500" algn="just">
              <a:buFontTx/>
              <a:buChar char="-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using Pseudo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72E9E-E99C-45B5-9286-BFA9BC01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and Created by Rachit Adhvaryu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A7650-3F8A-4892-8C73-D33C36C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73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4818B4-5463-403B-8F17-48F39053E96F}"/>
              </a:ext>
            </a:extLst>
          </p:cNvPr>
          <p:cNvSpPr/>
          <p:nvPr/>
        </p:nvSpPr>
        <p:spPr>
          <a:xfrm>
            <a:off x="569998" y="153404"/>
            <a:ext cx="112785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1.2 – Writing an Algorithm – using Flow Chart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72E9E-E99C-45B5-9286-BFA9BC01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and Created by Rachit Adhvaryu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A7650-3F8A-4892-8C73-D33C36C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DE78C-5DF2-4227-A801-E87AFC98CC3A}"/>
              </a:ext>
            </a:extLst>
          </p:cNvPr>
          <p:cNvSpPr/>
          <p:nvPr/>
        </p:nvSpPr>
        <p:spPr>
          <a:xfrm>
            <a:off x="569998" y="935724"/>
            <a:ext cx="114056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Flow Chart is a pictorial representation of a solution to a given problem. In short, it provides a diagram for the solution. 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e.g. – Flow Chart to Add 2 Numbers :</a:t>
            </a:r>
            <a:endParaRPr lang="en-US" sz="24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6EDB384-1C5D-4A88-BACE-218A9B5F943D}"/>
              </a:ext>
            </a:extLst>
          </p:cNvPr>
          <p:cNvSpPr/>
          <p:nvPr/>
        </p:nvSpPr>
        <p:spPr>
          <a:xfrm>
            <a:off x="5009881" y="2382593"/>
            <a:ext cx="1429555" cy="365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START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4FC6216-2C0B-4C34-BF0F-EA6970690F0D}"/>
              </a:ext>
            </a:extLst>
          </p:cNvPr>
          <p:cNvSpPr/>
          <p:nvPr/>
        </p:nvSpPr>
        <p:spPr>
          <a:xfrm>
            <a:off x="5097886" y="5908348"/>
            <a:ext cx="1429555" cy="365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STOP</a:t>
            </a:r>
          </a:p>
        </p:txBody>
      </p:sp>
      <p:sp>
        <p:nvSpPr>
          <p:cNvPr id="41" name="Flowchart: Data 40">
            <a:extLst>
              <a:ext uri="{FF2B5EF4-FFF2-40B4-BE49-F238E27FC236}">
                <a16:creationId xmlns:a16="http://schemas.microsoft.com/office/drawing/2014/main" id="{40B9E66C-9B69-468A-BADC-2A7F92F6C736}"/>
              </a:ext>
            </a:extLst>
          </p:cNvPr>
          <p:cNvSpPr/>
          <p:nvPr/>
        </p:nvSpPr>
        <p:spPr>
          <a:xfrm>
            <a:off x="3812146" y="3000779"/>
            <a:ext cx="3747753" cy="553792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28EA3E-F4D9-4BEA-865A-E797C8B6411C}"/>
              </a:ext>
            </a:extLst>
          </p:cNvPr>
          <p:cNvSpPr/>
          <p:nvPr/>
        </p:nvSpPr>
        <p:spPr>
          <a:xfrm>
            <a:off x="4417452" y="3083384"/>
            <a:ext cx="2537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Input 2 numbers A &amp; B</a:t>
            </a:r>
          </a:p>
        </p:txBody>
      </p:sp>
      <p:sp>
        <p:nvSpPr>
          <p:cNvPr id="44" name="Flowchart: Data 43">
            <a:extLst>
              <a:ext uri="{FF2B5EF4-FFF2-40B4-BE49-F238E27FC236}">
                <a16:creationId xmlns:a16="http://schemas.microsoft.com/office/drawing/2014/main" id="{9209CC96-07A1-4C14-9947-80492DF56A3D}"/>
              </a:ext>
            </a:extLst>
          </p:cNvPr>
          <p:cNvSpPr/>
          <p:nvPr/>
        </p:nvSpPr>
        <p:spPr>
          <a:xfrm>
            <a:off x="3812144" y="4943033"/>
            <a:ext cx="3747753" cy="702037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847521-FA4F-49A1-9A1F-3B252654A610}"/>
              </a:ext>
            </a:extLst>
          </p:cNvPr>
          <p:cNvSpPr/>
          <p:nvPr/>
        </p:nvSpPr>
        <p:spPr>
          <a:xfrm>
            <a:off x="4841800" y="5150477"/>
            <a:ext cx="1526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Print Sum = 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A367D5-449B-4FD4-AA6D-852943E2D3E2}"/>
              </a:ext>
            </a:extLst>
          </p:cNvPr>
          <p:cNvSpPr/>
          <p:nvPr/>
        </p:nvSpPr>
        <p:spPr>
          <a:xfrm>
            <a:off x="4417452" y="3789610"/>
            <a:ext cx="2743202" cy="927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 = A + B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B56992-0175-4417-8E1D-5F1DD9762B5D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5724659" y="2747718"/>
            <a:ext cx="0" cy="23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014D871-E78F-4A54-B2F8-ADD7BC2C5F40}"/>
              </a:ext>
            </a:extLst>
          </p:cNvPr>
          <p:cNvCxnSpPr>
            <a:cxnSpLocks/>
          </p:cNvCxnSpPr>
          <p:nvPr/>
        </p:nvCxnSpPr>
        <p:spPr>
          <a:xfrm>
            <a:off x="5735392" y="3556937"/>
            <a:ext cx="0" cy="23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DAABB1E-E99B-4275-8E31-48CDD998ACCC}"/>
              </a:ext>
            </a:extLst>
          </p:cNvPr>
          <p:cNvCxnSpPr>
            <a:cxnSpLocks/>
          </p:cNvCxnSpPr>
          <p:nvPr/>
        </p:nvCxnSpPr>
        <p:spPr>
          <a:xfrm>
            <a:off x="5877059" y="4716040"/>
            <a:ext cx="0" cy="23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EBA8282-A2DC-4389-A5B1-BCBA629667AE}"/>
              </a:ext>
            </a:extLst>
          </p:cNvPr>
          <p:cNvCxnSpPr>
            <a:cxnSpLocks/>
          </p:cNvCxnSpPr>
          <p:nvPr/>
        </p:nvCxnSpPr>
        <p:spPr>
          <a:xfrm>
            <a:off x="5812664" y="5657949"/>
            <a:ext cx="0" cy="25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265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3" grpId="0"/>
      <p:bldP spid="44" grpId="0" animBg="1"/>
      <p:bldP spid="45" grpId="0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4818B4-5463-403B-8F17-48F39053E96F}"/>
              </a:ext>
            </a:extLst>
          </p:cNvPr>
          <p:cNvSpPr/>
          <p:nvPr/>
        </p:nvSpPr>
        <p:spPr>
          <a:xfrm>
            <a:off x="0" y="153404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1.2 – Writing an Algorithm – using Natural Language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72E9E-E99C-45B5-9286-BFA9BC01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and Created by Rachit Adhvaryu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A7650-3F8A-4892-8C73-D33C36C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DE78C-5DF2-4227-A801-E87AFC98CC3A}"/>
              </a:ext>
            </a:extLst>
          </p:cNvPr>
          <p:cNvSpPr/>
          <p:nvPr/>
        </p:nvSpPr>
        <p:spPr>
          <a:xfrm>
            <a:off x="510783" y="1028343"/>
            <a:ext cx="1140569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 use of English Language</a:t>
            </a:r>
          </a:p>
          <a:p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 structure in form of steps</a:t>
            </a:r>
          </a:p>
          <a:p>
            <a:endParaRPr lang="en-US" sz="1000" dirty="0"/>
          </a:p>
          <a:p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e.g. Natural Language Algorithm to Add 2 Numbers can be described as :</a:t>
            </a:r>
          </a:p>
          <a:p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Step 1: Take input of 2 numbers A &amp; B</a:t>
            </a:r>
          </a:p>
          <a:p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Step 2: Calculate C = A + B</a:t>
            </a:r>
          </a:p>
          <a:p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Step 3: Print “Ans = “. C</a:t>
            </a:r>
          </a:p>
          <a:p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Step 4: Stop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79394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{FEE107FC-B864-4D3E-96B9-C72B8943E64C}tf56160789</Template>
  <TotalTime>0</TotalTime>
  <Words>4320</Words>
  <Application>Microsoft Office PowerPoint</Application>
  <PresentationFormat>Widescreen</PresentationFormat>
  <Paragraphs>662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MS Gothic</vt:lpstr>
      <vt:lpstr>Arial</vt:lpstr>
      <vt:lpstr>Bookman Old Style</vt:lpstr>
      <vt:lpstr>Calibri</vt:lpstr>
      <vt:lpstr>Cambria Math</vt:lpstr>
      <vt:lpstr>Franklin Gothic Book</vt:lpstr>
      <vt:lpstr>Lucida Handwriting</vt:lpstr>
      <vt:lpstr>Open Sans Extrabold</vt:lpstr>
      <vt:lpstr>Open Sans Semibold</vt:lpstr>
      <vt:lpstr>Symbol</vt:lpstr>
      <vt:lpstr>Wingdings</vt:lpstr>
      <vt:lpstr>1_RetrospectVTI</vt:lpstr>
      <vt:lpstr>Office Theme</vt:lpstr>
      <vt:lpstr>Introduction to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 Multiplication Methods</vt:lpstr>
      <vt:lpstr>Simple Multiplication Methods</vt:lpstr>
      <vt:lpstr>Set Theory</vt:lpstr>
      <vt:lpstr>Set Theory</vt:lpstr>
      <vt:lpstr>Set Theory</vt:lpstr>
      <vt:lpstr>Set Theory</vt:lpstr>
      <vt:lpstr>Set Theory</vt:lpstr>
      <vt:lpstr>Set Operations</vt:lpstr>
      <vt:lpstr>Set Operations</vt:lpstr>
      <vt:lpstr>Set Operations</vt:lpstr>
      <vt:lpstr>Set Operations</vt:lpstr>
      <vt:lpstr>Set Operations</vt:lpstr>
      <vt:lpstr>Set Operations</vt:lpstr>
      <vt:lpstr>Relation </vt:lpstr>
      <vt:lpstr>Properties of the Relation</vt:lpstr>
      <vt:lpstr>Properties of the Relation</vt:lpstr>
      <vt:lpstr>Properties of the Relation</vt:lpstr>
      <vt:lpstr>Equivalence Relation</vt:lpstr>
      <vt:lpstr>Functions </vt:lpstr>
      <vt:lpstr>Function Notations</vt:lpstr>
      <vt:lpstr>Relation &amp; Function</vt:lpstr>
      <vt:lpstr>Vectors and Matrices </vt:lpstr>
      <vt:lpstr>Vectors and Matrices </vt:lpstr>
      <vt:lpstr>Linear Inequalities</vt:lpstr>
      <vt:lpstr>Linear Equations</vt:lpstr>
      <vt:lpstr>PowerPoint Presentation</vt:lpstr>
      <vt:lpstr>Logical Quantifiers</vt:lpstr>
      <vt:lpstr>Logical Quantifiers</vt:lpstr>
      <vt:lpstr>PowerPoint Presentation</vt:lpstr>
      <vt:lpstr>“ Happy Learning !...”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2020-06-06T03:36:57Z</dcterms:created>
  <dcterms:modified xsi:type="dcterms:W3CDTF">2020-06-12T07:59:18Z</dcterms:modified>
</cp:coreProperties>
</file>