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4"/>
  </p:notesMasterIdLst>
  <p:sldIdLst>
    <p:sldId id="1090" r:id="rId2"/>
    <p:sldId id="875" r:id="rId3"/>
    <p:sldId id="1091" r:id="rId4"/>
    <p:sldId id="1092" r:id="rId5"/>
    <p:sldId id="876" r:id="rId6"/>
    <p:sldId id="877" r:id="rId7"/>
    <p:sldId id="878" r:id="rId8"/>
    <p:sldId id="879" r:id="rId9"/>
    <p:sldId id="880" r:id="rId10"/>
    <p:sldId id="881" r:id="rId11"/>
    <p:sldId id="882" r:id="rId12"/>
    <p:sldId id="883" r:id="rId13"/>
    <p:sldId id="884" r:id="rId14"/>
    <p:sldId id="885" r:id="rId15"/>
    <p:sldId id="886" r:id="rId16"/>
    <p:sldId id="887" r:id="rId17"/>
    <p:sldId id="888" r:id="rId18"/>
    <p:sldId id="1093" r:id="rId19"/>
    <p:sldId id="889" r:id="rId20"/>
    <p:sldId id="890" r:id="rId21"/>
    <p:sldId id="891" r:id="rId22"/>
    <p:sldId id="1089" r:id="rId23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1" autoAdjust="0"/>
  </p:normalViewPr>
  <p:slideViewPr>
    <p:cSldViewPr>
      <p:cViewPr varScale="1">
        <p:scale>
          <a:sx n="50" d="100"/>
          <a:sy n="50" d="100"/>
        </p:scale>
        <p:origin x="2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22110-F019-4B3A-B6A8-E9A97B1B9155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762D6-49BB-4FE2-B51C-A1842F15DE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762D6-49BB-4FE2-B51C-A1842F15DE2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2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762D6-49BB-4FE2-B51C-A1842F15DE2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14401"/>
            <a:ext cx="9144000" cy="280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000" y="5940000"/>
            <a:ext cx="1224930" cy="4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wlw\Desktop\1_201006141232051knDB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908720"/>
            <a:ext cx="3384376" cy="2808312"/>
          </a:xfrm>
          <a:prstGeom prst="rect">
            <a:avLst/>
          </a:prstGeom>
          <a:noFill/>
        </p:spPr>
      </p:pic>
      <p:pic>
        <p:nvPicPr>
          <p:cNvPr id="2" name="Picture 2" descr="C:\Users\wlw\Desktop\盈佳科技 副本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293096"/>
            <a:ext cx="3384376" cy="504056"/>
          </a:xfrm>
          <a:prstGeom prst="rect">
            <a:avLst/>
          </a:prstGeom>
          <a:noFill/>
        </p:spPr>
      </p:pic>
      <p:pic>
        <p:nvPicPr>
          <p:cNvPr id="1028" name="Picture 4" descr="C:\Users\wlw\Desktop\2.1\素材\219077-120Z116124218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908720"/>
            <a:ext cx="3384376" cy="280831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F460-7EDC-47AA-8915-7CFECC51AE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819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6300" y="1600200"/>
            <a:ext cx="7537450" cy="434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6FCF-FC6D-4A55-A620-9992D5CF67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1905000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6300" y="228600"/>
            <a:ext cx="55626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DCB54-4E03-4B0B-B737-E3A9E81A02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819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6300" y="1600200"/>
            <a:ext cx="753745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3FDD2-7488-4FAD-80A8-C6CBB900E6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Wide R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96754"/>
            <a:ext cx="9144000" cy="218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27584" y="1844826"/>
            <a:ext cx="7416824" cy="860425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zh-CN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6259214"/>
            <a:ext cx="8229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盈佳科技专业打造软件开发生态链                                                       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盈佳科技 出品</a:t>
            </a:r>
          </a:p>
        </p:txBody>
      </p:sp>
      <p:pic>
        <p:nvPicPr>
          <p:cNvPr id="12" name="Picture 2" descr="C:\Users\wlw\Desktop\jlog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404664"/>
            <a:ext cx="1656185" cy="67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lw\Desktop\3320946_191157444463_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346" y="0"/>
            <a:ext cx="6002918" cy="573325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1691680" y="314096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9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733256"/>
            <a:ext cx="9144000" cy="115212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603938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盈佳科技专业打造软件开发生态链 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C:\Users\wlw\Desktop\jlog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4924"/>
            <a:ext cx="1152128" cy="46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defRPr sz="40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zh-CN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 typeface="Times" pitchFamily="18" charset="0"/>
              <a:buNone/>
              <a:defRPr sz="1600" b="1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0" y="5940000"/>
            <a:ext cx="1224930" cy="4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14401"/>
            <a:ext cx="9144000" cy="280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000" y="5940000"/>
            <a:ext cx="1224930" cy="4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908720"/>
            <a:ext cx="338437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581900" cy="857250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00200"/>
            <a:ext cx="753745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 sz="140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1BEAB29-5326-4A16-9558-1A0CD4787E2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BCE88-C990-426C-BBAA-D5FDFA46F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819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600200"/>
            <a:ext cx="3692525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600200"/>
            <a:ext cx="3692525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70EC-7FD9-44B4-BDC7-E59175BA7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F06BD-E141-40B7-89D8-293BF5295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819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F11A9-3398-4D31-9D1D-D7627396A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C9166-244B-4B6B-8F1B-7A453A919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486D-C25A-404C-B12C-8D148D886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7200" y="764704"/>
            <a:ext cx="830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09600" y="6259214"/>
            <a:ext cx="8229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盈佳科技 出品</a:t>
            </a:r>
          </a:p>
        </p:txBody>
      </p:sp>
      <p:pic>
        <p:nvPicPr>
          <p:cNvPr id="14" name="Picture 2" descr="C:\Users\wlw\Desktop\jlogs.pn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67544" y="174924"/>
            <a:ext cx="1152128" cy="46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ransition>
    <p:wipe dir="r"/>
  </p:transition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9pPr>
    </p:titleStyle>
    <p:bodyStyle>
      <a:lvl1pPr marL="227013" indent="-22701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914400" indent="-230188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258888" indent="-230188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601788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0589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5161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9733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4305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211960" y="1556792"/>
            <a:ext cx="4752528" cy="1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defRPr/>
            </a:pPr>
            <a:r>
              <a:rPr lang="en-US" altLang="zh-CN" sz="1600" b="1" kern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Java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实训项目系列</a:t>
            </a:r>
            <a:endParaRPr lang="en-US" altLang="zh-CN" sz="1600" b="1" kern="0" dirty="0">
              <a:solidFill>
                <a:schemeClr val="bg1"/>
              </a:solidFill>
              <a:latin typeface="Arial" charset="0"/>
              <a:ea typeface="宋体" pitchFamily="2" charset="-122"/>
              <a:cs typeface="+mj-cs"/>
            </a:endParaRPr>
          </a:p>
          <a:p>
            <a:pPr algn="l">
              <a:defRPr/>
            </a:pPr>
            <a:endParaRPr lang="en-US" altLang="zh-CN" sz="1600" b="1" kern="0" dirty="0" smtClean="0">
              <a:solidFill>
                <a:schemeClr val="bg1"/>
              </a:solidFill>
              <a:latin typeface="Arial" charset="0"/>
              <a:ea typeface="宋体" pitchFamily="2" charset="-122"/>
              <a:cs typeface="+mj-cs"/>
            </a:endParaRPr>
          </a:p>
          <a:p>
            <a:pPr algn="l">
              <a:defRPr/>
            </a:pPr>
            <a:r>
              <a:rPr lang="zh-CN" altLang="en-US" sz="34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单机考试管理软件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（仿真版）</a:t>
            </a:r>
            <a:endParaRPr lang="en-US" altLang="zh-CN" sz="2000" b="1" kern="0" dirty="0" smtClean="0">
              <a:solidFill>
                <a:schemeClr val="bg1"/>
              </a:solidFill>
              <a:latin typeface="Arial" charset="0"/>
              <a:ea typeface="宋体" pitchFamily="2" charset="-122"/>
              <a:cs typeface="+mj-cs"/>
            </a:endParaRPr>
          </a:p>
          <a:p>
            <a:pPr algn="r">
              <a:defRPr/>
            </a:pPr>
            <a:endParaRPr lang="en-US" altLang="zh-CN" sz="1200" b="1" kern="0" dirty="0" smtClean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  <a:p>
            <a:pPr algn="r">
              <a:defRPr/>
            </a:pPr>
            <a:r>
              <a:rPr lang="zh-CN" altLang="en-US" sz="12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版本</a:t>
            </a:r>
            <a:r>
              <a:rPr lang="en-US" altLang="zh-CN" sz="12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E.1</a:t>
            </a:r>
            <a:endParaRPr lang="zh-CN" altLang="en-US" sz="1200" b="1" kern="0" dirty="0" smtClean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实体类示例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Teacher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9"/>
            <a:ext cx="7537450" cy="2303462"/>
          </a:xfrm>
        </p:spPr>
        <p:txBody>
          <a:bodyPr>
            <a:normAutofit fontScale="85000" lnSpcReduction="20000"/>
          </a:bodyPr>
          <a:lstStyle/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37     public void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setCls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38         this.cls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39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40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41     public 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toString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42         return "</a:t>
            </a:r>
            <a:r>
              <a:rPr lang="zh-CN" altLang="en-US" sz="1800" dirty="0" smtClean="0">
                <a:latin typeface="+mj-lt"/>
                <a:ea typeface="宋体" pitchFamily="2" charset="-122"/>
              </a:rPr>
              <a:t>姓名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=" + name + "  </a:t>
            </a:r>
            <a:r>
              <a:rPr lang="zh-CN" altLang="en-US" sz="1800" dirty="0" smtClean="0">
                <a:latin typeface="+mj-lt"/>
                <a:ea typeface="宋体" pitchFamily="2" charset="-122"/>
              </a:rPr>
              <a:t>性别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=" + gender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43                       + "  </a:t>
            </a:r>
            <a:r>
              <a:rPr lang="zh-CN" altLang="en-US" sz="1800" dirty="0" smtClean="0">
                <a:latin typeface="+mj-lt"/>
                <a:ea typeface="宋体" pitchFamily="2" charset="-122"/>
              </a:rPr>
              <a:t>年龄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=" + age + "  </a:t>
            </a:r>
            <a:r>
              <a:rPr lang="zh-CN" altLang="en-US" sz="1800" dirty="0" smtClean="0">
                <a:latin typeface="+mj-lt"/>
                <a:ea typeface="宋体" pitchFamily="2" charset="-122"/>
              </a:rPr>
              <a:t>班级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=" +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44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45 }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1215785-61FD-487D-AE30-44AEAE838CCF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合成散装数据示例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TestTeacher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  import java.io.*;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 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  public class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TestTeacher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      public Teacher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readTextFile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(String filename)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5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FileReader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null;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6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BufferedReader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null;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7          Teacher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teacher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null;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8 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9          try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10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new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FileReader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(filename);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11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new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BufferedReader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12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13             String name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br.readLine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14             String gender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br.readLine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15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age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Integer.parseInt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br.readLine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16             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br.readLine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17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18             teacher = new Teacher(name, gender, age,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);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1215785-61FD-487D-AE30-44AEAE838CCF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合成散装数据示例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TestTeacher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19         } catch 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FileNotFoundException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20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e.getMessage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21         } catch 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IOException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22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e.getMessage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23         } finally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24             if 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!= null)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25                 try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26        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br.close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27                 } catch 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IOException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28        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e.getMessage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29            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30        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31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32             if 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!= null)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33                 try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34        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fr.close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35                 } catch 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IOException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36           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e.getMessage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());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1215785-61FD-487D-AE30-44AEAE838CCF}" type="slidenum">
              <a:rPr lang="en-US" altLang="zh-CN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合成散装数据示例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TestTeacher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3815630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37            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38        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39    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40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41         return teacher;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42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43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44     public static void main(String[] s)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45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TestTeacher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test = new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TestTeacher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46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47         Teacher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teacher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test.readTextFile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("d:/java/Teacher.txt");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48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(teacher);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49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50 }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1215785-61FD-487D-AE30-44AEAE838CCF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将散装数据合成对象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制作包含</a:t>
            </a:r>
            <a:r>
              <a:rPr lang="en-US" altLang="zh-CN" dirty="0" smtClean="0">
                <a:latin typeface="+mj-lt"/>
                <a:ea typeface="宋体" pitchFamily="2" charset="-122"/>
              </a:rPr>
              <a:t>10道选择题的文本文件，选择题内容包括题目、4个选项和标准答案（均为单选）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；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定义题目</a:t>
            </a:r>
            <a:r>
              <a:rPr lang="en-US" altLang="zh-CN" dirty="0" err="1" smtClean="0">
                <a:ea typeface="宋体" pitchFamily="2" charset="-122"/>
              </a:rPr>
              <a:t>Item类，属性与上述单选题对应，并提供对应的get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dirty="0" err="1" smtClean="0">
                <a:ea typeface="宋体" pitchFamily="2" charset="-122"/>
              </a:rPr>
              <a:t>set方法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err="1" smtClean="0">
                <a:ea typeface="宋体" pitchFamily="2" charset="-122"/>
              </a:rPr>
              <a:t>ItemService</a:t>
            </a:r>
            <a:r>
              <a:rPr lang="zh-CN" altLang="en-US" dirty="0" smtClean="0">
                <a:ea typeface="宋体" pitchFamily="2" charset="-122"/>
              </a:rPr>
              <a:t>类中声明实例变量</a:t>
            </a:r>
            <a:r>
              <a:rPr lang="en-US" altLang="zh-CN" dirty="0" smtClean="0">
                <a:ea typeface="宋体" pitchFamily="2" charset="-122"/>
              </a:rPr>
              <a:t>Item[] items</a:t>
            </a:r>
            <a:r>
              <a:rPr lang="zh-CN" altLang="en-US" dirty="0" smtClean="0">
                <a:ea typeface="宋体" pitchFamily="2" charset="-122"/>
              </a:rPr>
              <a:t>；</a:t>
            </a:r>
            <a:r>
              <a:rPr lang="zh-CN" altLang="en-US" dirty="0" smtClean="0">
                <a:latin typeface="+mj-lt"/>
                <a:ea typeface="宋体" pitchFamily="2" charset="-122"/>
              </a:rPr>
              <a:t>将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ItemService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类的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readTextFile方法改为私有方法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；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err="1" smtClean="0">
                <a:ea typeface="宋体" pitchFamily="2" charset="-122"/>
              </a:rPr>
              <a:t>ItemService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类中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添加构造器，</a:t>
            </a:r>
            <a:r>
              <a:rPr lang="en-US" altLang="zh-CN" dirty="0" err="1" smtClean="0">
                <a:ea typeface="宋体" pitchFamily="2" charset="-122"/>
              </a:rPr>
              <a:t>构造器中调用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readTextFile方法，将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r>
              <a:rPr lang="en-US" altLang="zh-CN" dirty="0" err="1" smtClean="0">
                <a:ea typeface="宋体" pitchFamily="2" charset="-122"/>
              </a:rPr>
              <a:t>返回的字符串</a:t>
            </a:r>
            <a:r>
              <a:rPr lang="zh-CN" altLang="en-US" dirty="0" smtClean="0">
                <a:ea typeface="宋体" pitchFamily="2" charset="-122"/>
              </a:rPr>
              <a:t>集合组装</a:t>
            </a:r>
            <a:r>
              <a:rPr lang="en-US" altLang="zh-CN" dirty="0" smtClean="0">
                <a:ea typeface="宋体" pitchFamily="2" charset="-122"/>
              </a:rPr>
              <a:t>为 </a:t>
            </a:r>
            <a:r>
              <a:rPr lang="en-US" altLang="zh-CN" dirty="0" err="1" smtClean="0">
                <a:ea typeface="宋体" pitchFamily="2" charset="-122"/>
              </a:rPr>
              <a:t>Item对象，并将所有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Item对象以数组形式保存在</a:t>
            </a:r>
            <a:r>
              <a:rPr lang="en-US" altLang="zh-CN" dirty="0" smtClean="0">
                <a:ea typeface="宋体" pitchFamily="2" charset="-122"/>
              </a:rPr>
              <a:t> items</a:t>
            </a:r>
            <a:r>
              <a:rPr lang="zh-CN" altLang="en-US" dirty="0" smtClean="0">
                <a:ea typeface="宋体" pitchFamily="2" charset="-122"/>
              </a:rPr>
              <a:t>实例变量中；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 smtClean="0">
                <a:latin typeface="+mj-lt"/>
                <a:ea typeface="宋体" pitchFamily="2" charset="-122"/>
              </a:rPr>
              <a:t>添加getItem方法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 public Item </a:t>
            </a:r>
            <a:r>
              <a:rPr lang="en-US" altLang="zh-CN" dirty="0" err="1" smtClean="0">
                <a:ea typeface="宋体" pitchFamily="2" charset="-122"/>
              </a:rPr>
              <a:t>getItem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no)，</a:t>
            </a:r>
            <a:r>
              <a:rPr lang="en-US" altLang="zh-CN" dirty="0" err="1" smtClean="0">
                <a:ea typeface="宋体" pitchFamily="2" charset="-122"/>
              </a:rPr>
              <a:t>该方法返回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ItemService中保存的由参数no指定的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Item对象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Exam类的main方法中</a:t>
            </a:r>
            <a:r>
              <a:rPr lang="en-US" altLang="zh-CN" dirty="0" err="1" smtClean="0">
                <a:ea typeface="宋体" pitchFamily="2" charset="-122"/>
              </a:rPr>
              <a:t>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getItem</a:t>
            </a:r>
            <a:r>
              <a:rPr lang="zh-CN" altLang="en-US" dirty="0" smtClean="0">
                <a:ea typeface="宋体" pitchFamily="2" charset="-122"/>
              </a:rPr>
              <a:t>方法，接收方法返回的</a:t>
            </a:r>
            <a:r>
              <a:rPr lang="en-US" altLang="zh-CN" dirty="0" smtClean="0">
                <a:ea typeface="宋体" pitchFamily="2" charset="-122"/>
              </a:rPr>
              <a:t>Item</a:t>
            </a:r>
            <a:r>
              <a:rPr lang="zh-CN" altLang="en-US" dirty="0" smtClean="0">
                <a:ea typeface="宋体" pitchFamily="2" charset="-122"/>
              </a:rPr>
              <a:t>对象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en-US" altLang="zh-CN" dirty="0" err="1" smtClean="0">
                <a:ea typeface="宋体" pitchFamily="2" charset="-122"/>
              </a:rPr>
              <a:t>在屏幕上打印</a:t>
            </a:r>
            <a:r>
              <a:rPr lang="zh-CN" altLang="en-US" dirty="0" smtClean="0">
                <a:ea typeface="宋体" pitchFamily="2" charset="-122"/>
              </a:rPr>
              <a:t>对象。</a:t>
            </a: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使用流的链接写入文本文件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ItemService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类中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添加saveAnswer方法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public void </a:t>
            </a:r>
            <a:r>
              <a:rPr lang="en-US" altLang="zh-CN" dirty="0" err="1" smtClean="0">
                <a:ea typeface="宋体" pitchFamily="2" charset="-122"/>
              </a:rPr>
              <a:t>saveAnswer</a:t>
            </a:r>
            <a:r>
              <a:rPr lang="en-US" altLang="zh-CN" dirty="0" smtClean="0">
                <a:ea typeface="宋体" pitchFamily="2" charset="-122"/>
              </a:rPr>
              <a:t>(char[] answer)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该方法创建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answer.dat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二进制</a:t>
            </a: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</a:rPr>
              <a:t>文件</a:t>
            </a:r>
            <a:r>
              <a:rPr lang="en-US" altLang="zh-CN" dirty="0" err="1" smtClean="0">
                <a:ea typeface="宋体" pitchFamily="2" charset="-122"/>
              </a:rPr>
              <a:t>，并将数组中的内容</a:t>
            </a:r>
            <a:r>
              <a:rPr lang="zh-CN" altLang="en-US" dirty="0" smtClean="0">
                <a:ea typeface="宋体" pitchFamily="2" charset="-122"/>
              </a:rPr>
              <a:t>以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对象形式</a:t>
            </a:r>
            <a:r>
              <a:rPr lang="zh-CN" altLang="en-US" dirty="0" smtClean="0">
                <a:ea typeface="宋体" pitchFamily="2" charset="-122"/>
              </a:rPr>
              <a:t>写入</a:t>
            </a:r>
            <a:r>
              <a:rPr lang="en-US" altLang="zh-CN" dirty="0" err="1" smtClean="0">
                <a:ea typeface="宋体" pitchFamily="2" charset="-122"/>
              </a:rPr>
              <a:t>到文件中保存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sz="2000" i="1" dirty="0" smtClean="0">
                <a:latin typeface="+mj-lt"/>
                <a:ea typeface="宋体" pitchFamily="2" charset="-122"/>
              </a:rPr>
              <a:t>	</a:t>
            </a:r>
            <a:r>
              <a:rPr lang="zh-CN" altLang="en-US" sz="2000" i="1" dirty="0" smtClean="0">
                <a:latin typeface="+mj-lt"/>
                <a:ea typeface="宋体" pitchFamily="2" charset="-122"/>
              </a:rPr>
              <a:t>提示：使用对象序列化机制</a:t>
            </a:r>
            <a:endParaRPr lang="en-US" altLang="zh-CN" sz="2000" i="1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在Exam类的main方法中</a:t>
            </a:r>
            <a:r>
              <a:rPr lang="en-US" altLang="zh-CN" dirty="0" smtClean="0">
                <a:ea typeface="宋体" pitchFamily="2" charset="-122"/>
              </a:rPr>
              <a:t>调用 </a:t>
            </a:r>
            <a:r>
              <a:rPr lang="en-US" altLang="zh-CN" dirty="0" err="1" smtClean="0">
                <a:ea typeface="宋体" pitchFamily="2" charset="-122"/>
              </a:rPr>
              <a:t>saveAnswer</a:t>
            </a:r>
            <a:r>
              <a:rPr lang="zh-CN" altLang="en-US" dirty="0" smtClean="0">
                <a:ea typeface="宋体" pitchFamily="2" charset="-122"/>
              </a:rPr>
              <a:t>方法，测试是否正常工作。</a:t>
            </a: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访问键盘设备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编写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ExamView类，声明getUserAction方法：public</a:t>
            </a:r>
            <a:r>
              <a:rPr lang="en-US" altLang="zh-CN" dirty="0" smtClean="0">
                <a:latin typeface="+mj-lt"/>
                <a:ea typeface="宋体" pitchFamily="2" charset="-122"/>
              </a:rPr>
              <a:t> char </a:t>
            </a:r>
            <a:r>
              <a:rPr lang="en-US" altLang="zh-CN" dirty="0" err="1" smtClean="0">
                <a:ea typeface="宋体" pitchFamily="2" charset="-122"/>
              </a:rPr>
              <a:t>getUserAction</a:t>
            </a:r>
            <a:r>
              <a:rPr lang="en-US" altLang="zh-CN" dirty="0" smtClean="0">
                <a:ea typeface="宋体" pitchFamily="2" charset="-122"/>
              </a:rPr>
              <a:t>()，</a:t>
            </a:r>
            <a:r>
              <a:rPr lang="en-US" altLang="zh-CN" dirty="0" err="1" smtClean="0">
                <a:ea typeface="宋体" pitchFamily="2" charset="-122"/>
              </a:rPr>
              <a:t>在方法中读取键盘键入值</a:t>
            </a:r>
            <a:r>
              <a:rPr lang="zh-CN" altLang="en-US" dirty="0" smtClean="0">
                <a:ea typeface="宋体" pitchFamily="2" charset="-122"/>
              </a:rPr>
              <a:t>（每次只取键入序列的第一个键值）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判断键值应为</a:t>
            </a:r>
            <a:r>
              <a:rPr lang="en-US" altLang="zh-CN" dirty="0" err="1" smtClean="0">
                <a:ea typeface="宋体" pitchFamily="2" charset="-122"/>
              </a:rPr>
              <a:t>a、b、c、d、n、p</a:t>
            </a:r>
            <a:r>
              <a:rPr lang="zh-CN" altLang="en-US" dirty="0" smtClean="0">
                <a:ea typeface="宋体" pitchFamily="2" charset="-122"/>
              </a:rPr>
              <a:t>键（包括大小写）值之一时，</a:t>
            </a:r>
            <a:r>
              <a:rPr lang="en-US" altLang="zh-CN" dirty="0" err="1" smtClean="0">
                <a:ea typeface="宋体" pitchFamily="2" charset="-122"/>
              </a:rPr>
              <a:t>将其作为方法返回值，否则忽略不计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在Exam类的main方法中调用重复（循环）调用getUserAction</a:t>
            </a:r>
            <a:r>
              <a:rPr lang="zh-CN" altLang="en-US" dirty="0" smtClean="0">
                <a:ea typeface="宋体" pitchFamily="2" charset="-122"/>
              </a:rPr>
              <a:t>方法，打印返回值，直到键入</a:t>
            </a:r>
            <a:r>
              <a:rPr lang="en-US" altLang="zh-CN" dirty="0" smtClean="0">
                <a:ea typeface="宋体" pitchFamily="2" charset="-122"/>
              </a:rPr>
              <a:t>ctrl-</a:t>
            </a:r>
            <a:r>
              <a:rPr lang="en-US" altLang="zh-CN" dirty="0" err="1" smtClean="0">
                <a:ea typeface="宋体" pitchFamily="2" charset="-122"/>
              </a:rPr>
              <a:t>c键时结束运行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16</a:t>
            </a:fld>
            <a:endParaRPr lang="en-US" altLang="zh-CN" dirty="0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6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完善业务功能（一）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ExamView类</a:t>
            </a:r>
            <a:r>
              <a:rPr lang="zh-CN" altLang="en-US" dirty="0" smtClean="0">
                <a:latin typeface="+mj-lt"/>
                <a:ea typeface="宋体" pitchFamily="2" charset="-122"/>
              </a:rPr>
              <a:t>中</a:t>
            </a:r>
            <a:r>
              <a:rPr lang="en-US" altLang="zh-CN" dirty="0" smtClean="0">
                <a:latin typeface="+mj-lt"/>
                <a:ea typeface="宋体" pitchFamily="2" charset="-122"/>
              </a:rPr>
              <a:t>，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声明displayItem方法</a:t>
            </a:r>
            <a:r>
              <a:rPr lang="en-US" altLang="zh-CN" dirty="0" smtClean="0">
                <a:latin typeface="+mj-lt"/>
                <a:ea typeface="宋体" pitchFamily="2" charset="-122"/>
              </a:rPr>
              <a:t>：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public void </a:t>
            </a:r>
            <a:r>
              <a:rPr lang="en-US" altLang="zh-CN" dirty="0" err="1" smtClean="0">
                <a:ea typeface="宋体" pitchFamily="2" charset="-122"/>
              </a:rPr>
              <a:t>displayItem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 no)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该方法显示参数no指定的考题内容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err="1" smtClean="0">
                <a:ea typeface="宋体" pitchFamily="2" charset="-122"/>
              </a:rPr>
              <a:t>ExamView类，声明testExam方法</a:t>
            </a:r>
            <a:r>
              <a:rPr lang="en-US" altLang="zh-CN" dirty="0" smtClean="0">
                <a:ea typeface="宋体" pitchFamily="2" charset="-122"/>
              </a:rPr>
              <a:t>：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public void </a:t>
            </a:r>
            <a:r>
              <a:rPr lang="en-US" altLang="zh-CN" dirty="0" err="1" smtClean="0">
                <a:ea typeface="宋体" pitchFamily="2" charset="-122"/>
              </a:rPr>
              <a:t>testExam</a:t>
            </a:r>
            <a:r>
              <a:rPr lang="en-US" altLang="zh-CN" dirty="0" smtClean="0">
                <a:ea typeface="宋体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在方法中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814388" lvl="1" indent="-369888">
              <a:defRPr/>
            </a:pPr>
            <a:r>
              <a:rPr lang="zh-CN" altLang="en-US" dirty="0" smtClean="0">
                <a:ea typeface="宋体" pitchFamily="2" charset="-122"/>
              </a:rPr>
              <a:t>初始时，</a:t>
            </a:r>
            <a:r>
              <a:rPr lang="en-US" altLang="zh-CN" dirty="0" err="1" smtClean="0">
                <a:ea typeface="宋体" pitchFamily="2" charset="-122"/>
              </a:rPr>
              <a:t>调用</a:t>
            </a:r>
            <a:r>
              <a:rPr lang="en-US" altLang="zh-CN" dirty="0" smtClean="0">
                <a:ea typeface="宋体" pitchFamily="2" charset="-122"/>
              </a:rPr>
              <a:t> displayItem显示考题第1题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814388" lvl="1" indent="-369888">
              <a:defRPr/>
            </a:pPr>
            <a:r>
              <a:rPr lang="en-US" altLang="zh-CN" dirty="0" err="1" smtClean="0">
                <a:ea typeface="宋体" pitchFamily="2" charset="-122"/>
              </a:rPr>
              <a:t>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getUserAction</a:t>
            </a:r>
            <a:r>
              <a:rPr lang="zh-CN" altLang="en-US" dirty="0" smtClean="0">
                <a:ea typeface="宋体" pitchFamily="2" charset="-122"/>
              </a:rPr>
              <a:t>方法，判断当用户键入</a:t>
            </a:r>
            <a:r>
              <a:rPr lang="en-US" altLang="zh-CN" dirty="0" smtClean="0">
                <a:ea typeface="宋体" pitchFamily="2" charset="-122"/>
              </a:rPr>
              <a:t>n时，显示下一题；当用户键入p时，显示上一题（如果当前不是第1题时）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814388" lvl="1" indent="-369888">
              <a:defRPr/>
            </a:pPr>
            <a:r>
              <a:rPr lang="en-US" altLang="zh-CN" dirty="0" err="1" smtClean="0">
                <a:ea typeface="宋体" pitchFamily="2" charset="-122"/>
              </a:rPr>
              <a:t>在当前为最后一题时键入n，方法结束并返回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zh-CN" dirty="0" smtClean="0">
                <a:ea typeface="宋体" pitchFamily="2" charset="-122"/>
              </a:rPr>
              <a:t>在Exam类的main方法中调用testExam</a:t>
            </a:r>
            <a:r>
              <a:rPr lang="zh-CN" altLang="en-US" dirty="0" smtClean="0">
                <a:ea typeface="宋体" pitchFamily="2" charset="-122"/>
              </a:rPr>
              <a:t>方法，验证结果。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30871"/>
              </p:ext>
            </p:extLst>
          </p:nvPr>
        </p:nvGraphicFramePr>
        <p:xfrm>
          <a:off x="467544" y="764704"/>
          <a:ext cx="3312368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352026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ItemService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1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- items</a:t>
                      </a:r>
                      <a:r>
                        <a:rPr lang="en-US" altLang="zh-CN" sz="1200" baseline="0" dirty="0" smtClean="0">
                          <a:ea typeface="宋体" pitchFamily="2" charset="-122"/>
                        </a:rPr>
                        <a:t> : 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Item[]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-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readTextFile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(filename</a:t>
                      </a:r>
                      <a:r>
                        <a:rPr lang="zh-CN" altLang="en-US" sz="1200" dirty="0" smtClean="0">
                          <a:ea typeface="宋体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String) List&lt;String&gt;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+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ItemService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ea typeface="宋体" pitchFamily="2" charset="-122"/>
                        </a:rPr>
                        <a:t>+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getItem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(no :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int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 )</a:t>
                      </a:r>
                      <a:r>
                        <a:rPr lang="en-US" altLang="zh-CN" sz="1200" baseline="0" dirty="0" smtClean="0">
                          <a:ea typeface="宋体" pitchFamily="2" charset="-122"/>
                        </a:rPr>
                        <a:t>  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Item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+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saveAnswer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(answer : char[]) void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zh-CN" sz="1200" dirty="0" smtClean="0">
                        <a:ea typeface="宋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557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90763"/>
              </p:ext>
            </p:extLst>
          </p:nvPr>
        </p:nvGraphicFramePr>
        <p:xfrm>
          <a:off x="4788024" y="764704"/>
          <a:ext cx="3810254" cy="439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254">
                  <a:extLst>
                    <a:ext uri="{9D8B030D-6E8A-4147-A177-3AD203B41FA5}">
                      <a16:colId xmlns:a16="http://schemas.microsoft.com/office/drawing/2014/main" val="3352026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a typeface="宋体" pitchFamily="2" charset="-122"/>
                        </a:rPr>
                        <a:t>Item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1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subject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</a:t>
                      </a:r>
                      <a:r>
                        <a:rPr lang="en-US" sz="1200" dirty="0" smtClean="0"/>
                        <a:t>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optionB</a:t>
                      </a:r>
                      <a:r>
                        <a:rPr lang="en-US" sz="1200" dirty="0" smtClean="0"/>
                        <a:t>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optionC</a:t>
                      </a:r>
                      <a:r>
                        <a:rPr lang="en-US" sz="1200" dirty="0" smtClean="0"/>
                        <a:t>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optionD</a:t>
                      </a:r>
                      <a:r>
                        <a:rPr lang="en-US" sz="1200" dirty="0" smtClean="0"/>
                        <a:t>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sz="1200" dirty="0" smtClean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+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Item(subject : String,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String,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ptionB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String, option : String,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:String, answer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getSubject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(subject :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getOptionA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setOptionA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optionA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String)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getOptionB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setOptionB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optionB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String) void</a:t>
                      </a:r>
                      <a:endParaRPr lang="en-US" altLang="zh-CN" sz="1200" dirty="0" smtClean="0"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getOptionC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setOptionC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optionC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String) void</a:t>
                      </a:r>
                      <a:endParaRPr lang="en-US" altLang="zh-CN" sz="1200" dirty="0" smtClean="0"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getOptionD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setOptionD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optionD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String) void</a:t>
                      </a:r>
                      <a:endParaRPr lang="en-US" altLang="zh-CN" sz="1200" dirty="0" smtClean="0"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getAnswer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setAnswer</a:t>
                      </a:r>
                      <a:r>
                        <a:rPr lang="en-US" sz="12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zh-CN" sz="12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String)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String </a:t>
                      </a:r>
                      <a:r>
                        <a:rPr lang="en-US" altLang="zh-CN" sz="12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CN" sz="12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200" dirty="0" smtClean="0">
                        <a:ea typeface="宋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5574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18207"/>
              </p:ext>
            </p:extLst>
          </p:nvPr>
        </p:nvGraphicFramePr>
        <p:xfrm>
          <a:off x="683568" y="3212976"/>
          <a:ext cx="331236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352026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ExamView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1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+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getUserAction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()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+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displayItem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(no :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int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 )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void</a:t>
                      </a:r>
                      <a:endParaRPr lang="en-US" altLang="zh-CN" sz="1200" dirty="0" smtClean="0"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a typeface="宋体" pitchFamily="2" charset="-122"/>
                        </a:rPr>
                        <a:t>+ </a:t>
                      </a:r>
                      <a:r>
                        <a:rPr lang="en-US" altLang="zh-CN" sz="1200" dirty="0" err="1" smtClean="0">
                          <a:ea typeface="宋体" pitchFamily="2" charset="-122"/>
                        </a:rPr>
                        <a:t>testExam</a:t>
                      </a:r>
                      <a:r>
                        <a:rPr lang="en-US" altLang="zh-CN" sz="1200" dirty="0" smtClean="0">
                          <a:ea typeface="宋体" pitchFamily="2" charset="-122"/>
                        </a:rPr>
                        <a:t>()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5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6255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完善业务功能（二）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err="1" smtClean="0">
                <a:ea typeface="宋体" pitchFamily="2" charset="-122"/>
              </a:rPr>
              <a:t>ExamView类中，定义char</a:t>
            </a:r>
            <a:r>
              <a:rPr lang="en-US" altLang="zh-CN" dirty="0" smtClean="0">
                <a:ea typeface="宋体" pitchFamily="2" charset="-122"/>
              </a:rPr>
              <a:t>[] </a:t>
            </a:r>
            <a:r>
              <a:rPr lang="en-US" altLang="zh-CN" dirty="0" err="1" smtClean="0">
                <a:ea typeface="宋体" pitchFamily="2" charset="-122"/>
              </a:rPr>
              <a:t>answer属性，改进testExam方法</a:t>
            </a:r>
            <a:r>
              <a:rPr lang="zh-CN" altLang="en-US" dirty="0" smtClean="0">
                <a:ea typeface="宋体" pitchFamily="2" charset="-122"/>
              </a:rPr>
              <a:t>。在原基础上</a:t>
            </a:r>
            <a:r>
              <a:rPr lang="en-US" altLang="zh-CN" dirty="0" smtClean="0">
                <a:ea typeface="宋体" pitchFamily="2" charset="-122"/>
              </a:rPr>
              <a:t>：</a:t>
            </a:r>
          </a:p>
          <a:p>
            <a:pPr marL="800100" lvl="1" indent="-3556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getUserAction</a:t>
            </a:r>
            <a:r>
              <a:rPr lang="zh-CN" altLang="en-US" dirty="0" smtClean="0">
                <a:ea typeface="宋体" pitchFamily="2" charset="-122"/>
              </a:rPr>
              <a:t>方法，判断当用户键入</a:t>
            </a:r>
            <a:r>
              <a:rPr lang="en-US" altLang="zh-CN" dirty="0" err="1" smtClean="0">
                <a:ea typeface="宋体" pitchFamily="2" charset="-122"/>
              </a:rPr>
              <a:t>a、b、c、d中的任意键时，将其记为当前题目的答案（记入answer数组中</a:t>
            </a:r>
            <a:r>
              <a:rPr lang="en-US" altLang="zh-CN" dirty="0" smtClean="0">
                <a:ea typeface="宋体" pitchFamily="2" charset="-122"/>
              </a:rPr>
              <a:t>）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56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在显示最后一题时键入n，方法结束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err="1" smtClean="0">
                <a:ea typeface="宋体" pitchFamily="2" charset="-122"/>
              </a:rPr>
              <a:t>调用ItemService</a:t>
            </a:r>
            <a:r>
              <a:rPr lang="zh-CN" altLang="en-US" sz="1800" dirty="0" smtClean="0">
                <a:ea typeface="宋体" pitchFamily="2" charset="-122"/>
              </a:rPr>
              <a:t>中的</a:t>
            </a:r>
            <a:r>
              <a:rPr lang="en-US" altLang="zh-CN" sz="1800" dirty="0" err="1" smtClean="0">
                <a:ea typeface="宋体" pitchFamily="2" charset="-122"/>
              </a:rPr>
              <a:t>saveAnswer保存所有答案，</a:t>
            </a:r>
            <a:r>
              <a:rPr lang="en-US" altLang="zh-CN" dirty="0" err="1" smtClean="0">
                <a:ea typeface="宋体" pitchFamily="2" charset="-122"/>
              </a:rPr>
              <a:t>并返回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在Exam类的main方法中调用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ExamView类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err="1" smtClean="0">
                <a:ea typeface="宋体" pitchFamily="2" charset="-122"/>
              </a:rPr>
              <a:t>testExam方法，测试题目显示及按键操作是否正确</a:t>
            </a:r>
            <a:r>
              <a:rPr lang="en-US" altLang="zh-CN" dirty="0" smtClean="0">
                <a:ea typeface="宋体" pitchFamily="2" charset="-122"/>
              </a:rPr>
              <a:t>。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目  标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仿真实现一个基于文本界面的单机考试系统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增量式开发，循序渐进完成项目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建立查看使用</a:t>
            </a:r>
            <a:r>
              <a:rPr lang="en-US" altLang="zh-CN" dirty="0" smtClean="0">
                <a:latin typeface="+mj-lt"/>
                <a:ea typeface="宋体" pitchFamily="2" charset="-122"/>
              </a:rPr>
              <a:t>API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文档的习惯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charset="-122"/>
              </a:rPr>
              <a:t>掌握编程技巧和调试技巧</a:t>
            </a:r>
            <a:endParaRPr lang="zh-CN" altLang="en-US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主要涉及以下知识点：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基础</a:t>
            </a:r>
            <a:r>
              <a:rPr lang="en-US" altLang="zh-CN" dirty="0" smtClean="0">
                <a:latin typeface="+mj-lt"/>
                <a:ea typeface="宋体" pitchFamily="2" charset="-122"/>
              </a:rPr>
              <a:t>API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集合的存储与遍历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I/O</a:t>
            </a:r>
            <a:r>
              <a:rPr lang="zh-CN" altLang="en-US" dirty="0" smtClean="0">
                <a:latin typeface="+mj-lt"/>
                <a:ea typeface="宋体" pitchFamily="2" charset="-122"/>
              </a:rPr>
              <a:t>流基础知识</a:t>
            </a:r>
          </a:p>
          <a:p>
            <a:pPr marL="704850" lvl="1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I/O</a:t>
            </a:r>
            <a:r>
              <a:rPr lang="zh-CN" altLang="en-US" dirty="0" smtClean="0">
                <a:latin typeface="+mj-lt"/>
                <a:ea typeface="宋体" pitchFamily="2" charset="-122"/>
              </a:rPr>
              <a:t>流的链接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将散装数据合成对象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控制台</a:t>
            </a:r>
            <a:r>
              <a:rPr lang="en-US" altLang="zh-CN" dirty="0" smtClean="0">
                <a:ea typeface="宋体" charset="-122"/>
              </a:rPr>
              <a:t>I/O</a:t>
            </a:r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BFD1790-A347-4D3B-9A90-948BEFA4052B}" type="slidenum">
              <a:rPr lang="en-US" altLang="zh-CN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进阶业务功能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err="1" smtClean="0">
                <a:ea typeface="宋体" pitchFamily="2" charset="-122"/>
              </a:rPr>
              <a:t>ExamView类中，继续改进testExam方法</a:t>
            </a:r>
            <a:r>
              <a:rPr lang="zh-CN" altLang="en-US" dirty="0" smtClean="0">
                <a:ea typeface="宋体" pitchFamily="2" charset="-122"/>
              </a:rPr>
              <a:t>，在原基础上</a:t>
            </a:r>
            <a:r>
              <a:rPr lang="en-US" altLang="zh-CN" dirty="0" smtClean="0">
                <a:ea typeface="宋体" pitchFamily="2" charset="-122"/>
              </a:rPr>
              <a:t>：</a:t>
            </a:r>
          </a:p>
          <a:p>
            <a:pPr marL="800100" lvl="1" indent="-3556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起始进入考试时，首先显示一页</a:t>
            </a:r>
            <a:r>
              <a:rPr lang="en-US" altLang="zh-CN" dirty="0" smtClean="0">
                <a:ea typeface="宋体" pitchFamily="2" charset="-122"/>
              </a:rPr>
              <a:t>“</a:t>
            </a:r>
            <a:r>
              <a:rPr lang="en-US" altLang="zh-CN" dirty="0" err="1" smtClean="0">
                <a:ea typeface="宋体" pitchFamily="2" charset="-122"/>
              </a:rPr>
              <a:t>帮助信息</a:t>
            </a:r>
            <a:r>
              <a:rPr lang="en-US" altLang="zh-CN" dirty="0" smtClean="0">
                <a:ea typeface="宋体" pitchFamily="2" charset="-122"/>
              </a:rPr>
              <a:t>”，</a:t>
            </a:r>
            <a:r>
              <a:rPr lang="en-US" altLang="zh-CN" dirty="0" err="1" smtClean="0">
                <a:ea typeface="宋体" pitchFamily="2" charset="-122"/>
              </a:rPr>
              <a:t>用来说明考试过程中的操作方法，尤其是各按</a:t>
            </a:r>
            <a:r>
              <a:rPr lang="zh-CN" altLang="en-US" dirty="0" smtClean="0">
                <a:ea typeface="宋体" pitchFamily="2" charset="-122"/>
              </a:rPr>
              <a:t>键的使用。当键入</a:t>
            </a:r>
            <a:r>
              <a:rPr lang="en-US" altLang="zh-CN" dirty="0" err="1" smtClean="0">
                <a:ea typeface="宋体" pitchFamily="2" charset="-122"/>
              </a:rPr>
              <a:t>n时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显示</a:t>
            </a:r>
            <a:r>
              <a:rPr lang="en-US" altLang="zh-CN" dirty="0" err="1" smtClean="0">
                <a:ea typeface="宋体" pitchFamily="2" charset="-122"/>
              </a:rPr>
              <a:t>第一道题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56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在显示每题题目的同时，如果之前考生已经选择了该题目的答案，则答案也同时显示以便考生查看；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56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键入f表示结束考试，程序应提示用户进行确认</a:t>
            </a:r>
            <a:r>
              <a:rPr lang="en-US" altLang="zh-CN" dirty="0" smtClean="0">
                <a:ea typeface="宋体" pitchFamily="2" charset="-122"/>
              </a:rPr>
              <a:t>。</a:t>
            </a:r>
            <a:r>
              <a:rPr lang="en-US" altLang="zh-CN" dirty="0" err="1" smtClean="0">
                <a:ea typeface="宋体" pitchFamily="2" charset="-122"/>
              </a:rPr>
              <a:t>如确认则自动判分，</a:t>
            </a:r>
            <a:r>
              <a:rPr lang="en-US" altLang="zh-CN" sz="1800" dirty="0" err="1" smtClean="0">
                <a:ea typeface="宋体" pitchFamily="2" charset="-122"/>
              </a:rPr>
              <a:t>调用ItemService</a:t>
            </a:r>
            <a:r>
              <a:rPr lang="zh-CN" altLang="en-US" sz="1800" dirty="0" smtClean="0">
                <a:ea typeface="宋体" pitchFamily="2" charset="-122"/>
              </a:rPr>
              <a:t>中的</a:t>
            </a:r>
            <a:r>
              <a:rPr lang="en-US" altLang="zh-CN" sz="1800" dirty="0" err="1" smtClean="0">
                <a:ea typeface="宋体" pitchFamily="2" charset="-122"/>
              </a:rPr>
              <a:t>saveAnswer保存所有答案及分数，并显示所有考题的正确答案和考生所选答案，以及考试分数，然后方法结束</a:t>
            </a:r>
            <a:r>
              <a:rPr lang="zh-CN" altLang="en-US" sz="1800" dirty="0" smtClean="0">
                <a:ea typeface="宋体" pitchFamily="2" charset="-122"/>
              </a:rPr>
              <a:t>；</a:t>
            </a:r>
            <a:r>
              <a:rPr lang="en-US" altLang="zh-CN" sz="1800" dirty="0" err="1" smtClean="0">
                <a:ea typeface="宋体" pitchFamily="2" charset="-122"/>
              </a:rPr>
              <a:t>如果不确认，则继续答题</a:t>
            </a:r>
            <a:r>
              <a:rPr lang="en-US" altLang="zh-CN" sz="1800" dirty="0" smtClean="0">
                <a:ea typeface="宋体" pitchFamily="2" charset="-122"/>
              </a:rPr>
              <a:t>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在Exam类的main方法中调用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ExamView类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err="1" smtClean="0">
                <a:ea typeface="宋体" pitchFamily="2" charset="-122"/>
              </a:rPr>
              <a:t>testExam方法，验证程序是否正确运行</a:t>
            </a:r>
            <a:r>
              <a:rPr lang="en-US" altLang="zh-CN" dirty="0" smtClean="0">
                <a:ea typeface="宋体" pitchFamily="2" charset="-122"/>
              </a:rPr>
              <a:t>。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9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进阶业务功能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添加以下功能：程序启动时，显示主菜单，菜单包含以下两项：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56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进入考试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56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显示上次考试成绩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当用户选择</a:t>
            </a:r>
            <a:r>
              <a:rPr lang="en-US" altLang="zh-CN" dirty="0" smtClean="0">
                <a:ea typeface="宋体" pitchFamily="2" charset="-122"/>
              </a:rPr>
              <a:t>1时，进入考试过程；当用户选择2时，显示上次考试成绩，按n键后回到主菜单。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8839200" cy="152400"/>
          </a:xfrm>
          <a:prstGeom prst="rect">
            <a:avLst/>
          </a:prstGeom>
          <a:noFill/>
        </p:spPr>
        <p:txBody>
          <a:bodyPr/>
          <a:lstStyle/>
          <a:p>
            <a:fld id="{64DA1079-AFDC-4511-B639-2571DE83E5DA}" type="slidenum">
              <a:rPr lang="en-US" altLang="zh-CN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需求说明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仿真实现基于文本界面的单机考试系统。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应提供机上考试功能，并且能够自动判分。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能够自动记录最后一次考试成绩。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应尽量做到界面友好，操作方便。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可选步骤，能够查询显示最后一次考试的答题情况和成绩。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应用程序的包结构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 fontScale="92500"/>
          </a:bodyPr>
          <a:lstStyle/>
          <a:p>
            <a:pPr marL="357188" indent="-357188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lvl="1" indent="-14288"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lvl="1" indent="-14288"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lvl="1" indent="-14288"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lvl="1" indent="-14288"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lvl="1" indent="-14288"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lvl="1" indent="-14288"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lvl="1" indent="-14288"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en-US" altLang="zh-CN" dirty="0" smtClean="0">
                <a:ea typeface="宋体" pitchFamily="2" charset="-122"/>
              </a:rPr>
              <a:t>Item</a:t>
            </a:r>
            <a:r>
              <a:rPr lang="zh-CN" altLang="en-US" dirty="0" smtClean="0">
                <a:ea typeface="宋体" pitchFamily="2" charset="-122"/>
              </a:rPr>
              <a:t>类 </a:t>
            </a:r>
            <a:r>
              <a:rPr lang="en-US" altLang="zh-CN" dirty="0" smtClean="0">
                <a:ea typeface="宋体" pitchFamily="2" charset="-122"/>
              </a:rPr>
              <a:t>— </a:t>
            </a:r>
            <a:r>
              <a:rPr lang="zh-CN" altLang="en-US" dirty="0" smtClean="0">
                <a:ea typeface="宋体" pitchFamily="2" charset="-122"/>
              </a:rPr>
              <a:t>表示考试题目类，每个</a:t>
            </a:r>
            <a:r>
              <a:rPr lang="en-US" altLang="zh-CN" dirty="0" smtClean="0">
                <a:ea typeface="宋体" pitchFamily="2" charset="-122"/>
              </a:rPr>
              <a:t>Item</a:t>
            </a:r>
            <a:r>
              <a:rPr lang="zh-CN" altLang="en-US" dirty="0" smtClean="0">
                <a:ea typeface="宋体" pitchFamily="2" charset="-122"/>
              </a:rPr>
              <a:t>对象对应一道题目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en-US" altLang="zh-CN" dirty="0" err="1" smtClean="0">
                <a:ea typeface="宋体" pitchFamily="2" charset="-122"/>
              </a:rPr>
              <a:t>ItemService</a:t>
            </a:r>
            <a:r>
              <a:rPr lang="zh-CN" altLang="en-US" dirty="0" smtClean="0">
                <a:ea typeface="宋体" pitchFamily="2" charset="-122"/>
              </a:rPr>
              <a:t>类 </a:t>
            </a:r>
            <a:r>
              <a:rPr lang="en-US" altLang="zh-CN" dirty="0" smtClean="0">
                <a:ea typeface="宋体" pitchFamily="2" charset="-122"/>
              </a:rPr>
              <a:t>— </a:t>
            </a:r>
            <a:r>
              <a:rPr lang="zh-CN" altLang="en-US" dirty="0" smtClean="0">
                <a:ea typeface="宋体" pitchFamily="2" charset="-122"/>
              </a:rPr>
              <a:t>封装了与考试题目访问相关的业务方法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en-US" altLang="zh-CN" dirty="0" err="1" smtClean="0">
                <a:ea typeface="宋体" pitchFamily="2" charset="-122"/>
              </a:rPr>
              <a:t>ExamView</a:t>
            </a:r>
            <a:r>
              <a:rPr lang="zh-CN" altLang="en-US" dirty="0" smtClean="0">
                <a:ea typeface="宋体" pitchFamily="2" charset="-122"/>
              </a:rPr>
              <a:t>类 </a:t>
            </a:r>
            <a:r>
              <a:rPr lang="en-US" altLang="zh-CN" dirty="0" smtClean="0">
                <a:ea typeface="宋体" pitchFamily="2" charset="-122"/>
              </a:rPr>
              <a:t>— </a:t>
            </a:r>
            <a:r>
              <a:rPr lang="zh-CN" altLang="en-US" dirty="0" smtClean="0">
                <a:ea typeface="宋体" pitchFamily="2" charset="-122"/>
              </a:rPr>
              <a:t>应用程序的主控类，负责与用户交互，完成考试及成绩查询功能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en-US" altLang="zh-CN" dirty="0" smtClean="0">
                <a:ea typeface="宋体" pitchFamily="2" charset="-122"/>
              </a:rPr>
              <a:t>Exam</a:t>
            </a:r>
            <a:r>
              <a:rPr lang="zh-CN" altLang="en-US" dirty="0" smtClean="0">
                <a:ea typeface="宋体" pitchFamily="2" charset="-122"/>
              </a:rPr>
              <a:t>类 </a:t>
            </a:r>
            <a:r>
              <a:rPr lang="en-US" altLang="zh-CN" dirty="0" smtClean="0">
                <a:ea typeface="宋体" pitchFamily="2" charset="-122"/>
              </a:rPr>
              <a:t>— </a:t>
            </a:r>
            <a:r>
              <a:rPr lang="zh-CN" altLang="en-US" dirty="0" smtClean="0">
                <a:ea typeface="宋体" pitchFamily="2" charset="-122"/>
              </a:rPr>
              <a:t>程序入口类</a:t>
            </a:r>
            <a:r>
              <a:rPr lang="en-US" altLang="zh-CN" dirty="0" smtClean="0">
                <a:ea typeface="宋体" pitchFamily="2" charset="-122"/>
              </a:rPr>
              <a:t>(main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357188" indent="-357188"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971600" y="1124744"/>
            <a:ext cx="7128792" cy="28083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796136" y="1772816"/>
            <a:ext cx="2016224" cy="122413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40151" y="1772816"/>
            <a:ext cx="10081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3419872" y="1196752"/>
            <a:ext cx="2016224" cy="122413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7" y="1196751"/>
            <a:ext cx="76808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616" y="1196752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</a:rPr>
              <a:t>com.oracle.exam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187624" y="1700808"/>
            <a:ext cx="2088232" cy="158417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39" y="1700807"/>
            <a:ext cx="76808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2132856"/>
            <a:ext cx="1728192" cy="677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itchFamily="2" charset="-122"/>
            </a:endParaRPr>
          </a:p>
          <a:p>
            <a:r>
              <a:rPr lang="en-US" altLang="zh-CN" b="1" dirty="0" smtClean="0">
                <a:ea typeface="宋体" pitchFamily="2" charset="-122"/>
              </a:rPr>
              <a:t>Exam</a:t>
            </a:r>
          </a:p>
          <a:p>
            <a:endParaRPr lang="zh-CN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2780928"/>
            <a:ext cx="1728192" cy="72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itchFamily="2" charset="-122"/>
            </a:endParaRPr>
          </a:p>
          <a:p>
            <a:r>
              <a:rPr lang="en-US" altLang="zh-CN" sz="2000" b="1" dirty="0" err="1" smtClean="0">
                <a:ea typeface="宋体" pitchFamily="2" charset="-122"/>
              </a:rPr>
              <a:t>ItemService</a:t>
            </a:r>
            <a:endParaRPr lang="en-US" altLang="zh-CN" sz="2000" b="1" dirty="0" smtClean="0">
              <a:ea typeface="宋体" pitchFamily="2" charset="-122"/>
            </a:endParaRPr>
          </a:p>
          <a:p>
            <a:endParaRPr lang="zh-CN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2132856"/>
            <a:ext cx="1728192" cy="72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itchFamily="2" charset="-122"/>
            </a:endParaRPr>
          </a:p>
          <a:p>
            <a:r>
              <a:rPr lang="en-US" altLang="zh-CN" sz="2000" b="1" dirty="0" smtClean="0">
                <a:ea typeface="宋体" pitchFamily="2" charset="-122"/>
              </a:rPr>
              <a:t>Item</a:t>
            </a:r>
          </a:p>
          <a:p>
            <a:endParaRPr lang="zh-CN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1527756"/>
            <a:ext cx="1656184" cy="677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ExamView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sz="1000" b="1" dirty="0"/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 bwMode="auto">
          <a:xfrm flipV="1">
            <a:off x="3131840" y="1866310"/>
            <a:ext cx="432048" cy="605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直接箭头连接符 13"/>
          <p:cNvCxnSpPr>
            <a:endCxn id="9" idx="0"/>
          </p:cNvCxnSpPr>
          <p:nvPr/>
        </p:nvCxnSpPr>
        <p:spPr bwMode="auto">
          <a:xfrm>
            <a:off x="5364088" y="1772816"/>
            <a:ext cx="144016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直接箭头连接符 15"/>
          <p:cNvCxnSpPr>
            <a:endCxn id="9" idx="2"/>
          </p:cNvCxnSpPr>
          <p:nvPr/>
        </p:nvCxnSpPr>
        <p:spPr bwMode="auto">
          <a:xfrm flipV="1">
            <a:off x="5364088" y="2852936"/>
            <a:ext cx="1440160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3419872" y="2636912"/>
            <a:ext cx="2016224" cy="122413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3888" y="2636911"/>
            <a:ext cx="10081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967916"/>
            <a:ext cx="1584176" cy="677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ItemService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sz="1000" b="1" dirty="0"/>
          </a:p>
        </p:txBody>
      </p:sp>
      <p:cxnSp>
        <p:nvCxnSpPr>
          <p:cNvPr id="18" name="直接箭头连接符 17"/>
          <p:cNvCxnSpPr>
            <a:stCxn id="25" idx="0"/>
          </p:cNvCxnSpPr>
          <p:nvPr/>
        </p:nvCxnSpPr>
        <p:spPr bwMode="auto">
          <a:xfrm flipV="1">
            <a:off x="4427984" y="2204864"/>
            <a:ext cx="0" cy="7630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使用基本</a:t>
            </a:r>
            <a:r>
              <a:rPr lang="en-US" altLang="zh-CN" dirty="0" smtClean="0">
                <a:ea typeface="宋体" charset="-122"/>
              </a:rPr>
              <a:t>I/O</a:t>
            </a:r>
            <a:r>
              <a:rPr lang="zh-CN" altLang="en-US" dirty="0" smtClean="0">
                <a:ea typeface="宋体" charset="-122"/>
              </a:rPr>
              <a:t>流读取文本文件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smtClean="0">
                <a:latin typeface="+mj-lt"/>
                <a:ea typeface="宋体" pitchFamily="2" charset="-122"/>
              </a:rPr>
              <a:t>IDE</a:t>
            </a:r>
            <a:r>
              <a:rPr lang="zh-CN" altLang="en-US" dirty="0" smtClean="0">
                <a:latin typeface="+mj-lt"/>
                <a:ea typeface="宋体" pitchFamily="2" charset="-122"/>
              </a:rPr>
              <a:t>中创建</a:t>
            </a:r>
            <a:r>
              <a:rPr lang="en-US" altLang="zh-CN" dirty="0" smtClean="0">
                <a:latin typeface="+mj-lt"/>
                <a:ea typeface="宋体" pitchFamily="2" charset="-122"/>
              </a:rPr>
              <a:t>Exam</a:t>
            </a:r>
            <a:r>
              <a:rPr lang="zh-CN" altLang="en-US" dirty="0" smtClean="0">
                <a:latin typeface="+mj-lt"/>
                <a:ea typeface="宋体" pitchFamily="2" charset="-122"/>
              </a:rPr>
              <a:t>项目，在该项目下完成后续步骤。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编写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ItemService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</a:t>
            </a:r>
            <a:r>
              <a:rPr lang="en-US" altLang="zh-CN" dirty="0" smtClean="0">
                <a:latin typeface="+mj-lt"/>
                <a:ea typeface="宋体" pitchFamily="2" charset="-122"/>
              </a:rPr>
              <a:t>，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提供</a:t>
            </a:r>
            <a:r>
              <a:rPr lang="en-US" altLang="zh-CN" dirty="0" err="1" smtClean="0">
                <a:ea typeface="宋体" pitchFamily="2" charset="-122"/>
              </a:rPr>
              <a:t>方法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public void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readTextFile</a:t>
            </a:r>
            <a:r>
              <a:rPr lang="en-US" altLang="zh-CN" dirty="0" smtClean="0">
                <a:latin typeface="+mj-lt"/>
                <a:ea typeface="宋体" pitchFamily="2" charset="-122"/>
              </a:rPr>
              <a:t>(String filename)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该方法可读取参数指定的文本文件内容</a:t>
            </a:r>
            <a:r>
              <a:rPr lang="zh-CN" altLang="en-US" dirty="0" smtClean="0">
                <a:ea typeface="宋体" pitchFamily="2" charset="-122"/>
              </a:rPr>
              <a:t> （不使用包装）</a:t>
            </a:r>
            <a:r>
              <a:rPr lang="en-US" altLang="zh-CN" dirty="0" smtClean="0">
                <a:latin typeface="+mj-lt"/>
                <a:ea typeface="宋体" pitchFamily="2" charset="-122"/>
              </a:rPr>
              <a:t>，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并打印输出到屏幕上</a:t>
            </a:r>
            <a:r>
              <a:rPr lang="zh-CN" altLang="en-US" dirty="0" smtClean="0">
                <a:latin typeface="+mj-lt"/>
                <a:ea typeface="宋体" pitchFamily="2" charset="-122"/>
              </a:rPr>
              <a:t>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Exam类的main方法中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，创建</a:t>
            </a:r>
            <a:r>
              <a:rPr lang="en-US" altLang="zh-CN" dirty="0" err="1" smtClean="0">
                <a:ea typeface="宋体" pitchFamily="2" charset="-122"/>
              </a:rPr>
              <a:t>ItemService对象并调用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readTextFile</a:t>
            </a:r>
            <a:r>
              <a:rPr lang="zh-CN" altLang="en-US" dirty="0" smtClean="0">
                <a:ea typeface="宋体" pitchFamily="2" charset="-122"/>
              </a:rPr>
              <a:t>方法，来打印输出指定文本文件内容。</a:t>
            </a: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使用流的链接读取文本文件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改进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ItemService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类的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readTextFile方法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public List&lt;String&gt; </a:t>
            </a:r>
            <a:r>
              <a:rPr lang="en-US" altLang="zh-CN" dirty="0" err="1" smtClean="0">
                <a:ea typeface="宋体" pitchFamily="2" charset="-122"/>
              </a:rPr>
              <a:t>readTextFile</a:t>
            </a:r>
            <a:r>
              <a:rPr lang="en-US" altLang="zh-CN" dirty="0" smtClean="0">
                <a:ea typeface="宋体" pitchFamily="2" charset="-122"/>
              </a:rPr>
              <a:t>(String filename)</a:t>
            </a: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该方法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使用流的链接，以文本行的方式读取参数指定的文本文件内容，并放置到</a:t>
            </a:r>
            <a:r>
              <a:rPr lang="zh-CN" altLang="en-US" dirty="0" smtClean="0">
                <a:latin typeface="+mj-lt"/>
                <a:ea typeface="宋体" pitchFamily="2" charset="-122"/>
              </a:rPr>
              <a:t>集合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中以作为该方法的返回值</a:t>
            </a:r>
            <a:r>
              <a:rPr lang="zh-CN" altLang="en-US" dirty="0" smtClean="0">
                <a:latin typeface="+mj-lt"/>
                <a:ea typeface="宋体" pitchFamily="2" charset="-122"/>
              </a:rPr>
              <a:t>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smtClean="0">
                <a:latin typeface="+mj-lt"/>
                <a:ea typeface="宋体" pitchFamily="2" charset="-122"/>
              </a:rPr>
              <a:t>Exam类的main方法中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，创建</a:t>
            </a:r>
            <a:r>
              <a:rPr lang="en-US" altLang="zh-CN" dirty="0" err="1" smtClean="0">
                <a:ea typeface="宋体" pitchFamily="2" charset="-122"/>
              </a:rPr>
              <a:t>ItemService对象并调用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readTextFile</a:t>
            </a:r>
            <a:r>
              <a:rPr lang="zh-CN" altLang="en-US" dirty="0" smtClean="0">
                <a:ea typeface="宋体" pitchFamily="2" charset="-122"/>
              </a:rPr>
              <a:t>方法，接收方法返回的</a:t>
            </a:r>
            <a:r>
              <a:rPr lang="en-US" altLang="zh-CN" dirty="0" smtClean="0">
                <a:ea typeface="宋体" pitchFamily="2" charset="-122"/>
              </a:rPr>
              <a:t>List</a:t>
            </a:r>
            <a:r>
              <a:rPr lang="zh-CN" altLang="en-US" dirty="0" smtClean="0">
                <a:ea typeface="宋体" pitchFamily="2" charset="-122"/>
              </a:rPr>
              <a:t>集合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en-US" altLang="zh-CN" dirty="0" err="1" smtClean="0">
                <a:ea typeface="宋体" pitchFamily="2" charset="-122"/>
              </a:rPr>
              <a:t>在屏幕上打印</a:t>
            </a:r>
            <a:r>
              <a:rPr lang="zh-CN" altLang="en-US" dirty="0" smtClean="0">
                <a:ea typeface="宋体" pitchFamily="2" charset="-122"/>
              </a:rPr>
              <a:t>集合</a:t>
            </a:r>
            <a:r>
              <a:rPr lang="en-US" altLang="zh-CN" dirty="0" err="1" smtClean="0">
                <a:ea typeface="宋体" pitchFamily="2" charset="-122"/>
              </a:rPr>
              <a:t>内容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zh-CN" altLang="en-US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 dirty="0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知识点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将散装数据合成对象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通常需要将文件中读取的内容封装到指定类型的对象中，以便于程序处理。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例如：读取</a:t>
            </a:r>
            <a:r>
              <a:rPr lang="en-US" altLang="zh-CN" dirty="0" err="1" smtClean="0">
                <a:ea typeface="宋体" pitchFamily="2" charset="-122"/>
              </a:rPr>
              <a:t>Teacher.txt中的数据，用来创建Teacher对象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Teacher.txt</a:t>
            </a:r>
            <a:r>
              <a:rPr lang="zh-CN" altLang="en-US" dirty="0" smtClean="0">
                <a:ea typeface="宋体" pitchFamily="2" charset="-122"/>
              </a:rPr>
              <a:t>文件内容如下：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buNone/>
              <a:defRPr/>
            </a:pPr>
            <a:r>
              <a:rPr lang="zh-CN" altLang="en-US" i="1" dirty="0" smtClean="0">
                <a:ea typeface="宋体" pitchFamily="2" charset="-122"/>
              </a:rPr>
              <a:t>张三</a:t>
            </a:r>
          </a:p>
          <a:p>
            <a:pPr marL="704850" lvl="1" indent="-361950">
              <a:buNone/>
              <a:defRPr/>
            </a:pPr>
            <a:r>
              <a:rPr lang="zh-CN" altLang="en-US" i="1" dirty="0" smtClean="0">
                <a:ea typeface="宋体" pitchFamily="2" charset="-122"/>
              </a:rPr>
              <a:t>男</a:t>
            </a:r>
          </a:p>
          <a:p>
            <a:pPr marL="704850" lvl="1" indent="-361950">
              <a:buNone/>
              <a:defRPr/>
            </a:pPr>
            <a:r>
              <a:rPr lang="en-US" altLang="zh-CN" i="1" dirty="0" smtClean="0">
                <a:ea typeface="宋体" pitchFamily="2" charset="-122"/>
              </a:rPr>
              <a:t>30</a:t>
            </a:r>
          </a:p>
          <a:p>
            <a:pPr marL="704850" lvl="1" indent="-361950">
              <a:buNone/>
              <a:defRPr/>
            </a:pPr>
            <a:r>
              <a:rPr lang="zh-CN" altLang="en-US" i="1" dirty="0" smtClean="0">
                <a:ea typeface="宋体" pitchFamily="2" charset="-122"/>
              </a:rPr>
              <a:t>六班</a:t>
            </a:r>
          </a:p>
          <a:p>
            <a:pPr marL="361950" indent="-361950"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实体类示例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Teacher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  public class Teacher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      private String name;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      private String gender;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      private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age;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5      private 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6 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7      public Teacher(String name, String gender,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age, 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8          this.name = name;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9 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this.gender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gender;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10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this.age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age;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11         this.cls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12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13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14     public 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getName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15         return name;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16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17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18     public void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setName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(String name) {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1215785-61FD-487D-AE30-44AEAE838CCF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实体类示例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Teacher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19         this.name = name;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20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21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22     public 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getGender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23         return gender;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24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25     public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getAge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26         return age;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27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28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29     public void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setAge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age)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30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this.age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= age;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31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32 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33     public String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getCls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() {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34         return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cls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;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35     }</a:t>
            </a:r>
          </a:p>
          <a:p>
            <a:pPr marL="361950" indent="-361950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36 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1215785-61FD-487D-AE30-44AEAE838CCF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实训PPT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4D4D4D"/>
      </a:lt2>
      <a:accent1>
        <a:srgbClr val="667263"/>
      </a:accent1>
      <a:accent2>
        <a:srgbClr val="C0C0C0"/>
      </a:accent2>
      <a:accent3>
        <a:srgbClr val="FFFFFF"/>
      </a:accent3>
      <a:accent4>
        <a:srgbClr val="000000"/>
      </a:accent4>
      <a:accent5>
        <a:srgbClr val="B8BCB7"/>
      </a:accent5>
      <a:accent6>
        <a:srgbClr val="AEAEAE"/>
      </a:accent6>
      <a:hlink>
        <a:srgbClr val="808080"/>
      </a:hlink>
      <a:folHlink>
        <a:srgbClr val="292929"/>
      </a:folHlink>
    </a:clrScheme>
    <a:fontScheme name="eLearning Biz Overview_20080416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imes New Roman" pitchFamily="18" charset="0"/>
          </a:defRPr>
        </a:defPPr>
      </a:lstStyle>
    </a:lnDef>
  </a:objectDefaults>
  <a:extraClrSchemeLst>
    <a:extraClrScheme>
      <a:clrScheme name="eLearning Biz Overview_20080416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实训PPT模板</Template>
  <TotalTime>4018</TotalTime>
  <Words>1397</Words>
  <Application>Microsoft Office PowerPoint</Application>
  <PresentationFormat>全屏显示(4:3)</PresentationFormat>
  <Paragraphs>268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굴림</vt:lpstr>
      <vt:lpstr>宋体</vt:lpstr>
      <vt:lpstr>微软雅黑</vt:lpstr>
      <vt:lpstr>Arial</vt:lpstr>
      <vt:lpstr>Calibri</vt:lpstr>
      <vt:lpstr>Times</vt:lpstr>
      <vt:lpstr>Times New Roman</vt:lpstr>
      <vt:lpstr>1_实训PPT模板</vt:lpstr>
      <vt:lpstr>PowerPoint 演示文稿</vt:lpstr>
      <vt:lpstr>目  标</vt:lpstr>
      <vt:lpstr>需求说明</vt:lpstr>
      <vt:lpstr>应用程序的包结构</vt:lpstr>
      <vt:lpstr>第1步 — 使用基本I/O流读取文本文件</vt:lpstr>
      <vt:lpstr>第2步 — 使用流的链接读取文本文件</vt:lpstr>
      <vt:lpstr>知识点 — 将散装数据合成对象</vt:lpstr>
      <vt:lpstr>实体类示例 — Teacher类</vt:lpstr>
      <vt:lpstr>实体类示例 — Teacher类</vt:lpstr>
      <vt:lpstr>实体类示例 — Teacher类</vt:lpstr>
      <vt:lpstr>合成散装数据示例 — TestTeacher类</vt:lpstr>
      <vt:lpstr>合成散装数据示例 — TestTeacher类</vt:lpstr>
      <vt:lpstr>合成散装数据示例 — TestTeacher类</vt:lpstr>
      <vt:lpstr>第3步 — 将散装数据合成对象</vt:lpstr>
      <vt:lpstr>第4步 — 使用流的链接写入文本文件</vt:lpstr>
      <vt:lpstr>第5步 — 访问键盘设备</vt:lpstr>
      <vt:lpstr>第6步 — 完善业务功能（一）</vt:lpstr>
      <vt:lpstr>PowerPoint 演示文稿</vt:lpstr>
      <vt:lpstr>第7步 — 完善业务功能（二）</vt:lpstr>
      <vt:lpstr>第8步 — 进阶业务功能</vt:lpstr>
      <vt:lpstr>第9步 — 进阶业务功能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LiuSheng</dc:creator>
  <cp:lastModifiedBy>janet chen</cp:lastModifiedBy>
  <cp:revision>421</cp:revision>
  <dcterms:created xsi:type="dcterms:W3CDTF">2011-02-05T08:56:46Z</dcterms:created>
  <dcterms:modified xsi:type="dcterms:W3CDTF">2017-04-16T05:01:57Z</dcterms:modified>
</cp:coreProperties>
</file>