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Book Antiqu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4090678-8F99-4EBF-BFD4-43BD3743554A}">
  <a:tblStyle styleId="{E4090678-8F99-4EBF-BFD4-43BD374355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BookAntiqua-bold.fntdata"/><Relationship Id="rId10" Type="http://schemas.openxmlformats.org/officeDocument/2006/relationships/slide" Target="slides/slide4.xml"/><Relationship Id="rId21" Type="http://schemas.openxmlformats.org/officeDocument/2006/relationships/font" Target="fonts/BookAntiqua-regular.fntdata"/><Relationship Id="rId13" Type="http://schemas.openxmlformats.org/officeDocument/2006/relationships/slide" Target="slides/slide7.xml"/><Relationship Id="rId24" Type="http://schemas.openxmlformats.org/officeDocument/2006/relationships/font" Target="fonts/BookAntiqua-boldItalic.fntdata"/><Relationship Id="rId12" Type="http://schemas.openxmlformats.org/officeDocument/2006/relationships/slide" Target="slides/slide6.xml"/><Relationship Id="rId23" Type="http://schemas.openxmlformats.org/officeDocument/2006/relationships/font" Target="fonts/BookAntiqu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4a1c51548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4a1c5154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4c14d0143_2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4c14d014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4c14d0143_2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4c14d0143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4c14d0143_2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4c14d0143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4c14d0143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4c14d014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4a1c5154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4a1c515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4c14d014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4c14d014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4c14d014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4c14d01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4a1c51548_0_2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4a1c5154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4a1c5154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4a1c515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4a1c5154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4a1c515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4c14d014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4c14d01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4a1c51548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4a1c5154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Option 1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-General7.jpg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type="ctrTitle"/>
          </p:nvPr>
        </p:nvSpPr>
        <p:spPr>
          <a:xfrm>
            <a:off x="3105628" y="465270"/>
            <a:ext cx="5444279" cy="244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05628" y="3137687"/>
            <a:ext cx="544427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Slide - Option 2">
  <p:cSld name="Closing Slide - Option 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-General.jpg" id="47" name="Google Shape;4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99247" y="1861441"/>
            <a:ext cx="7745505" cy="3170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/>
        </p:nvSpPr>
        <p:spPr>
          <a:xfrm>
            <a:off x="4147073" y="2887579"/>
            <a:ext cx="85776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rgbClr val="DBA253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  <a:defRPr b="1" i="0" sz="5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Areas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300"/>
              <a:buFont typeface="Arial"/>
              <a:buNone/>
              <a:defRPr b="1" i="0" sz="4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with Subtitles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300"/>
              <a:buFont typeface="Arial"/>
              <a:buNone/>
              <a:defRPr b="1" i="0" sz="43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88490" y="1783601"/>
            <a:ext cx="3621929" cy="658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Noto Sans Symbols"/>
              <a:buNone/>
              <a:defRPr b="1" i="0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688488" y="2622290"/>
            <a:ext cx="3621931" cy="2595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3" type="body"/>
          </p:nvPr>
        </p:nvSpPr>
        <p:spPr>
          <a:xfrm>
            <a:off x="4785878" y="1783601"/>
            <a:ext cx="3663716" cy="658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Noto Sans Symbols"/>
              <a:buNone/>
              <a:defRPr b="1" i="0" sz="2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4" type="body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92002" y="559399"/>
            <a:ext cx="3580882" cy="4414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❧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❧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❧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❧"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889812" y="562026"/>
            <a:ext cx="3580882" cy="4414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with Caption">
  <p:cSld name="Photo with Ca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>
            <p:ph idx="2" type="pic"/>
          </p:nvPr>
        </p:nvSpPr>
        <p:spPr>
          <a:xfrm rot="344365">
            <a:off x="773476" y="536672"/>
            <a:ext cx="7578326" cy="3491307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688489" y="4486019"/>
            <a:ext cx="7756264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losing Slide - Option 1">
  <p:cSld name="Closing Slide - Option 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-General9.jpg" id="41" name="Google Shape;4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- Option 2">
  <p:cSld name="Title Slide - Option 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inluecover.jpg" id="43" name="Google Shape;4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/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b="1" i="0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699248" y="3324431"/>
            <a:ext cx="773474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jpg"/><Relationship Id="rId2" Type="http://schemas.openxmlformats.org/officeDocument/2006/relationships/image" Target="../media/image3.jpg"/><Relationship Id="rId3" Type="http://schemas.openxmlformats.org/officeDocument/2006/relationships/image" Target="../media/image2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-General11.jp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PT-General4.jpg"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T-General4.jpg"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T-General6.jpg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3.png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Relationship Id="rId9" Type="http://schemas.openxmlformats.org/officeDocument/2006/relationships/image" Target="../media/image16.png"/><Relationship Id="rId5" Type="http://schemas.openxmlformats.org/officeDocument/2006/relationships/image" Target="../media/image24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robots.ox.ac.uk/~vgg/publications/2008/Nilsback08/" TargetMode="External"/><Relationship Id="rId4" Type="http://schemas.openxmlformats.org/officeDocument/2006/relationships/hyperlink" Target="http://www.robots.ox.ac.uk/~vgg/data/flowers/102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ctrTitle"/>
          </p:nvPr>
        </p:nvSpPr>
        <p:spPr>
          <a:xfrm>
            <a:off x="530875" y="2586800"/>
            <a:ext cx="7217400" cy="13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/>
              <a:t>Flower Image Classifier</a:t>
            </a:r>
            <a:endParaRPr/>
          </a:p>
        </p:txBody>
      </p:sp>
      <p:sp>
        <p:nvSpPr>
          <p:cNvPr id="53" name="Google Shape;53;p12"/>
          <p:cNvSpPr txBox="1"/>
          <p:nvPr>
            <p:ph idx="1" type="subTitle"/>
          </p:nvPr>
        </p:nvSpPr>
        <p:spPr>
          <a:xfrm>
            <a:off x="4969050" y="5077300"/>
            <a:ext cx="3994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000"/>
              <a:t>Sanat, Ese, Hemanth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557040" y="285306"/>
            <a:ext cx="7756200" cy="105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Training Parameters</a:t>
            </a:r>
            <a:endParaRPr sz="3600"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876300" y="106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{E4090678-8F99-4EBF-BFD4-43BD3743554A}</a:tableStyleId>
              </a:tblPr>
              <a:tblGrid>
                <a:gridCol w="3529450"/>
                <a:gridCol w="3529450"/>
              </a:tblGrid>
              <a:tr h="4823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434343"/>
                          </a:solidFill>
                        </a:rPr>
                        <a:t>Parameter</a:t>
                      </a:r>
                      <a:endParaRPr b="1" sz="2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434343"/>
                          </a:solidFill>
                        </a:rPr>
                        <a:t>Value</a:t>
                      </a:r>
                      <a:endParaRPr b="1" sz="22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23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34343"/>
                          </a:solidFill>
                        </a:rPr>
                        <a:t>Pre-trained Model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34343"/>
                          </a:solidFill>
                        </a:rPr>
                        <a:t>ResNet 152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23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34343"/>
                          </a:solidFill>
                        </a:rPr>
                        <a:t>Fully Connected Layer I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34343"/>
                          </a:solidFill>
                        </a:rPr>
                        <a:t>2048 x 512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23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34343"/>
                          </a:solidFill>
                        </a:rPr>
                        <a:t>Fully Connected Layer II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34343"/>
                          </a:solidFill>
                        </a:rPr>
                        <a:t>512 x 102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23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34343"/>
                          </a:solidFill>
                        </a:rPr>
                        <a:t>Activation Function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34343"/>
                          </a:solidFill>
                        </a:rPr>
                        <a:t>ReLU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23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34343"/>
                          </a:solidFill>
                        </a:rPr>
                        <a:t>Dropout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34343"/>
                          </a:solidFill>
                        </a:rPr>
                        <a:t>0.25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23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34343"/>
                          </a:solidFill>
                        </a:rPr>
                        <a:t>ML Instance (Compute)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34343"/>
                          </a:solidFill>
                        </a:rPr>
                        <a:t>ml.p2.xlarge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23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34343"/>
                          </a:solidFill>
                        </a:rPr>
                        <a:t>Learning Rate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34343"/>
                          </a:solidFill>
                        </a:rPr>
                        <a:t>0.01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82300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34343"/>
                          </a:solidFill>
                        </a:rPr>
                        <a:t>Deep Learning Framework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434343"/>
                          </a:solidFill>
                        </a:rPr>
                        <a:t>PyTorch</a:t>
                      </a:r>
                      <a:endParaRPr sz="18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68750" y="230650"/>
            <a:ext cx="8206500" cy="65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Logical Structure of Sagemaker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5250"/>
            <a:ext cx="8839200" cy="49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3525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03525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03525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03525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103525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103525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103525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0" y="103525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103525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1035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557043" y="285300"/>
            <a:ext cx="2566500" cy="105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Results</a:t>
            </a:r>
            <a:endParaRPr sz="3600"/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b="0" l="0" r="31238" t="0"/>
          <a:stretch/>
        </p:blipFill>
        <p:spPr>
          <a:xfrm>
            <a:off x="807800" y="1339500"/>
            <a:ext cx="7832050" cy="3552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23"/>
          <p:cNvGraphicFramePr/>
          <p:nvPr/>
        </p:nvGraphicFramePr>
        <p:xfrm>
          <a:off x="918550" y="155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{E4090678-8F99-4EBF-BFD4-43BD3743554A}</a:tableStyleId>
              </a:tblPr>
              <a:tblGrid>
                <a:gridCol w="3805275"/>
                <a:gridCol w="3805275"/>
              </a:tblGrid>
              <a:tr h="52662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Parameter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Value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52662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Duration of training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  5 hours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2662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No. of epochs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526625"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Accuracy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90%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50" y="1352508"/>
            <a:ext cx="3764200" cy="3370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 rotWithShape="1">
          <a:blip r:embed="rId5">
            <a:alphaModFix/>
          </a:blip>
          <a:srcRect b="0" l="0" r="11948" t="0"/>
          <a:stretch/>
        </p:blipFill>
        <p:spPr>
          <a:xfrm>
            <a:off x="4283425" y="1339500"/>
            <a:ext cx="4690800" cy="324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059976" y="2458125"/>
            <a:ext cx="2804100" cy="105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Demo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2330049" y="2576975"/>
            <a:ext cx="4239300" cy="105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480350" y="1768650"/>
            <a:ext cx="7964400" cy="326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There are different kinds of flower species and through the use of labelled image dataset, we seek to classify flower images into classes of different species.</a:t>
            </a:r>
            <a:endParaRPr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480350" y="603527"/>
            <a:ext cx="7756200" cy="65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Introduction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99250" y="1442900"/>
            <a:ext cx="4206600" cy="36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u="sng"/>
              <a:t>Research in Botanical studies</a:t>
            </a:r>
            <a:endParaRPr u="sng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As there large no. of flower species, an image classifier of flowers is extremely useful in their studies and finding new flower species </a:t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688490" y="570156"/>
            <a:ext cx="7756200" cy="105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400" y="1548150"/>
            <a:ext cx="3810000" cy="27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699247" y="1861441"/>
            <a:ext cx="7745400" cy="317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/>
              <a:t>Supervised deep learning classification task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Char char="●"/>
            </a:pPr>
            <a:r>
              <a:rPr lang="en-US"/>
              <a:t>Develop a model to classify flower images into 102 different species</a:t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688490" y="570156"/>
            <a:ext cx="7756200" cy="105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Scope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97200" y="1446100"/>
            <a:ext cx="8028300" cy="358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Data Augmentation</a:t>
            </a:r>
            <a:endParaRPr sz="2400">
              <a:solidFill>
                <a:srgbClr val="595959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Transfer learning from a pre-trained model (ResNet 152) for feature extraction</a:t>
            </a:r>
            <a:endParaRPr sz="2400">
              <a:solidFill>
                <a:srgbClr val="595959"/>
              </a:solidFill>
            </a:endParaRPr>
          </a:p>
          <a:p>
            <a:pPr indent="-3810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400">
                <a:solidFill>
                  <a:srgbClr val="595959"/>
                </a:solidFill>
              </a:rPr>
              <a:t>Convolutional Neural Network (CNN) using PyTorch</a:t>
            </a:r>
            <a:endParaRPr sz="2400">
              <a:solidFill>
                <a:srgbClr val="595959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469400" y="383902"/>
            <a:ext cx="7756200" cy="64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Features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28550" y="1138400"/>
            <a:ext cx="8286900" cy="436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sz="2000">
                <a:highlight>
                  <a:schemeClr val="lt1"/>
                </a:highlight>
                <a:uFill>
                  <a:noFill/>
                </a:uFill>
                <a:hlinkClick r:id="rId3"/>
              </a:rPr>
              <a:t>Automated flower classification over a large number of classes</a:t>
            </a:r>
            <a:r>
              <a:rPr lang="en-US" sz="2000">
                <a:highlight>
                  <a:schemeClr val="lt1"/>
                </a:highlight>
              </a:rPr>
              <a:t>: Proceedings of the Indian Conference on Computer Vision, Graphics and Image Processing (2008)</a:t>
            </a:r>
            <a:endParaRPr sz="20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http://www.robots.ox.ac.uk/~vgg/data/flowers/102/</a:t>
            </a:r>
            <a:endParaRPr sz="2000">
              <a:highlight>
                <a:schemeClr val="lt1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highlight>
                  <a:schemeClr val="lt1"/>
                </a:highlight>
              </a:rPr>
              <a:t>102 flower categories. Each class consists of between 30 to 158 images. </a:t>
            </a:r>
            <a:endParaRPr sz="2000">
              <a:highlight>
                <a:schemeClr val="lt1"/>
              </a:highlight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○"/>
            </a:pPr>
            <a:r>
              <a:rPr lang="en-US" sz="2000">
                <a:highlight>
                  <a:schemeClr val="lt1"/>
                </a:highlight>
              </a:rPr>
              <a:t>Training and validation dataset contains 6552 images</a:t>
            </a:r>
            <a:endParaRPr sz="2000">
              <a:highlight>
                <a:schemeClr val="lt1"/>
              </a:highlight>
            </a:endParaRPr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○"/>
            </a:pPr>
            <a:r>
              <a:rPr lang="en-US" sz="2000">
                <a:highlight>
                  <a:schemeClr val="lt1"/>
                </a:highlight>
              </a:rPr>
              <a:t>Testing dataset consists 2860 images</a:t>
            </a:r>
            <a:endParaRPr sz="2000">
              <a:highlight>
                <a:schemeClr val="lt1"/>
              </a:highlight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428550" y="283800"/>
            <a:ext cx="8094000" cy="77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Data Source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96000" y="505327"/>
            <a:ext cx="7756200" cy="75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CNN Works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850" y="1383624"/>
            <a:ext cx="6030949" cy="38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23800" y="257327"/>
            <a:ext cx="7756200" cy="74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AWS Cloud Services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100" y="1405613"/>
            <a:ext cx="10668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1315350" y="2532588"/>
            <a:ext cx="2370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Amazon SageMaker</a:t>
            </a:r>
            <a:endParaRPr sz="18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100" y="3428988"/>
            <a:ext cx="10668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1068750" y="4608075"/>
            <a:ext cx="2863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32F3D"/>
                </a:solidFill>
              </a:rPr>
              <a:t>AWS Identity and Access Management</a:t>
            </a:r>
            <a:endParaRPr sz="1800">
              <a:solidFill>
                <a:srgbClr val="232F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6925" y="1405625"/>
            <a:ext cx="10668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5213775" y="2566350"/>
            <a:ext cx="1973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32F3D"/>
                </a:solidFill>
              </a:rPr>
              <a:t>Amazon S3</a:t>
            </a:r>
            <a:endParaRPr sz="1800">
              <a:solidFill>
                <a:srgbClr val="232F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6925" y="3429000"/>
            <a:ext cx="10668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4981050" y="4608075"/>
            <a:ext cx="2574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32F3D"/>
                </a:solidFill>
              </a:rPr>
              <a:t>Amazon CloudWatch</a:t>
            </a:r>
            <a:endParaRPr sz="1800">
              <a:solidFill>
                <a:srgbClr val="232F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37925" y="66202"/>
            <a:ext cx="7756200" cy="74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Architecture</a:t>
            </a:r>
            <a:endParaRPr sz="36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50" y="810800"/>
            <a:ext cx="6593320" cy="4723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W General">
  <a:themeElements>
    <a:clrScheme name="Hardcover">
      <a:dk1>
        <a:srgbClr val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