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0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p:restoredTop sz="88477" autoAdjust="0"/>
  </p:normalViewPr>
  <p:slideViewPr>
    <p:cSldViewPr snapToGrid="0">
      <p:cViewPr varScale="1">
        <p:scale>
          <a:sx n="112" d="100"/>
          <a:sy n="112"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58B8A-2A6E-4C04-85C9-6B34D9442FDA}"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7C5BA-3A1B-4CAC-B297-48468CE8F30D}" type="slidenum">
              <a:rPr lang="en-US" smtClean="0"/>
              <a:t>‹#›</a:t>
            </a:fld>
            <a:endParaRPr lang="en-US"/>
          </a:p>
        </p:txBody>
      </p:sp>
    </p:spTree>
    <p:extLst>
      <p:ext uri="{BB962C8B-B14F-4D97-AF65-F5344CB8AC3E}">
        <p14:creationId xmlns:p14="http://schemas.microsoft.com/office/powerpoint/2010/main" val="62574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D7C5BA-3A1B-4CAC-B297-48468CE8F30D}" type="slidenum">
              <a:rPr lang="en-US" smtClean="0"/>
              <a:t>12</a:t>
            </a:fld>
            <a:endParaRPr lang="en-US"/>
          </a:p>
        </p:txBody>
      </p:sp>
    </p:spTree>
    <p:extLst>
      <p:ext uri="{BB962C8B-B14F-4D97-AF65-F5344CB8AC3E}">
        <p14:creationId xmlns:p14="http://schemas.microsoft.com/office/powerpoint/2010/main" val="24359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D7C5BA-3A1B-4CAC-B297-48468CE8F30D}" type="slidenum">
              <a:rPr lang="en-US" smtClean="0"/>
              <a:t>13</a:t>
            </a:fld>
            <a:endParaRPr lang="en-US"/>
          </a:p>
        </p:txBody>
      </p:sp>
    </p:spTree>
    <p:extLst>
      <p:ext uri="{BB962C8B-B14F-4D97-AF65-F5344CB8AC3E}">
        <p14:creationId xmlns:p14="http://schemas.microsoft.com/office/powerpoint/2010/main" val="27680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D7C5BA-3A1B-4CAC-B297-48468CE8F30D}" type="slidenum">
              <a:rPr lang="en-US" smtClean="0"/>
              <a:t>14</a:t>
            </a:fld>
            <a:endParaRPr lang="en-US"/>
          </a:p>
        </p:txBody>
      </p:sp>
    </p:spTree>
    <p:extLst>
      <p:ext uri="{BB962C8B-B14F-4D97-AF65-F5344CB8AC3E}">
        <p14:creationId xmlns:p14="http://schemas.microsoft.com/office/powerpoint/2010/main" val="303631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D7C5BA-3A1B-4CAC-B297-48468CE8F30D}" type="slidenum">
              <a:rPr lang="en-US" smtClean="0"/>
              <a:t>16</a:t>
            </a:fld>
            <a:endParaRPr lang="en-US"/>
          </a:p>
        </p:txBody>
      </p:sp>
    </p:spTree>
    <p:extLst>
      <p:ext uri="{BB962C8B-B14F-4D97-AF65-F5344CB8AC3E}">
        <p14:creationId xmlns:p14="http://schemas.microsoft.com/office/powerpoint/2010/main" val="419634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17F3-691B-9B0F-2E9A-1A1B1977D6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E487DEC-BEC5-A302-79A5-2006A9A54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46A362-09F9-6EC5-D06A-A473EFF0E24A}"/>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4EA6D592-4C20-13C7-13EF-E6FDE190B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AB489-F104-6161-A421-EF511152D7B0}"/>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17607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D0E9-871B-B728-CD49-C03E64CFF58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4575B6-6BC2-4ED2-96A9-D74D16B27E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7087E4-7286-1940-A456-7471E387E535}"/>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D17E97DB-5793-C62E-3EE0-068717F88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83DAC-7A3A-7863-2D6A-1C0A25087C14}"/>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8090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1425A7-5444-8181-5B6E-C1E430C18F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18C311-5611-0715-4349-AA4BD3E118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44857E-4349-5130-6E31-32AAA9E44431}"/>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14C53CC9-0A05-349B-4A65-1D7230137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816C2-1087-160E-395C-F05CD0547D09}"/>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16926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D48-BDEA-EAF2-BA63-09ABF65CF0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FCBE78-C1B2-7501-E368-8200239E3B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6F8F85-2DC5-C147-C9DA-B2E7C17DC259}"/>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BB1AE12D-7891-8436-C83C-C1A26AC5B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20340-C87A-8E9F-59EE-5042EE61AD86}"/>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308798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A6C7-FBAF-86AE-965F-244DEA773F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9B73E5B-A4E1-3EA0-C544-F07FD244D3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D7B269-76CA-C289-D19B-1BDFCFF72034}"/>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D547A0B9-8CC4-4559-3F59-37EF3F4B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56052-56A0-73CB-F707-BE2AD03625A7}"/>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121755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AF05-F670-0C44-8BE9-9DDC392320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BC5838-33D5-B8B8-550E-28C053776A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F0175F9-244F-024D-A3FB-ACA0A1BB40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9A79E40-648A-F04D-1E93-D74C6EEC2D1A}"/>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6" name="Footer Placeholder 5">
            <a:extLst>
              <a:ext uri="{FF2B5EF4-FFF2-40B4-BE49-F238E27FC236}">
                <a16:creationId xmlns:a16="http://schemas.microsoft.com/office/drawing/2014/main" id="{2E4BF13A-0873-EE93-949F-59B7D4D45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1D0EE-10D4-BBD2-C795-FB5E7C44CD91}"/>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5669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E642-4D91-4A26-64E7-B8A48068B09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8A43D1-832A-3729-E4E8-3533F7A90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669AC2-D99A-8549-F719-8837D47D3B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CEA30CE-776D-3952-FB50-A2596F7AD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3B119C-4D98-544C-2EFF-08527894F7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D04AC7-99E7-6565-84B5-5DF7C667FCC3}"/>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8" name="Footer Placeholder 7">
            <a:extLst>
              <a:ext uri="{FF2B5EF4-FFF2-40B4-BE49-F238E27FC236}">
                <a16:creationId xmlns:a16="http://schemas.microsoft.com/office/drawing/2014/main" id="{538E55BE-4F25-7101-3EE5-343ED42F82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DFC087-8B6F-EA8D-4B13-68655775C9F1}"/>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85353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E550-E5F8-1D45-57DA-99F504AE7A7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21377B-CC86-B7F6-712F-278C4CE02015}"/>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4" name="Footer Placeholder 3">
            <a:extLst>
              <a:ext uri="{FF2B5EF4-FFF2-40B4-BE49-F238E27FC236}">
                <a16:creationId xmlns:a16="http://schemas.microsoft.com/office/drawing/2014/main" id="{5AEB8FE2-A58E-7264-966C-307C064C7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3C5D7-9883-E022-9F87-EF1BB3EF0E52}"/>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32305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21EE9-0CCB-B289-21A7-62F16C6FFB9B}"/>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3" name="Footer Placeholder 2">
            <a:extLst>
              <a:ext uri="{FF2B5EF4-FFF2-40B4-BE49-F238E27FC236}">
                <a16:creationId xmlns:a16="http://schemas.microsoft.com/office/drawing/2014/main" id="{2371DA19-9B30-8024-AE79-F863A0238D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37A3A-1A1F-8D48-34C1-E18FDA14E995}"/>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317608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79BF-7ACF-A778-4184-C7918485D3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209572F-BF6F-0F75-0728-D1F3C48A4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BA04F39-0652-CCE2-EC30-74F93B95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5A5F11-4E5D-E5BA-837E-A19C84540A21}"/>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6" name="Footer Placeholder 5">
            <a:extLst>
              <a:ext uri="{FF2B5EF4-FFF2-40B4-BE49-F238E27FC236}">
                <a16:creationId xmlns:a16="http://schemas.microsoft.com/office/drawing/2014/main" id="{C3F7DE3D-C884-BCCA-559F-CA62075BC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F0F8E-0975-C044-FE99-18276C323133}"/>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128357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F2EC-1345-FA53-4E04-3CCF081C77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E2B81DD-500F-25AC-22B0-E695772EF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2C6BD-9E1A-0E06-BF7D-55D6E37C8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27C22D-57C2-2395-7F41-8473D60DF398}"/>
              </a:ext>
            </a:extLst>
          </p:cNvPr>
          <p:cNvSpPr>
            <a:spLocks noGrp="1"/>
          </p:cNvSpPr>
          <p:nvPr>
            <p:ph type="dt" sz="half" idx="10"/>
          </p:nvPr>
        </p:nvSpPr>
        <p:spPr/>
        <p:txBody>
          <a:bodyPr/>
          <a:lstStyle/>
          <a:p>
            <a:fld id="{C1603DAC-B898-D24D-AAB6-F3C2CBA29E9C}" type="datetimeFigureOut">
              <a:rPr lang="en-US" smtClean="0"/>
              <a:t>5/2/24</a:t>
            </a:fld>
            <a:endParaRPr lang="en-US"/>
          </a:p>
        </p:txBody>
      </p:sp>
      <p:sp>
        <p:nvSpPr>
          <p:cNvPr id="6" name="Footer Placeholder 5">
            <a:extLst>
              <a:ext uri="{FF2B5EF4-FFF2-40B4-BE49-F238E27FC236}">
                <a16:creationId xmlns:a16="http://schemas.microsoft.com/office/drawing/2014/main" id="{3DCABB44-0A6F-936B-DF2B-2F541780E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FCECB-B998-CA7F-188D-066618AF55C2}"/>
              </a:ext>
            </a:extLst>
          </p:cNvPr>
          <p:cNvSpPr>
            <a:spLocks noGrp="1"/>
          </p:cNvSpPr>
          <p:nvPr>
            <p:ph type="sldNum" sz="quarter" idx="12"/>
          </p:nvPr>
        </p:nvSpPr>
        <p:spPr/>
        <p:txBody>
          <a:bodyPr/>
          <a:lstStyle/>
          <a:p>
            <a:fld id="{3D296BFA-CFE8-E941-9B6D-0AD95F63450A}" type="slidenum">
              <a:rPr lang="en-US" smtClean="0"/>
              <a:t>‹#›</a:t>
            </a:fld>
            <a:endParaRPr lang="en-US"/>
          </a:p>
        </p:txBody>
      </p:sp>
    </p:spTree>
    <p:extLst>
      <p:ext uri="{BB962C8B-B14F-4D97-AF65-F5344CB8AC3E}">
        <p14:creationId xmlns:p14="http://schemas.microsoft.com/office/powerpoint/2010/main" val="382519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9D217-4E04-A8E0-527E-9051B98C7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BF1808-631E-12F6-9E8F-FA040DECF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0F888B-3411-4E28-F2F5-A041A97DE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603DAC-B898-D24D-AAB6-F3C2CBA29E9C}" type="datetimeFigureOut">
              <a:rPr lang="en-US" smtClean="0"/>
              <a:t>5/2/24</a:t>
            </a:fld>
            <a:endParaRPr lang="en-US"/>
          </a:p>
        </p:txBody>
      </p:sp>
      <p:sp>
        <p:nvSpPr>
          <p:cNvPr id="5" name="Footer Placeholder 4">
            <a:extLst>
              <a:ext uri="{FF2B5EF4-FFF2-40B4-BE49-F238E27FC236}">
                <a16:creationId xmlns:a16="http://schemas.microsoft.com/office/drawing/2014/main" id="{173E5061-A1CA-6317-3D05-3DF9A3CB2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135A8C-81F6-18DB-68A3-2352394C8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96BFA-CFE8-E941-9B6D-0AD95F63450A}" type="slidenum">
              <a:rPr lang="en-US" smtClean="0"/>
              <a:t>‹#›</a:t>
            </a:fld>
            <a:endParaRPr lang="en-US"/>
          </a:p>
        </p:txBody>
      </p:sp>
    </p:spTree>
    <p:extLst>
      <p:ext uri="{BB962C8B-B14F-4D97-AF65-F5344CB8AC3E}">
        <p14:creationId xmlns:p14="http://schemas.microsoft.com/office/powerpoint/2010/main" val="116362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pp.powerbi.com/view?r=eyJrIjoiOTgzM2U4Y2ItYzE0OS00MDY4LTllNjctYzE1ZTA4N2Y5ODEwIiwidCI6IjZlNzA2ZmNlLWYzNmYtNDg1OS1iZjhhLTljNjM2MzExODJiNiJ9"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irandspace.si.edu/explore/stories/wright-broth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ing.com/ck/a?!&amp;&amp;p=f8fc70555df395ffJmltdHM9MTcxNDYwODAwMCZpZ3VpZD0wNDhkYTdjZC01Y2E3LTYyNDMtMzI0NC1iNDEwNWRlZTYzYTQmaW5zaWQ9NjEyOQ&amp;ptn=3&amp;ver=2&amp;hsh=3&amp;fclid=048da7cd-5ca7-6243-3244-b4105dee63a4&amp;psq=aeroflot+airlines&amp;u=a1aHR0cHM6Ly9lbi53aWtpcGVkaWEub3JnL3dpa2kvQWVyb2Zsb3Q&amp;ntb=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5" name="Picture 4" descr="An airplane on fire with flames coming out of it&#10;&#10;Description automatically generated">
            <a:extLst>
              <a:ext uri="{FF2B5EF4-FFF2-40B4-BE49-F238E27FC236}">
                <a16:creationId xmlns:a16="http://schemas.microsoft.com/office/drawing/2014/main" id="{78F03622-95B6-E4D1-9B45-B6537472A69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105" t="17926" r="19300" b="20631"/>
          <a:stretch/>
        </p:blipFill>
        <p:spPr>
          <a:xfrm>
            <a:off x="6476999" y="0"/>
            <a:ext cx="6025040" cy="3676751"/>
          </a:xfrm>
          <a:prstGeom prst="rect">
            <a:avLst/>
          </a:prstGeom>
          <a:scene3d>
            <a:camera prst="orthographicFront">
              <a:rot lat="813974" lon="20053843" rev="2160000"/>
            </a:camera>
            <a:lightRig rig="threePt" dir="t"/>
          </a:scene3d>
        </p:spPr>
      </p:pic>
      <p:sp>
        <p:nvSpPr>
          <p:cNvPr id="6" name="TextBox 5">
            <a:extLst>
              <a:ext uri="{FF2B5EF4-FFF2-40B4-BE49-F238E27FC236}">
                <a16:creationId xmlns:a16="http://schemas.microsoft.com/office/drawing/2014/main" id="{8C332F1C-723C-BC33-9857-FD5037A6D53A}"/>
              </a:ext>
            </a:extLst>
          </p:cNvPr>
          <p:cNvSpPr txBox="1"/>
          <p:nvPr/>
        </p:nvSpPr>
        <p:spPr>
          <a:xfrm>
            <a:off x="114300" y="406400"/>
            <a:ext cx="7454900"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Airplane Crash Analysis</a:t>
            </a:r>
          </a:p>
        </p:txBody>
      </p:sp>
      <p:sp>
        <p:nvSpPr>
          <p:cNvPr id="7" name="TextBox 6">
            <a:extLst>
              <a:ext uri="{FF2B5EF4-FFF2-40B4-BE49-F238E27FC236}">
                <a16:creationId xmlns:a16="http://schemas.microsoft.com/office/drawing/2014/main" id="{43821E59-D89F-1FA4-7F1E-FE8C347CB58A}"/>
              </a:ext>
            </a:extLst>
          </p:cNvPr>
          <p:cNvSpPr txBox="1"/>
          <p:nvPr/>
        </p:nvSpPr>
        <p:spPr>
          <a:xfrm>
            <a:off x="114299" y="1075027"/>
            <a:ext cx="6362700" cy="523220"/>
          </a:xfrm>
          <a:prstGeom prst="rect">
            <a:avLst/>
          </a:prstGeom>
          <a:noFill/>
        </p:spPr>
        <p:txBody>
          <a:bodyPr wrap="square" rtlCol="0">
            <a:spAutoFit/>
          </a:bodyPr>
          <a:lstStyle/>
          <a:p>
            <a:pPr algn="ctr"/>
            <a:r>
              <a:rPr lang="en-US" sz="2800" b="1" dirty="0" err="1">
                <a:solidFill>
                  <a:schemeClr val="tx1">
                    <a:lumMod val="85000"/>
                    <a:lumOff val="15000"/>
                  </a:schemeClr>
                </a:solidFill>
                <a:latin typeface="ACADEMY ENGRAVED LET PLAIN:1.0" panose="02000000000000000000" pitchFamily="2" charset="0"/>
              </a:rPr>
              <a:t>Mentorness</a:t>
            </a:r>
            <a:r>
              <a:rPr lang="en-US" sz="2800" b="1" dirty="0">
                <a:solidFill>
                  <a:schemeClr val="tx1">
                    <a:lumMod val="85000"/>
                    <a:lumOff val="15000"/>
                  </a:schemeClr>
                </a:solidFill>
                <a:latin typeface="ACADEMY ENGRAVED LET PLAIN:1.0" panose="02000000000000000000" pitchFamily="2" charset="0"/>
              </a:rPr>
              <a:t> Internship Program</a:t>
            </a:r>
          </a:p>
        </p:txBody>
      </p:sp>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
        <p:nvSpPr>
          <p:cNvPr id="9" name="TextBox 8">
            <a:extLst>
              <a:ext uri="{FF2B5EF4-FFF2-40B4-BE49-F238E27FC236}">
                <a16:creationId xmlns:a16="http://schemas.microsoft.com/office/drawing/2014/main" id="{46546A6F-3C5C-C288-145B-4B1CF17A1142}"/>
              </a:ext>
            </a:extLst>
          </p:cNvPr>
          <p:cNvSpPr txBox="1"/>
          <p:nvPr/>
        </p:nvSpPr>
        <p:spPr>
          <a:xfrm>
            <a:off x="114299" y="3172767"/>
            <a:ext cx="6362700" cy="1200329"/>
          </a:xfrm>
          <a:prstGeom prst="rect">
            <a:avLst/>
          </a:prstGeom>
          <a:noFill/>
        </p:spPr>
        <p:txBody>
          <a:bodyPr wrap="square" rtlCol="0">
            <a:spAutoFit/>
          </a:bodyPr>
          <a:lstStyle/>
          <a:p>
            <a:pPr algn="ctr"/>
            <a:r>
              <a:rPr lang="en-US" sz="2400" dirty="0">
                <a:solidFill>
                  <a:schemeClr val="tx1">
                    <a:lumMod val="85000"/>
                    <a:lumOff val="15000"/>
                  </a:schemeClr>
                </a:solidFill>
                <a:latin typeface="American Typewriter" panose="02090604020004020304" pitchFamily="18" charset="77"/>
              </a:rPr>
              <a:t>This project aims </a:t>
            </a:r>
            <a:r>
              <a:rPr lang="en-US" sz="2400" i="1" dirty="0">
                <a:solidFill>
                  <a:schemeClr val="tx1">
                    <a:lumMod val="85000"/>
                    <a:lumOff val="15000"/>
                  </a:schemeClr>
                </a:solidFill>
                <a:latin typeface="American Typewriter" panose="02090604020004020304" pitchFamily="18" charset="77"/>
              </a:rPr>
              <a:t>to contribute insight into the ongoing efforts aimed at enhancing aviation safety worldwide</a:t>
            </a:r>
            <a:endParaRPr lang="en-US" sz="2400" dirty="0">
              <a:solidFill>
                <a:schemeClr val="tx1">
                  <a:lumMod val="85000"/>
                  <a:lumOff val="15000"/>
                </a:schemeClr>
              </a:solidFill>
              <a:latin typeface="American Typewriter" panose="02090604020004020304" pitchFamily="18" charset="77"/>
            </a:endParaRPr>
          </a:p>
        </p:txBody>
      </p:sp>
    </p:spTree>
    <p:extLst>
      <p:ext uri="{BB962C8B-B14F-4D97-AF65-F5344CB8AC3E}">
        <p14:creationId xmlns:p14="http://schemas.microsoft.com/office/powerpoint/2010/main" val="412597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389965" y="637009"/>
            <a:ext cx="4269362" cy="369332"/>
          </a:xfrm>
          <a:prstGeom prst="rect">
            <a:avLst/>
          </a:prstGeom>
          <a:noFill/>
        </p:spPr>
        <p:txBody>
          <a:bodyPr wrap="square" rtlCol="0">
            <a:spAutoFit/>
          </a:bodyPr>
          <a:lstStyle/>
          <a:p>
            <a:r>
              <a:rPr lang="en-US" b="1" i="1" dirty="0">
                <a:effectLst/>
                <a:latin typeface="Tahoma" panose="020B0604030504040204" pitchFamily="34" charset="0"/>
                <a:ea typeface="Tahoma" panose="020B0604030504040204" pitchFamily="34" charset="0"/>
                <a:cs typeface="Tahoma" panose="020B0604030504040204" pitchFamily="34" charset="0"/>
              </a:rPr>
              <a:t>Fatality trends</a:t>
            </a:r>
          </a:p>
        </p:txBody>
      </p:sp>
      <p:pic>
        <p:nvPicPr>
          <p:cNvPr id="4" name="Picture 3" descr="A screenshot of a computer&#10;&#10;Description automatically generated">
            <a:extLst>
              <a:ext uri="{FF2B5EF4-FFF2-40B4-BE49-F238E27FC236}">
                <a16:creationId xmlns:a16="http://schemas.microsoft.com/office/drawing/2014/main" id="{4B006A7F-9A93-FF7A-9784-C414F9C1A294}"/>
              </a:ext>
            </a:extLst>
          </p:cNvPr>
          <p:cNvPicPr>
            <a:picLocks noChangeAspect="1"/>
          </p:cNvPicPr>
          <p:nvPr/>
        </p:nvPicPr>
        <p:blipFill rotWithShape="1">
          <a:blip r:embed="rId2"/>
          <a:srcRect t="58206"/>
          <a:stretch/>
        </p:blipFill>
        <p:spPr>
          <a:xfrm>
            <a:off x="5661212" y="121024"/>
            <a:ext cx="6604746" cy="4565248"/>
          </a:xfrm>
          <a:prstGeom prst="rect">
            <a:avLst/>
          </a:prstGeom>
        </p:spPr>
      </p:pic>
      <p:sp>
        <p:nvSpPr>
          <p:cNvPr id="6" name="TextBox 5">
            <a:extLst>
              <a:ext uri="{FF2B5EF4-FFF2-40B4-BE49-F238E27FC236}">
                <a16:creationId xmlns:a16="http://schemas.microsoft.com/office/drawing/2014/main" id="{AED851AE-93E9-BEA4-C21B-9A4A18D7ABF5}"/>
              </a:ext>
            </a:extLst>
          </p:cNvPr>
          <p:cNvSpPr txBox="1"/>
          <p:nvPr/>
        </p:nvSpPr>
        <p:spPr>
          <a:xfrm>
            <a:off x="262218" y="1289841"/>
            <a:ext cx="4484593" cy="3139321"/>
          </a:xfrm>
          <a:prstGeom prst="rect">
            <a:avLst/>
          </a:prstGeom>
          <a:noFill/>
        </p:spPr>
        <p:txBody>
          <a:bodyPr wrap="square">
            <a:spAutoFit/>
          </a:bodyPr>
          <a:lstStyle/>
          <a:p>
            <a:r>
              <a:rPr lang="en-US" sz="1800" b="0" i="1" dirty="0">
                <a:solidFill>
                  <a:srgbClr val="252423"/>
                </a:solidFill>
                <a:effectLst/>
                <a:latin typeface="Tahoma" panose="020B0604030504040204" pitchFamily="34" charset="0"/>
              </a:rPr>
              <a:t>The Factors contributing to crashes are Poor </a:t>
            </a:r>
            <a:r>
              <a:rPr lang="en-US" sz="1800" b="0" i="1" dirty="0">
                <a:solidFill>
                  <a:srgbClr val="12239E"/>
                </a:solidFill>
                <a:effectLst/>
                <a:latin typeface="Tahoma" panose="020B0604030504040204" pitchFamily="34" charset="0"/>
              </a:rPr>
              <a:t>weather condition,</a:t>
            </a:r>
            <a:r>
              <a:rPr lang="en-US" sz="1800" b="0" i="1" dirty="0">
                <a:solidFill>
                  <a:srgbClr val="252423"/>
                </a:solidFill>
                <a:effectLst/>
                <a:latin typeface="Tahoma" panose="020B0604030504040204" pitchFamily="34" charset="0"/>
              </a:rPr>
              <a:t> engine failure/Malfunction</a:t>
            </a:r>
            <a:r>
              <a:rPr lang="en-US" i="1" dirty="0">
                <a:solidFill>
                  <a:srgbClr val="252423"/>
                </a:solidFill>
                <a:latin typeface="Tahoma" panose="020B0604030504040204" pitchFamily="34" charset="0"/>
              </a:rPr>
              <a:t> resulting in</a:t>
            </a:r>
            <a:r>
              <a:rPr lang="en-US" sz="1800" b="0" i="1" dirty="0">
                <a:solidFill>
                  <a:srgbClr val="252423"/>
                </a:solidFill>
                <a:effectLst/>
                <a:latin typeface="Tahoma" panose="020B0604030504040204" pitchFamily="34" charset="0"/>
              </a:rPr>
              <a:t> </a:t>
            </a:r>
            <a:r>
              <a:rPr lang="en-US" sz="1800" b="0" i="1" dirty="0">
                <a:solidFill>
                  <a:srgbClr val="573B92"/>
                </a:solidFill>
                <a:effectLst/>
                <a:latin typeface="Tahoma" panose="020B0604030504040204" pitchFamily="34" charset="0"/>
              </a:rPr>
              <a:t>loss of power and control </a:t>
            </a:r>
            <a:r>
              <a:rPr lang="en-US" i="1" dirty="0">
                <a:solidFill>
                  <a:srgbClr val="573B92"/>
                </a:solidFill>
                <a:latin typeface="Tahoma" panose="020B0604030504040204" pitchFamily="34" charset="0"/>
              </a:rPr>
              <a:t>.</a:t>
            </a:r>
          </a:p>
          <a:p>
            <a:endParaRPr lang="en-US" sz="1800" b="0" i="1" dirty="0">
              <a:solidFill>
                <a:srgbClr val="573B92"/>
              </a:solidFill>
              <a:effectLst/>
              <a:latin typeface="Tahoma" panose="020B0604030504040204" pitchFamily="34" charset="0"/>
            </a:endParaRPr>
          </a:p>
          <a:p>
            <a:r>
              <a:rPr lang="en-US" sz="1800" b="0" i="1" dirty="0">
                <a:solidFill>
                  <a:srgbClr val="000000"/>
                </a:solidFill>
                <a:effectLst/>
                <a:latin typeface="Tahoma" panose="020B0604030504040204" pitchFamily="34" charset="0"/>
              </a:rPr>
              <a:t>Most</a:t>
            </a:r>
            <a:r>
              <a:rPr lang="en-US" sz="1800" b="0" i="1" dirty="0">
                <a:solidFill>
                  <a:srgbClr val="573B92"/>
                </a:solidFill>
                <a:effectLst/>
                <a:latin typeface="Tahoma" panose="020B0604030504040204" pitchFamily="34" charset="0"/>
              </a:rPr>
              <a:t> Military Aircraft</a:t>
            </a:r>
            <a:r>
              <a:rPr lang="en-US" sz="1800" b="0" i="1" dirty="0">
                <a:solidFill>
                  <a:srgbClr val="252423"/>
                </a:solidFill>
                <a:effectLst/>
                <a:latin typeface="Tahoma" panose="020B0604030504040204" pitchFamily="34" charset="0"/>
              </a:rPr>
              <a:t> where shot down or crash due to poor Weather condition</a:t>
            </a:r>
            <a:r>
              <a:rPr lang="en-US" i="1" dirty="0">
                <a:solidFill>
                  <a:srgbClr val="252423"/>
                </a:solidFill>
                <a:latin typeface="Tahoma" panose="020B0604030504040204" pitchFamily="34" charset="0"/>
              </a:rPr>
              <a:t>.</a:t>
            </a:r>
          </a:p>
          <a:p>
            <a:r>
              <a:rPr lang="en-US" sz="1800" b="0" i="1" dirty="0">
                <a:solidFill>
                  <a:srgbClr val="252423"/>
                </a:solidFill>
                <a:effectLst/>
                <a:latin typeface="Tahoma" panose="020B0604030504040204" pitchFamily="34" charset="0"/>
              </a:rPr>
              <a:t>The highest </a:t>
            </a:r>
            <a:r>
              <a:rPr lang="en-US" sz="1800" b="1" i="1" dirty="0">
                <a:solidFill>
                  <a:schemeClr val="accent2">
                    <a:lumMod val="75000"/>
                  </a:schemeClr>
                </a:solidFill>
                <a:effectLst/>
                <a:latin typeface="Tahoma" panose="020B0604030504040204" pitchFamily="34" charset="0"/>
              </a:rPr>
              <a:t>ground fatality </a:t>
            </a:r>
            <a:r>
              <a:rPr lang="en-US" sz="1800" b="0" i="1" dirty="0">
                <a:solidFill>
                  <a:srgbClr val="252423"/>
                </a:solidFill>
                <a:effectLst/>
                <a:latin typeface="Tahoma" panose="020B0604030504040204" pitchFamily="34" charset="0"/>
              </a:rPr>
              <a:t>happened</a:t>
            </a:r>
          </a:p>
          <a:p>
            <a:r>
              <a:rPr lang="en-US" sz="1800" b="1" i="1" dirty="0">
                <a:solidFill>
                  <a:srgbClr val="252423"/>
                </a:solidFill>
                <a:effectLst/>
                <a:latin typeface="Tahoma" panose="020B0604030504040204" pitchFamily="34" charset="0"/>
              </a:rPr>
              <a:t> in 2001 when 4 American Airline was </a:t>
            </a:r>
            <a:r>
              <a:rPr lang="en-US" sz="1800" b="0" i="1" dirty="0">
                <a:solidFill>
                  <a:srgbClr val="118DFF"/>
                </a:solidFill>
                <a:effectLst/>
                <a:latin typeface="Tahoma" panose="020B0604030504040204" pitchFamily="34" charset="0"/>
              </a:rPr>
              <a:t>hijacked</a:t>
            </a:r>
            <a:r>
              <a:rPr lang="en-US" i="1" dirty="0">
                <a:solidFill>
                  <a:srgbClr val="118DFF"/>
                </a:solidFill>
                <a:latin typeface="Tahoma" panose="020B0604030504040204" pitchFamily="34" charset="0"/>
              </a:rPr>
              <a:t>.</a:t>
            </a:r>
          </a:p>
          <a:p>
            <a:endParaRPr lang="en-US" dirty="0"/>
          </a:p>
        </p:txBody>
      </p:sp>
    </p:spTree>
    <p:extLst>
      <p:ext uri="{BB962C8B-B14F-4D97-AF65-F5344CB8AC3E}">
        <p14:creationId xmlns:p14="http://schemas.microsoft.com/office/powerpoint/2010/main" val="16190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pic>
        <p:nvPicPr>
          <p:cNvPr id="11" name="Picture 10" descr="An airplane on fire with flames coming out of it&#10;&#10;Description automatically generated">
            <a:extLst>
              <a:ext uri="{FF2B5EF4-FFF2-40B4-BE49-F238E27FC236}">
                <a16:creationId xmlns:a16="http://schemas.microsoft.com/office/drawing/2014/main" id="{AA1EC49B-83C6-ED79-4363-DA1B24CB33A5}"/>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368558" y="-667356"/>
            <a:ext cx="7621736" cy="6804212"/>
          </a:xfrm>
          <a:prstGeom prst="rect">
            <a:avLst/>
          </a:prstGeom>
        </p:spPr>
      </p:pic>
      <p:sp>
        <p:nvSpPr>
          <p:cNvPr id="13" name="TextBox 12">
            <a:extLst>
              <a:ext uri="{FF2B5EF4-FFF2-40B4-BE49-F238E27FC236}">
                <a16:creationId xmlns:a16="http://schemas.microsoft.com/office/drawing/2014/main" id="{C208FCB7-8DBD-073C-D829-89ABB1409563}"/>
              </a:ext>
            </a:extLst>
          </p:cNvPr>
          <p:cNvSpPr txBox="1"/>
          <p:nvPr/>
        </p:nvSpPr>
        <p:spPr>
          <a:xfrm>
            <a:off x="389965" y="637009"/>
            <a:ext cx="4269362" cy="369332"/>
          </a:xfrm>
          <a:prstGeom prst="rect">
            <a:avLst/>
          </a:prstGeom>
          <a:noFill/>
        </p:spPr>
        <p:txBody>
          <a:bodyPr wrap="square" rtlCol="0">
            <a:spAutoFit/>
          </a:bodyPr>
          <a:lstStyle/>
          <a:p>
            <a:r>
              <a:rPr lang="en-US" b="1" i="1" dirty="0">
                <a:effectLst/>
                <a:latin typeface="Tahoma" panose="020B0604030504040204" pitchFamily="34" charset="0"/>
                <a:ea typeface="Tahoma" panose="020B0604030504040204" pitchFamily="34" charset="0"/>
                <a:cs typeface="Tahoma" panose="020B0604030504040204" pitchFamily="34" charset="0"/>
              </a:rPr>
              <a:t>Fatality trends</a:t>
            </a:r>
          </a:p>
        </p:txBody>
      </p:sp>
      <p:sp>
        <p:nvSpPr>
          <p:cNvPr id="18" name="TextBox 17">
            <a:extLst>
              <a:ext uri="{FF2B5EF4-FFF2-40B4-BE49-F238E27FC236}">
                <a16:creationId xmlns:a16="http://schemas.microsoft.com/office/drawing/2014/main" id="{1324FEEE-1774-26F4-7DA0-CA6A682958FA}"/>
              </a:ext>
            </a:extLst>
          </p:cNvPr>
          <p:cNvSpPr txBox="1"/>
          <p:nvPr/>
        </p:nvSpPr>
        <p:spPr>
          <a:xfrm>
            <a:off x="457024" y="1344895"/>
            <a:ext cx="4269362" cy="2308324"/>
          </a:xfrm>
          <a:prstGeom prst="rect">
            <a:avLst/>
          </a:prstGeom>
          <a:noFill/>
        </p:spPr>
        <p:txBody>
          <a:bodyPr wrap="square" rtlCol="0">
            <a:spAutoFit/>
          </a:bodyPr>
          <a:lstStyle/>
          <a:p>
            <a:r>
              <a:rPr lang="en-US" i="1" dirty="0">
                <a:effectLst/>
                <a:latin typeface="Tahoma" panose="020B0604030504040204" pitchFamily="34" charset="0"/>
                <a:ea typeface="Tahoma" panose="020B0604030504040204" pitchFamily="34" charset="0"/>
                <a:cs typeface="Tahoma" panose="020B0604030504040204" pitchFamily="34" charset="0"/>
              </a:rPr>
              <a:t>My analysis shows that </a:t>
            </a:r>
            <a:r>
              <a:rPr lang="en-US" i="1" dirty="0">
                <a:latin typeface="Tahoma" panose="020B0604030504040204" pitchFamily="34" charset="0"/>
                <a:ea typeface="Tahoma" panose="020B0604030504040204" pitchFamily="34" charset="0"/>
                <a:cs typeface="Tahoma" panose="020B0604030504040204" pitchFamily="34" charset="0"/>
              </a:rPr>
              <a:t>there has been </a:t>
            </a:r>
            <a:r>
              <a:rPr lang="en-US" i="1" dirty="0">
                <a:solidFill>
                  <a:srgbClr val="0070C0"/>
                </a:solidFill>
                <a:latin typeface="Tahoma" panose="020B0604030504040204" pitchFamily="34" charset="0"/>
                <a:ea typeface="Tahoma" panose="020B0604030504040204" pitchFamily="34" charset="0"/>
                <a:cs typeface="Tahoma" panose="020B0604030504040204" pitchFamily="34" charset="0"/>
              </a:rPr>
              <a:t>17,023 crew </a:t>
            </a:r>
            <a:r>
              <a:rPr lang="en-US" i="1" dirty="0">
                <a:latin typeface="Tahoma" panose="020B0604030504040204" pitchFamily="34" charset="0"/>
                <a:ea typeface="Tahoma" panose="020B0604030504040204" pitchFamily="34" charset="0"/>
                <a:cs typeface="Tahoma" panose="020B0604030504040204" pitchFamily="34" charset="0"/>
              </a:rPr>
              <a:t>fatality and  </a:t>
            </a:r>
            <a:r>
              <a:rPr lang="en-US" i="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90,620</a:t>
            </a:r>
            <a:r>
              <a:rPr lang="en-US" i="1" dirty="0">
                <a:latin typeface="Tahoma" panose="020B0604030504040204" pitchFamily="34" charset="0"/>
                <a:ea typeface="Tahoma" panose="020B0604030504040204" pitchFamily="34" charset="0"/>
                <a:cs typeface="Tahoma" panose="020B0604030504040204" pitchFamily="34" charset="0"/>
              </a:rPr>
              <a:t> </a:t>
            </a:r>
            <a:r>
              <a:rPr lang="en-US" b="1" i="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passengers fatality </a:t>
            </a:r>
            <a:r>
              <a:rPr lang="en-US" i="1" dirty="0">
                <a:latin typeface="Tahoma" panose="020B0604030504040204" pitchFamily="34" charset="0"/>
                <a:ea typeface="Tahoma" panose="020B0604030504040204" pitchFamily="34" charset="0"/>
                <a:cs typeface="Tahoma" panose="020B0604030504040204" pitchFamily="34" charset="0"/>
              </a:rPr>
              <a:t>over time</a:t>
            </a:r>
          </a:p>
          <a:p>
            <a:endParaRPr lang="en-US" i="1" dirty="0">
              <a:effectLst/>
              <a:latin typeface="Tahoma" panose="020B0604030504040204" pitchFamily="34" charset="0"/>
              <a:ea typeface="Tahoma" panose="020B0604030504040204" pitchFamily="34" charset="0"/>
              <a:cs typeface="Tahoma" panose="020B0604030504040204" pitchFamily="34" charset="0"/>
            </a:endParaRPr>
          </a:p>
          <a:p>
            <a:r>
              <a:rPr lang="en-US" i="1" dirty="0">
                <a:latin typeface="Tahoma" panose="020B0604030504040204" pitchFamily="34" charset="0"/>
                <a:ea typeface="Tahoma" panose="020B0604030504040204" pitchFamily="34" charset="0"/>
                <a:cs typeface="Tahoma" panose="020B0604030504040204" pitchFamily="34" charset="0"/>
              </a:rPr>
              <a:t>And the fatality and crash in the last 20 years,</a:t>
            </a:r>
            <a:r>
              <a:rPr lang="en-US" i="1"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rPr>
              <a:t>2003-2023</a:t>
            </a:r>
            <a:r>
              <a:rPr lang="en-US" i="1" dirty="0">
                <a:latin typeface="Tahoma" panose="020B0604030504040204" pitchFamily="34" charset="0"/>
                <a:ea typeface="Tahoma" panose="020B0604030504040204" pitchFamily="34" charset="0"/>
                <a:cs typeface="Tahoma" panose="020B0604030504040204" pitchFamily="34" charset="0"/>
              </a:rPr>
              <a:t>, has reduce significantly  due to the rise of technology in the aviation industry</a:t>
            </a:r>
            <a:endParaRPr lang="en-US" i="1" dirty="0">
              <a:effectLst/>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700B8491-3165-9F07-EC69-63ED92700DCE}"/>
              </a:ext>
            </a:extLst>
          </p:cNvPr>
          <p:cNvPicPr>
            <a:picLocks noChangeAspect="1"/>
          </p:cNvPicPr>
          <p:nvPr/>
        </p:nvPicPr>
        <p:blipFill>
          <a:blip r:embed="rId4"/>
          <a:stretch>
            <a:fillRect/>
          </a:stretch>
        </p:blipFill>
        <p:spPr>
          <a:xfrm>
            <a:off x="4659327" y="1694438"/>
            <a:ext cx="7458714" cy="5172075"/>
          </a:xfrm>
          <a:prstGeom prst="rect">
            <a:avLst/>
          </a:prstGeom>
        </p:spPr>
      </p:pic>
      <p:pic>
        <p:nvPicPr>
          <p:cNvPr id="17" name="Picture 16">
            <a:extLst>
              <a:ext uri="{FF2B5EF4-FFF2-40B4-BE49-F238E27FC236}">
                <a16:creationId xmlns:a16="http://schemas.microsoft.com/office/drawing/2014/main" id="{9D30E326-DD59-24EB-C4B7-2B3880F72A19}"/>
              </a:ext>
            </a:extLst>
          </p:cNvPr>
          <p:cNvPicPr>
            <a:picLocks noChangeAspect="1"/>
          </p:cNvPicPr>
          <p:nvPr/>
        </p:nvPicPr>
        <p:blipFill>
          <a:blip r:embed="rId5"/>
          <a:stretch>
            <a:fillRect/>
          </a:stretch>
        </p:blipFill>
        <p:spPr>
          <a:xfrm>
            <a:off x="1320310" y="4081065"/>
            <a:ext cx="2975723" cy="2622790"/>
          </a:xfrm>
          <a:prstGeom prst="rect">
            <a:avLst/>
          </a:prstGeom>
        </p:spPr>
      </p:pic>
    </p:spTree>
    <p:extLst>
      <p:ext uri="{BB962C8B-B14F-4D97-AF65-F5344CB8AC3E}">
        <p14:creationId xmlns:p14="http://schemas.microsoft.com/office/powerpoint/2010/main" val="184610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20" name="Picture 19" descr="A map of the world with many colored circles">
            <a:extLst>
              <a:ext uri="{FF2B5EF4-FFF2-40B4-BE49-F238E27FC236}">
                <a16:creationId xmlns:a16="http://schemas.microsoft.com/office/drawing/2014/main" id="{C43042B7-B96D-E438-4246-DED91C2E8D40}"/>
              </a:ext>
            </a:extLst>
          </p:cNvPr>
          <p:cNvPicPr>
            <a:picLocks noChangeAspect="1"/>
          </p:cNvPicPr>
          <p:nvPr/>
        </p:nvPicPr>
        <p:blipFill>
          <a:blip r:embed="rId3"/>
          <a:stretch>
            <a:fillRect/>
          </a:stretch>
        </p:blipFill>
        <p:spPr>
          <a:xfrm>
            <a:off x="665629" y="0"/>
            <a:ext cx="11046759" cy="6857999"/>
          </a:xfrm>
          <a:prstGeom prst="rect">
            <a:avLst/>
          </a:prstGeom>
        </p:spPr>
      </p:pic>
    </p:spTree>
    <p:extLst>
      <p:ext uri="{BB962C8B-B14F-4D97-AF65-F5344CB8AC3E}">
        <p14:creationId xmlns:p14="http://schemas.microsoft.com/office/powerpoint/2010/main" val="60245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389965" y="637009"/>
            <a:ext cx="4269362" cy="369332"/>
          </a:xfrm>
          <a:prstGeom prst="rect">
            <a:avLst/>
          </a:prstGeom>
          <a:noFill/>
        </p:spPr>
        <p:txBody>
          <a:bodyPr wrap="square" rtlCol="0">
            <a:spAutoFit/>
          </a:bodyPr>
          <a:lstStyle/>
          <a:p>
            <a:r>
              <a:rPr lang="en-US" b="1" i="1" dirty="0">
                <a:effectLst/>
                <a:latin typeface="Tahoma" panose="020B0604030504040204" pitchFamily="34" charset="0"/>
                <a:ea typeface="Tahoma" panose="020B0604030504040204" pitchFamily="34" charset="0"/>
                <a:cs typeface="Tahoma" panose="020B0604030504040204" pitchFamily="34" charset="0"/>
              </a:rPr>
              <a:t>Geospatial Analysis</a:t>
            </a:r>
          </a:p>
        </p:txBody>
      </p:sp>
      <p:pic>
        <p:nvPicPr>
          <p:cNvPr id="9" name="Picture 8">
            <a:extLst>
              <a:ext uri="{FF2B5EF4-FFF2-40B4-BE49-F238E27FC236}">
                <a16:creationId xmlns:a16="http://schemas.microsoft.com/office/drawing/2014/main" id="{2DEA7773-48D5-1D5F-CF73-26725B6AB9FE}"/>
              </a:ext>
            </a:extLst>
          </p:cNvPr>
          <p:cNvPicPr>
            <a:picLocks noChangeAspect="1"/>
          </p:cNvPicPr>
          <p:nvPr/>
        </p:nvPicPr>
        <p:blipFill>
          <a:blip r:embed="rId3"/>
          <a:stretch>
            <a:fillRect/>
          </a:stretch>
        </p:blipFill>
        <p:spPr>
          <a:xfrm>
            <a:off x="6905625" y="0"/>
            <a:ext cx="5286375" cy="3562350"/>
          </a:xfrm>
          <a:prstGeom prst="rect">
            <a:avLst/>
          </a:prstGeom>
        </p:spPr>
      </p:pic>
      <p:pic>
        <p:nvPicPr>
          <p:cNvPr id="11" name="Picture 10">
            <a:extLst>
              <a:ext uri="{FF2B5EF4-FFF2-40B4-BE49-F238E27FC236}">
                <a16:creationId xmlns:a16="http://schemas.microsoft.com/office/drawing/2014/main" id="{5CCE0147-4F5C-D0C6-D377-A13103B9549B}"/>
              </a:ext>
            </a:extLst>
          </p:cNvPr>
          <p:cNvPicPr>
            <a:picLocks noChangeAspect="1"/>
          </p:cNvPicPr>
          <p:nvPr/>
        </p:nvPicPr>
        <p:blipFill>
          <a:blip r:embed="rId4"/>
          <a:stretch>
            <a:fillRect/>
          </a:stretch>
        </p:blipFill>
        <p:spPr>
          <a:xfrm>
            <a:off x="6905625" y="3234018"/>
            <a:ext cx="5286375" cy="3562350"/>
          </a:xfrm>
          <a:prstGeom prst="rect">
            <a:avLst/>
          </a:prstGeom>
        </p:spPr>
      </p:pic>
      <p:sp>
        <p:nvSpPr>
          <p:cNvPr id="3" name="TextBox 2">
            <a:extLst>
              <a:ext uri="{FF2B5EF4-FFF2-40B4-BE49-F238E27FC236}">
                <a16:creationId xmlns:a16="http://schemas.microsoft.com/office/drawing/2014/main" id="{794D5013-A9EA-53EB-FEC1-1FF114DFD071}"/>
              </a:ext>
            </a:extLst>
          </p:cNvPr>
          <p:cNvSpPr txBox="1"/>
          <p:nvPr/>
        </p:nvSpPr>
        <p:spPr>
          <a:xfrm>
            <a:off x="389965" y="1181010"/>
            <a:ext cx="4269362" cy="1169551"/>
          </a:xfrm>
          <a:prstGeom prst="rect">
            <a:avLst/>
          </a:prstGeom>
          <a:noFill/>
        </p:spPr>
        <p:txBody>
          <a:bodyPr wrap="square" rtlCol="0">
            <a:spAutoFit/>
          </a:bodyPr>
          <a:lstStyle/>
          <a:p>
            <a:r>
              <a:rPr lang="en-US" sz="1600" i="1" dirty="0">
                <a:effectLst/>
                <a:latin typeface="Tahoma" panose="020B0604030504040204" pitchFamily="34" charset="0"/>
                <a:ea typeface="Tahoma" panose="020B0604030504040204" pitchFamily="34" charset="0"/>
                <a:cs typeface="Tahoma" panose="020B0604030504040204" pitchFamily="34" charset="0"/>
              </a:rPr>
              <a:t>My Analysis shows </a:t>
            </a:r>
            <a:r>
              <a:rPr lang="en-US" b="1" i="1"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rPr>
              <a:t>R</a:t>
            </a:r>
            <a:r>
              <a:rPr lang="en-US" b="1" i="1" dirty="0">
                <a:solidFill>
                  <a:schemeClr val="accent1">
                    <a:lumMod val="60000"/>
                    <a:lumOff val="40000"/>
                  </a:schemeClr>
                </a:solidFill>
                <a:effectLst/>
                <a:latin typeface="Tahoma" panose="020B0604030504040204" pitchFamily="34" charset="0"/>
                <a:ea typeface="Tahoma" panose="020B0604030504040204" pitchFamily="34" charset="0"/>
                <a:cs typeface="Tahoma" panose="020B0604030504040204" pitchFamily="34" charset="0"/>
              </a:rPr>
              <a:t>ussia Colombia, Indonesia Brazil Afghanistan, America </a:t>
            </a:r>
            <a:r>
              <a:rPr lang="en-US" sz="1600" i="1" dirty="0">
                <a:effectLst/>
                <a:latin typeface="Tahoma" panose="020B0604030504040204" pitchFamily="34" charset="0"/>
                <a:ea typeface="Tahoma" panose="020B0604030504040204" pitchFamily="34" charset="0"/>
                <a:cs typeface="Tahoma" panose="020B0604030504040204" pitchFamily="34" charset="0"/>
              </a:rPr>
              <a:t>as the Location with high crash rate, and also fatality rate</a:t>
            </a:r>
          </a:p>
        </p:txBody>
      </p:sp>
      <p:sp>
        <p:nvSpPr>
          <p:cNvPr id="4" name="TextBox 3">
            <a:extLst>
              <a:ext uri="{FF2B5EF4-FFF2-40B4-BE49-F238E27FC236}">
                <a16:creationId xmlns:a16="http://schemas.microsoft.com/office/drawing/2014/main" id="{2CC5F68A-B4D6-465D-92B4-9BCD46BBE697}"/>
              </a:ext>
            </a:extLst>
          </p:cNvPr>
          <p:cNvSpPr txBox="1"/>
          <p:nvPr/>
        </p:nvSpPr>
        <p:spPr>
          <a:xfrm>
            <a:off x="389965" y="2510743"/>
            <a:ext cx="4269362" cy="1446550"/>
          </a:xfrm>
          <a:prstGeom prst="rect">
            <a:avLst/>
          </a:prstGeom>
          <a:noFill/>
        </p:spPr>
        <p:txBody>
          <a:bodyPr wrap="square" rtlCol="0">
            <a:spAutoFit/>
          </a:bodyPr>
          <a:lstStyle/>
          <a:p>
            <a:r>
              <a:rPr lang="en-US" sz="2400" b="1" i="1" dirty="0">
                <a:solidFill>
                  <a:schemeClr val="tx2">
                    <a:lumMod val="50000"/>
                    <a:lumOff val="50000"/>
                  </a:schemeClr>
                </a:solidFill>
                <a:effectLst/>
                <a:latin typeface="Tahoma" panose="020B0604030504040204" pitchFamily="34" charset="0"/>
                <a:ea typeface="Tahoma" panose="020B0604030504040204" pitchFamily="34" charset="0"/>
                <a:cs typeface="Tahoma" panose="020B0604030504040204" pitchFamily="34" charset="0"/>
              </a:rPr>
              <a:t>New York </a:t>
            </a:r>
            <a:r>
              <a:rPr lang="en-US" sz="1600" i="1" dirty="0">
                <a:effectLst/>
                <a:latin typeface="Tahoma" panose="020B0604030504040204" pitchFamily="34" charset="0"/>
                <a:ea typeface="Tahoma" panose="020B0604030504040204" pitchFamily="34" charset="0"/>
                <a:cs typeface="Tahoma" panose="020B0604030504040204" pitchFamily="34" charset="0"/>
              </a:rPr>
              <a:t>recorded </a:t>
            </a:r>
            <a:r>
              <a:rPr lang="en-US" sz="1600" b="1" i="0" u="none" strike="noStrike" dirty="0">
                <a:solidFill>
                  <a:schemeClr val="accent2"/>
                </a:solidFill>
                <a:effectLst/>
                <a:latin typeface="Roboto" panose="020F0502020204030204" pitchFamily="2" charset="0"/>
              </a:rPr>
              <a:t>5637 ground fatalities in 2001 </a:t>
            </a:r>
            <a:r>
              <a:rPr lang="en-US" sz="1600" b="1" dirty="0">
                <a:solidFill>
                  <a:schemeClr val="accent2"/>
                </a:solidFill>
                <a:latin typeface="Roboto" panose="020F0502020204030204" pitchFamily="2" charset="0"/>
              </a:rPr>
              <a:t>this makes it </a:t>
            </a:r>
            <a:r>
              <a:rPr lang="en-US" sz="1600" b="1" i="0" u="none" strike="noStrike" dirty="0">
                <a:solidFill>
                  <a:schemeClr val="accent2"/>
                </a:solidFill>
                <a:effectLst/>
                <a:latin typeface="Roboto" panose="020F0502020204030204" pitchFamily="2" charset="0"/>
              </a:rPr>
              <a:t>highest ground fatality of all time,</a:t>
            </a:r>
          </a:p>
          <a:p>
            <a:endParaRPr lang="en-US" sz="1600" b="1" i="0" u="none" strike="noStrike" dirty="0">
              <a:solidFill>
                <a:schemeClr val="accent2"/>
              </a:solidFill>
              <a:effectLst/>
              <a:latin typeface="Roboto" panose="020F0502020204030204" pitchFamily="2" charset="0"/>
            </a:endParaRPr>
          </a:p>
          <a:p>
            <a:endParaRPr lang="en-US" sz="1600" i="1"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505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6811111"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Recommendations</a:t>
            </a:r>
            <a:endParaRPr lang="en-US" sz="2800" b="1" dirty="0">
              <a:solidFill>
                <a:schemeClr val="tx1">
                  <a:lumMod val="85000"/>
                  <a:lumOff val="15000"/>
                </a:schemeClr>
              </a:solidFill>
              <a:latin typeface="American Typewriter" panose="02090604020004020304" pitchFamily="18" charset="77"/>
            </a:endParaRPr>
          </a:p>
        </p:txBody>
      </p:sp>
      <p:sp>
        <p:nvSpPr>
          <p:cNvPr id="6" name="TextBox 5">
            <a:extLst>
              <a:ext uri="{FF2B5EF4-FFF2-40B4-BE49-F238E27FC236}">
                <a16:creationId xmlns:a16="http://schemas.microsoft.com/office/drawing/2014/main" id="{07989543-70FD-4E49-0449-23A5CB0F544D}"/>
              </a:ext>
            </a:extLst>
          </p:cNvPr>
          <p:cNvSpPr txBox="1"/>
          <p:nvPr/>
        </p:nvSpPr>
        <p:spPr>
          <a:xfrm>
            <a:off x="457024" y="1269749"/>
            <a:ext cx="11342595" cy="4278094"/>
          </a:xfrm>
          <a:prstGeom prst="rect">
            <a:avLst/>
          </a:prstGeom>
          <a:noFill/>
        </p:spPr>
        <p:txBody>
          <a:bodyPr wrap="square">
            <a:spAutoFit/>
          </a:bodyPr>
          <a:lstStyle/>
          <a:p>
            <a:r>
              <a:rPr lang="en-US" sz="1600" b="1" i="1" dirty="0"/>
              <a:t> my analysis shows that the major factor contributing to major accident in the aviation industry are related to poor weather conditions and loss of control due to engine failure.</a:t>
            </a:r>
          </a:p>
          <a:p>
            <a:r>
              <a:rPr lang="en-US" sz="1600" b="1" i="1" dirty="0"/>
              <a:t> Here are some recommendations that could help improve safety and mitigate risks:</a:t>
            </a:r>
          </a:p>
          <a:p>
            <a:endParaRPr lang="en-US" sz="1400" dirty="0"/>
          </a:p>
          <a:p>
            <a:r>
              <a:rPr lang="en-US" sz="1400" dirty="0"/>
              <a:t>1. </a:t>
            </a:r>
            <a:r>
              <a:rPr lang="en-US" sz="1400" b="1" dirty="0">
                <a:solidFill>
                  <a:schemeClr val="tx2">
                    <a:lumMod val="50000"/>
                    <a:lumOff val="50000"/>
                  </a:schemeClr>
                </a:solidFill>
              </a:rPr>
              <a:t>Training and Simulation</a:t>
            </a:r>
          </a:p>
          <a:p>
            <a:r>
              <a:rPr lang="en-US" sz="1400" dirty="0"/>
              <a:t>   </a:t>
            </a:r>
            <a:r>
              <a:rPr lang="en-US" sz="1400" b="1" dirty="0"/>
              <a:t>Pilot Training: </a:t>
            </a:r>
            <a:r>
              <a:rPr lang="en-US" sz="1400" dirty="0"/>
              <a:t>Enhance pilot training programs to include realistic scenarios related to poor weather conditions and engine failures. Simulators can provide valuable practice for handling emergencies.</a:t>
            </a:r>
          </a:p>
          <a:p>
            <a:r>
              <a:rPr lang="en-US" sz="1400" dirty="0"/>
              <a:t>2. </a:t>
            </a:r>
            <a:r>
              <a:rPr lang="en-US" sz="1400" b="1" dirty="0">
                <a:solidFill>
                  <a:schemeClr val="tx2">
                    <a:lumMod val="50000"/>
                    <a:lumOff val="50000"/>
                  </a:schemeClr>
                </a:solidFill>
              </a:rPr>
              <a:t>Weather Information and Decision-Making</a:t>
            </a:r>
          </a:p>
          <a:p>
            <a:r>
              <a:rPr lang="en-US" sz="1400" dirty="0"/>
              <a:t>   </a:t>
            </a:r>
            <a:r>
              <a:rPr lang="en-US" sz="1400" b="1" dirty="0"/>
              <a:t>Advanced Weather Data</a:t>
            </a:r>
            <a:r>
              <a:rPr lang="en-US" sz="1400" dirty="0"/>
              <a:t>: Equip aircraft with advanced weather radar and sensors to provide real-time weather information to pilots and Train pilots to assess weather conditions accurately to make timely decisions, such as diverting to an alternate airport or delaying takeoff. This helps them make informed decisions during adverse weather conditions.</a:t>
            </a:r>
          </a:p>
          <a:p>
            <a:r>
              <a:rPr lang="en-US" sz="1400" dirty="0"/>
              <a:t>3.</a:t>
            </a:r>
            <a:r>
              <a:rPr lang="en-US" sz="1400" b="1" dirty="0">
                <a:solidFill>
                  <a:schemeClr val="tx2">
                    <a:lumMod val="50000"/>
                    <a:lumOff val="50000"/>
                  </a:schemeClr>
                </a:solidFill>
              </a:rPr>
              <a:t>Engine Failure Preparedness:</a:t>
            </a:r>
          </a:p>
          <a:p>
            <a:r>
              <a:rPr lang="en-US" sz="1400" dirty="0"/>
              <a:t>Engine Reliability: Regularly inspect and maintain engines to ensure reliability. Address any known issues promptly.</a:t>
            </a:r>
          </a:p>
          <a:p>
            <a:r>
              <a:rPr lang="en-US" sz="1400" dirty="0"/>
              <a:t>Emergency Procedures: Ensure that pilots are well-versed in emergency procedures for engine failures. </a:t>
            </a:r>
          </a:p>
          <a:p>
            <a:r>
              <a:rPr lang="en-US" sz="1400" dirty="0"/>
              <a:t>4. </a:t>
            </a:r>
            <a:r>
              <a:rPr lang="en-US" sz="1400" b="1" dirty="0">
                <a:solidFill>
                  <a:schemeClr val="tx2">
                    <a:lumMod val="50000"/>
                    <a:lumOff val="50000"/>
                  </a:schemeClr>
                </a:solidFill>
              </a:rPr>
              <a:t>Crew Resource Management (CRM):</a:t>
            </a:r>
          </a:p>
          <a:p>
            <a:r>
              <a:rPr lang="en-US" sz="1400" dirty="0"/>
              <a:t>   Effective Communication: Strengthen CRM training to enhance communication and coordination between flight crew members during emergencies.</a:t>
            </a:r>
          </a:p>
          <a:p>
            <a:endParaRPr lang="en-US" sz="1400" dirty="0"/>
          </a:p>
          <a:p>
            <a:r>
              <a:rPr lang="en-US" sz="1400" dirty="0"/>
              <a:t>Ensure </a:t>
            </a:r>
          </a:p>
        </p:txBody>
      </p:sp>
    </p:spTree>
    <p:extLst>
      <p:ext uri="{BB962C8B-B14F-4D97-AF65-F5344CB8AC3E}">
        <p14:creationId xmlns:p14="http://schemas.microsoft.com/office/powerpoint/2010/main" val="223146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70352-B63E-8B5E-F3D3-D93768B8E05D}"/>
              </a:ext>
            </a:extLst>
          </p:cNvPr>
          <p:cNvSpPr>
            <a:spLocks noGrp="1"/>
          </p:cNvSpPr>
          <p:nvPr>
            <p:ph idx="1"/>
          </p:nvPr>
        </p:nvSpPr>
        <p:spPr>
          <a:xfrm>
            <a:off x="484093" y="248772"/>
            <a:ext cx="11382935" cy="5928192"/>
          </a:xfrm>
        </p:spPr>
        <p:txBody>
          <a:bodyPr>
            <a:normAutofit/>
          </a:bodyPr>
          <a:lstStyle/>
          <a:p>
            <a:endParaRPr lang="en-US" sz="1200" dirty="0"/>
          </a:p>
          <a:p>
            <a:pPr marL="0" indent="0">
              <a:buNone/>
            </a:pPr>
            <a:r>
              <a:rPr lang="en-US" sz="2000" b="1" dirty="0"/>
              <a:t>Recommendations based on Dangerous Routes and Conflict Zones</a:t>
            </a:r>
          </a:p>
          <a:p>
            <a:pPr marL="0" indent="0">
              <a:buNone/>
            </a:pPr>
            <a:r>
              <a:rPr lang="en-US" sz="1200" b="1" dirty="0"/>
              <a:t>Since the major route where crash mostly happen are the military areas or war area and also one of the common cause of crash is that aircraft being shot down</a:t>
            </a:r>
          </a:p>
          <a:p>
            <a:r>
              <a:rPr lang="en-US" sz="1200" dirty="0"/>
              <a:t>I recommend Airlines should conduct thorough risk assessments before operating flights over dangerous regions or conflict zones. This includes evaluating geopolitical stability, airspace restrictions, and potential threats.</a:t>
            </a:r>
          </a:p>
          <a:p>
            <a:r>
              <a:rPr lang="en-US" sz="1200" dirty="0"/>
              <a:t>Airlines should avoid flying directly over active conflict areas whenever possible. If a route passes through such regions, consider alternative paths or higher altitudes to minimize risk.</a:t>
            </a:r>
          </a:p>
          <a:p>
            <a:r>
              <a:rPr lang="en-US" sz="1200" dirty="0"/>
              <a:t>I recommend collaborating closely with relevant authorities, intelligence agencies, and military forces to stay informed about security threats and receive timely warnings.</a:t>
            </a:r>
          </a:p>
          <a:p>
            <a:r>
              <a:rPr lang="en-US" sz="1200" dirty="0"/>
              <a:t>Implement real-time monitoring systems that track aircraft positions and provide alerts if they deviate from planned routes or enter restricted airspace.</a:t>
            </a:r>
          </a:p>
          <a:p>
            <a:r>
              <a:rPr lang="en-US" sz="1200" dirty="0"/>
              <a:t>Train flight crews to recognize and respond to emergency situations related to conflict zones. This includes understanding emergency procedures, communication protocols, and diversion options.</a:t>
            </a:r>
          </a:p>
          <a:p>
            <a:pPr marL="0" indent="0">
              <a:buNone/>
            </a:pPr>
            <a:endParaRPr lang="en-US" sz="1200" dirty="0"/>
          </a:p>
          <a:p>
            <a:pPr marL="0" indent="0">
              <a:buNone/>
            </a:pPr>
            <a:r>
              <a:rPr lang="en-US" sz="1200" dirty="0"/>
              <a:t> </a:t>
            </a:r>
            <a:r>
              <a:rPr lang="en-US" sz="1600" b="1" dirty="0">
                <a:solidFill>
                  <a:schemeClr val="tx2">
                    <a:lumMod val="50000"/>
                    <a:lumOff val="50000"/>
                  </a:schemeClr>
                </a:solidFill>
              </a:rPr>
              <a:t>The 9/11 Situation</a:t>
            </a:r>
          </a:p>
          <a:p>
            <a:r>
              <a:rPr lang="en-US" sz="1200" dirty="0"/>
              <a:t>Reinforce cockpit doors to prevent unauthorized access. Pilots should follow strict protocols for cockpit entry during flight.</a:t>
            </a:r>
          </a:p>
          <a:p>
            <a:r>
              <a:rPr lang="en-US" sz="1200" dirty="0"/>
              <a:t>Deploy trained air marshals on select flights to deter hijackers and respond to threats.</a:t>
            </a:r>
          </a:p>
          <a:p>
            <a:r>
              <a:rPr lang="en-US" sz="1200" dirty="0"/>
              <a:t>Train cabin crew to handle hijacking situations discreetly. They should be aware of communication codes and procedures to alert the cockpit.</a:t>
            </a:r>
          </a:p>
          <a:p>
            <a:r>
              <a:rPr lang="en-US" sz="1200" dirty="0"/>
              <a:t>Establish clear procedures for coordinating with law enforcement, military, and intelligence agencies in case of a hijacking.</a:t>
            </a:r>
          </a:p>
          <a:p>
            <a:r>
              <a:rPr lang="en-US" sz="1200" dirty="0"/>
              <a:t>Encourage passengers to report suspicious behavior or unauthorized access to the crew.</a:t>
            </a:r>
          </a:p>
          <a:p>
            <a:r>
              <a:rPr lang="en-US" sz="1200" dirty="0"/>
              <a:t>Equip aircraft with secure communication channels to relay hijacking alerts to ground control and relevant authorities.</a:t>
            </a:r>
          </a:p>
          <a:p>
            <a:pPr marL="0" indent="0">
              <a:buNone/>
            </a:pPr>
            <a:r>
              <a:rPr lang="en-US" sz="1200" b="1" dirty="0">
                <a:solidFill>
                  <a:schemeClr val="tx2"/>
                </a:solidFill>
              </a:rPr>
              <a:t>By implementing these recommendations, the aviation industry can enhance safety and reduce the risk of accidents .</a:t>
            </a:r>
          </a:p>
          <a:p>
            <a:pPr marL="0" indent="0">
              <a:buNone/>
            </a:pPr>
            <a:endParaRPr lang="en-US" sz="1200" b="1" dirty="0">
              <a:solidFill>
                <a:schemeClr val="tx2"/>
              </a:solidFill>
            </a:endParaRPr>
          </a:p>
        </p:txBody>
      </p:sp>
    </p:spTree>
    <p:extLst>
      <p:ext uri="{BB962C8B-B14F-4D97-AF65-F5344CB8AC3E}">
        <p14:creationId xmlns:p14="http://schemas.microsoft.com/office/powerpoint/2010/main" val="14569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B4C347-BAA2-84B8-A769-68E5066EF3E7}"/>
              </a:ext>
            </a:extLst>
          </p:cNvPr>
          <p:cNvSpPr txBox="1"/>
          <p:nvPr/>
        </p:nvSpPr>
        <p:spPr>
          <a:xfrm>
            <a:off x="8652217" y="6381092"/>
            <a:ext cx="3772865"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pic>
        <p:nvPicPr>
          <p:cNvPr id="3" name="Picture 2" descr="A screenshot of a computer screen&#10;&#10;Description automatically generated">
            <a:extLst>
              <a:ext uri="{FF2B5EF4-FFF2-40B4-BE49-F238E27FC236}">
                <a16:creationId xmlns:a16="http://schemas.microsoft.com/office/drawing/2014/main" id="{C8E487BE-B076-76BC-1D93-7A3E858B52B7}"/>
              </a:ext>
            </a:extLst>
          </p:cNvPr>
          <p:cNvPicPr>
            <a:picLocks noChangeAspect="1"/>
          </p:cNvPicPr>
          <p:nvPr/>
        </p:nvPicPr>
        <p:blipFill>
          <a:blip r:embed="rId3"/>
          <a:stretch>
            <a:fillRect/>
          </a:stretch>
        </p:blipFill>
        <p:spPr>
          <a:xfrm>
            <a:off x="4808290" y="0"/>
            <a:ext cx="4162174" cy="6858000"/>
          </a:xfrm>
          <a:prstGeom prst="rect">
            <a:avLst/>
          </a:prstGeom>
        </p:spPr>
      </p:pic>
      <p:pic>
        <p:nvPicPr>
          <p:cNvPr id="10" name="Picture 9">
            <a:extLst>
              <a:ext uri="{FF2B5EF4-FFF2-40B4-BE49-F238E27FC236}">
                <a16:creationId xmlns:a16="http://schemas.microsoft.com/office/drawing/2014/main" id="{2D5ECD55-A194-B205-A3AA-3A035DCDD858}"/>
              </a:ext>
            </a:extLst>
          </p:cNvPr>
          <p:cNvPicPr>
            <a:picLocks noChangeAspect="1"/>
          </p:cNvPicPr>
          <p:nvPr/>
        </p:nvPicPr>
        <p:blipFill rotWithShape="1">
          <a:blip r:embed="rId4"/>
          <a:srcRect b="2599"/>
          <a:stretch/>
        </p:blipFill>
        <p:spPr>
          <a:xfrm>
            <a:off x="340736" y="0"/>
            <a:ext cx="4333083" cy="6858000"/>
          </a:xfrm>
          <a:prstGeom prst="rect">
            <a:avLst/>
          </a:prstGeom>
        </p:spPr>
      </p:pic>
      <p:sp>
        <p:nvSpPr>
          <p:cNvPr id="11" name="TextBox 10">
            <a:extLst>
              <a:ext uri="{FF2B5EF4-FFF2-40B4-BE49-F238E27FC236}">
                <a16:creationId xmlns:a16="http://schemas.microsoft.com/office/drawing/2014/main" id="{273D0F3C-D855-C316-21E5-D097F2EDB75B}"/>
              </a:ext>
            </a:extLst>
          </p:cNvPr>
          <p:cNvSpPr txBox="1"/>
          <p:nvPr/>
        </p:nvSpPr>
        <p:spPr>
          <a:xfrm>
            <a:off x="8970464" y="1961492"/>
            <a:ext cx="3221536" cy="923330"/>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Link to Report;</a:t>
            </a:r>
          </a:p>
          <a:p>
            <a:pPr algn="ctr"/>
            <a:endParaRPr lang="en-US" b="1" dirty="0">
              <a:solidFill>
                <a:schemeClr val="tx1">
                  <a:lumMod val="85000"/>
                  <a:lumOff val="15000"/>
                </a:schemeClr>
              </a:solidFill>
              <a:latin typeface="ACADEMY ENGRAVED LET PLAIN:1.0" panose="02000000000000000000" pitchFamily="2" charset="0"/>
            </a:endParaRPr>
          </a:p>
          <a:p>
            <a:pPr algn="ctr"/>
            <a:r>
              <a:rPr lang="en-US" b="1" dirty="0">
                <a:solidFill>
                  <a:schemeClr val="tx1">
                    <a:lumMod val="85000"/>
                    <a:lumOff val="15000"/>
                  </a:schemeClr>
                </a:solidFill>
                <a:latin typeface="ACADEMY ENGRAVED LET PLAIN:1.0" panose="02000000000000000000" pitchFamily="2" charset="0"/>
                <a:hlinkClick r:id="rId5"/>
              </a:rPr>
              <a:t>INTERACT HERE</a:t>
            </a:r>
            <a:endParaRPr lang="en-US" b="1" dirty="0">
              <a:solidFill>
                <a:schemeClr val="tx1">
                  <a:lumMod val="85000"/>
                  <a:lumOff val="15000"/>
                </a:schemeClr>
              </a:solidFill>
              <a:latin typeface="ACADEMY ENGRAVED LET PLAIN:1.0" panose="02000000000000000000" pitchFamily="2" charset="0"/>
            </a:endParaRPr>
          </a:p>
        </p:txBody>
      </p:sp>
    </p:spTree>
    <p:extLst>
      <p:ext uri="{BB962C8B-B14F-4D97-AF65-F5344CB8AC3E}">
        <p14:creationId xmlns:p14="http://schemas.microsoft.com/office/powerpoint/2010/main" val="146601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C4C60A-B386-DE49-9C51-D9F5EA08E6BE}"/>
              </a:ext>
            </a:extLst>
          </p:cNvPr>
          <p:cNvSpPr>
            <a:spLocks noGrp="1"/>
          </p:cNvSpPr>
          <p:nvPr>
            <p:ph idx="1"/>
          </p:nvPr>
        </p:nvSpPr>
        <p:spPr>
          <a:xfrm>
            <a:off x="582706" y="2926509"/>
            <a:ext cx="10515600" cy="1004981"/>
          </a:xfrm>
        </p:spPr>
        <p:txBody>
          <a:bodyPr>
            <a:normAutofit/>
          </a:bodyPr>
          <a:lstStyle/>
          <a:p>
            <a:pPr marL="0" indent="0" algn="ctr">
              <a:buNone/>
            </a:pPr>
            <a:r>
              <a:rPr lang="en-US" sz="5000" dirty="0"/>
              <a:t>Thank you</a:t>
            </a:r>
          </a:p>
        </p:txBody>
      </p:sp>
      <p:sp>
        <p:nvSpPr>
          <p:cNvPr id="8" name="TextBox 7">
            <a:extLst>
              <a:ext uri="{FF2B5EF4-FFF2-40B4-BE49-F238E27FC236}">
                <a16:creationId xmlns:a16="http://schemas.microsoft.com/office/drawing/2014/main" id="{83B4C347-BAA2-84B8-A769-68E5066EF3E7}"/>
              </a:ext>
            </a:extLst>
          </p:cNvPr>
          <p:cNvSpPr txBox="1"/>
          <p:nvPr/>
        </p:nvSpPr>
        <p:spPr>
          <a:xfrm>
            <a:off x="5555876" y="6310406"/>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Tree>
    <p:extLst>
      <p:ext uri="{BB962C8B-B14F-4D97-AF65-F5344CB8AC3E}">
        <p14:creationId xmlns:p14="http://schemas.microsoft.com/office/powerpoint/2010/main" val="262908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5" name="Picture 4" descr="An airplane on fire with flames coming out of it&#10;&#10;Description automatically generated">
            <a:extLst>
              <a:ext uri="{FF2B5EF4-FFF2-40B4-BE49-F238E27FC236}">
                <a16:creationId xmlns:a16="http://schemas.microsoft.com/office/drawing/2014/main" id="{78F03622-95B6-E4D1-9B45-B6537472A69F}"/>
              </a:ext>
            </a:extLst>
          </p:cNvPr>
          <p:cNvPicPr>
            <a:picLocks noChangeAspect="1"/>
          </p:cNvPicPr>
          <p:nvPr/>
        </p:nvPicPr>
        <p:blipFill rotWithShape="1">
          <a:blip r:embed="rId2">
            <a:alphaModFix amt="32000"/>
            <a:extLst>
              <a:ext uri="{BEBA8EAE-BF5A-486C-A8C5-ECC9F3942E4B}">
                <a14:imgProps xmlns:a14="http://schemas.microsoft.com/office/drawing/2010/main">
                  <a14:imgLayer r:embed="rId3">
                    <a14:imgEffect>
                      <a14:backgroundRemoval t="10000" b="90000" l="10000" r="90000"/>
                    </a14:imgEffect>
                    <a14:imgEffect>
                      <a14:brightnessContrast bright="-18000"/>
                    </a14:imgEffect>
                  </a14:imgLayer>
                </a14:imgProps>
              </a:ext>
            </a:extLst>
          </a:blip>
          <a:srcRect l="20105" t="17926" r="19300" b="20631"/>
          <a:stretch/>
        </p:blipFill>
        <p:spPr>
          <a:xfrm>
            <a:off x="6476999" y="0"/>
            <a:ext cx="6025040" cy="3676751"/>
          </a:xfrm>
          <a:prstGeom prst="rect">
            <a:avLst/>
          </a:prstGeom>
          <a:scene3d>
            <a:camera prst="orthographicFront">
              <a:rot lat="813974" lon="20053843" rev="2160000"/>
            </a:camera>
            <a:lightRig rig="threePt" dir="t"/>
          </a:scene3d>
        </p:spPr>
      </p:pic>
      <p:sp>
        <p:nvSpPr>
          <p:cNvPr id="6" name="TextBox 5">
            <a:extLst>
              <a:ext uri="{FF2B5EF4-FFF2-40B4-BE49-F238E27FC236}">
                <a16:creationId xmlns:a16="http://schemas.microsoft.com/office/drawing/2014/main" id="{8C332F1C-723C-BC33-9857-FD5037A6D53A}"/>
              </a:ext>
            </a:extLst>
          </p:cNvPr>
          <p:cNvSpPr txBox="1"/>
          <p:nvPr/>
        </p:nvSpPr>
        <p:spPr>
          <a:xfrm>
            <a:off x="114300" y="304800"/>
            <a:ext cx="7454900"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Problem Statement</a:t>
            </a:r>
            <a:endParaRPr lang="en-US" sz="2800" b="1" dirty="0">
              <a:solidFill>
                <a:schemeClr val="tx1">
                  <a:lumMod val="85000"/>
                  <a:lumOff val="15000"/>
                </a:schemeClr>
              </a:solidFill>
              <a:latin typeface="American Typewriter" panose="02090604020004020304" pitchFamily="18" charset="77"/>
            </a:endParaRPr>
          </a:p>
        </p:txBody>
      </p:sp>
      <p:sp>
        <p:nvSpPr>
          <p:cNvPr id="7" name="TextBox 6">
            <a:extLst>
              <a:ext uri="{FF2B5EF4-FFF2-40B4-BE49-F238E27FC236}">
                <a16:creationId xmlns:a16="http://schemas.microsoft.com/office/drawing/2014/main" id="{43821E59-D89F-1FA4-7F1E-FE8C347CB58A}"/>
              </a:ext>
            </a:extLst>
          </p:cNvPr>
          <p:cNvSpPr txBox="1"/>
          <p:nvPr/>
        </p:nvSpPr>
        <p:spPr>
          <a:xfrm>
            <a:off x="228600" y="1206758"/>
            <a:ext cx="6362700" cy="4093428"/>
          </a:xfrm>
          <a:prstGeom prst="rect">
            <a:avLst/>
          </a:prstGeom>
          <a:noFill/>
        </p:spPr>
        <p:txBody>
          <a:bodyPr wrap="square" rtlCol="0">
            <a:spAutoFit/>
          </a:bodyPr>
          <a:lstStyle/>
          <a:p>
            <a:r>
              <a:rPr lang="en-US" sz="20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This internship project focuses on conducting a comprehensive analysis of airplane crashes and fatalities, from 1980 to 2023. </a:t>
            </a:r>
          </a:p>
          <a:p>
            <a:r>
              <a:rPr lang="en-US" sz="20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dataset contains crucial information such as crash dates, locations,</a:t>
            </a:r>
          </a:p>
          <a:p>
            <a:r>
              <a:rPr lang="en-US" sz="20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operators, flight details, aircraft types, and fatality statistics. </a:t>
            </a:r>
          </a:p>
          <a:p>
            <a:r>
              <a:rPr lang="en-US" sz="20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goal is to leverage Power BI for interactive visualizations and in-depth insights to understand patterns, contributing factors, and trends in</a:t>
            </a:r>
          </a:p>
          <a:p>
            <a:r>
              <a:rPr lang="en-US" sz="20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aviation incidents. The analysis aims to provide stakeholders valuable information for enhancing aviation safety and mitigating risks.</a:t>
            </a:r>
          </a:p>
        </p:txBody>
      </p:sp>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Tree>
    <p:extLst>
      <p:ext uri="{BB962C8B-B14F-4D97-AF65-F5344CB8AC3E}">
        <p14:creationId xmlns:p14="http://schemas.microsoft.com/office/powerpoint/2010/main" val="265389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5" name="Picture 4" descr="An airplane on fire with flames coming out of it&#10;&#10;Description automatically generated">
            <a:extLst>
              <a:ext uri="{FF2B5EF4-FFF2-40B4-BE49-F238E27FC236}">
                <a16:creationId xmlns:a16="http://schemas.microsoft.com/office/drawing/2014/main" id="{78F03622-95B6-E4D1-9B45-B6537472A69F}"/>
              </a:ext>
            </a:extLst>
          </p:cNvPr>
          <p:cNvPicPr>
            <a:picLocks noChangeAspect="1"/>
          </p:cNvPicPr>
          <p:nvPr/>
        </p:nvPicPr>
        <p:blipFill rotWithShape="1">
          <a:blip r:embed="rId2">
            <a:alphaModFix amt="32000"/>
            <a:extLst>
              <a:ext uri="{BEBA8EAE-BF5A-486C-A8C5-ECC9F3942E4B}">
                <a14:imgProps xmlns:a14="http://schemas.microsoft.com/office/drawing/2010/main">
                  <a14:imgLayer r:embed="rId3">
                    <a14:imgEffect>
                      <a14:backgroundRemoval t="10000" b="90000" l="10000" r="90000"/>
                    </a14:imgEffect>
                    <a14:imgEffect>
                      <a14:brightnessContrast bright="-18000"/>
                    </a14:imgEffect>
                  </a14:imgLayer>
                </a14:imgProps>
              </a:ext>
            </a:extLst>
          </a:blip>
          <a:srcRect l="20105" t="17926" r="19300" b="20631"/>
          <a:stretch/>
        </p:blipFill>
        <p:spPr>
          <a:xfrm>
            <a:off x="6476999" y="0"/>
            <a:ext cx="6025040" cy="3676751"/>
          </a:xfrm>
          <a:prstGeom prst="rect">
            <a:avLst/>
          </a:prstGeom>
          <a:scene3d>
            <a:camera prst="orthographicFront">
              <a:rot lat="813974" lon="20053843" rev="2160000"/>
            </a:camera>
            <a:lightRig rig="threePt" dir="t"/>
          </a:scene3d>
        </p:spPr>
      </p:pic>
      <p:sp>
        <p:nvSpPr>
          <p:cNvPr id="6" name="TextBox 5">
            <a:extLst>
              <a:ext uri="{FF2B5EF4-FFF2-40B4-BE49-F238E27FC236}">
                <a16:creationId xmlns:a16="http://schemas.microsoft.com/office/drawing/2014/main" id="{8C332F1C-723C-BC33-9857-FD5037A6D53A}"/>
              </a:ext>
            </a:extLst>
          </p:cNvPr>
          <p:cNvSpPr txBox="1"/>
          <p:nvPr/>
        </p:nvSpPr>
        <p:spPr>
          <a:xfrm>
            <a:off x="228600" y="277108"/>
            <a:ext cx="7454900"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Project Objectives</a:t>
            </a:r>
            <a:endParaRPr lang="en-US" sz="2800" b="1" dirty="0">
              <a:solidFill>
                <a:schemeClr val="tx1">
                  <a:lumMod val="85000"/>
                  <a:lumOff val="15000"/>
                </a:schemeClr>
              </a:solidFill>
              <a:latin typeface="American Typewriter" panose="02090604020004020304" pitchFamily="18" charset="77"/>
            </a:endParaRPr>
          </a:p>
        </p:txBody>
      </p:sp>
      <p:sp>
        <p:nvSpPr>
          <p:cNvPr id="7" name="TextBox 6">
            <a:extLst>
              <a:ext uri="{FF2B5EF4-FFF2-40B4-BE49-F238E27FC236}">
                <a16:creationId xmlns:a16="http://schemas.microsoft.com/office/drawing/2014/main" id="{43821E59-D89F-1FA4-7F1E-FE8C347CB58A}"/>
              </a:ext>
            </a:extLst>
          </p:cNvPr>
          <p:cNvSpPr txBox="1"/>
          <p:nvPr/>
        </p:nvSpPr>
        <p:spPr>
          <a:xfrm>
            <a:off x="228600" y="1206758"/>
            <a:ext cx="6362700" cy="532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Temporal Analysis: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Explore temporal trends in airplane crashes over the years.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Identify patterns in the frequency and severity of incidents.</a:t>
            </a:r>
          </a:p>
          <a:p>
            <a:pPr marL="285750" indent="-285750">
              <a:lnSpc>
                <a:spcPct val="150000"/>
              </a:lnSpc>
              <a:buFont typeface="Arial" panose="020B0604020202020204" pitchFamily="34" charset="0"/>
              <a:buChar char="•"/>
            </a:pPr>
            <a:r>
              <a:rPr lang="en-US"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Geospatial Analysis: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Visualize crash locations on a map to identify hotspots.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Analyze the distribution of incidents across different regions.</a:t>
            </a:r>
          </a:p>
          <a:p>
            <a:pPr marL="285750" indent="-285750">
              <a:lnSpc>
                <a:spcPct val="150000"/>
              </a:lnSpc>
              <a:buFont typeface="Arial" panose="020B0604020202020204" pitchFamily="34" charset="0"/>
              <a:buChar char="•"/>
            </a:pPr>
            <a:r>
              <a:rPr lang="en-US"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-Operator Performance:</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Evaluate the safety records of different operators and airlines.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Identify operators with higher incident rates.</a:t>
            </a:r>
          </a:p>
          <a:p>
            <a:pPr marL="285750" indent="-285750">
              <a:lnSpc>
                <a:spcPct val="150000"/>
              </a:lnSpc>
              <a:buFont typeface="Arial" panose="020B0604020202020204" pitchFamily="34" charset="0"/>
              <a:buChar char="•"/>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Aircraft Analysis: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Analyze the involvement of specific aircraft types in incidents.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Examine the relationship between aircraft registration and crash occurrences.</a:t>
            </a:r>
          </a:p>
          <a:p>
            <a:pPr marL="285750" indent="-285750">
              <a:buFontTx/>
              <a:buChar char="-"/>
            </a:pPr>
            <a:endPar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Tree>
    <p:extLst>
      <p:ext uri="{BB962C8B-B14F-4D97-AF65-F5344CB8AC3E}">
        <p14:creationId xmlns:p14="http://schemas.microsoft.com/office/powerpoint/2010/main" val="169466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5" name="Picture 4" descr="An airplane on fire with flames coming out of it&#10;&#10;Description automatically generated">
            <a:extLst>
              <a:ext uri="{FF2B5EF4-FFF2-40B4-BE49-F238E27FC236}">
                <a16:creationId xmlns:a16="http://schemas.microsoft.com/office/drawing/2014/main" id="{78F03622-95B6-E4D1-9B45-B6537472A69F}"/>
              </a:ext>
            </a:extLst>
          </p:cNvPr>
          <p:cNvPicPr>
            <a:picLocks noChangeAspect="1"/>
          </p:cNvPicPr>
          <p:nvPr/>
        </p:nvPicPr>
        <p:blipFill rotWithShape="1">
          <a:blip r:embed="rId2">
            <a:alphaModFix amt="32000"/>
            <a:extLst>
              <a:ext uri="{BEBA8EAE-BF5A-486C-A8C5-ECC9F3942E4B}">
                <a14:imgProps xmlns:a14="http://schemas.microsoft.com/office/drawing/2010/main">
                  <a14:imgLayer r:embed="rId3">
                    <a14:imgEffect>
                      <a14:backgroundRemoval t="10000" b="90000" l="10000" r="90000"/>
                    </a14:imgEffect>
                    <a14:imgEffect>
                      <a14:brightnessContrast bright="-18000"/>
                    </a14:imgEffect>
                  </a14:imgLayer>
                </a14:imgProps>
              </a:ext>
            </a:extLst>
          </a:blip>
          <a:srcRect l="20105" t="17926" r="19300" b="20631"/>
          <a:stretch/>
        </p:blipFill>
        <p:spPr>
          <a:xfrm>
            <a:off x="6476999" y="0"/>
            <a:ext cx="6025040" cy="3676751"/>
          </a:xfrm>
          <a:prstGeom prst="rect">
            <a:avLst/>
          </a:prstGeom>
          <a:scene3d>
            <a:camera prst="orthographicFront">
              <a:rot lat="813974" lon="20053843" rev="2160000"/>
            </a:camera>
            <a:lightRig rig="threePt" dir="t"/>
          </a:scene3d>
        </p:spPr>
      </p:pic>
      <p:sp>
        <p:nvSpPr>
          <p:cNvPr id="6" name="TextBox 5">
            <a:extLst>
              <a:ext uri="{FF2B5EF4-FFF2-40B4-BE49-F238E27FC236}">
                <a16:creationId xmlns:a16="http://schemas.microsoft.com/office/drawing/2014/main" id="{8C332F1C-723C-BC33-9857-FD5037A6D53A}"/>
              </a:ext>
            </a:extLst>
          </p:cNvPr>
          <p:cNvSpPr txBox="1"/>
          <p:nvPr/>
        </p:nvSpPr>
        <p:spPr>
          <a:xfrm>
            <a:off x="228600" y="277108"/>
            <a:ext cx="7454900"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Project Objectives</a:t>
            </a:r>
            <a:endParaRPr lang="en-US" sz="2800" b="1" dirty="0">
              <a:solidFill>
                <a:schemeClr val="tx1">
                  <a:lumMod val="85000"/>
                  <a:lumOff val="15000"/>
                </a:schemeClr>
              </a:solidFill>
              <a:latin typeface="American Typewriter" panose="02090604020004020304" pitchFamily="18" charset="77"/>
            </a:endParaRPr>
          </a:p>
        </p:txBody>
      </p:sp>
      <p:sp>
        <p:nvSpPr>
          <p:cNvPr id="7" name="TextBox 6">
            <a:extLst>
              <a:ext uri="{FF2B5EF4-FFF2-40B4-BE49-F238E27FC236}">
                <a16:creationId xmlns:a16="http://schemas.microsoft.com/office/drawing/2014/main" id="{43821E59-D89F-1FA4-7F1E-FE8C347CB58A}"/>
              </a:ext>
            </a:extLst>
          </p:cNvPr>
          <p:cNvSpPr txBox="1"/>
          <p:nvPr/>
        </p:nvSpPr>
        <p:spPr>
          <a:xfrm>
            <a:off x="228600" y="1188621"/>
            <a:ext cx="6362700" cy="2673617"/>
          </a:xfrm>
          <a:prstGeom prst="rect">
            <a:avLst/>
          </a:prstGeom>
          <a:noFill/>
        </p:spPr>
        <p:txBody>
          <a:bodyPr wrap="square" rtlCol="0">
            <a:spAutoFit/>
          </a:bodyPr>
          <a:lstStyle/>
          <a:p>
            <a:pPr>
              <a:lnSpc>
                <a:spcPct val="150000"/>
              </a:lnSpc>
            </a:pPr>
            <a:endPar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Fatality Trends: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Explore trends in passenger and crew fatalities.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Investigate factors contributing to fatalities.</a:t>
            </a:r>
          </a:p>
          <a:p>
            <a:pPr marL="285750" indent="-285750">
              <a:lnSpc>
                <a:spcPct val="150000"/>
              </a:lnSpc>
              <a:buFont typeface="Arial" panose="020B0604020202020204" pitchFamily="34" charset="0"/>
              <a:buChar char="•"/>
            </a:pPr>
            <a:r>
              <a:rPr lang="en-US" sz="1600" b="1"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Route Analysis: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Analyze incident patterns on specific flight routes.</a:t>
            </a:r>
          </a:p>
          <a:p>
            <a:pPr>
              <a:lnSpc>
                <a:spcPct val="150000"/>
              </a:lnSpc>
            </a:pPr>
            <a:r>
              <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Identify routes with a higher likelihood of incidents.</a:t>
            </a:r>
          </a:p>
        </p:txBody>
      </p:sp>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Tree>
    <p:extLst>
      <p:ext uri="{BB962C8B-B14F-4D97-AF65-F5344CB8AC3E}">
        <p14:creationId xmlns:p14="http://schemas.microsoft.com/office/powerpoint/2010/main" val="222896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821E59-D89F-1FA4-7F1E-FE8C347CB58A}"/>
              </a:ext>
            </a:extLst>
          </p:cNvPr>
          <p:cNvSpPr txBox="1"/>
          <p:nvPr/>
        </p:nvSpPr>
        <p:spPr>
          <a:xfrm>
            <a:off x="228600" y="1188621"/>
            <a:ext cx="6934200" cy="780791"/>
          </a:xfrm>
          <a:prstGeom prst="rect">
            <a:avLst/>
          </a:prstGeom>
          <a:noFill/>
        </p:spPr>
        <p:txBody>
          <a:bodyPr wrap="square" rtlCol="0">
            <a:spAutoFit/>
          </a:bodyPr>
          <a:lstStyle/>
          <a:p>
            <a:pPr>
              <a:lnSpc>
                <a:spcPct val="150000"/>
              </a:lnSpc>
            </a:pPr>
            <a:endPar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endParaRPr lang="en-US" sz="16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
        <p:nvSpPr>
          <p:cNvPr id="2" name="TextBox 1">
            <a:extLst>
              <a:ext uri="{FF2B5EF4-FFF2-40B4-BE49-F238E27FC236}">
                <a16:creationId xmlns:a16="http://schemas.microsoft.com/office/drawing/2014/main" id="{CA3EFFA2-9235-0D79-D03E-156FC8B12CA3}"/>
              </a:ext>
            </a:extLst>
          </p:cNvPr>
          <p:cNvSpPr txBox="1"/>
          <p:nvPr/>
        </p:nvSpPr>
        <p:spPr>
          <a:xfrm>
            <a:off x="163961" y="726955"/>
            <a:ext cx="5883691" cy="427809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The beginning of the End</a:t>
            </a:r>
          </a:p>
          <a:p>
            <a:endParaRPr lang="en-US" sz="1400" b="1" dirty="0">
              <a:latin typeface="Tahoma" panose="020B0604030504040204" pitchFamily="34" charset="0"/>
              <a:ea typeface="Tahoma" panose="020B0604030504040204" pitchFamily="34" charset="0"/>
              <a:cs typeface="Tahoma" panose="020B0604030504040204" pitchFamily="34" charset="0"/>
            </a:endParaRPr>
          </a:p>
          <a:p>
            <a:r>
              <a:rPr lang="en-US" sz="1400" b="0" dirty="0">
                <a:effectLst/>
                <a:latin typeface="Tahoma" panose="020B0604030504040204" pitchFamily="34" charset="0"/>
                <a:ea typeface="Tahoma" panose="020B0604030504040204" pitchFamily="34" charset="0"/>
                <a:cs typeface="Tahoma" panose="020B0604030504040204" pitchFamily="34" charset="0"/>
              </a:rPr>
              <a:t>The first fatal airplane crash involving a powered aircraft occurred on </a:t>
            </a:r>
            <a:r>
              <a:rPr lang="en-US" sz="1400" b="1" dirty="0">
                <a:effectLst/>
                <a:latin typeface="Tahoma" panose="020B0604030504040204" pitchFamily="34" charset="0"/>
                <a:ea typeface="Tahoma" panose="020B0604030504040204" pitchFamily="34" charset="0"/>
                <a:cs typeface="Tahoma" panose="020B0604030504040204" pitchFamily="34" charset="0"/>
              </a:rPr>
              <a:t>September 17, 1908</a:t>
            </a:r>
            <a:r>
              <a:rPr lang="en-US" sz="1400" b="0" dirty="0">
                <a:effectLst/>
                <a:latin typeface="Tahoma" panose="020B0604030504040204" pitchFamily="34" charset="0"/>
                <a:ea typeface="Tahoma" panose="020B0604030504040204" pitchFamily="34" charset="0"/>
                <a:cs typeface="Tahoma" panose="020B0604030504040204" pitchFamily="34" charset="0"/>
              </a:rPr>
              <a:t>.</a:t>
            </a:r>
          </a:p>
          <a:p>
            <a:r>
              <a:rPr lang="en-US" sz="1400" b="0" dirty="0">
                <a:effectLst/>
                <a:latin typeface="Tahoma" panose="020B0604030504040204" pitchFamily="34" charset="0"/>
                <a:ea typeface="Tahoma" panose="020B0604030504040204" pitchFamily="34" charset="0"/>
                <a:cs typeface="Tahoma" panose="020B0604030504040204" pitchFamily="34" charset="0"/>
              </a:rPr>
              <a:t> The crash involved a </a:t>
            </a:r>
            <a:r>
              <a:rPr lang="en-US" sz="1400" b="1" dirty="0">
                <a:effectLst/>
                <a:latin typeface="Tahoma" panose="020B0604030504040204" pitchFamily="34" charset="0"/>
                <a:ea typeface="Tahoma" panose="020B0604030504040204" pitchFamily="34" charset="0"/>
                <a:cs typeface="Tahoma" panose="020B0604030504040204" pitchFamily="34" charset="0"/>
              </a:rPr>
              <a:t>Wright Model A</a:t>
            </a:r>
            <a:r>
              <a:rPr lang="en-US" sz="1400" b="0" dirty="0">
                <a:effectLst/>
                <a:latin typeface="Tahoma" panose="020B0604030504040204" pitchFamily="34" charset="0"/>
                <a:ea typeface="Tahoma" panose="020B0604030504040204" pitchFamily="34" charset="0"/>
                <a:cs typeface="Tahoma" panose="020B0604030504040204" pitchFamily="34" charset="0"/>
              </a:rPr>
              <a:t> aircraft at </a:t>
            </a:r>
            <a:r>
              <a:rPr lang="en-US" sz="1400" b="1" dirty="0">
                <a:effectLst/>
                <a:latin typeface="Tahoma" panose="020B0604030504040204" pitchFamily="34" charset="0"/>
                <a:ea typeface="Tahoma" panose="020B0604030504040204" pitchFamily="34" charset="0"/>
                <a:cs typeface="Tahoma" panose="020B0604030504040204" pitchFamily="34" charset="0"/>
              </a:rPr>
              <a:t>Fort Myer, Virginia</a:t>
            </a:r>
            <a:r>
              <a:rPr lang="en-US" sz="1400" b="0" dirty="0">
                <a:effectLst/>
                <a:latin typeface="Tahoma" panose="020B0604030504040204" pitchFamily="34" charset="0"/>
                <a:ea typeface="Tahoma" panose="020B0604030504040204" pitchFamily="34" charset="0"/>
                <a:cs typeface="Tahoma" panose="020B0604030504040204" pitchFamily="34" charset="0"/>
              </a:rPr>
              <a:t>, in the United States. The co-inventor and pilot, </a:t>
            </a:r>
            <a:r>
              <a:rPr lang="en-US" sz="1400" b="1" dirty="0">
                <a:effectLst/>
                <a:latin typeface="Tahoma" panose="020B0604030504040204" pitchFamily="34" charset="0"/>
                <a:ea typeface="Tahoma" panose="020B0604030504040204" pitchFamily="34" charset="0"/>
                <a:cs typeface="Tahoma" panose="020B0604030504040204" pitchFamily="34" charset="0"/>
              </a:rPr>
              <a:t>Orville Wright</a:t>
            </a:r>
            <a:r>
              <a:rPr lang="en-US" sz="1400" b="0" dirty="0">
                <a:effectLst/>
                <a:latin typeface="Tahoma" panose="020B0604030504040204" pitchFamily="34" charset="0"/>
                <a:ea typeface="Tahoma" panose="020B0604030504040204" pitchFamily="34" charset="0"/>
                <a:cs typeface="Tahoma" panose="020B0604030504040204" pitchFamily="34" charset="0"/>
              </a:rPr>
              <a:t>, was injured and the passenger, </a:t>
            </a:r>
            <a:r>
              <a:rPr lang="en-US" sz="1400" b="1" dirty="0">
                <a:effectLst/>
                <a:latin typeface="Tahoma" panose="020B0604030504040204" pitchFamily="34" charset="0"/>
                <a:ea typeface="Tahoma" panose="020B0604030504040204" pitchFamily="34" charset="0"/>
                <a:cs typeface="Tahoma" panose="020B0604030504040204" pitchFamily="34" charset="0"/>
              </a:rPr>
              <a:t>Signal Corps Lieutenant Thomas Selfridge</a:t>
            </a:r>
            <a:r>
              <a:rPr lang="en-US" sz="1400" b="0" dirty="0">
                <a:effectLst/>
                <a:latin typeface="Tahoma" panose="020B0604030504040204" pitchFamily="34" charset="0"/>
                <a:ea typeface="Tahoma" panose="020B0604030504040204" pitchFamily="34" charset="0"/>
                <a:cs typeface="Tahoma" panose="020B0604030504040204" pitchFamily="34" charset="0"/>
              </a:rPr>
              <a:t>, was killed. This incident happened only five years after Orville and Wilbur Wright made their famous flight at Kitty Hawk.</a:t>
            </a:r>
          </a:p>
          <a:p>
            <a:r>
              <a:rPr lang="en-US" sz="1400" b="0" dirty="0">
                <a:effectLst/>
                <a:latin typeface="Tahoma" panose="020B0604030504040204" pitchFamily="34" charset="0"/>
                <a:ea typeface="Tahoma" panose="020B0604030504040204" pitchFamily="34" charset="0"/>
                <a:cs typeface="Tahoma" panose="020B0604030504040204" pitchFamily="34" charset="0"/>
              </a:rPr>
              <a:t> The crash occurred during an exhibition for the United States Army, where the Wright brothers were demonstrating their flying machine .</a:t>
            </a:r>
          </a:p>
          <a:p>
            <a:r>
              <a:rPr lang="en-US" sz="1400" dirty="0">
                <a:latin typeface="Tahoma" panose="020B0604030504040204" pitchFamily="34" charset="0"/>
                <a:ea typeface="Tahoma" panose="020B0604030504040204" pitchFamily="34" charset="0"/>
                <a:cs typeface="Tahoma" panose="020B0604030504040204" pitchFamily="34" charset="0"/>
              </a:rPr>
              <a:t>The </a:t>
            </a:r>
            <a:r>
              <a:rPr lang="en-US" sz="1400" dirty="0">
                <a:effectLst/>
                <a:latin typeface="Tahoma" panose="020B0604030504040204" pitchFamily="34" charset="0"/>
                <a:ea typeface="Tahoma" panose="020B0604030504040204" pitchFamily="34" charset="0"/>
                <a:cs typeface="Tahoma" panose="020B0604030504040204" pitchFamily="34" charset="0"/>
              </a:rPr>
              <a:t>work of the Wright brothers had a significant influence on later aircraft designs, </a:t>
            </a:r>
            <a:r>
              <a:rPr lang="en-US" sz="1400" b="0" dirty="0">
                <a:solidFill>
                  <a:srgbClr val="111111"/>
                </a:solidFill>
                <a:effectLst/>
                <a:latin typeface="Tahoma" panose="020B0604030504040204" pitchFamily="34" charset="0"/>
                <a:ea typeface="Tahoma" panose="020B0604030504040204" pitchFamily="34" charset="0"/>
                <a:cs typeface="Tahoma" panose="020B0604030504040204" pitchFamily="34" charset="0"/>
              </a:rPr>
              <a:t>They didn’t simply build a craft to get off the ground. </a:t>
            </a:r>
            <a:r>
              <a:rPr lang="en-US" sz="1400" b="0" dirty="0">
                <a:effectLst/>
                <a:latin typeface="Tahoma" panose="020B0604030504040204" pitchFamily="34" charset="0"/>
                <a:ea typeface="Tahoma" panose="020B0604030504040204" pitchFamily="34" charset="0"/>
                <a:cs typeface="Tahoma" panose="020B0604030504040204" pitchFamily="34" charset="0"/>
              </a:rPr>
              <a:t>They designed a flying machine that could evolve and become the almost magical means of transportation we fly today</a:t>
            </a:r>
            <a:r>
              <a:rPr lang="en-US" sz="1400" b="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a:effectLst/>
                <a:latin typeface="Tahoma" panose="020B0604030504040204" pitchFamily="34" charset="0"/>
                <a:ea typeface="Tahoma" panose="020B0604030504040204" pitchFamily="34" charset="0"/>
                <a:cs typeface="Tahoma" panose="020B0604030504040204" pitchFamily="34" charset="0"/>
              </a:rPr>
              <a:t>Their pioneering approach to aircraft design is still the foundation of modern aeronautical engineering</a:t>
            </a:r>
            <a:r>
              <a:rPr lang="en-US" sz="1400" b="0" dirty="0">
                <a:solidFill>
                  <a:srgbClr val="111111"/>
                </a:solidFill>
                <a:effectLst/>
                <a:latin typeface="Tahoma" panose="020B0604030504040204" pitchFamily="34" charset="0"/>
                <a:ea typeface="Tahoma" panose="020B0604030504040204" pitchFamily="34" charset="0"/>
                <a:cs typeface="Tahoma" panose="020B0604030504040204" pitchFamily="34" charset="0"/>
              </a:rPr>
              <a:t>.</a:t>
            </a:r>
            <a:endParaRPr lang="en-US" sz="1400" dirty="0">
              <a:effectLst/>
              <a:latin typeface="Tahoma" panose="020B0604030504040204" pitchFamily="34" charset="0"/>
              <a:ea typeface="Tahoma" panose="020B0604030504040204" pitchFamily="34" charset="0"/>
              <a:cs typeface="Tahoma" panose="020B0604030504040204" pitchFamily="34" charset="0"/>
            </a:endParaRPr>
          </a:p>
          <a:p>
            <a:r>
              <a:rPr lang="en-US" sz="1600" b="1" i="1" dirty="0">
                <a:effectLst/>
                <a:latin typeface="Tahoma" panose="020B0604030504040204" pitchFamily="34" charset="0"/>
                <a:ea typeface="Tahoma" panose="020B0604030504040204" pitchFamily="34" charset="0"/>
                <a:cs typeface="Tahoma" panose="020B0604030504040204" pitchFamily="34" charset="0"/>
              </a:rPr>
              <a:t>Click here to read more  About them</a:t>
            </a:r>
          </a:p>
          <a:p>
            <a:r>
              <a:rPr lang="en-US" sz="1600" b="1" i="1" dirty="0">
                <a:effectLst/>
                <a:latin typeface="Tahoma" panose="020B0604030504040204" pitchFamily="34" charset="0"/>
                <a:ea typeface="Tahoma" panose="020B0604030504040204" pitchFamily="34" charset="0"/>
                <a:cs typeface="Tahoma" panose="020B0604030504040204" pitchFamily="34" charset="0"/>
              </a:rPr>
              <a:t> </a:t>
            </a:r>
            <a:r>
              <a:rPr lang="en-US" sz="1600" b="0" i="1" dirty="0">
                <a:effectLst/>
                <a:latin typeface="Tahoma" panose="020B0604030504040204" pitchFamily="34" charset="0"/>
                <a:ea typeface="Tahoma" panose="020B0604030504040204" pitchFamily="34" charset="0"/>
                <a:cs typeface="Tahoma" panose="020B0604030504040204" pitchFamily="34" charset="0"/>
                <a:hlinkClick r:id="rId2"/>
              </a:rPr>
              <a:t>https://airandspace.si.edu/explore/stories/wright-brothers</a:t>
            </a:r>
            <a:endParaRPr lang="en-US" sz="1600" b="0" i="1"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004919B-0BA2-6D65-60EF-71D7398D5909}"/>
              </a:ext>
            </a:extLst>
          </p:cNvPr>
          <p:cNvPicPr>
            <a:picLocks noChangeAspect="1"/>
          </p:cNvPicPr>
          <p:nvPr/>
        </p:nvPicPr>
        <p:blipFill>
          <a:blip r:embed="rId3"/>
          <a:stretch>
            <a:fillRect/>
          </a:stretch>
        </p:blipFill>
        <p:spPr>
          <a:xfrm>
            <a:off x="6325127" y="-94593"/>
            <a:ext cx="5811468" cy="6989661"/>
          </a:xfrm>
          <a:prstGeom prst="rect">
            <a:avLst/>
          </a:prstGeom>
        </p:spPr>
      </p:pic>
      <p:sp>
        <p:nvSpPr>
          <p:cNvPr id="10" name="TextBox 9">
            <a:extLst>
              <a:ext uri="{FF2B5EF4-FFF2-40B4-BE49-F238E27FC236}">
                <a16:creationId xmlns:a16="http://schemas.microsoft.com/office/drawing/2014/main" id="{E02E206D-1083-EB1A-628D-35A91AA0E927}"/>
              </a:ext>
            </a:extLst>
          </p:cNvPr>
          <p:cNvSpPr txBox="1"/>
          <p:nvPr/>
        </p:nvSpPr>
        <p:spPr>
          <a:xfrm>
            <a:off x="163961" y="-63816"/>
            <a:ext cx="4552818" cy="523220"/>
          </a:xfrm>
          <a:prstGeom prst="rect">
            <a:avLst/>
          </a:prstGeom>
          <a:noFill/>
        </p:spPr>
        <p:txBody>
          <a:bodyPr wrap="square">
            <a:spAutoFit/>
          </a:bodyPr>
          <a:lstStyle/>
          <a:p>
            <a:r>
              <a:rPr lang="en-US" sz="2800" b="1" dirty="0">
                <a:latin typeface="American Typewriter"/>
                <a:ea typeface="Tahoma" panose="020B0604030504040204" pitchFamily="34" charset="0"/>
                <a:cs typeface="Tahoma" panose="020B0604030504040204" pitchFamily="34" charset="0"/>
              </a:rPr>
              <a:t>Historical record</a:t>
            </a:r>
          </a:p>
        </p:txBody>
      </p:sp>
    </p:spTree>
    <p:extLst>
      <p:ext uri="{BB962C8B-B14F-4D97-AF65-F5344CB8AC3E}">
        <p14:creationId xmlns:p14="http://schemas.microsoft.com/office/powerpoint/2010/main" val="351424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B4C347-BAA2-84B8-A769-68E5066EF3E7}"/>
              </a:ext>
            </a:extLst>
          </p:cNvPr>
          <p:cNvSpPr txBox="1"/>
          <p:nvPr/>
        </p:nvSpPr>
        <p:spPr>
          <a:xfrm>
            <a:off x="6476999" y="6451600"/>
            <a:ext cx="6362700" cy="369332"/>
          </a:xfrm>
          <a:prstGeom prst="rect">
            <a:avLst/>
          </a:prstGeom>
          <a:noFill/>
        </p:spPr>
        <p:txBody>
          <a:bodyPr wrap="square" rtlCol="0">
            <a:spAutoFit/>
          </a:bodyPr>
          <a:lstStyle/>
          <a:p>
            <a:pPr algn="ctr"/>
            <a:r>
              <a:rPr lang="en-US" b="1" dirty="0">
                <a:solidFill>
                  <a:schemeClr val="tx1">
                    <a:lumMod val="85000"/>
                    <a:lumOff val="15000"/>
                  </a:schemeClr>
                </a:solidFill>
                <a:latin typeface="ACADEMY ENGRAVED LET PLAIN:1.0" panose="02000000000000000000" pitchFamily="2" charset="0"/>
              </a:rPr>
              <a:t>BY.   </a:t>
            </a:r>
            <a:r>
              <a:rPr lang="en-US" b="1" dirty="0" err="1">
                <a:solidFill>
                  <a:schemeClr val="tx1">
                    <a:lumMod val="85000"/>
                    <a:lumOff val="15000"/>
                  </a:schemeClr>
                </a:solidFill>
                <a:latin typeface="ACADEMY ENGRAVED LET PLAIN:1.0" panose="02000000000000000000" pitchFamily="2" charset="0"/>
              </a:rPr>
              <a:t>Folayemi</a:t>
            </a:r>
            <a:r>
              <a:rPr lang="en-US" b="1" dirty="0">
                <a:solidFill>
                  <a:schemeClr val="tx1">
                    <a:lumMod val="85000"/>
                    <a:lumOff val="15000"/>
                  </a:schemeClr>
                </a:solidFill>
                <a:latin typeface="ACADEMY ENGRAVED LET PLAIN:1.0" panose="02000000000000000000" pitchFamily="2" charset="0"/>
              </a:rPr>
              <a:t> O </a:t>
            </a:r>
            <a:r>
              <a:rPr lang="en-US" b="1" dirty="0" err="1">
                <a:solidFill>
                  <a:schemeClr val="tx1">
                    <a:lumMod val="85000"/>
                    <a:lumOff val="15000"/>
                  </a:schemeClr>
                </a:solidFill>
                <a:latin typeface="ACADEMY ENGRAVED LET PLAIN:1.0" panose="02000000000000000000" pitchFamily="2" charset="0"/>
              </a:rPr>
              <a:t>Akinbobola</a:t>
            </a:r>
            <a:endParaRPr lang="en-US" b="1" dirty="0">
              <a:solidFill>
                <a:schemeClr val="tx1">
                  <a:lumMod val="85000"/>
                  <a:lumOff val="15000"/>
                </a:schemeClr>
              </a:solidFill>
              <a:latin typeface="ACADEMY ENGRAVED LET PLAIN:1.0" panose="02000000000000000000" pitchFamily="2" charset="0"/>
            </a:endParaRPr>
          </a:p>
        </p:txBody>
      </p:sp>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81981" y="2328327"/>
            <a:ext cx="4262996" cy="2062103"/>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The crash data in the 2000-2023 shows a more  promising look at the aviation industry ,</a:t>
            </a:r>
          </a:p>
          <a:p>
            <a:r>
              <a:rPr lang="en-US" sz="1600" b="1" i="1" dirty="0">
                <a:effectLst/>
                <a:latin typeface="Tahoma" panose="020B0604030504040204" pitchFamily="34" charset="0"/>
                <a:ea typeface="Tahoma" panose="020B0604030504040204" pitchFamily="34" charset="0"/>
                <a:cs typeface="Tahoma" panose="020B0604030504040204" pitchFamily="34" charset="0"/>
              </a:rPr>
              <a:t>The crash rate has dropp</a:t>
            </a:r>
            <a:r>
              <a:rPr lang="en-US" sz="1600" b="1" i="1" dirty="0">
                <a:latin typeface="Tahoma" panose="020B0604030504040204" pitchFamily="34" charset="0"/>
                <a:ea typeface="Tahoma" panose="020B0604030504040204" pitchFamily="34" charset="0"/>
                <a:cs typeface="Tahoma" panose="020B0604030504040204" pitchFamily="34" charset="0"/>
              </a:rPr>
              <a:t>ed  significantly and so is the fatality rate also dropped during this period with </a:t>
            </a:r>
            <a:r>
              <a:rPr lang="en-US" sz="1600" b="1" i="1"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rPr>
              <a:t>768 Crashes  </a:t>
            </a:r>
            <a:r>
              <a:rPr lang="en-US" sz="1600" b="1" i="1" dirty="0">
                <a:latin typeface="Tahoma" panose="020B0604030504040204" pitchFamily="34" charset="0"/>
                <a:ea typeface="Tahoma" panose="020B0604030504040204" pitchFamily="34" charset="0"/>
                <a:cs typeface="Tahoma" panose="020B0604030504040204" pitchFamily="34" charset="0"/>
              </a:rPr>
              <a:t>compare to the last 100 years</a:t>
            </a:r>
            <a:endParaRPr lang="en-US" sz="1600" b="0" i="1"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5" name="Picture 14" descr="A screenshot of a computer">
            <a:extLst>
              <a:ext uri="{FF2B5EF4-FFF2-40B4-BE49-F238E27FC236}">
                <a16:creationId xmlns:a16="http://schemas.microsoft.com/office/drawing/2014/main" id="{631A707F-3B0A-8CB8-E91F-BEEA9902EA58}"/>
              </a:ext>
            </a:extLst>
          </p:cNvPr>
          <p:cNvPicPr>
            <a:picLocks noChangeAspect="1"/>
          </p:cNvPicPr>
          <p:nvPr/>
        </p:nvPicPr>
        <p:blipFill>
          <a:blip r:embed="rId2"/>
          <a:stretch>
            <a:fillRect/>
          </a:stretch>
        </p:blipFill>
        <p:spPr>
          <a:xfrm>
            <a:off x="4426958" y="37068"/>
            <a:ext cx="7765042" cy="6894891"/>
          </a:xfrm>
          <a:prstGeom prst="rect">
            <a:avLst/>
          </a:prstGeom>
        </p:spPr>
      </p:pic>
      <p:sp>
        <p:nvSpPr>
          <p:cNvPr id="16" name="TextBox 15">
            <a:extLst>
              <a:ext uri="{FF2B5EF4-FFF2-40B4-BE49-F238E27FC236}">
                <a16:creationId xmlns:a16="http://schemas.microsoft.com/office/drawing/2014/main" id="{C32AAA1B-879B-7EA4-CA8D-D6FF20A34B17}"/>
              </a:ext>
            </a:extLst>
          </p:cNvPr>
          <p:cNvSpPr txBox="1"/>
          <p:nvPr/>
        </p:nvSpPr>
        <p:spPr>
          <a:xfrm>
            <a:off x="231197" y="1691318"/>
            <a:ext cx="3642009" cy="369332"/>
          </a:xfrm>
          <a:prstGeom prst="rect">
            <a:avLst/>
          </a:prstGeom>
          <a:noFill/>
        </p:spPr>
        <p:txBody>
          <a:bodyPr wrap="square" rtlCol="0">
            <a:spAutoFit/>
          </a:bodyPr>
          <a:lstStyle/>
          <a:p>
            <a:r>
              <a:rPr lang="en-US" b="1" dirty="0">
                <a:solidFill>
                  <a:schemeClr val="tx1">
                    <a:lumMod val="85000"/>
                    <a:lumOff val="15000"/>
                  </a:schemeClr>
                </a:solidFill>
                <a:highlight>
                  <a:srgbClr val="C0C0C0"/>
                </a:highlight>
                <a:latin typeface="American Typewriter" panose="02090604020004020304" pitchFamily="18" charset="77"/>
              </a:rPr>
              <a:t>Temporal Analysis</a:t>
            </a:r>
          </a:p>
        </p:txBody>
      </p:sp>
    </p:spTree>
    <p:extLst>
      <p:ext uri="{BB962C8B-B14F-4D97-AF65-F5344CB8AC3E}">
        <p14:creationId xmlns:p14="http://schemas.microsoft.com/office/powerpoint/2010/main" val="39144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0" y="686614"/>
            <a:ext cx="4269362" cy="2554545"/>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The crash data in the 1900-2000 shows a more  scary look at Aviation transports during those periods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0" i="1" dirty="0">
                <a:effectLst/>
                <a:latin typeface="Tahoma" panose="020B0604030504040204" pitchFamily="34" charset="0"/>
                <a:ea typeface="Tahoma" panose="020B0604030504040204" pitchFamily="34" charset="0"/>
                <a:cs typeface="Tahoma" panose="020B0604030504040204" pitchFamily="34" charset="0"/>
              </a:rPr>
              <a:t>With the development and birth of new aviation companies and aircraft, so is the crash increasing , with more than 2000 operators , and 4000 Crashes</a:t>
            </a:r>
            <a:endParaRPr lang="en-US" sz="1600" i="1" dirty="0">
              <a:latin typeface="Tahoma" panose="020B0604030504040204" pitchFamily="34" charset="0"/>
              <a:ea typeface="Tahoma" panose="020B0604030504040204" pitchFamily="34" charset="0"/>
              <a:cs typeface="Tahoma" panose="020B0604030504040204" pitchFamily="34" charset="0"/>
            </a:endParaRPr>
          </a:p>
          <a:p>
            <a:r>
              <a:rPr lang="en-US" sz="1600" b="0" i="1" dirty="0">
                <a:effectLst/>
                <a:latin typeface="Tahoma" panose="020B0604030504040204" pitchFamily="34" charset="0"/>
                <a:ea typeface="Tahoma" panose="020B0604030504040204" pitchFamily="34" charset="0"/>
                <a:cs typeface="Tahoma" panose="020B0604030504040204" pitchFamily="34" charset="0"/>
              </a:rPr>
              <a:t>Fatalities rate on flights  were also high wit</a:t>
            </a:r>
            <a:r>
              <a:rPr lang="en-US" sz="1600" b="0" dirty="0">
                <a:effectLst/>
                <a:latin typeface="Tahoma" panose="020B0604030504040204" pitchFamily="34" charset="0"/>
                <a:ea typeface="Tahoma" panose="020B0604030504040204" pitchFamily="34" charset="0"/>
                <a:cs typeface="Tahoma" panose="020B0604030504040204" pitchFamily="34" charset="0"/>
              </a:rPr>
              <a:t>h 95000 fatalities and 2000 on ground </a:t>
            </a:r>
            <a:endParaRPr lang="en-US" sz="1600" b="0" i="1"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78AB7B3-9743-E17E-272B-9DF30BD5262F}"/>
              </a:ext>
            </a:extLst>
          </p:cNvPr>
          <p:cNvPicPr>
            <a:picLocks noChangeAspect="1"/>
          </p:cNvPicPr>
          <p:nvPr/>
        </p:nvPicPr>
        <p:blipFill rotWithShape="1">
          <a:blip r:embed="rId2"/>
          <a:srcRect r="1505"/>
          <a:stretch/>
        </p:blipFill>
        <p:spPr>
          <a:xfrm>
            <a:off x="4269362" y="2955365"/>
            <a:ext cx="7922638" cy="3983317"/>
          </a:xfrm>
          <a:prstGeom prst="rect">
            <a:avLst/>
          </a:prstGeom>
        </p:spPr>
      </p:pic>
      <p:pic>
        <p:nvPicPr>
          <p:cNvPr id="9" name="Picture 2" descr="Total aboard and fatality overtime">
            <a:extLst>
              <a:ext uri="{FF2B5EF4-FFF2-40B4-BE49-F238E27FC236}">
                <a16:creationId xmlns:a16="http://schemas.microsoft.com/office/drawing/2014/main" id="{49AEED4B-C0E2-B96B-96D4-37DD4ADA5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363" y="0"/>
            <a:ext cx="7922638" cy="310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8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118783" y="498355"/>
            <a:ext cx="11385176" cy="2154436"/>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Operator and Aircraft Analysis</a:t>
            </a:r>
          </a:p>
          <a:p>
            <a:r>
              <a:rPr lang="en-US" sz="1200" b="0" i="1" dirty="0">
                <a:effectLst/>
                <a:latin typeface="Tahoma" panose="020B0604030504040204" pitchFamily="34" charset="0"/>
                <a:ea typeface="Tahoma" panose="020B0604030504040204" pitchFamily="34" charset="0"/>
                <a:cs typeface="Tahoma" panose="020B0604030504040204" pitchFamily="34" charset="0"/>
              </a:rPr>
              <a:t>The operator with the highest crash and fatality is </a:t>
            </a:r>
            <a:r>
              <a:rPr lang="en-US" sz="1600" b="0" i="1" dirty="0">
                <a:solidFill>
                  <a:srgbClr val="0070C0"/>
                </a:solidFill>
                <a:effectLst/>
                <a:latin typeface="Tahoma" panose="020B0604030504040204" pitchFamily="34" charset="0"/>
                <a:ea typeface="Tahoma" panose="020B0604030504040204" pitchFamily="34" charset="0"/>
                <a:cs typeface="Tahoma" panose="020B0604030504040204" pitchFamily="34" charset="0"/>
              </a:rPr>
              <a:t>Aeroflot</a:t>
            </a:r>
            <a:r>
              <a:rPr lang="en-US" sz="1200" b="0" i="1" dirty="0">
                <a:effectLst/>
                <a:latin typeface="Tahoma" panose="020B0604030504040204" pitchFamily="34" charset="0"/>
                <a:ea typeface="Tahoma" panose="020B0604030504040204" pitchFamily="34" charset="0"/>
                <a:cs typeface="Tahoma" panose="020B0604030504040204" pitchFamily="34" charset="0"/>
              </a:rPr>
              <a:t> </a:t>
            </a:r>
            <a:r>
              <a:rPr lang="en-US" sz="1200" b="0" i="1" dirty="0">
                <a:solidFill>
                  <a:srgbClr val="111111"/>
                </a:solidFill>
                <a:effectLst/>
                <a:latin typeface="Roboto" panose="020F0502020204030204" pitchFamily="2" charset="0"/>
                <a:ea typeface="Tahoma" panose="020B0604030504040204" pitchFamily="34" charset="0"/>
                <a:cs typeface="Tahoma" panose="020B0604030504040204" pitchFamily="34" charset="0"/>
              </a:rPr>
              <a:t>,</a:t>
            </a:r>
            <a:r>
              <a:rPr lang="en-US" sz="1200" i="1" dirty="0">
                <a:solidFill>
                  <a:srgbClr val="111111"/>
                </a:solidFill>
                <a:latin typeface="Roboto" panose="020F0502020204030204" pitchFamily="2" charset="0"/>
                <a:ea typeface="Tahoma" panose="020B0604030504040204" pitchFamily="34" charset="0"/>
                <a:cs typeface="Tahoma" panose="020B0604030504040204" pitchFamily="34" charset="0"/>
              </a:rPr>
              <a:t>A </a:t>
            </a:r>
            <a:r>
              <a:rPr lang="en-US" sz="1200" b="0" i="0" u="none" strike="noStrike" dirty="0">
                <a:solidFill>
                  <a:srgbClr val="111111"/>
                </a:solidFill>
                <a:effectLst/>
                <a:latin typeface="Roboto" panose="020F0502020204030204" pitchFamily="2" charset="0"/>
              </a:rPr>
              <a:t>Russian Airlines, commonly known as </a:t>
            </a:r>
            <a:r>
              <a:rPr lang="en-US" sz="1400" b="0" i="0" u="none" strike="noStrike" dirty="0">
                <a:solidFill>
                  <a:srgbClr val="0070C0"/>
                </a:solidFill>
                <a:effectLst/>
                <a:latin typeface="Roboto" panose="020F0502020204030204" pitchFamily="2" charset="0"/>
              </a:rPr>
              <a:t>Aeroflot, </a:t>
            </a:r>
            <a:r>
              <a:rPr lang="en-US" sz="1200" b="0" i="0" u="none" strike="noStrike" dirty="0">
                <a:solidFill>
                  <a:srgbClr val="111111"/>
                </a:solidFill>
                <a:effectLst/>
                <a:latin typeface="Roboto" panose="020F0502020204030204" pitchFamily="2" charset="0"/>
              </a:rPr>
              <a:t>the flag carrier and the largest airline of Russia followed by</a:t>
            </a:r>
            <a:r>
              <a:rPr lang="en-US" sz="1400" b="1" i="0" u="none" strike="noStrike" dirty="0">
                <a:solidFill>
                  <a:srgbClr val="111111"/>
                </a:solidFill>
                <a:effectLst/>
                <a:latin typeface="Roboto" panose="020F0502020204030204" pitchFamily="2" charset="0"/>
              </a:rPr>
              <a:t> </a:t>
            </a:r>
            <a:r>
              <a:rPr lang="en-US" b="1" i="0" u="none" strike="noStrike" dirty="0">
                <a:solidFill>
                  <a:srgbClr val="111111"/>
                </a:solidFill>
                <a:effectLst/>
                <a:latin typeface="Roboto" panose="020F0502020204030204" pitchFamily="2" charset="0"/>
              </a:rPr>
              <a:t>U.S Air force, U.S Army Air force ,Air France ,Pan American Airways </a:t>
            </a:r>
            <a:r>
              <a:rPr lang="en-US" sz="1400" b="0" i="0" u="none" strike="noStrike" dirty="0">
                <a:solidFill>
                  <a:srgbClr val="111111"/>
                </a:solidFill>
                <a:effectLst/>
                <a:latin typeface="Roboto" panose="020F0502020204030204" pitchFamily="2" charset="0"/>
              </a:rPr>
              <a:t>and </a:t>
            </a:r>
            <a:r>
              <a:rPr lang="en-US" sz="1400" b="0" i="0" u="none" strike="noStrike" dirty="0">
                <a:solidFill>
                  <a:schemeClr val="accent2"/>
                </a:solidFill>
                <a:effectLst/>
                <a:latin typeface="Roboto" panose="020F0502020204030204" pitchFamily="2" charset="0"/>
              </a:rPr>
              <a:t>American air</a:t>
            </a:r>
            <a:r>
              <a:rPr lang="en-US" sz="1400" b="1" i="0" u="none" strike="noStrike" dirty="0">
                <a:solidFill>
                  <a:schemeClr val="accent2"/>
                </a:solidFill>
                <a:effectLst/>
                <a:latin typeface="Roboto" panose="020F0502020204030204" pitchFamily="2" charset="0"/>
              </a:rPr>
              <a:t>line which recorded the highest</a:t>
            </a:r>
            <a:r>
              <a:rPr lang="en-US" sz="1600" b="1" i="0" u="none" strike="noStrike" dirty="0">
                <a:solidFill>
                  <a:schemeClr val="accent2"/>
                </a:solidFill>
                <a:effectLst/>
                <a:latin typeface="Roboto" panose="020F0502020204030204" pitchFamily="2" charset="0"/>
              </a:rPr>
              <a:t> Ground </a:t>
            </a:r>
            <a:r>
              <a:rPr lang="en-US" sz="1400" b="1" i="0" u="none" strike="noStrike" dirty="0">
                <a:solidFill>
                  <a:schemeClr val="accent2"/>
                </a:solidFill>
                <a:effectLst/>
                <a:latin typeface="Roboto" panose="020F0502020204030204" pitchFamily="2" charset="0"/>
              </a:rPr>
              <a:t>Fatality in History with more than 5637 people </a:t>
            </a:r>
          </a:p>
          <a:p>
            <a:r>
              <a:rPr lang="en-US" b="1" dirty="0">
                <a:latin typeface="Roboto" panose="020F0502020204030204" pitchFamily="2" charset="0"/>
              </a:rPr>
              <a:t>From Aircraft Type Analysis:</a:t>
            </a:r>
          </a:p>
          <a:p>
            <a:r>
              <a:rPr lang="en-US" sz="2000" b="1" dirty="0">
                <a:latin typeface="Roboto" panose="020F0502020204030204" pitchFamily="2" charset="0"/>
              </a:rPr>
              <a:t> </a:t>
            </a:r>
            <a:r>
              <a:rPr lang="en-US" sz="1400" i="1" dirty="0">
                <a:latin typeface="Tahoma" panose="020B0604030504040204" pitchFamily="34" charset="0"/>
                <a:ea typeface="Tahoma" panose="020B0604030504040204" pitchFamily="34" charset="0"/>
                <a:cs typeface="Tahoma" panose="020B0604030504040204" pitchFamily="34" charset="0"/>
              </a:rPr>
              <a:t>data shows </a:t>
            </a:r>
            <a:r>
              <a:rPr lang="en-US" sz="1400" b="1" i="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Douglas </a:t>
            </a:r>
            <a:r>
              <a:rPr lang="en-US" sz="12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Dc-3 , de Havilland Canada DHC-6 Twin Otter 300 , Douglas C-47A, Douglas C-47</a:t>
            </a:r>
            <a:r>
              <a:rPr lang="en-US" sz="1400" i="1" dirty="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400" i="1" dirty="0">
                <a:latin typeface="Tahoma" panose="020B0604030504040204" pitchFamily="34" charset="0"/>
                <a:ea typeface="Tahoma" panose="020B0604030504040204" pitchFamily="34" charset="0"/>
                <a:cs typeface="Tahoma" panose="020B0604030504040204" pitchFamily="34" charset="0"/>
              </a:rPr>
              <a:t>as the  least safest Aircraft type with more than 50 crashes</a:t>
            </a:r>
            <a:endParaRPr lang="en-US" sz="1400" i="1" strike="noStrike" dirty="0">
              <a:effectLst/>
              <a:latin typeface="Tahoma" panose="020B0604030504040204" pitchFamily="34" charset="0"/>
              <a:ea typeface="Tahoma" panose="020B0604030504040204" pitchFamily="34" charset="0"/>
              <a:cs typeface="Tahoma" panose="020B0604030504040204" pitchFamily="34" charset="0"/>
              <a:hlinkClick r:id="rId2" tooltip="en.wikipedia.org">
                <a:extLst>
                  <a:ext uri="{A12FA001-AC4F-418D-AE19-62706E023703}">
                    <ahyp:hlinkClr xmlns:ahyp="http://schemas.microsoft.com/office/drawing/2018/hyperlinkcolor" val="tx"/>
                  </a:ext>
                </a:extLst>
              </a:hlinkClick>
            </a:endParaRPr>
          </a:p>
          <a:p>
            <a:endParaRPr lang="en-US" sz="1600" b="0" i="1"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A screenshot of a computer">
            <a:extLst>
              <a:ext uri="{FF2B5EF4-FFF2-40B4-BE49-F238E27FC236}">
                <a16:creationId xmlns:a16="http://schemas.microsoft.com/office/drawing/2014/main" id="{FE2DDC01-0477-8ECA-945A-788421CECB9A}"/>
              </a:ext>
            </a:extLst>
          </p:cNvPr>
          <p:cNvPicPr>
            <a:picLocks noChangeAspect="1"/>
          </p:cNvPicPr>
          <p:nvPr/>
        </p:nvPicPr>
        <p:blipFill rotWithShape="1">
          <a:blip r:embed="rId3"/>
          <a:srcRect b="50000"/>
          <a:stretch/>
        </p:blipFill>
        <p:spPr>
          <a:xfrm>
            <a:off x="4565277" y="2400300"/>
            <a:ext cx="7626723" cy="4338944"/>
          </a:xfrm>
          <a:prstGeom prst="rect">
            <a:avLst/>
          </a:prstGeom>
        </p:spPr>
      </p:pic>
    </p:spTree>
    <p:extLst>
      <p:ext uri="{BB962C8B-B14F-4D97-AF65-F5344CB8AC3E}">
        <p14:creationId xmlns:p14="http://schemas.microsoft.com/office/powerpoint/2010/main" val="401894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2F1C-723C-BC33-9857-FD5037A6D53A}"/>
              </a:ext>
            </a:extLst>
          </p:cNvPr>
          <p:cNvSpPr txBox="1"/>
          <p:nvPr/>
        </p:nvSpPr>
        <p:spPr>
          <a:xfrm>
            <a:off x="457024" y="-70877"/>
            <a:ext cx="3642009" cy="707886"/>
          </a:xfrm>
          <a:prstGeom prst="rect">
            <a:avLst/>
          </a:prstGeom>
          <a:noFill/>
        </p:spPr>
        <p:txBody>
          <a:bodyPr wrap="square" rtlCol="0">
            <a:spAutoFit/>
          </a:bodyPr>
          <a:lstStyle/>
          <a:p>
            <a:r>
              <a:rPr lang="en-US" sz="4000" b="1" dirty="0">
                <a:solidFill>
                  <a:schemeClr val="tx1">
                    <a:lumMod val="85000"/>
                    <a:lumOff val="15000"/>
                  </a:schemeClr>
                </a:solidFill>
                <a:latin typeface="American Typewriter" panose="02090604020004020304" pitchFamily="18" charset="77"/>
              </a:rPr>
              <a:t>Insights</a:t>
            </a:r>
            <a:endParaRPr lang="en-US" sz="2800" b="1" dirty="0">
              <a:solidFill>
                <a:schemeClr val="tx1">
                  <a:lumMod val="85000"/>
                  <a:lumOff val="15000"/>
                </a:schemeClr>
              </a:solidFill>
              <a:latin typeface="American Typewriter" panose="02090604020004020304" pitchFamily="18" charset="77"/>
            </a:endParaRPr>
          </a:p>
        </p:txBody>
      </p:sp>
      <p:sp>
        <p:nvSpPr>
          <p:cNvPr id="12" name="TextBox 11">
            <a:extLst>
              <a:ext uri="{FF2B5EF4-FFF2-40B4-BE49-F238E27FC236}">
                <a16:creationId xmlns:a16="http://schemas.microsoft.com/office/drawing/2014/main" id="{A844E218-AEF5-5BC7-E35E-8FEA55304F47}"/>
              </a:ext>
            </a:extLst>
          </p:cNvPr>
          <p:cNvSpPr txBox="1"/>
          <p:nvPr/>
        </p:nvSpPr>
        <p:spPr>
          <a:xfrm>
            <a:off x="625289" y="637009"/>
            <a:ext cx="4269362" cy="369332"/>
          </a:xfrm>
          <a:prstGeom prst="rect">
            <a:avLst/>
          </a:prstGeom>
          <a:noFill/>
        </p:spPr>
        <p:txBody>
          <a:bodyPr wrap="square" rtlCol="0">
            <a:spAutoFit/>
          </a:bodyPr>
          <a:lstStyle/>
          <a:p>
            <a:r>
              <a:rPr lang="en-US" b="1" i="1" dirty="0">
                <a:effectLst/>
                <a:latin typeface="Tahoma" panose="020B0604030504040204" pitchFamily="34" charset="0"/>
                <a:ea typeface="Tahoma" panose="020B0604030504040204" pitchFamily="34" charset="0"/>
                <a:cs typeface="Tahoma" panose="020B0604030504040204" pitchFamily="34" charset="0"/>
              </a:rPr>
              <a:t>Route with High incident</a:t>
            </a:r>
          </a:p>
        </p:txBody>
      </p:sp>
      <p:sp>
        <p:nvSpPr>
          <p:cNvPr id="6" name="TextBox 5">
            <a:extLst>
              <a:ext uri="{FF2B5EF4-FFF2-40B4-BE49-F238E27FC236}">
                <a16:creationId xmlns:a16="http://schemas.microsoft.com/office/drawing/2014/main" id="{AED851AE-93E9-BEA4-C21B-9A4A18D7ABF5}"/>
              </a:ext>
            </a:extLst>
          </p:cNvPr>
          <p:cNvSpPr txBox="1"/>
          <p:nvPr/>
        </p:nvSpPr>
        <p:spPr>
          <a:xfrm>
            <a:off x="282349" y="1074688"/>
            <a:ext cx="4484593" cy="1754326"/>
          </a:xfrm>
          <a:prstGeom prst="rect">
            <a:avLst/>
          </a:prstGeom>
          <a:noFill/>
        </p:spPr>
        <p:txBody>
          <a:bodyPr wrap="square">
            <a:spAutoFit/>
          </a:bodyPr>
          <a:lstStyle/>
          <a:p>
            <a:r>
              <a:rPr lang="en-US" sz="1800" b="0" dirty="0">
                <a:solidFill>
                  <a:srgbClr val="252423"/>
                </a:solidFill>
                <a:effectLst/>
                <a:latin typeface="Tahoma" panose="020B0604030504040204" pitchFamily="34" charset="0"/>
              </a:rPr>
              <a:t>After in-depth Analysis </a:t>
            </a:r>
          </a:p>
          <a:p>
            <a:r>
              <a:rPr lang="en-US" dirty="0">
                <a:solidFill>
                  <a:srgbClr val="252423"/>
                </a:solidFill>
                <a:latin typeface="Tahoma" panose="020B0604030504040204" pitchFamily="34" charset="0"/>
              </a:rPr>
              <a:t>I realize the known route with the highest crash was </a:t>
            </a:r>
            <a:r>
              <a:rPr lang="en-US" sz="1800" b="0" dirty="0">
                <a:solidFill>
                  <a:srgbClr val="252423"/>
                </a:solidFill>
                <a:effectLst/>
                <a:latin typeface="Tahoma" panose="020B0604030504040204" pitchFamily="34" charset="0"/>
              </a:rPr>
              <a:t>used by the military so I substitute it with Military Zone/route in a new column, and where  </a:t>
            </a:r>
            <a:r>
              <a:rPr lang="en-US" sz="1800" b="0" dirty="0" err="1">
                <a:solidFill>
                  <a:srgbClr val="252423"/>
                </a:solidFill>
                <a:effectLst/>
                <a:latin typeface="Tahoma" panose="020B0604030504040204" pitchFamily="34" charset="0"/>
              </a:rPr>
              <a:t>wisualize</a:t>
            </a:r>
            <a:r>
              <a:rPr lang="en-US" dirty="0" err="1">
                <a:solidFill>
                  <a:srgbClr val="252423"/>
                </a:solidFill>
                <a:latin typeface="Tahoma" panose="020B0604030504040204" pitchFamily="34" charset="0"/>
              </a:rPr>
              <a:t>d</a:t>
            </a:r>
            <a:r>
              <a:rPr lang="en-US" dirty="0">
                <a:solidFill>
                  <a:srgbClr val="252423"/>
                </a:solidFill>
                <a:latin typeface="Tahoma" panose="020B0604030504040204" pitchFamily="34" charset="0"/>
              </a:rPr>
              <a:t> using word cloud</a:t>
            </a:r>
            <a:endParaRPr lang="en-US" dirty="0"/>
          </a:p>
        </p:txBody>
      </p:sp>
      <p:pic>
        <p:nvPicPr>
          <p:cNvPr id="5" name="Picture 4" descr="A screenshot of a computer&#10;&#10;Description automatically generated">
            <a:extLst>
              <a:ext uri="{FF2B5EF4-FFF2-40B4-BE49-F238E27FC236}">
                <a16:creationId xmlns:a16="http://schemas.microsoft.com/office/drawing/2014/main" id="{C6DC60FA-CCA9-D228-6839-966A735B5F10}"/>
              </a:ext>
            </a:extLst>
          </p:cNvPr>
          <p:cNvPicPr>
            <a:picLocks noChangeAspect="1"/>
          </p:cNvPicPr>
          <p:nvPr/>
        </p:nvPicPr>
        <p:blipFill rotWithShape="1">
          <a:blip r:embed="rId2"/>
          <a:srcRect l="46771" t="59313"/>
          <a:stretch/>
        </p:blipFill>
        <p:spPr>
          <a:xfrm>
            <a:off x="6187888" y="93987"/>
            <a:ext cx="6004112" cy="4256135"/>
          </a:xfrm>
          <a:prstGeom prst="rect">
            <a:avLst/>
          </a:prstGeom>
        </p:spPr>
      </p:pic>
      <p:sp>
        <p:nvSpPr>
          <p:cNvPr id="7" name="TextBox 6">
            <a:extLst>
              <a:ext uri="{FF2B5EF4-FFF2-40B4-BE49-F238E27FC236}">
                <a16:creationId xmlns:a16="http://schemas.microsoft.com/office/drawing/2014/main" id="{55DCE0D8-1682-709A-D645-97F44D696B8C}"/>
              </a:ext>
            </a:extLst>
          </p:cNvPr>
          <p:cNvSpPr txBox="1"/>
          <p:nvPr/>
        </p:nvSpPr>
        <p:spPr>
          <a:xfrm>
            <a:off x="295757" y="2736325"/>
            <a:ext cx="4484593" cy="2585323"/>
          </a:xfrm>
          <a:prstGeom prst="rect">
            <a:avLst/>
          </a:prstGeom>
          <a:noFill/>
        </p:spPr>
        <p:txBody>
          <a:bodyPr wrap="square">
            <a:spAutoFit/>
          </a:bodyPr>
          <a:lstStyle/>
          <a:p>
            <a:r>
              <a:rPr lang="en-US" b="0" dirty="0">
                <a:solidFill>
                  <a:srgbClr val="252423"/>
                </a:solidFill>
                <a:effectLst/>
                <a:latin typeface="Tahoma" panose="020B0604030504040204" pitchFamily="34" charset="0"/>
              </a:rPr>
              <a:t>The less safe route to </a:t>
            </a:r>
            <a:r>
              <a:rPr lang="en-US" sz="1600" b="1" dirty="0">
                <a:solidFill>
                  <a:schemeClr val="accent1">
                    <a:lumMod val="60000"/>
                    <a:lumOff val="40000"/>
                  </a:schemeClr>
                </a:solidFill>
                <a:effectLst/>
                <a:latin typeface="Tahoma" panose="020B0604030504040204" pitchFamily="34" charset="0"/>
              </a:rPr>
              <a:t>take are the Military routes ,the German,, U.S</a:t>
            </a:r>
            <a:r>
              <a:rPr lang="en-US" sz="1600" b="0" dirty="0">
                <a:solidFill>
                  <a:srgbClr val="252423"/>
                </a:solidFill>
                <a:effectLst/>
                <a:latin typeface="Tahoma" panose="020B0604030504040204" pitchFamily="34" charset="0"/>
              </a:rPr>
              <a:t>,</a:t>
            </a:r>
            <a:r>
              <a:rPr lang="en-US" sz="1600" b="0" dirty="0">
                <a:solidFill>
                  <a:schemeClr val="accent5">
                    <a:lumMod val="60000"/>
                    <a:lumOff val="40000"/>
                  </a:schemeClr>
                </a:solidFill>
                <a:effectLst/>
                <a:latin typeface="Tahoma" panose="020B0604030504040204" pitchFamily="34" charset="0"/>
              </a:rPr>
              <a:t>US Aerial Mail –Unknown </a:t>
            </a:r>
            <a:r>
              <a:rPr lang="en-US" sz="1600" b="0" dirty="0" err="1">
                <a:solidFill>
                  <a:schemeClr val="accent5">
                    <a:lumMod val="60000"/>
                    <a:lumOff val="40000"/>
                  </a:schemeClr>
                </a:solidFill>
                <a:effectLst/>
                <a:latin typeface="Tahoma" panose="020B0604030504040204" pitchFamily="34" charset="0"/>
              </a:rPr>
              <a:t>routes,</a:t>
            </a:r>
            <a:r>
              <a:rPr lang="en-US" sz="1600" b="0" dirty="0" err="1">
                <a:solidFill>
                  <a:srgbClr val="252423"/>
                </a:solidFill>
                <a:effectLst/>
                <a:latin typeface="Tahoma" panose="020B0604030504040204" pitchFamily="34" charset="0"/>
              </a:rPr>
              <a:t>which</a:t>
            </a:r>
            <a:r>
              <a:rPr lang="en-US" sz="1600" b="0" dirty="0">
                <a:solidFill>
                  <a:srgbClr val="252423"/>
                </a:solidFill>
                <a:effectLst/>
                <a:latin typeface="Tahoma" panose="020B0604030504040204" pitchFamily="34" charset="0"/>
              </a:rPr>
              <a:t> is not mentioned the </a:t>
            </a:r>
            <a:r>
              <a:rPr lang="en-US" sz="1600" b="0" dirty="0">
                <a:solidFill>
                  <a:schemeClr val="accent1">
                    <a:lumMod val="60000"/>
                    <a:lumOff val="40000"/>
                  </a:schemeClr>
                </a:solidFill>
                <a:effectLst/>
                <a:latin typeface="Tahoma" panose="020B0604030504040204" pitchFamily="34" charset="0"/>
              </a:rPr>
              <a:t>military training area ,</a:t>
            </a:r>
            <a:r>
              <a:rPr lang="en-US" sz="1400" b="1" dirty="0">
                <a:solidFill>
                  <a:schemeClr val="accent1">
                    <a:lumMod val="40000"/>
                    <a:lumOff val="60000"/>
                  </a:schemeClr>
                </a:solidFill>
                <a:effectLst/>
                <a:latin typeface="Tahoma" panose="020B0604030504040204" pitchFamily="34" charset="0"/>
              </a:rPr>
              <a:t>Rio </a:t>
            </a:r>
            <a:r>
              <a:rPr lang="en-US" sz="1600" b="1" dirty="0">
                <a:solidFill>
                  <a:schemeClr val="accent1">
                    <a:lumMod val="40000"/>
                    <a:lumOff val="60000"/>
                  </a:schemeClr>
                </a:solidFill>
                <a:effectLst/>
                <a:latin typeface="Tahoma" panose="020B0604030504040204" pitchFamily="34" charset="0"/>
              </a:rPr>
              <a:t>de Janeiro-</a:t>
            </a:r>
            <a:r>
              <a:rPr lang="en-US" sz="1600" b="1" dirty="0" err="1">
                <a:solidFill>
                  <a:schemeClr val="accent1">
                    <a:lumMod val="40000"/>
                    <a:lumOff val="60000"/>
                  </a:schemeClr>
                </a:solidFill>
                <a:effectLst/>
                <a:latin typeface="Tahoma" panose="020B0604030504040204" pitchFamily="34" charset="0"/>
              </a:rPr>
              <a:t>saopaulo</a:t>
            </a:r>
            <a:r>
              <a:rPr lang="en-US" sz="1600" b="1" dirty="0">
                <a:solidFill>
                  <a:schemeClr val="accent1">
                    <a:lumMod val="40000"/>
                    <a:lumOff val="60000"/>
                  </a:schemeClr>
                </a:solidFill>
                <a:effectLst/>
                <a:latin typeface="Tahoma" panose="020B0604030504040204" pitchFamily="34" charset="0"/>
              </a:rPr>
              <a:t>,</a:t>
            </a:r>
            <a:endParaRPr lang="en-US" sz="1600" b="1" dirty="0">
              <a:solidFill>
                <a:schemeClr val="accent1">
                  <a:lumMod val="40000"/>
                  <a:lumOff val="60000"/>
                </a:schemeClr>
              </a:solidFill>
              <a:latin typeface="Tahoma" panose="020B0604030504040204" pitchFamily="34" charset="0"/>
            </a:endParaRPr>
          </a:p>
          <a:p>
            <a:r>
              <a:rPr lang="en-US" sz="1600" dirty="0">
                <a:latin typeface="Tahoma" panose="020B0604030504040204" pitchFamily="34" charset="0"/>
              </a:rPr>
              <a:t>These areas are some of the dangerous route due to the military training going on.</a:t>
            </a:r>
          </a:p>
          <a:p>
            <a:r>
              <a:rPr lang="en-US" sz="1600" dirty="0">
                <a:latin typeface="Tahoma" panose="020B0604030504040204" pitchFamily="34" charset="0"/>
              </a:rPr>
              <a:t>Some of the summary shows most military aircraft crashes due to emergency landing , premature takeoff and while on rescue mission</a:t>
            </a:r>
            <a:endParaRPr lang="en-US" dirty="0"/>
          </a:p>
        </p:txBody>
      </p:sp>
    </p:spTree>
    <p:extLst>
      <p:ext uri="{BB962C8B-B14F-4D97-AF65-F5344CB8AC3E}">
        <p14:creationId xmlns:p14="http://schemas.microsoft.com/office/powerpoint/2010/main" val="190740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610</TotalTime>
  <Words>1471</Words>
  <Application>Microsoft Macintosh PowerPoint</Application>
  <PresentationFormat>Widescreen</PresentationFormat>
  <Paragraphs>124</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ACADEMY ENGRAVED LET PLAIN:1.0</vt:lpstr>
      <vt:lpstr>American Typewriter</vt:lpstr>
      <vt:lpstr>Aptos</vt:lpstr>
      <vt:lpstr>Aptos Display</vt:lpstr>
      <vt:lpstr>Arial</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akinbobola Folayemi</dc:creator>
  <cp:lastModifiedBy>akinbobola Folayemi</cp:lastModifiedBy>
  <cp:revision>3</cp:revision>
  <dcterms:created xsi:type="dcterms:W3CDTF">2024-05-01T14:19:20Z</dcterms:created>
  <dcterms:modified xsi:type="dcterms:W3CDTF">2024-05-02T15:15:35Z</dcterms:modified>
</cp:coreProperties>
</file>