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4" r:id="rId5"/>
  </p:sldMasterIdLst>
  <p:notesMasterIdLst>
    <p:notesMasterId r:id="rId21"/>
  </p:notesMasterIdLst>
  <p:handoutMasterIdLst>
    <p:handoutMasterId r:id="rId22"/>
  </p:handoutMasterIdLst>
  <p:sldIdLst>
    <p:sldId id="2524" r:id="rId6"/>
    <p:sldId id="2542" r:id="rId7"/>
    <p:sldId id="2546" r:id="rId8"/>
    <p:sldId id="2547" r:id="rId9"/>
    <p:sldId id="2533" r:id="rId10"/>
    <p:sldId id="2549" r:id="rId11"/>
    <p:sldId id="2548" r:id="rId12"/>
    <p:sldId id="2550" r:id="rId13"/>
    <p:sldId id="2537" r:id="rId14"/>
    <p:sldId id="2538" r:id="rId15"/>
    <p:sldId id="2539" r:id="rId16"/>
    <p:sldId id="2534" r:id="rId17"/>
    <p:sldId id="2541" r:id="rId18"/>
    <p:sldId id="2545" r:id="rId19"/>
    <p:sldId id="2544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 snapToObjects="1" showGuides="1">
      <p:cViewPr>
        <p:scale>
          <a:sx n="75" d="100"/>
          <a:sy n="75" d="100"/>
        </p:scale>
        <p:origin x="96" y="19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kom\OneDrive\Desktop\123.xm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Страны с наибольшей миграцией</a:t>
            </a:r>
          </a:p>
          <a:p>
            <a:pPr>
              <a:defRPr/>
            </a:pP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США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'[123.xml]OECD.Stat export'!$C$6:$X$6</c:f>
              <c:strCach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strCache>
            </c:strRef>
          </c:cat>
          <c:val>
            <c:numRef>
              <c:f>'[123.xml]OECD.Stat export'!$C$8:$W$8</c:f>
              <c:numCache>
                <c:formatCode>General</c:formatCode>
                <c:ptCount val="21"/>
                <c:pt idx="0">
                  <c:v>841002</c:v>
                </c:pt>
                <c:pt idx="1">
                  <c:v>1058902</c:v>
                </c:pt>
                <c:pt idx="2">
                  <c:v>1059356</c:v>
                </c:pt>
                <c:pt idx="3">
                  <c:v>703542</c:v>
                </c:pt>
                <c:pt idx="4">
                  <c:v>957883</c:v>
                </c:pt>
                <c:pt idx="5">
                  <c:v>1122257</c:v>
                </c:pt>
                <c:pt idx="6">
                  <c:v>1266129</c:v>
                </c:pt>
                <c:pt idx="7">
                  <c:v>1052415</c:v>
                </c:pt>
                <c:pt idx="8">
                  <c:v>1107126</c:v>
                </c:pt>
                <c:pt idx="9">
                  <c:v>1130818</c:v>
                </c:pt>
                <c:pt idx="10">
                  <c:v>1042625</c:v>
                </c:pt>
                <c:pt idx="11">
                  <c:v>1062040</c:v>
                </c:pt>
                <c:pt idx="12">
                  <c:v>1031631</c:v>
                </c:pt>
                <c:pt idx="13">
                  <c:v>990553</c:v>
                </c:pt>
                <c:pt idx="14">
                  <c:v>1016518</c:v>
                </c:pt>
                <c:pt idx="15">
                  <c:v>1051031</c:v>
                </c:pt>
                <c:pt idx="16">
                  <c:v>1183505</c:v>
                </c:pt>
                <c:pt idx="17">
                  <c:v>1127167</c:v>
                </c:pt>
                <c:pt idx="18">
                  <c:v>1096611</c:v>
                </c:pt>
                <c:pt idx="19">
                  <c:v>1031765</c:v>
                </c:pt>
                <c:pt idx="20">
                  <c:v>707362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21-453B-96DD-FB6026DB1D63}"/>
            </c:ext>
          </c:extLst>
        </c:ser>
        <c:ser>
          <c:idx val="1"/>
          <c:order val="1"/>
          <c:tx>
            <c:v>Германия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'[123.xml]OECD.Stat export'!$C$6:$X$6</c:f>
              <c:strCach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strCache>
            </c:strRef>
          </c:cat>
          <c:val>
            <c:numRef>
              <c:f>'[123.xml]OECD.Stat export'!$C$9:$W$9</c:f>
              <c:numCache>
                <c:formatCode>General</c:formatCode>
                <c:ptCount val="21"/>
                <c:pt idx="0">
                  <c:v>648846</c:v>
                </c:pt>
                <c:pt idx="1">
                  <c:v>685259</c:v>
                </c:pt>
                <c:pt idx="2">
                  <c:v>658341</c:v>
                </c:pt>
                <c:pt idx="3">
                  <c:v>601759</c:v>
                </c:pt>
                <c:pt idx="4">
                  <c:v>602182</c:v>
                </c:pt>
                <c:pt idx="5">
                  <c:v>579301</c:v>
                </c:pt>
                <c:pt idx="6">
                  <c:v>558467</c:v>
                </c:pt>
                <c:pt idx="7">
                  <c:v>574752</c:v>
                </c:pt>
                <c:pt idx="8">
                  <c:v>573815</c:v>
                </c:pt>
                <c:pt idx="9">
                  <c:v>606314</c:v>
                </c:pt>
                <c:pt idx="10">
                  <c:v>683529</c:v>
                </c:pt>
                <c:pt idx="11">
                  <c:v>841695</c:v>
                </c:pt>
                <c:pt idx="12">
                  <c:v>965908</c:v>
                </c:pt>
                <c:pt idx="13">
                  <c:v>1108068</c:v>
                </c:pt>
                <c:pt idx="14">
                  <c:v>1342529</c:v>
                </c:pt>
                <c:pt idx="15">
                  <c:v>2016241</c:v>
                </c:pt>
                <c:pt idx="16">
                  <c:v>1719075</c:v>
                </c:pt>
                <c:pt idx="17">
                  <c:v>1384018</c:v>
                </c:pt>
                <c:pt idx="18">
                  <c:v>1383580</c:v>
                </c:pt>
                <c:pt idx="19">
                  <c:v>1345943</c:v>
                </c:pt>
                <c:pt idx="20">
                  <c:v>994819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21-453B-96DD-FB6026DB1D63}"/>
            </c:ext>
          </c:extLst>
        </c:ser>
        <c:ser>
          <c:idx val="2"/>
          <c:order val="2"/>
          <c:tx>
            <c:v>Япония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'[123.xml]OECD.Stat export'!$C$6:$X$6</c:f>
              <c:strCach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strCache>
            </c:strRef>
          </c:cat>
          <c:val>
            <c:numRef>
              <c:f>'[123.xml]OECD.Stat export'!$C$10:$W$10</c:f>
              <c:numCache>
                <c:formatCode>General</c:formatCode>
                <c:ptCount val="21"/>
                <c:pt idx="0">
                  <c:v>345779</c:v>
                </c:pt>
                <c:pt idx="1">
                  <c:v>351187</c:v>
                </c:pt>
                <c:pt idx="2">
                  <c:v>343811</c:v>
                </c:pt>
                <c:pt idx="3">
                  <c:v>373918</c:v>
                </c:pt>
                <c:pt idx="4">
                  <c:v>371983</c:v>
                </c:pt>
                <c:pt idx="5">
                  <c:v>372329</c:v>
                </c:pt>
                <c:pt idx="6">
                  <c:v>325621</c:v>
                </c:pt>
                <c:pt idx="7">
                  <c:v>336646</c:v>
                </c:pt>
                <c:pt idx="8">
                  <c:v>344509</c:v>
                </c:pt>
                <c:pt idx="9">
                  <c:v>297092</c:v>
                </c:pt>
                <c:pt idx="10">
                  <c:v>287071</c:v>
                </c:pt>
                <c:pt idx="11">
                  <c:v>266867</c:v>
                </c:pt>
                <c:pt idx="12">
                  <c:v>303926</c:v>
                </c:pt>
                <c:pt idx="13">
                  <c:v>306742</c:v>
                </c:pt>
                <c:pt idx="14">
                  <c:v>336525</c:v>
                </c:pt>
                <c:pt idx="15">
                  <c:v>391160</c:v>
                </c:pt>
                <c:pt idx="16">
                  <c:v>427585</c:v>
                </c:pt>
                <c:pt idx="17">
                  <c:v>474996</c:v>
                </c:pt>
                <c:pt idx="18">
                  <c:v>519683</c:v>
                </c:pt>
                <c:pt idx="19">
                  <c:v>591961</c:v>
                </c:pt>
                <c:pt idx="20">
                  <c:v>220612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21-453B-96DD-FB6026DB1D63}"/>
            </c:ext>
          </c:extLst>
        </c:ser>
        <c:ser>
          <c:idx val="3"/>
          <c:order val="3"/>
          <c:tx>
            <c:v>Испания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'[123.xml]OECD.Stat export'!$C$6:$X$6</c:f>
              <c:strCach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strCache>
            </c:strRef>
          </c:cat>
          <c:val>
            <c:numRef>
              <c:f>'[123.xml]OECD.Stat export'!$C$11:$W$11</c:f>
              <c:numCache>
                <c:formatCode>General</c:formatCode>
                <c:ptCount val="21"/>
                <c:pt idx="0">
                  <c:v>330881</c:v>
                </c:pt>
                <c:pt idx="1">
                  <c:v>394048</c:v>
                </c:pt>
                <c:pt idx="2">
                  <c:v>443085</c:v>
                </c:pt>
                <c:pt idx="3">
                  <c:v>429524</c:v>
                </c:pt>
                <c:pt idx="4">
                  <c:v>645844</c:v>
                </c:pt>
                <c:pt idx="5">
                  <c:v>682711</c:v>
                </c:pt>
                <c:pt idx="6">
                  <c:v>802971</c:v>
                </c:pt>
                <c:pt idx="7">
                  <c:v>920534</c:v>
                </c:pt>
                <c:pt idx="8">
                  <c:v>567372</c:v>
                </c:pt>
                <c:pt idx="9">
                  <c:v>365367</c:v>
                </c:pt>
                <c:pt idx="10">
                  <c:v>330286</c:v>
                </c:pt>
                <c:pt idx="11">
                  <c:v>335893</c:v>
                </c:pt>
                <c:pt idx="12">
                  <c:v>272489</c:v>
                </c:pt>
                <c:pt idx="13">
                  <c:v>248350</c:v>
                </c:pt>
                <c:pt idx="14">
                  <c:v>264485</c:v>
                </c:pt>
                <c:pt idx="15">
                  <c:v>290005</c:v>
                </c:pt>
                <c:pt idx="16">
                  <c:v>352174</c:v>
                </c:pt>
                <c:pt idx="17">
                  <c:v>453950</c:v>
                </c:pt>
                <c:pt idx="18">
                  <c:v>559998</c:v>
                </c:pt>
                <c:pt idx="19">
                  <c:v>664557</c:v>
                </c:pt>
                <c:pt idx="20">
                  <c:v>415150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21-453B-96DD-FB6026DB1D63}"/>
            </c:ext>
          </c:extLst>
        </c:ser>
        <c:ser>
          <c:idx val="4"/>
          <c:order val="4"/>
          <c:tx>
            <c:v>Великобритания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'[123.xml]OECD.Stat export'!$C$6:$X$6</c:f>
              <c:strCach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strCache>
            </c:strRef>
          </c:cat>
          <c:val>
            <c:numRef>
              <c:f>'[123.xml]OECD.Stat export'!$C$12:$W$12</c:f>
              <c:numCache>
                <c:formatCode>General</c:formatCode>
                <c:ptCount val="21"/>
                <c:pt idx="0">
                  <c:v>260424</c:v>
                </c:pt>
                <c:pt idx="1">
                  <c:v>262239</c:v>
                </c:pt>
                <c:pt idx="2">
                  <c:v>288770</c:v>
                </c:pt>
                <c:pt idx="3">
                  <c:v>327405</c:v>
                </c:pt>
                <c:pt idx="4">
                  <c:v>434322</c:v>
                </c:pt>
                <c:pt idx="5">
                  <c:v>405111</c:v>
                </c:pt>
                <c:pt idx="6">
                  <c:v>451702</c:v>
                </c:pt>
                <c:pt idx="7">
                  <c:v>455000</c:v>
                </c:pt>
                <c:pt idx="8">
                  <c:v>456000</c:v>
                </c:pt>
                <c:pt idx="9">
                  <c:v>430000</c:v>
                </c:pt>
                <c:pt idx="10">
                  <c:v>459000</c:v>
                </c:pt>
                <c:pt idx="11">
                  <c:v>453000</c:v>
                </c:pt>
                <c:pt idx="12">
                  <c:v>383000</c:v>
                </c:pt>
                <c:pt idx="13">
                  <c:v>406000</c:v>
                </c:pt>
                <c:pt idx="14">
                  <c:v>504000</c:v>
                </c:pt>
                <c:pt idx="15">
                  <c:v>481000</c:v>
                </c:pt>
                <c:pt idx="16">
                  <c:v>455000</c:v>
                </c:pt>
                <c:pt idx="17">
                  <c:v>520000</c:v>
                </c:pt>
                <c:pt idx="18">
                  <c:v>486452</c:v>
                </c:pt>
                <c:pt idx="19">
                  <c:v>507000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D21-453B-96DD-FB6026DB1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269688"/>
        <c:axId val="444270472"/>
      </c:lineChart>
      <c:catAx>
        <c:axId val="444269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Года</a:t>
                </a:r>
              </a:p>
              <a:p>
                <a:pPr>
                  <a:defRPr/>
                </a:pP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70472"/>
        <c:crosses val="autoZero"/>
        <c:auto val="1"/>
        <c:lblAlgn val="ctr"/>
        <c:lblOffset val="100"/>
        <c:noMultiLvlLbl val="0"/>
      </c:catAx>
      <c:valAx>
        <c:axId val="44427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мигрантов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6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84E0C2-4DC8-4E1C-9885-717D4417F51E}" type="datetime1">
              <a:rPr lang="ru-RU" smtClean="0"/>
              <a:t>19.01.2023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64D53-79B5-4D41-936D-F1EFC8E29339}" type="datetime1">
              <a:rPr lang="ru-RU" noProof="0" smtClean="0"/>
              <a:t>19.01.2023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79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noProof="0" smtClean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6301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НАЖМИТЕ, ЧТОБЫ ИЗМЕНИТЬ 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ru-RU" noProof="0" dirty="0"/>
              <a:t>УКАЖИТЕ ЗДЕСЬ АДРЕС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НАЖМИТЕ, ЧТОБЫ ИЗМЕНИТЬ 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 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Рисунок 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, выходящая за кра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 dirty="0"/>
              <a:t>НАЖМИТЕ, ЧТОБЫ ИЗМЕНИТЬ 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ru-RU" noProof="0" dirty="0"/>
              <a:t>УКАЖИТЕ ЗДЕСЬ АДРЕС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rtlCol="0" anchor="b"/>
          <a:lstStyle/>
          <a:p>
            <a:pPr rtl="0"/>
            <a:r>
              <a:rPr lang="ru-RU" noProof="0" dirty="0"/>
              <a:t>МЕСТО ДЛЯ</a:t>
            </a:r>
            <a:br>
              <a:rPr lang="ru-RU" noProof="0" dirty="0"/>
            </a:br>
            <a:r>
              <a:rPr lang="ru-RU" noProof="0" dirty="0"/>
              <a:t>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 rtlCol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252813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086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12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4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21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733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22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74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369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9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639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0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894080" y="8128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но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ru-RU" noProof="0" dirty="0"/>
              <a:t>Место для подписи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 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5" name="Фигура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406176" y="4004608"/>
            <a:ext cx="3629130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  <a:r>
              <a:rPr lang="en-US" sz="18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IGRATE</a:t>
            </a:r>
            <a:r>
              <a:rPr lang="en-US" sz="1800" b="1" i="0" spc="0" baseline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 </a:t>
            </a:r>
            <a:r>
              <a:rPr lang="en-US" sz="4400" b="1" i="0" spc="0" baseline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  <a:r>
              <a:rPr lang="en-US" sz="1800" b="1" i="0" spc="0" baseline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ASTER</a:t>
            </a:r>
            <a:endParaRPr lang="ru-RU" sz="18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6" name="Фигура 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536403" y="375284"/>
            <a:ext cx="0" cy="295719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17" name="Фигура 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ru-RU" sz="1050" noProof="0" smtClean="0">
                <a:solidFill>
                  <a:schemeClr val="tx2"/>
                </a:solidFill>
              </a:rPr>
              <a:pPr algn="ctr"/>
              <a:t>‹#›</a:t>
            </a:fld>
            <a:endParaRPr lang="ru-RU" sz="105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70" r:id="rId4"/>
    <p:sldLayoutId id="2147483669" r:id="rId5"/>
    <p:sldLayoutId id="2147483664" r:id="rId6"/>
    <p:sldLayoutId id="2147483650" r:id="rId7"/>
    <p:sldLayoutId id="2147483653" r:id="rId8"/>
    <p:sldLayoutId id="2147483680" r:id="rId9"/>
    <p:sldLayoutId id="2147483678" r:id="rId10"/>
    <p:sldLayoutId id="2147483679" r:id="rId11"/>
    <p:sldLayoutId id="2147483672" r:id="rId12"/>
    <p:sldLayoutId id="2147483683" r:id="rId13"/>
    <p:sldLayoutId id="2147483675" r:id="rId14"/>
    <p:sldLayoutId id="2147483681" r:id="rId15"/>
    <p:sldLayoutId id="2147483682" r:id="rId16"/>
    <p:sldLayoutId id="2147483671" r:id="rId17"/>
    <p:sldLayoutId id="2147483677" r:id="rId18"/>
    <p:sldLayoutId id="2147483676" r:id="rId19"/>
    <p:sldLayoutId id="214748369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E0EE-3A1B-4C93-A7EF-C0A46C9DE09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55D4-F540-4395-918D-E9405A42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6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Женщина, гуляющая в большом городе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35194" r="26570" b="8624"/>
          <a:stretch/>
        </p:blipFill>
        <p:spPr>
          <a:xfrm>
            <a:off x="838200" y="0"/>
            <a:ext cx="11353800" cy="579120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3167380"/>
            <a:ext cx="7164070" cy="2153920"/>
          </a:xfrm>
        </p:spPr>
        <p:txBody>
          <a:bodyPr rtlCol="0"/>
          <a:lstStyle/>
          <a:p>
            <a:pPr rtl="0"/>
            <a:r>
              <a:rPr lang="ru-RU" sz="7000" dirty="0"/>
              <a:t>Миграционный помощник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489440" y="216803"/>
            <a:ext cx="8313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</a:t>
            </a:r>
          </a:p>
          <a:p>
            <a:pPr algn="ctr"/>
            <a:endParaRPr lang="ru-RU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62" y="3065161"/>
            <a:ext cx="5275638" cy="341608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47" y="387896"/>
            <a:ext cx="8783493" cy="593890"/>
          </a:xfrm>
        </p:spPr>
        <p:txBody>
          <a:bodyPr>
            <a:normAutofit fontScale="90000"/>
          </a:bodyPr>
          <a:lstStyle/>
          <a:p>
            <a:r>
              <a:rPr lang="ru-RU" dirty="0"/>
              <a:t>Существующие инструменты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07" y="1017785"/>
            <a:ext cx="597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Migronis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en-US" i="1" dirty="0"/>
              <a:t>https://migronis.com/</a:t>
            </a:r>
          </a:p>
          <a:p>
            <a:r>
              <a:rPr lang="ru-RU" dirty="0"/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59" y="1489718"/>
            <a:ext cx="5119395" cy="2434473"/>
          </a:xfrm>
          <a:prstGeom prst="rect">
            <a:avLst/>
          </a:prstGeom>
          <a:ln>
            <a:noFill/>
          </a:ln>
          <a:effectLst>
            <a:outerShdw blurRad="279400" dist="139700" dir="2700000" sx="97000" sy="97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776306" y="1119846"/>
            <a:ext cx="5255168" cy="173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Компания Migronis Citizenship с самого начала своей профессиональной деятельности заняла стабильную позицию на рынке миграционных услуг. Основное направление – помощь в получении второго гражданства и ВНЖ в более чем в 20 стран мира.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5407" y="4054520"/>
            <a:ext cx="589095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Сотрудники Migronis Citizenship предоставляют консультации по миграционным вопросам, выполняют самостоятельно бумажную работу, ищут законные и выгодные основания для получения ВНЖ, ПМЖ и гражданства в любой из стран, которую рассматривает потенциальный инвестор. Главное достоинство компании – многолетний опыт и надежность.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5249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65" y="1866381"/>
            <a:ext cx="1945657" cy="15831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78" y="4105708"/>
            <a:ext cx="1771449" cy="1645698"/>
          </a:xfrm>
          <a:prstGeom prst="rect">
            <a:avLst/>
          </a:prstGeom>
        </p:spPr>
      </p:pic>
      <p:pic>
        <p:nvPicPr>
          <p:cNvPr id="1032" name="Picture 8" descr="Изображения Instagram | Бесплатные векторы, стоковые фото и PS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40" y="1301230"/>
            <a:ext cx="1762036" cy="17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47" y="327352"/>
            <a:ext cx="7773671" cy="654567"/>
          </a:xfrm>
        </p:spPr>
        <p:txBody>
          <a:bodyPr>
            <a:normAutofit fontScale="90000"/>
          </a:bodyPr>
          <a:lstStyle/>
          <a:p>
            <a:r>
              <a:rPr lang="ru-RU" dirty="0"/>
              <a:t>Существующие инструменты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0191" y="1037825"/>
            <a:ext cx="665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Кроме комплексных инструментов, имеются также и более узконаправленные конкуренты</a:t>
            </a:r>
            <a:r>
              <a:rPr lang="en-US" dirty="0"/>
              <a:t>. </a:t>
            </a:r>
            <a:r>
              <a:rPr lang="ru-RU" dirty="0"/>
              <a:t>Большая часть из них сосредоточена в различных социальных сетях и мессенджерах, например, </a:t>
            </a:r>
            <a:r>
              <a:rPr lang="en-US" dirty="0"/>
              <a:t>Telegram:</a:t>
            </a:r>
          </a:p>
        </p:txBody>
      </p:sp>
      <p:pic>
        <p:nvPicPr>
          <p:cNvPr id="1026" name="Picture 2" descr="Telegram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62" y="794040"/>
            <a:ext cx="1576086" cy="15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40191" y="6300051"/>
            <a:ext cx="6437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solidFill>
                  <a:schemeClr val="bg2"/>
                </a:solidFill>
              </a:rPr>
              <a:t>Instagram - c</a:t>
            </a:r>
            <a:r>
              <a:rPr lang="ru-RU" dirty="0" err="1">
                <a:solidFill>
                  <a:schemeClr val="bg2"/>
                </a:solidFill>
              </a:rPr>
              <a:t>оцсеть</a:t>
            </a:r>
            <a:r>
              <a:rPr lang="ru-RU" dirty="0">
                <a:solidFill>
                  <a:schemeClr val="bg2"/>
                </a:solidFill>
              </a:rPr>
              <a:t>, признанная в России экстремистской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1185009" y="139741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22744" y="2253425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Remocate</a:t>
            </a:r>
            <a:r>
              <a:rPr lang="en-US" b="1" dirty="0"/>
              <a:t>: </a:t>
            </a:r>
            <a:r>
              <a:rPr lang="ru-RU" b="1" dirty="0" err="1"/>
              <a:t>удалёнка</a:t>
            </a:r>
            <a:r>
              <a:rPr lang="ru-RU" b="1" dirty="0"/>
              <a:t> и </a:t>
            </a:r>
            <a:r>
              <a:rPr lang="ru-RU" b="1" dirty="0" err="1"/>
              <a:t>релокация</a:t>
            </a:r>
            <a:r>
              <a:rPr lang="ru-RU" b="1" dirty="0"/>
              <a:t> 🇺🇦 🇷🇺 🇧🇾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0624" y="2765111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Mission → Europe</a:t>
            </a:r>
            <a:endParaRPr lang="ru-RU" b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074" y="2905379"/>
            <a:ext cx="1933371" cy="15081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0624" y="3280549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Релокейт</a:t>
            </a:r>
            <a:r>
              <a:rPr lang="ru-RU" b="1" dirty="0"/>
              <a:t> 🌏 Чат о </a:t>
            </a:r>
            <a:r>
              <a:rPr lang="ru-RU" b="1" dirty="0" err="1"/>
              <a:t>релокации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22744" y="3955255"/>
            <a:ext cx="4801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Оценить их недостатки и плюсы достаточно тяжело, т.к. таких чатов огромное количество и в каждом их них неструктурированный материал, который подойдет только лишь для дополнения общей картины.</a:t>
            </a:r>
          </a:p>
        </p:txBody>
      </p:sp>
    </p:spTree>
    <p:extLst>
      <p:ext uri="{BB962C8B-B14F-4D97-AF65-F5344CB8AC3E}">
        <p14:creationId xmlns:p14="http://schemas.microsoft.com/office/powerpoint/2010/main" val="36119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49" y="363914"/>
            <a:ext cx="6530975" cy="797442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Сравнительная таблица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44C002-3079-40F1-A56D-6E1BA329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956791"/>
            <a:ext cx="11057641" cy="29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 txBox="1">
            <a:spLocks/>
          </p:cNvSpPr>
          <p:nvPr/>
        </p:nvSpPr>
        <p:spPr>
          <a:xfrm>
            <a:off x="965493" y="361749"/>
            <a:ext cx="5445858" cy="815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</a:t>
            </a:r>
            <a:r>
              <a:rPr lang="ru-RU" dirty="0"/>
              <a:t>тек технологий</a:t>
            </a:r>
          </a:p>
        </p:txBody>
      </p:sp>
      <p:pic>
        <p:nvPicPr>
          <p:cNvPr id="8" name="Picture 6" descr="https://fuzeservers.ru/wp-content/uploads/c/c/b/ccb3f9c7433f1efac94ad20e0ef1b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75" y="1409195"/>
            <a:ext cx="2495006" cy="24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inclipart.com/picdir/big/82-820855_the-hypertext-markup-language-is-essential-for-e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43" y="1778927"/>
            <a:ext cx="3115712" cy="201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avatars.mds.yandex.net/i?id=c3016359b9c5491d1525934e00371f07-6281821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88" y="4290656"/>
            <a:ext cx="1715779" cy="15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nder Launches the Easiest Cloud for Hosting Any App or">
            <a:extLst>
              <a:ext uri="{FF2B5EF4-FFF2-40B4-BE49-F238E27FC236}">
                <a16:creationId xmlns:a16="http://schemas.microsoft.com/office/drawing/2014/main" id="{B060BD01-E297-4DCB-834B-4B6DFBB4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40" y="4373556"/>
            <a:ext cx="3677485" cy="13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уководство по SQLite: настраиваем и учимся работать">
            <a:extLst>
              <a:ext uri="{FF2B5EF4-FFF2-40B4-BE49-F238E27FC236}">
                <a16:creationId xmlns:a16="http://schemas.microsoft.com/office/drawing/2014/main" id="{F9BA8A00-BAB7-4878-A527-4317E0F5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99" y="4078704"/>
            <a:ext cx="4164976" cy="19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5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8089" y="329291"/>
            <a:ext cx="6285964" cy="723901"/>
          </a:xfrm>
        </p:spPr>
        <p:txBody>
          <a:bodyPr>
            <a:normAutofit fontScale="90000"/>
          </a:bodyPr>
          <a:lstStyle/>
          <a:p>
            <a:r>
              <a:rPr lang="ru-RU" dirty="0"/>
              <a:t>Финансы и расходы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85781"/>
              </p:ext>
            </p:extLst>
          </p:nvPr>
        </p:nvGraphicFramePr>
        <p:xfrm>
          <a:off x="1250623" y="1232301"/>
          <a:ext cx="9690754" cy="4977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0360">
                  <a:extLst>
                    <a:ext uri="{9D8B030D-6E8A-4147-A177-3AD203B41FA5}">
                      <a16:colId xmlns:a16="http://schemas.microsoft.com/office/drawing/2014/main" val="1507130882"/>
                    </a:ext>
                  </a:extLst>
                </a:gridCol>
                <a:gridCol w="2289512">
                  <a:extLst>
                    <a:ext uri="{9D8B030D-6E8A-4147-A177-3AD203B41FA5}">
                      <a16:colId xmlns:a16="http://schemas.microsoft.com/office/drawing/2014/main" val="2460197967"/>
                    </a:ext>
                  </a:extLst>
                </a:gridCol>
                <a:gridCol w="2290441">
                  <a:extLst>
                    <a:ext uri="{9D8B030D-6E8A-4147-A177-3AD203B41FA5}">
                      <a16:colId xmlns:a16="http://schemas.microsoft.com/office/drawing/2014/main" val="475974947"/>
                    </a:ext>
                  </a:extLst>
                </a:gridCol>
                <a:gridCol w="2290441">
                  <a:extLst>
                    <a:ext uri="{9D8B030D-6E8A-4147-A177-3AD203B41FA5}">
                      <a16:colId xmlns:a16="http://schemas.microsoft.com/office/drawing/2014/main" val="2467816015"/>
                    </a:ext>
                  </a:extLst>
                </a:gridCol>
              </a:tblGrid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 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Цены в месяц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Кол-во месяцев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Итого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261849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Back-end </a:t>
                      </a:r>
                      <a:r>
                        <a:rPr lang="ru-RU" sz="1800" kern="100" dirty="0">
                          <a:effectLst/>
                        </a:rPr>
                        <a:t>разработчик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100 000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5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500 000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434706"/>
                  </a:ext>
                </a:extLst>
              </a:tr>
              <a:tr h="352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Front-end </a:t>
                      </a:r>
                      <a:r>
                        <a:rPr lang="ru-RU" sz="1800" kern="100" dirty="0">
                          <a:effectLst/>
                        </a:rPr>
                        <a:t>разработчик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75 000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37</a:t>
                      </a:r>
                      <a:r>
                        <a:rPr lang="ru-RU" sz="2000" kern="100">
                          <a:effectLst/>
                        </a:rPr>
                        <a:t>5 000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420440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Веб-дизайнер 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50 000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5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250 000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443524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Creative manager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35</a:t>
                      </a:r>
                      <a:r>
                        <a:rPr lang="en-US" sz="2000" kern="100">
                          <a:effectLst/>
                        </a:rPr>
                        <a:t>0</a:t>
                      </a:r>
                      <a:r>
                        <a:rPr lang="ru-RU" sz="2000" kern="100">
                          <a:effectLst/>
                        </a:rPr>
                        <a:t>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226642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Тестирование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50 000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1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50 000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418351"/>
                  </a:ext>
                </a:extLst>
              </a:tr>
              <a:tr h="649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Юридическое агентство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100 000 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1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090166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 </a:t>
                      </a:r>
                      <a:r>
                        <a:rPr lang="ru-RU" sz="1800" kern="100" dirty="0">
                          <a:effectLst/>
                        </a:rPr>
                        <a:t>– агентство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300 </a:t>
                      </a:r>
                      <a:r>
                        <a:rPr lang="en-US" sz="2000" kern="100" dirty="0">
                          <a:effectLst/>
                        </a:rPr>
                        <a:t>000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900 000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32512"/>
                  </a:ext>
                </a:extLst>
              </a:tr>
              <a:tr h="649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Используемые сервисы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10 000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5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50 000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928272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Project </a:t>
                      </a:r>
                      <a:r>
                        <a:rPr lang="ru-RU" sz="1800" kern="100" dirty="0">
                          <a:effectLst/>
                        </a:rPr>
                        <a:t>менеджер 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 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750 000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196799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Аренда офиса </a:t>
                      </a:r>
                      <a:endParaRPr lang="ru-RU" sz="1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30 000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5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150 000</a:t>
                      </a:r>
                      <a:endParaRPr lang="ru-RU" sz="20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156518"/>
                  </a:ext>
                </a:extLst>
              </a:tr>
              <a:tr h="36961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 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Итого: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3 475 000</a:t>
                      </a:r>
                      <a:endParaRPr lang="ru-RU" sz="20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4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2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26453" y="438143"/>
            <a:ext cx="5150583" cy="796590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8373" y="1509710"/>
            <a:ext cx="64877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Front-end</a:t>
            </a:r>
            <a:r>
              <a:rPr lang="ru-RU" sz="2000" dirty="0"/>
              <a:t> </a:t>
            </a:r>
            <a:r>
              <a:rPr lang="en-US" sz="2000" dirty="0"/>
              <a:t>developer: </a:t>
            </a:r>
            <a:r>
              <a:rPr lang="ru-RU" sz="2000" dirty="0"/>
              <a:t>Кузьмин Данила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Back-end developers: </a:t>
            </a:r>
            <a:r>
              <a:rPr lang="ru-RU" sz="2000" dirty="0"/>
              <a:t>Ролдугин Олег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Creative manager: </a:t>
            </a:r>
            <a:r>
              <a:rPr lang="ru-RU" sz="2000" dirty="0"/>
              <a:t>Сандросян Давид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Project manager: </a:t>
            </a:r>
            <a:r>
              <a:rPr lang="ru-RU" sz="2000" dirty="0"/>
              <a:t>Коршунов Анатолий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6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упакованная сумка для путешествий">
            <a:extLst>
              <a:ext uri="{FF2B5EF4-FFF2-40B4-BE49-F238E27FC236}">
                <a16:creationId xmlns:a16="http://schemas.microsoft.com/office/drawing/2014/main" id="{1953526E-7475-6A40-B32A-AB90CBA937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656" b="4656"/>
          <a:stretch>
            <a:fillRect/>
          </a:stretch>
        </p:blipFill>
        <p:spPr/>
      </p:pic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3BC3A2D7-5CFE-0944-821B-1E6E6760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1609067"/>
            <a:ext cx="5445858" cy="2293278"/>
          </a:xfrm>
        </p:spPr>
        <p:txBody>
          <a:bodyPr rtlCol="0"/>
          <a:lstStyle/>
          <a:p>
            <a:pPr rtl="0"/>
            <a:r>
              <a:rPr lang="ru-RU" dirty="0"/>
              <a:t>Будущее в миграции за технологиями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F8C6BF16-D352-864F-9ABC-9C63470E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373" y="3902345"/>
            <a:ext cx="5445858" cy="964295"/>
          </a:xfrm>
        </p:spPr>
        <p:txBody>
          <a:bodyPr rtlCol="0"/>
          <a:lstStyle/>
          <a:p>
            <a:pPr rtl="0"/>
            <a:r>
              <a:rPr lang="ru-RU" dirty="0"/>
              <a:t>Помогаем </a:t>
            </a:r>
            <a:r>
              <a:rPr lang="en-US" dirty="0"/>
              <a:t>IT </a:t>
            </a:r>
            <a:r>
              <a:rPr lang="ru-RU" dirty="0"/>
              <a:t>специалистам переехать в Великобританию</a:t>
            </a:r>
          </a:p>
        </p:txBody>
      </p:sp>
    </p:spTree>
    <p:extLst>
      <p:ext uri="{BB962C8B-B14F-4D97-AF65-F5344CB8AC3E}">
        <p14:creationId xmlns:p14="http://schemas.microsoft.com/office/powerpoint/2010/main" val="1477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28738" y="827006"/>
            <a:ext cx="4606842" cy="1700628"/>
          </a:xfrm>
        </p:spPr>
        <p:txBody>
          <a:bodyPr>
            <a:normAutofit fontScale="90000"/>
          </a:bodyPr>
          <a:lstStyle/>
          <a:p>
            <a:r>
              <a:rPr lang="ru-RU" dirty="0"/>
              <a:t>Единый сервис для всех ваших нужд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328738" y="2783501"/>
            <a:ext cx="4008437" cy="309915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Полный </a:t>
            </a:r>
            <a:r>
              <a:rPr lang="ru-RU" sz="2000" dirty="0"/>
              <a:t>контроль процесса</a:t>
            </a:r>
          </a:p>
          <a:p>
            <a:r>
              <a:rPr lang="ru-RU" sz="2000" dirty="0" smtClean="0"/>
              <a:t>Пошаговое сопровождение</a:t>
            </a:r>
            <a:endParaRPr lang="ru-RU" sz="2000" dirty="0"/>
          </a:p>
          <a:p>
            <a:r>
              <a:rPr lang="ru-RU" sz="2000" dirty="0"/>
              <a:t>Качество и </a:t>
            </a:r>
            <a:r>
              <a:rPr lang="ru-RU" sz="2000" dirty="0" smtClean="0"/>
              <a:t>надежность</a:t>
            </a:r>
          </a:p>
          <a:p>
            <a:r>
              <a:rPr lang="ru-RU" sz="2000" dirty="0" smtClean="0"/>
              <a:t>Быстро и просто</a:t>
            </a:r>
            <a:endParaRPr lang="ru-RU" sz="2000" dirty="0"/>
          </a:p>
        </p:txBody>
      </p:sp>
      <p:pic>
        <p:nvPicPr>
          <p:cNvPr id="2052" name="Picture 4" descr="Флаг Великобритании - описание, история, символика цветов">
            <a:extLst>
              <a:ext uri="{FF2B5EF4-FFF2-40B4-BE49-F238E27FC236}">
                <a16:creationId xmlns:a16="http://schemas.microsoft.com/office/drawing/2014/main" id="{2C0CD079-9AEE-4EB7-B164-83D37B92F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8" r="13386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47419" y="807123"/>
            <a:ext cx="5251172" cy="687808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</a:t>
            </a:r>
            <a:r>
              <a:rPr lang="ru-RU" dirty="0" smtClean="0"/>
              <a:t>мы работаем</a:t>
            </a:r>
            <a:r>
              <a:rPr lang="ru-RU" dirty="0"/>
              <a:t>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068195"/>
            <a:ext cx="10982325" cy="36766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" y="2068195"/>
            <a:ext cx="10982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50" y="248835"/>
            <a:ext cx="6597650" cy="797442"/>
          </a:xfrm>
        </p:spPr>
        <p:txBody>
          <a:bodyPr>
            <a:normAutofit/>
          </a:bodyPr>
          <a:lstStyle/>
          <a:p>
            <a:r>
              <a:rPr lang="ru-RU" dirty="0"/>
              <a:t>Немного статистики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29602"/>
              </p:ext>
            </p:extLst>
          </p:nvPr>
        </p:nvGraphicFramePr>
        <p:xfrm>
          <a:off x="609600" y="1046277"/>
          <a:ext cx="11243309" cy="531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45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7410" y="406400"/>
            <a:ext cx="7636990" cy="12668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Рост вакансий </a:t>
            </a:r>
            <a:r>
              <a:rPr lang="en-US" dirty="0" smtClean="0"/>
              <a:t>IT</a:t>
            </a:r>
            <a:r>
              <a:rPr lang="ru-RU" dirty="0" smtClean="0"/>
              <a:t>-сферы </a:t>
            </a:r>
            <a:br>
              <a:rPr lang="ru-RU" dirty="0" smtClean="0"/>
            </a:br>
            <a:r>
              <a:rPr lang="ru-RU" dirty="0" smtClean="0"/>
              <a:t>Великобритании</a:t>
            </a:r>
            <a:endParaRPr lang="ru-RU" dirty="0"/>
          </a:p>
        </p:txBody>
      </p:sp>
      <p:pic>
        <p:nvPicPr>
          <p:cNvPr id="1028" name="Picture 4" descr="https://lh6.googleusercontent.com/9Mm1WUW8RTmq84ljdaAd5UkwObGyalPena9V8fB5fzNe-3Rd5FKrSylRwfWS4GFZF7gEgyXOPgWcKZ8ZtLQWLc3k0rRhUlM21RRjEBE0owXzcMKNH2wHO_ukOmdAX6jUxDq_aF5aJzgqy_3Tj02k2wD5y0QHk55xkEwcbdsrTIFixQGnILQ5apIeGcDm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34" y="1757680"/>
            <a:ext cx="6549554" cy="4724270"/>
          </a:xfrm>
          <a:prstGeom prst="roundRect">
            <a:avLst>
              <a:gd name="adj" fmla="val 806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52579" y="243839"/>
            <a:ext cx="10451444" cy="892649"/>
          </a:xfrm>
        </p:spPr>
        <p:txBody>
          <a:bodyPr>
            <a:normAutofit fontScale="90000"/>
          </a:bodyPr>
          <a:lstStyle/>
          <a:p>
            <a:r>
              <a:rPr lang="ru-RU" dirty="0"/>
              <a:t>Зарплаты в </a:t>
            </a:r>
            <a:r>
              <a:rPr lang="en-US" dirty="0"/>
              <a:t>IT </a:t>
            </a:r>
            <a:r>
              <a:rPr lang="ru-RU" dirty="0" smtClean="0"/>
              <a:t>сфере Великобритании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0490"/>
              </p:ext>
            </p:extLst>
          </p:nvPr>
        </p:nvGraphicFramePr>
        <p:xfrm>
          <a:off x="1174124" y="1470196"/>
          <a:ext cx="9798676" cy="4789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4384">
                  <a:extLst>
                    <a:ext uri="{9D8B030D-6E8A-4147-A177-3AD203B41FA5}">
                      <a16:colId xmlns:a16="http://schemas.microsoft.com/office/drawing/2014/main" val="87410094"/>
                    </a:ext>
                  </a:extLst>
                </a:gridCol>
                <a:gridCol w="2608190">
                  <a:extLst>
                    <a:ext uri="{9D8B030D-6E8A-4147-A177-3AD203B41FA5}">
                      <a16:colId xmlns:a16="http://schemas.microsoft.com/office/drawing/2014/main" val="732560746"/>
                    </a:ext>
                  </a:extLst>
                </a:gridCol>
                <a:gridCol w="2174285">
                  <a:extLst>
                    <a:ext uri="{9D8B030D-6E8A-4147-A177-3AD203B41FA5}">
                      <a16:colId xmlns:a16="http://schemas.microsoft.com/office/drawing/2014/main" val="2964556477"/>
                    </a:ext>
                  </a:extLst>
                </a:gridCol>
                <a:gridCol w="2411817">
                  <a:extLst>
                    <a:ext uri="{9D8B030D-6E8A-4147-A177-3AD203B41FA5}">
                      <a16:colId xmlns:a16="http://schemas.microsoft.com/office/drawing/2014/main" val="2129424277"/>
                    </a:ext>
                  </a:extLst>
                </a:gridCol>
              </a:tblGrid>
              <a:tr h="630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</a:rPr>
                        <a:t>Специализация (рус.)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Специализация (англ.)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</a:rPr>
                        <a:t>Годовая средняя з/п (</a:t>
                      </a:r>
                      <a:r>
                        <a:rPr lang="en-US" sz="1200" kern="100" dirty="0">
                          <a:effectLst/>
                        </a:rPr>
                        <a:t>£)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</a:rPr>
                        <a:t>Годовая средняя з/п (₽)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721546"/>
                  </a:ext>
                </a:extLst>
              </a:tr>
              <a:tr h="630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Младший программист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Junior Software Engineer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22 350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1 901 249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116527"/>
                  </a:ext>
                </a:extLst>
              </a:tr>
              <a:tr h="302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Веб-разработчик 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 Developer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24 901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2 119 020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605714"/>
                  </a:ext>
                </a:extLst>
              </a:tr>
              <a:tr h="314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3</a:t>
                      </a:r>
                      <a:r>
                        <a:rPr lang="en-US" sz="1200" kern="100">
                          <a:effectLst/>
                        </a:rPr>
                        <a:t>D – </a:t>
                      </a:r>
                      <a:r>
                        <a:rPr lang="ru-RU" sz="1200" kern="100">
                          <a:effectLst/>
                        </a:rPr>
                        <a:t>художник 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3D-artist 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25 290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2 151 346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863564"/>
                  </a:ext>
                </a:extLst>
              </a:tr>
              <a:tr h="314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PHP - </a:t>
                      </a:r>
                      <a:r>
                        <a:rPr lang="ru-RU" sz="1200" kern="100">
                          <a:effectLst/>
                        </a:rPr>
                        <a:t>разработчик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PHP Developer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27 695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2 355 933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91744"/>
                  </a:ext>
                </a:extLst>
              </a:tr>
              <a:tr h="576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Разработчик программного обеспечения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Software Developer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30 730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2 614 111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310323"/>
                  </a:ext>
                </a:extLst>
              </a:tr>
              <a:tr h="314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Программист </a:t>
                      </a:r>
                      <a:r>
                        <a:rPr lang="en-US" sz="1200" kern="100">
                          <a:effectLst/>
                        </a:rPr>
                        <a:t>NET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NET Software Developer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30 930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2 631 125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575387"/>
                  </a:ext>
                </a:extLst>
              </a:tr>
              <a:tr h="302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Инженер-программист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Software Engineer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33 945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2 887 602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824339"/>
                  </a:ext>
                </a:extLst>
              </a:tr>
              <a:tr h="302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 – </a:t>
                      </a:r>
                      <a:r>
                        <a:rPr lang="ru-RU" sz="1200" kern="100">
                          <a:effectLst/>
                        </a:rPr>
                        <a:t>разработчик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 Developer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34 760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2 356 392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082386"/>
                  </a:ext>
                </a:extLst>
              </a:tr>
              <a:tr h="549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Менеджер по информационным технологиям (</a:t>
                      </a:r>
                      <a:r>
                        <a:rPr lang="en-US" sz="1200" kern="100">
                          <a:effectLst/>
                        </a:rPr>
                        <a:t>IT</a:t>
                      </a:r>
                      <a:r>
                        <a:rPr lang="ru-RU" sz="1200" kern="100">
                          <a:effectLst/>
                        </a:rPr>
                        <a:t>)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Information Technology (IT) Manager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38 755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3 296 775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809292"/>
                  </a:ext>
                </a:extLst>
              </a:tr>
              <a:tr h="549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</a:rPr>
                        <a:t>Менеджер проекта в </a:t>
                      </a:r>
                      <a:r>
                        <a:rPr lang="en-US" sz="1200" kern="100">
                          <a:effectLst/>
                        </a:rPr>
                        <a:t>IT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 Manager, Information Technology (IT) 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42 885</a:t>
                      </a:r>
                      <a:endParaRPr lang="ru-RU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3 648 102 </a:t>
                      </a:r>
                      <a:endParaRPr lang="ru-RU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191" t="9185" r="22686" b="17262"/>
          <a:stretch/>
        </p:blipFill>
        <p:spPr>
          <a:xfrm>
            <a:off x="8467663" y="3044332"/>
            <a:ext cx="3551617" cy="347838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62013" y="462398"/>
            <a:ext cx="8584908" cy="7669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Global Talent Visa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975654" y="1625600"/>
            <a:ext cx="9529786" cy="4897120"/>
          </a:xfrm>
        </p:spPr>
        <p:txBody>
          <a:bodyPr anchor="ctr">
            <a:normAutofit lnSpcReduction="10000"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900" dirty="0">
                <a:latin typeface="+mj-lt"/>
              </a:rPr>
              <a:t>Нет необходимости в высшем образовании.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900" dirty="0">
                <a:latin typeface="+mj-lt"/>
              </a:rPr>
              <a:t>Нет необходимости иметь наготове какую-либо бизнес-идею или первоначальное финансирование.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900" dirty="0">
                <a:latin typeface="+mj-lt"/>
              </a:rPr>
              <a:t>Нет необходимости сдавать IELTS или любой другой тест по английскому языку.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900" dirty="0">
                <a:latin typeface="+mj-lt"/>
              </a:rPr>
              <a:t>Возможность и работать и вести бизнес.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900" dirty="0">
                <a:latin typeface="+mj-lt"/>
              </a:rPr>
              <a:t>Отсутствие требований, связанных с бизнесом или </a:t>
            </a:r>
            <a:r>
              <a:rPr lang="en-US" sz="1900" dirty="0" smtClean="0">
                <a:latin typeface="+mj-lt"/>
              </a:rPr>
              <a:t/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работой</a:t>
            </a:r>
            <a:r>
              <a:rPr lang="ru-RU" sz="1900" dirty="0">
                <a:latin typeface="+mj-lt"/>
              </a:rPr>
              <a:t>, которым необходимо соответствовать при </a:t>
            </a:r>
            <a:r>
              <a:rPr lang="en-US" sz="1900" dirty="0" smtClean="0">
                <a:latin typeface="+mj-lt"/>
              </a:rPr>
              <a:t/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подаче </a:t>
            </a:r>
            <a:r>
              <a:rPr lang="ru-RU" sz="1900" dirty="0">
                <a:latin typeface="+mj-lt"/>
              </a:rPr>
              <a:t>заявки на IRL.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900" dirty="0">
                <a:latin typeface="+mj-lt"/>
              </a:rPr>
              <a:t>Нет необходимости иметь какое-либо </a:t>
            </a:r>
            <a:r>
              <a:rPr lang="ru-RU" sz="1900" dirty="0" smtClean="0">
                <a:latin typeface="+mj-lt"/>
              </a:rPr>
              <a:t>предложение</a:t>
            </a:r>
            <a:r>
              <a:rPr lang="en-US" sz="1900" dirty="0" smtClean="0">
                <a:latin typeface="+mj-lt"/>
              </a:rPr>
              <a:t/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о </a:t>
            </a:r>
            <a:r>
              <a:rPr lang="ru-RU" sz="1900" dirty="0">
                <a:latin typeface="+mj-lt"/>
              </a:rPr>
              <a:t>работе при подаче заявления.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900" dirty="0">
                <a:latin typeface="+mj-lt"/>
              </a:rPr>
              <a:t>Гибкость: вы можете поступить на очную форму </a:t>
            </a:r>
            <a:r>
              <a:rPr lang="en-US" sz="1900" dirty="0" smtClean="0">
                <a:latin typeface="+mj-lt"/>
              </a:rPr>
              <a:t/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обучения</a:t>
            </a:r>
            <a:r>
              <a:rPr lang="ru-RU" sz="1900" dirty="0">
                <a:latin typeface="+mj-lt"/>
              </a:rPr>
              <a:t>, быть </a:t>
            </a:r>
            <a:r>
              <a:rPr lang="ru-RU" sz="1900" dirty="0" smtClean="0">
                <a:latin typeface="+mj-lt"/>
              </a:rPr>
              <a:t>самозанятым, </a:t>
            </a:r>
            <a:r>
              <a:rPr lang="ru-RU" sz="1900" dirty="0">
                <a:latin typeface="+mj-lt"/>
              </a:rPr>
              <a:t>работать в </a:t>
            </a:r>
            <a:r>
              <a:rPr lang="en-US" sz="1900" dirty="0" smtClean="0">
                <a:latin typeface="+mj-lt"/>
              </a:rPr>
              <a:t/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компании</a:t>
            </a:r>
            <a:r>
              <a:rPr lang="ru-RU" sz="1900" dirty="0">
                <a:latin typeface="+mj-lt"/>
              </a:rPr>
              <a:t>, </a:t>
            </a:r>
            <a:r>
              <a:rPr lang="ru-RU" sz="1900" dirty="0" smtClean="0">
                <a:latin typeface="+mj-lt"/>
              </a:rPr>
              <a:t>вести </a:t>
            </a:r>
            <a:r>
              <a:rPr lang="ru-RU" sz="1900" dirty="0">
                <a:latin typeface="+mj-lt"/>
              </a:rPr>
              <a:t>собственный бизнес в </a:t>
            </a:r>
            <a:r>
              <a:rPr lang="en-US" sz="1900" dirty="0" smtClean="0">
                <a:latin typeface="+mj-lt"/>
              </a:rPr>
              <a:t/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Великобритании </a:t>
            </a:r>
            <a:r>
              <a:rPr lang="ru-RU" sz="1900" dirty="0">
                <a:latin typeface="+mj-lt"/>
              </a:rPr>
              <a:t>или </a:t>
            </a:r>
            <a:r>
              <a:rPr lang="ru-RU" sz="1900" dirty="0" smtClean="0">
                <a:latin typeface="+mj-lt"/>
              </a:rPr>
              <a:t>совмещать </a:t>
            </a:r>
            <a:r>
              <a:rPr lang="ru-RU" sz="1900" dirty="0">
                <a:latin typeface="+mj-lt"/>
              </a:rPr>
              <a:t>все </a:t>
            </a:r>
            <a:r>
              <a:rPr lang="en-US" sz="1900" dirty="0" smtClean="0">
                <a:latin typeface="+mj-lt"/>
              </a:rPr>
              <a:t>“</a:t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вышеперечисленное </a:t>
            </a:r>
            <a:r>
              <a:rPr lang="ru-RU" sz="1900" dirty="0">
                <a:latin typeface="+mj-lt"/>
              </a:rPr>
              <a:t>без </a:t>
            </a:r>
            <a:r>
              <a:rPr lang="ru-RU" sz="1900" dirty="0" smtClean="0">
                <a:latin typeface="+mj-lt"/>
              </a:rPr>
              <a:t>дополнительных </a:t>
            </a:r>
            <a:r>
              <a:rPr lang="en-US" sz="1900" dirty="0" smtClean="0">
                <a:latin typeface="+mj-lt"/>
              </a:rPr>
              <a:t/>
            </a:r>
            <a:br>
              <a:rPr lang="en-US" sz="1900" dirty="0" smtClean="0">
                <a:latin typeface="+mj-lt"/>
              </a:rPr>
            </a:br>
            <a:r>
              <a:rPr lang="ru-RU" sz="1900" dirty="0" smtClean="0">
                <a:latin typeface="+mj-lt"/>
              </a:rPr>
              <a:t>разрешений</a:t>
            </a:r>
            <a:r>
              <a:rPr lang="ru-RU" sz="1900" dirty="0">
                <a:latin typeface="+mj-lt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27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49" y="323076"/>
            <a:ext cx="7773671" cy="654567"/>
          </a:xfrm>
        </p:spPr>
        <p:txBody>
          <a:bodyPr>
            <a:normAutofit fontScale="90000"/>
          </a:bodyPr>
          <a:lstStyle/>
          <a:p>
            <a:r>
              <a:rPr lang="ru-RU" dirty="0"/>
              <a:t>Существующие инструменты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848" y="1040647"/>
            <a:ext cx="586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рынке представлены комплексные инструменты, помогающие в миграции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Immigrant Invest </a:t>
            </a:r>
            <a:r>
              <a:rPr lang="ru-RU" dirty="0"/>
              <a:t>- </a:t>
            </a:r>
            <a:r>
              <a:rPr lang="en-US" i="1" dirty="0"/>
              <a:t>https://immigrantinvest.com/ru/</a:t>
            </a:r>
            <a:r>
              <a:rPr lang="ru-RU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8964" y="1700622"/>
            <a:ext cx="5387398" cy="166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Компания работает на рынке инвестиционных программ с 2006 года. Офисы расположены в 6 странах. Головной офис компании находится в Вене.</a:t>
            </a:r>
            <a:endParaRPr lang="ru-RU" sz="1600" dirty="0"/>
          </a:p>
          <a:p>
            <a:pPr algn="just">
              <a:lnSpc>
                <a:spcPct val="120000"/>
              </a:lnSpc>
            </a:pP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71953" y="4603979"/>
            <a:ext cx="5729003" cy="210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Более 50 высококвалифицированных сотрудников "Иммигрант Инвест", среди которых дипломированные юристы, адвокаты, финансисты, эксперты инвестиционного гражданства, специалисты по недвижимости, обеспечат успех вашего дела.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C9E779-187E-4795-AB6C-E94EFCF4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54" y="1971453"/>
            <a:ext cx="5437391" cy="25257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F126C9-5343-43B3-9694-DE9552D4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72" y="3429000"/>
            <a:ext cx="5282572" cy="23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9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977_TF78646930.potx" id="{A49F823B-C1E8-4E34-973A-B10266BCB909}" vid="{4E64CF28-4CC8-4523-AF48-AB3FF440DF01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 путешествии</Template>
  <TotalTime>0</TotalTime>
  <Words>533</Words>
  <Application>Microsoft Office PowerPoint</Application>
  <PresentationFormat>Широкоэкранный</PresentationFormat>
  <Paragraphs>145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8" baseType="lpstr">
      <vt:lpstr>NSimSun</vt:lpstr>
      <vt:lpstr>Arial</vt:lpstr>
      <vt:lpstr>Bebas</vt:lpstr>
      <vt:lpstr>Calibri</vt:lpstr>
      <vt:lpstr>Calibri Light</vt:lpstr>
      <vt:lpstr>Gill Sans</vt:lpstr>
      <vt:lpstr>Gill Sans Light</vt:lpstr>
      <vt:lpstr>Gill Sans MT</vt:lpstr>
      <vt:lpstr>Gill Sans Nova Light</vt:lpstr>
      <vt:lpstr>Helvetica Light</vt:lpstr>
      <vt:lpstr>Liberation Serif</vt:lpstr>
      <vt:lpstr>Тема Office</vt:lpstr>
      <vt:lpstr>Специальное оформление</vt:lpstr>
      <vt:lpstr>Миграционный помощник</vt:lpstr>
      <vt:lpstr>Будущее в миграции за технологиями</vt:lpstr>
      <vt:lpstr>Единый сервис для всех ваших нужд</vt:lpstr>
      <vt:lpstr>Как мы работаем:</vt:lpstr>
      <vt:lpstr>Немного статистики</vt:lpstr>
      <vt:lpstr>Рост вакансий IT-сферы  Великобритании</vt:lpstr>
      <vt:lpstr>Зарплаты в IT сфере Великобритании</vt:lpstr>
      <vt:lpstr>Преимущества Global Talent Visa</vt:lpstr>
      <vt:lpstr>Существующие инструменты</vt:lpstr>
      <vt:lpstr>Существующие инструменты</vt:lpstr>
      <vt:lpstr>Существующие инструменты</vt:lpstr>
      <vt:lpstr>Сравнительная таблица</vt:lpstr>
      <vt:lpstr>Презентация PowerPoint</vt:lpstr>
      <vt:lpstr>Финансы и расходы</vt:lpstr>
      <vt:lpstr>Наша команда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2022-10-02T15:40:55Z</dcterms:created>
  <dcterms:modified xsi:type="dcterms:W3CDTF">2023-01-18T23:51:15Z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