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84" r:id="rId5"/>
  </p:sldMasterIdLst>
  <p:notesMasterIdLst>
    <p:notesMasterId r:id="rId13"/>
  </p:notesMasterIdLst>
  <p:handoutMasterIdLst>
    <p:handoutMasterId r:id="rId14"/>
  </p:handoutMasterIdLst>
  <p:sldIdLst>
    <p:sldId id="2524" r:id="rId6"/>
    <p:sldId id="2533" r:id="rId7"/>
    <p:sldId id="2534" r:id="rId8"/>
    <p:sldId id="2536" r:id="rId9"/>
    <p:sldId id="2537" r:id="rId10"/>
    <p:sldId id="2538" r:id="rId11"/>
    <p:sldId id="2539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 snapToObjects="1" showGuides="1">
      <p:cViewPr>
        <p:scale>
          <a:sx n="66" d="100"/>
          <a:sy n="66" d="100"/>
        </p:scale>
        <p:origin x="437" y="365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84E0C2-4DC8-4E1C-9885-717D4417F51E}" type="datetime1">
              <a:rPr lang="ru-RU" smtClean="0"/>
              <a:t>31.10.2022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D64D53-79B5-4D41-936D-F1EFC8E29339}" type="datetime1">
              <a:rPr lang="ru-RU" noProof="0" smtClean="0"/>
              <a:t>31.10.2022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НАЖМИТЕ, ЧТОБЫ ИЗМЕНИТЬ 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ru-RU" noProof="0" dirty="0"/>
              <a:t>УКАЖИТЕ ЗДЕСЬ АДРЕС ВЕБ-САЙТА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НАЖМИТЕ, ЧТОБЫ ИЗМЕНИТЬ 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Текст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Заголовок 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Рисунок 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, выходящая за кра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НАЖМИТЕ, ЧТОБЫ ИЗМЕНИТЬ 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ru-RU" noProof="0" dirty="0"/>
              <a:t>УКАЖИТЕ ЗДЕСЬ АДРЕС ВЕБ-САЙТА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слайд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086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1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49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21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73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222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74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936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9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06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слайд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0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894080" y="8128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но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ru-RU" noProof="0" dirty="0"/>
              <a:t>Место для подписи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 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5" name="Фигура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406176" y="4004608"/>
            <a:ext cx="3629130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4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  <a:r>
              <a:rPr lang="en-US" sz="18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IGRATE</a:t>
            </a:r>
            <a:r>
              <a:rPr lang="en-US" sz="1800" b="1" i="0" spc="0" baseline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 </a:t>
            </a:r>
            <a:r>
              <a:rPr lang="en-US" sz="4400" b="1" i="0" spc="0" baseline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  <a:r>
              <a:rPr lang="en-US" sz="1800" b="1" i="0" spc="0" baseline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ASTER</a:t>
            </a:r>
            <a:endParaRPr lang="ru-RU" sz="18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6" name="Фигура 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536403" y="375284"/>
            <a:ext cx="0" cy="295719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17" name="Фигура 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ru-RU" sz="1050" noProof="0" smtClean="0">
                <a:solidFill>
                  <a:schemeClr val="tx2"/>
                </a:solidFill>
              </a:rPr>
              <a:pPr algn="ctr"/>
              <a:t>‹#›</a:t>
            </a:fld>
            <a:endParaRPr lang="ru-RU" sz="105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70" r:id="rId4"/>
    <p:sldLayoutId id="2147483669" r:id="rId5"/>
    <p:sldLayoutId id="2147483664" r:id="rId6"/>
    <p:sldLayoutId id="2147483650" r:id="rId7"/>
    <p:sldLayoutId id="2147483653" r:id="rId8"/>
    <p:sldLayoutId id="2147483680" r:id="rId9"/>
    <p:sldLayoutId id="2147483678" r:id="rId10"/>
    <p:sldLayoutId id="2147483679" r:id="rId11"/>
    <p:sldLayoutId id="2147483672" r:id="rId12"/>
    <p:sldLayoutId id="2147483683" r:id="rId13"/>
    <p:sldLayoutId id="2147483675" r:id="rId14"/>
    <p:sldLayoutId id="2147483681" r:id="rId15"/>
    <p:sldLayoutId id="2147483682" r:id="rId16"/>
    <p:sldLayoutId id="2147483671" r:id="rId17"/>
    <p:sldLayoutId id="2147483677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E0EE-3A1B-4C93-A7EF-C0A46C9DE0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6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Женщина, гуляющая в большом городе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35194" r="26570" b="8624"/>
          <a:stretch/>
        </p:blipFill>
        <p:spPr>
          <a:xfrm>
            <a:off x="838200" y="0"/>
            <a:ext cx="11353800" cy="579120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3434080"/>
            <a:ext cx="6548438" cy="2153920"/>
          </a:xfrm>
        </p:spPr>
        <p:txBody>
          <a:bodyPr rtlCol="0"/>
          <a:lstStyle/>
          <a:p>
            <a:pPr rtl="0"/>
            <a:r>
              <a:rPr lang="ru-RU" sz="7200" dirty="0"/>
              <a:t>Миграционный помощник</a:t>
            </a:r>
            <a:endParaRPr lang="ru-RU" sz="8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489440" y="216803"/>
            <a:ext cx="8313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Актуально</a:t>
            </a:r>
          </a:p>
          <a:p>
            <a:pPr algn="ctr"/>
            <a:endParaRPr lang="ru-RU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50" y="107433"/>
            <a:ext cx="5321300" cy="7974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Немного статистики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1851" y="6419849"/>
            <a:ext cx="727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Статистика взята с </a:t>
            </a:r>
            <a:r>
              <a:rPr lang="en-US" sz="1400" dirty="0" smtClean="0">
                <a:solidFill>
                  <a:schemeClr val="bg2"/>
                </a:solidFill>
              </a:rPr>
              <a:t>https://worldmigrationreport.iom.int/wmr-2022-interactive</a:t>
            </a:r>
            <a:r>
              <a:rPr lang="en-US" sz="1400" dirty="0">
                <a:solidFill>
                  <a:schemeClr val="bg2"/>
                </a:solidFill>
              </a:rPr>
              <a:t>/</a:t>
            </a:r>
            <a:endParaRPr lang="ru-RU" sz="1400" dirty="0">
              <a:solidFill>
                <a:schemeClr val="bg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904875"/>
            <a:ext cx="4995737" cy="30194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1" y="3771900"/>
            <a:ext cx="4995736" cy="25812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49" y="3754509"/>
            <a:ext cx="5563153" cy="25986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0" y="1038225"/>
            <a:ext cx="5563153" cy="21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50" y="107433"/>
            <a:ext cx="5321300" cy="7974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Немного статистики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1851" y="6419849"/>
            <a:ext cx="727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Статистика взята с </a:t>
            </a:r>
            <a:r>
              <a:rPr lang="en-US" sz="1400" dirty="0" smtClean="0">
                <a:solidFill>
                  <a:schemeClr val="bg2"/>
                </a:solidFill>
              </a:rPr>
              <a:t>https://worldmigrationreport.iom.int/wmr-2022-interactive</a:t>
            </a:r>
            <a:r>
              <a:rPr lang="en-US" sz="1400" dirty="0">
                <a:solidFill>
                  <a:schemeClr val="bg2"/>
                </a:solidFill>
              </a:rPr>
              <a:t>/</a:t>
            </a:r>
            <a:endParaRPr lang="ru-RU" sz="1400" dirty="0">
              <a:solidFill>
                <a:schemeClr val="bg2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971550"/>
            <a:ext cx="4718092" cy="538162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5" y="1076325"/>
            <a:ext cx="5027559" cy="48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40" y="108652"/>
            <a:ext cx="7047259" cy="65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49" y="323076"/>
            <a:ext cx="7773671" cy="6545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Существующие инструменты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1848" y="1040647"/>
            <a:ext cx="586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рынке представлены комплексные инструменты, помогающие в миграции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Smart </a:t>
            </a:r>
            <a:r>
              <a:rPr lang="ru-RU" b="1" dirty="0" smtClean="0"/>
              <a:t>Интеграция</a:t>
            </a:r>
            <a:r>
              <a:rPr lang="ru-RU" dirty="0" smtClean="0"/>
              <a:t> - </a:t>
            </a:r>
            <a:r>
              <a:rPr lang="en-US" i="1" dirty="0"/>
              <a:t>https://smartintegration.org/</a:t>
            </a:r>
            <a:endParaRPr lang="en-US" i="1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03" y="2083672"/>
            <a:ext cx="4942405" cy="2357629"/>
          </a:xfrm>
          <a:prstGeom prst="rect">
            <a:avLst/>
          </a:prstGeom>
          <a:ln>
            <a:noFill/>
          </a:ln>
          <a:effectLst>
            <a:outerShdw blurRad="254000" dist="139700" dir="2700000" sx="98000" sy="98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608964" y="1309734"/>
            <a:ext cx="5387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+"/>
            </a:pPr>
            <a:r>
              <a:rPr lang="ru-RU" sz="1600" dirty="0" smtClean="0"/>
              <a:t>Имеются реальные кейсы иммиграции</a:t>
            </a:r>
          </a:p>
          <a:p>
            <a:pPr marL="342900" indent="-342900">
              <a:buFontTx/>
              <a:buChar char="+"/>
            </a:pPr>
            <a:r>
              <a:rPr lang="ru-RU" sz="1600" dirty="0" smtClean="0"/>
              <a:t>Большое количество отзывов</a:t>
            </a:r>
          </a:p>
          <a:p>
            <a:pPr marL="342900" indent="-342900">
              <a:buFontTx/>
              <a:buChar char="+"/>
            </a:pPr>
            <a:r>
              <a:rPr lang="ru-RU" sz="1600" dirty="0" smtClean="0"/>
              <a:t>Большое сообщество единомышленников</a:t>
            </a:r>
          </a:p>
          <a:p>
            <a:pPr marL="342900" indent="-342900">
              <a:buFontTx/>
              <a:buChar char="+"/>
            </a:pPr>
            <a:r>
              <a:rPr lang="ru-RU" sz="1600" dirty="0" smtClean="0"/>
              <a:t>30 экспертов</a:t>
            </a:r>
          </a:p>
          <a:p>
            <a:pPr marL="342900" indent="-342900">
              <a:buFontTx/>
              <a:buChar char="+"/>
            </a:pPr>
            <a:r>
              <a:rPr lang="ru-RU" sz="1600" dirty="0" smtClean="0"/>
              <a:t>Много образовательного контента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666" y="2681634"/>
            <a:ext cx="3825523" cy="4052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43000" endPos="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1313558" y="4843059"/>
            <a:ext cx="580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1600" dirty="0" smtClean="0"/>
              <a:t>Отсутствие возможности определить наиболее подходящую страну для переезда</a:t>
            </a:r>
          </a:p>
          <a:p>
            <a:pPr marL="342900" indent="-342900">
              <a:buFontTx/>
              <a:buChar char="-"/>
            </a:pPr>
            <a:r>
              <a:rPr lang="ru-RU" sz="1600" dirty="0" smtClean="0"/>
              <a:t>Отсутствие плана переезда</a:t>
            </a:r>
          </a:p>
          <a:p>
            <a:pPr marL="342900" indent="-342900">
              <a:buFontTx/>
              <a:buChar char="-"/>
            </a:pPr>
            <a:r>
              <a:rPr lang="ru-RU" sz="1600" dirty="0" smtClean="0"/>
              <a:t>Представляет собой платные конференции и лекции, где ментор раскрывает тонкости иммиграции</a:t>
            </a:r>
          </a:p>
          <a:p>
            <a:pPr marL="342900" indent="-342900">
              <a:buFontTx/>
              <a:buChar char="-"/>
            </a:pPr>
            <a:r>
              <a:rPr lang="ru-RU" sz="1600" dirty="0" smtClean="0"/>
              <a:t>Услуги от 7 евро до 140+ евро за инструкции и лекции</a:t>
            </a:r>
          </a:p>
        </p:txBody>
      </p:sp>
    </p:spTree>
    <p:extLst>
      <p:ext uri="{BB962C8B-B14F-4D97-AF65-F5344CB8AC3E}">
        <p14:creationId xmlns:p14="http://schemas.microsoft.com/office/powerpoint/2010/main" val="220966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02" y="3065161"/>
            <a:ext cx="5387398" cy="3488456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47" y="327352"/>
            <a:ext cx="7773671" cy="6545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Существующие инструменты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43607" y="1017785"/>
            <a:ext cx="597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Migronis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i="1" dirty="0"/>
              <a:t>https://migronis.com/</a:t>
            </a:r>
            <a:endParaRPr lang="en-US" i="1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58" y="1494228"/>
            <a:ext cx="5255168" cy="2499038"/>
          </a:xfrm>
          <a:prstGeom prst="rect">
            <a:avLst/>
          </a:prstGeom>
          <a:ln>
            <a:noFill/>
          </a:ln>
          <a:effectLst>
            <a:outerShdw blurRad="279400" dist="139700" dir="2700000" sx="97000" sy="97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804602" y="1340902"/>
            <a:ext cx="5255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+"/>
            </a:pPr>
            <a:r>
              <a:rPr lang="ru-RU" sz="1600" dirty="0" smtClean="0"/>
              <a:t>Много успешных кейсов по работе с клиентами</a:t>
            </a:r>
          </a:p>
          <a:p>
            <a:pPr marL="342900" indent="-342900">
              <a:buFontTx/>
              <a:buChar char="+"/>
            </a:pPr>
            <a:r>
              <a:rPr lang="ru-RU" sz="1600" dirty="0" smtClean="0"/>
              <a:t>Имеется сформированная программа, от которой наследуются новые частные решения</a:t>
            </a:r>
          </a:p>
          <a:p>
            <a:pPr marL="342900" indent="-342900">
              <a:buFontTx/>
              <a:buChar char="+"/>
            </a:pPr>
            <a:r>
              <a:rPr lang="ru-RU" sz="1600" dirty="0" smtClean="0"/>
              <a:t>Квалифицированные сотрудники</a:t>
            </a:r>
          </a:p>
          <a:p>
            <a:pPr marL="342900" indent="-342900">
              <a:buFontTx/>
              <a:buChar char="+"/>
            </a:pPr>
            <a:r>
              <a:rPr lang="ru-RU" sz="1600" dirty="0" smtClean="0"/>
              <a:t>Обеспечивают безопасность и конфиденциальность</a:t>
            </a:r>
          </a:p>
          <a:p>
            <a:pPr marL="342900" indent="-342900">
              <a:buFontTx/>
              <a:buChar char="+"/>
            </a:pPr>
            <a:r>
              <a:rPr lang="ru-RU" sz="1600" dirty="0" smtClean="0"/>
              <a:t>Бесплатные консультации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3558" y="4469709"/>
            <a:ext cx="5804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1600" dirty="0" smtClean="0"/>
              <a:t>Мало реальных отзывов</a:t>
            </a:r>
          </a:p>
          <a:p>
            <a:pPr marL="342900" indent="-342900">
              <a:buFontTx/>
              <a:buChar char="-"/>
            </a:pPr>
            <a:r>
              <a:rPr lang="ru-RU" sz="1600" dirty="0" smtClean="0"/>
              <a:t>Нет ознакомительных образовательных программ</a:t>
            </a:r>
          </a:p>
          <a:p>
            <a:pPr marL="342900" indent="-342900">
              <a:buFontTx/>
              <a:buChar char="-"/>
            </a:pPr>
            <a:r>
              <a:rPr lang="ru-RU" sz="1600" dirty="0" smtClean="0"/>
              <a:t>Ограниченный список стран для переезда</a:t>
            </a:r>
          </a:p>
          <a:p>
            <a:pPr marL="342900" indent="-342900">
              <a:buFontTx/>
              <a:buChar char="-"/>
            </a:pPr>
            <a:r>
              <a:rPr lang="ru-RU" sz="1600" dirty="0" smtClean="0"/>
              <a:t>Отсутствие расценок консультаций</a:t>
            </a:r>
          </a:p>
        </p:txBody>
      </p:sp>
    </p:spTree>
    <p:extLst>
      <p:ext uri="{BB962C8B-B14F-4D97-AF65-F5344CB8AC3E}">
        <p14:creationId xmlns:p14="http://schemas.microsoft.com/office/powerpoint/2010/main" val="345249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65" y="1752224"/>
            <a:ext cx="1945657" cy="15831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78" y="4105708"/>
            <a:ext cx="1771449" cy="1645698"/>
          </a:xfrm>
          <a:prstGeom prst="rect">
            <a:avLst/>
          </a:prstGeom>
        </p:spPr>
      </p:pic>
      <p:pic>
        <p:nvPicPr>
          <p:cNvPr id="1032" name="Picture 8" descr="Изображения Instagram | Бесплатные векторы, стоковые фото и PS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40" y="1301230"/>
            <a:ext cx="1762036" cy="17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47" y="327352"/>
            <a:ext cx="7773671" cy="6545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Существующие инструменты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40191" y="981919"/>
            <a:ext cx="665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Кроме комплексных инструментов, имеются также и более узконаправленные конкуренты</a:t>
            </a:r>
            <a:r>
              <a:rPr lang="en-US" dirty="0" smtClean="0"/>
              <a:t>. </a:t>
            </a:r>
            <a:r>
              <a:rPr lang="ru-RU" dirty="0" smtClean="0"/>
              <a:t>Большая часть из них сосредоточена в различных социальных сетях и мессенджерах, например, </a:t>
            </a:r>
            <a:r>
              <a:rPr lang="en-US" dirty="0" smtClean="0"/>
              <a:t>Telegram:</a:t>
            </a:r>
          </a:p>
        </p:txBody>
      </p:sp>
      <p:pic>
        <p:nvPicPr>
          <p:cNvPr id="1026" name="Picture 2" descr="Telegram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62" y="794040"/>
            <a:ext cx="1576086" cy="15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40191" y="6300051"/>
            <a:ext cx="6437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r>
              <a:rPr lang="en-US" dirty="0" smtClean="0">
                <a:solidFill>
                  <a:schemeClr val="bg2"/>
                </a:solidFill>
              </a:rPr>
              <a:t>Instagram - c</a:t>
            </a:r>
            <a:r>
              <a:rPr lang="ru-RU" dirty="0" err="1" smtClean="0">
                <a:solidFill>
                  <a:schemeClr val="bg2"/>
                </a:solidFill>
              </a:rPr>
              <a:t>оцсеть</a:t>
            </a:r>
            <a:r>
              <a:rPr lang="ru-RU" dirty="0">
                <a:solidFill>
                  <a:schemeClr val="bg2"/>
                </a:solidFill>
              </a:rPr>
              <a:t>, признанная в России экстремистской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1185009" y="1397417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22744" y="2253425"/>
            <a:ext cx="52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Remocate</a:t>
            </a:r>
            <a:r>
              <a:rPr lang="en-US" b="1" dirty="0"/>
              <a:t>: </a:t>
            </a:r>
            <a:r>
              <a:rPr lang="ru-RU" b="1" dirty="0" err="1"/>
              <a:t>удалёнка</a:t>
            </a:r>
            <a:r>
              <a:rPr lang="ru-RU" b="1" dirty="0"/>
              <a:t> и </a:t>
            </a:r>
            <a:r>
              <a:rPr lang="ru-RU" b="1" dirty="0" err="1"/>
              <a:t>релокация</a:t>
            </a:r>
            <a:r>
              <a:rPr lang="ru-RU" b="1" dirty="0"/>
              <a:t> 🇺🇦 🇷🇺 🇧🇾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30624" y="2765111"/>
            <a:ext cx="52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Mission → Europe</a:t>
            </a:r>
            <a:endParaRPr lang="ru-RU" b="1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074" y="2905379"/>
            <a:ext cx="1933371" cy="15081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0624" y="3280549"/>
            <a:ext cx="52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Релокейти</a:t>
            </a:r>
            <a:r>
              <a:rPr lang="ru-RU" b="1" dirty="0"/>
              <a:t> 🌏 Чат о </a:t>
            </a:r>
            <a:r>
              <a:rPr lang="ru-RU" b="1" dirty="0" err="1"/>
              <a:t>релокации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22744" y="3955255"/>
            <a:ext cx="4801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Оценить их недостатки и плюсы достаточно тяжело, т.к. таких чатов огромное количество и в каждом их них неструктурированный материал, который подойдет только лишь для дополнения общей картины.</a:t>
            </a:r>
          </a:p>
        </p:txBody>
      </p:sp>
    </p:spTree>
    <p:extLst>
      <p:ext uri="{BB962C8B-B14F-4D97-AF65-F5344CB8AC3E}">
        <p14:creationId xmlns:p14="http://schemas.microsoft.com/office/powerpoint/2010/main" val="3611982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977_TF78646930.potx" id="{A49F823B-C1E8-4E34-973A-B10266BCB909}" vid="{4E64CF28-4CC8-4523-AF48-AB3FF440DF01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16c05727-aa75-4e4a-9b5f-8a80a1165891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о путешествии</Template>
  <TotalTime>0</TotalTime>
  <Words>228</Words>
  <Application>Microsoft Office PowerPoint</Application>
  <PresentationFormat>Широкоэкранный</PresentationFormat>
  <Paragraphs>40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8" baseType="lpstr">
      <vt:lpstr>Arial</vt:lpstr>
      <vt:lpstr>Bebas</vt:lpstr>
      <vt:lpstr>Calibri</vt:lpstr>
      <vt:lpstr>Calibri Light</vt:lpstr>
      <vt:lpstr>Gill Sans</vt:lpstr>
      <vt:lpstr>Gill Sans Light</vt:lpstr>
      <vt:lpstr>Gill Sans MT</vt:lpstr>
      <vt:lpstr>Gill Sans Nova Light</vt:lpstr>
      <vt:lpstr>Helvetica Light</vt:lpstr>
      <vt:lpstr>Тема Office</vt:lpstr>
      <vt:lpstr>Специальное оформление</vt:lpstr>
      <vt:lpstr>Миграционный помощник</vt:lpstr>
      <vt:lpstr>Немного статистики</vt:lpstr>
      <vt:lpstr>Немного статистики</vt:lpstr>
      <vt:lpstr>Презентация PowerPoint</vt:lpstr>
      <vt:lpstr>Существующие инструменты</vt:lpstr>
      <vt:lpstr>Существующие инструменты</vt:lpstr>
      <vt:lpstr>Существующие инструменты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2022-10-02T15:40:55Z</dcterms:created>
  <dcterms:modified xsi:type="dcterms:W3CDTF">2022-10-31T10:13:37Z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