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5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2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9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7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2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1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7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8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2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9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55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C05C2-5578-600F-B4EF-24F4DAA3F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US" dirty="0"/>
              <a:t>Tokenization in 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E73B2-1CC5-FC64-E6FD-58D034804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F1CD9C-E9B5-4F10-EA9C-1B5A22A330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278" r="46722"/>
          <a:stretch>
            <a:fillRect/>
          </a:stretch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962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135C-E5EF-9F2B-F79D-F15CF42A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2FCA2-6080-EFC4-5B96-4098944DC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Step 1: </a:t>
            </a:r>
            <a:r>
              <a:rPr lang="en-US" dirty="0"/>
              <a:t>Initialize with Character-Level</a:t>
            </a:r>
            <a:endParaRPr lang="en-US" dirty="0">
              <a:latin typeface="Consolas" panose="020B060902020403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2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Text: "lower </a:t>
            </a:r>
            <a:r>
              <a:rPr lang="en-US" sz="1200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lower</a:t>
            </a:r>
            <a:r>
              <a:rPr lang="en-US" sz="12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newer newest wider widest"</a:t>
            </a:r>
          </a:p>
          <a:p>
            <a:pPr marL="457200" lvl="1" indent="0">
              <a:buNone/>
            </a:pPr>
            <a:r>
              <a:rPr lang="en-US" sz="12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Initial: ["l", "o", "w", "e", "r", " ", "l", "o", "w", "e", "r", " ", ...]</a:t>
            </a:r>
          </a:p>
          <a:p>
            <a:r>
              <a:rPr lang="en-US" sz="19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Step 2: Count all adjacent pairs</a:t>
            </a:r>
          </a:p>
          <a:p>
            <a:pPr marL="457200" lvl="1" indent="0">
              <a:buNone/>
            </a:pPr>
            <a:r>
              <a:rPr lang="en-US" sz="17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Pairs and their frequencies:</a:t>
            </a:r>
            <a:endParaRPr lang="en-US" sz="1200" dirty="0">
              <a:latin typeface="Consolas" panose="020B060902020403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2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("l", "o"): 2</a:t>
            </a:r>
          </a:p>
          <a:p>
            <a:pPr marL="457200" lvl="1" indent="0">
              <a:buNone/>
            </a:pPr>
            <a:r>
              <a:rPr lang="en-US" sz="12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("o", "w"): 2  </a:t>
            </a:r>
          </a:p>
          <a:p>
            <a:pPr marL="457200" lvl="1" indent="0">
              <a:buNone/>
            </a:pPr>
            <a:r>
              <a:rPr lang="en-US" sz="12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("w", "e"): 3</a:t>
            </a:r>
          </a:p>
          <a:p>
            <a:pPr marL="457200" lvl="1" indent="0">
              <a:buNone/>
            </a:pPr>
            <a:r>
              <a:rPr lang="en-US" sz="12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("e", "r"): 4  ← Most frequent!</a:t>
            </a:r>
          </a:p>
          <a:p>
            <a:pPr marL="457200" lvl="1" indent="0">
              <a:buNone/>
            </a:pPr>
            <a:r>
              <a:rPr lang="en-US" sz="12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(" ", "l"): 2</a:t>
            </a:r>
          </a:p>
          <a:p>
            <a:pPr marL="457200" lvl="1" indent="0">
              <a:buNone/>
            </a:pPr>
            <a:r>
              <a:rPr lang="en-US" sz="12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055778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F2224-B56E-C677-0875-F8F97CB02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F3F38-712C-7021-D236-D19F7E89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4D197-2196-C276-BC1E-4AF7DF664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Step 3: </a:t>
            </a:r>
            <a:r>
              <a:rPr lang="en-US" dirty="0"/>
              <a:t>Merge Most Frequent Pair</a:t>
            </a:r>
            <a:endParaRPr lang="en-US" dirty="0">
              <a:latin typeface="Consolas" panose="020B060902020403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lvl="1" indent="0">
              <a:buNone/>
            </a:pPr>
            <a:r>
              <a:rPr lang="pt-BR" sz="12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Merge ("e", "r") → "er"</a:t>
            </a:r>
          </a:p>
          <a:p>
            <a:pPr marL="457200" lvl="1" indent="0">
              <a:buNone/>
            </a:pPr>
            <a:r>
              <a:rPr lang="pt-BR" sz="12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Result: ["l", "o", "w", "er", " ", "l", "o", "w", "er", " ", "n", "e", "w", "er", "n", "e", "w", "e", "s", "t", " ", "w", "i", "d", "er", "w", "i", "d", "e", "s", "t"]</a:t>
            </a:r>
            <a:endParaRPr lang="en-US" sz="1200" dirty="0">
              <a:latin typeface="Consolas" panose="020B060902020403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19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Step 4: Repeat Until Target Vocabulary Size</a:t>
            </a:r>
            <a:endParaRPr lang="en-US" sz="1200" dirty="0">
              <a:latin typeface="Consolas" panose="020B060902020403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628650" lvl="2" indent="-171450"/>
            <a:r>
              <a:rPr lang="en-US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Iteration 2</a:t>
            </a:r>
          </a:p>
          <a:p>
            <a:pPr marL="914400" lvl="2" indent="0">
              <a:buNone/>
            </a:pPr>
            <a:r>
              <a:rPr lang="en-US" sz="1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Most frequent pair: ("l", "o"): 2</a:t>
            </a:r>
          </a:p>
          <a:p>
            <a:pPr marL="914400" lvl="2" indent="0">
              <a:buNone/>
            </a:pPr>
            <a:r>
              <a:rPr lang="en-US" sz="1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Merge → "lo"</a:t>
            </a:r>
          </a:p>
          <a:p>
            <a:pPr marL="914400" lvl="2" indent="0">
              <a:buNone/>
            </a:pPr>
            <a:r>
              <a:rPr lang="en-US" sz="1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Result: ["lo", "w", "er", " ", "lo", "w", "er", " ", ...]</a:t>
            </a:r>
          </a:p>
          <a:p>
            <a:pPr marL="628650" lvl="2" indent="-171450"/>
            <a:r>
              <a:rPr lang="en-US" sz="17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Iteration 3</a:t>
            </a:r>
          </a:p>
          <a:p>
            <a:pPr marL="914400" lvl="2" indent="0">
              <a:buNone/>
            </a:pPr>
            <a:r>
              <a:rPr lang="en-US" sz="1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Most frequent pair: ("lo", "w"): 2</a:t>
            </a:r>
          </a:p>
          <a:p>
            <a:pPr marL="914400" lvl="2" indent="0">
              <a:buNone/>
            </a:pPr>
            <a:r>
              <a:rPr lang="en-US" sz="1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Merge → "low"</a:t>
            </a:r>
          </a:p>
          <a:p>
            <a:pPr marL="914400" lvl="2" indent="0">
              <a:buNone/>
            </a:pPr>
            <a:r>
              <a:rPr lang="en-US" sz="1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Result: ["low", "er", " ", "low", "er", " ", ...]</a:t>
            </a:r>
          </a:p>
          <a:p>
            <a:pPr marL="171450" lvl="2" indent="-171450"/>
            <a:r>
              <a:rPr lang="en-US" dirty="0"/>
              <a:t>Continue until vocabulary reaches desired size...</a:t>
            </a:r>
            <a:endParaRPr lang="en-US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lvl="1" indent="0">
              <a:buNone/>
            </a:pPr>
            <a:endParaRPr lang="en-US" sz="1200" dirty="0">
              <a:latin typeface="Consolas" panose="020B060902020403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lvl="1" indent="0">
              <a:buNone/>
            </a:pPr>
            <a:endParaRPr lang="en-US" sz="1200" dirty="0">
              <a:latin typeface="Consolas" panose="020B060902020403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000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32B49-C90D-0150-2A53-A4BCE3DF7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D347B-85B6-59A5-47C7-948563C9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044F8-D155-CC6B-7B28-C2D6CE9AB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sz="12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Character level: ["l", "o", "w", "e", "r", "n", "s", "t", "i", "d"]</a:t>
            </a:r>
          </a:p>
          <a:p>
            <a:pPr marL="457200" lvl="1" indent="0">
              <a:buNone/>
            </a:pPr>
            <a:r>
              <a:rPr lang="pt-BR" sz="12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+ Learned merges: ["er", "lo", "low", "est", "ew", "wide"]</a:t>
            </a:r>
          </a:p>
          <a:p>
            <a:pPr marL="457200" lvl="1" indent="0">
              <a:buNone/>
            </a:pPr>
            <a:r>
              <a:rPr lang="pt-BR" sz="12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Final vocabulary: ["l", "o", "w", "e", "r", "n", "s", "t", "i", "d", "er", "lo", "low", "est", "ew", "wide"]</a:t>
            </a:r>
            <a:endParaRPr lang="en-US" sz="1200" dirty="0">
              <a:latin typeface="Consolas" panose="020B060902020403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lvl="1" indent="0">
              <a:buNone/>
            </a:pPr>
            <a:endParaRPr lang="en-US" sz="1200" dirty="0">
              <a:latin typeface="Consolas" panose="020B060902020403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lvl="1" indent="0">
              <a:buNone/>
            </a:pPr>
            <a:endParaRPr lang="en-US" sz="1200" dirty="0">
              <a:latin typeface="Consolas" panose="020B060902020403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677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9F46-3228-5BD9-35B3-AEBFB7A9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WordPiece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56614-76D3-9F52-07F3-01023A0D5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Concept: </a:t>
            </a:r>
            <a:r>
              <a:rPr lang="en-US" dirty="0" err="1"/>
              <a:t>WordPiece</a:t>
            </a:r>
            <a:r>
              <a:rPr lang="en-US" dirty="0"/>
              <a:t>, developed by Google, improves upon BPE by choosing merges based on likelihood maximization rather than pure frequency.</a:t>
            </a:r>
          </a:p>
          <a:p>
            <a:r>
              <a:rPr lang="en-US" dirty="0"/>
              <a:t>Key difference from BPE: </a:t>
            </a:r>
          </a:p>
          <a:p>
            <a:pPr lvl="1"/>
            <a:r>
              <a:rPr lang="en-US" dirty="0"/>
              <a:t>BPE: "Which pair appears most frequently?“</a:t>
            </a:r>
          </a:p>
          <a:p>
            <a:pPr lvl="1"/>
            <a:r>
              <a:rPr lang="en-US" dirty="0" err="1"/>
              <a:t>WordPiece</a:t>
            </a:r>
            <a:r>
              <a:rPr lang="en-US" dirty="0"/>
              <a:t>: "Which pair, when merged, maximizes the likelihood of the training data?“</a:t>
            </a:r>
          </a:p>
          <a:p>
            <a:r>
              <a:rPr lang="en-US" dirty="0" err="1"/>
              <a:t>WordPiece</a:t>
            </a:r>
            <a:r>
              <a:rPr lang="en-US" dirty="0"/>
              <a:t> uses the ## prefix to denote </a:t>
            </a:r>
            <a:r>
              <a:rPr lang="en-US" dirty="0" err="1"/>
              <a:t>subword</a:t>
            </a:r>
            <a:r>
              <a:rPr lang="en-US" dirty="0"/>
              <a:t> continuations: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Word: "unwanted"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WordPiece</a:t>
            </a:r>
            <a:r>
              <a:rPr lang="en-US" dirty="0">
                <a:latin typeface="Consolas" panose="020B0609020204030204" pitchFamily="49" charset="0"/>
              </a:rPr>
              <a:t> tokens: ["un", "##want", "##ed"]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Word: "playing"  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WordPiece</a:t>
            </a:r>
            <a:r>
              <a:rPr lang="en-US" dirty="0">
                <a:latin typeface="Consolas" panose="020B0609020204030204" pitchFamily="49" charset="0"/>
              </a:rPr>
              <a:t> tokens: ["play", "##</a:t>
            </a:r>
            <a:r>
              <a:rPr lang="en-US" dirty="0" err="1">
                <a:latin typeface="Consolas" panose="020B0609020204030204" pitchFamily="49" charset="0"/>
              </a:rPr>
              <a:t>ing</a:t>
            </a:r>
            <a:r>
              <a:rPr lang="en-US" dirty="0">
                <a:latin typeface="Consolas" panose="020B0609020204030204" pitchFamily="49" charset="0"/>
              </a:rPr>
              <a:t>"]</a:t>
            </a:r>
          </a:p>
          <a:p>
            <a:r>
              <a:rPr lang="en-US" b="1" dirty="0"/>
              <a:t>Rationale</a:t>
            </a:r>
            <a:r>
              <a:rPr lang="en-US" dirty="0"/>
              <a:t>: The ## prefix helps distinguish:</a:t>
            </a:r>
          </a:p>
          <a:p>
            <a:pPr lvl="1"/>
            <a:r>
              <a:rPr lang="en-US" dirty="0"/>
              <a:t>"un" (prefix) vs "##un" (middle of word)</a:t>
            </a:r>
          </a:p>
          <a:p>
            <a:pPr lvl="1"/>
            <a:r>
              <a:rPr lang="en-US" dirty="0"/>
              <a:t>"play" (complete concept) vs "##play" (part of larger word)</a:t>
            </a:r>
          </a:p>
        </p:txBody>
      </p:sp>
    </p:spTree>
    <p:extLst>
      <p:ext uri="{BB962C8B-B14F-4D97-AF65-F5344CB8AC3E}">
        <p14:creationId xmlns:p14="http://schemas.microsoft.com/office/powerpoint/2010/main" val="264581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D7B03-041D-A2DF-4958-9317E763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CD78B-A656-CE98-1085-08C2B90B7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Tokenization: the process of breaking down raw text into smaller, meaningful units called tokens.</a:t>
            </a:r>
          </a:p>
          <a:p>
            <a:r>
              <a:rPr lang="en-US" dirty="0"/>
              <a:t>As humans naturally parse sentences into words for understanding, machines need text broken into</a:t>
            </a:r>
          </a:p>
          <a:p>
            <a:r>
              <a:rPr lang="en-US" dirty="0"/>
              <a:t>processable units.</a:t>
            </a:r>
          </a:p>
          <a:p>
            <a:r>
              <a:rPr lang="en-US" dirty="0"/>
              <a:t>Why is tokenization necessary?</a:t>
            </a:r>
          </a:p>
          <a:p>
            <a:pPr lvl="1"/>
            <a:r>
              <a:rPr lang="en-US" dirty="0"/>
              <a:t>Computers process discrete units, not continuous text streams</a:t>
            </a:r>
          </a:p>
          <a:p>
            <a:pPr lvl="1"/>
            <a:r>
              <a:rPr lang="en-US" dirty="0"/>
              <a:t>Tokens become the vocabulary for machine learning models</a:t>
            </a:r>
          </a:p>
          <a:p>
            <a:pPr lvl="1"/>
            <a:r>
              <a:rPr lang="en-US" dirty="0"/>
              <a:t>Quality of tokenization directly impacts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153687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9216-8936-B6EB-C0D1-87D453A6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A1606-DE9A-C2D1-52E6-B9DA9C919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Mathematical Representation: Machine learning models work with numerical vectors. Text must be converted to discrete units before vectorization. Tokens become indices in vocabulary dictionaries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Computational Efficiency: Processing entire documents as single units is computationally prohibitive, breaking texts into manageable chunks makes enhances parallel processing.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Linguistic Structure Preservation: tokenization maintains meaningful language units (morphemes, words, phrases) which enables analysis of language patterns and relationships and supports downstream linguistic tasks (POS tagging, parsing)</a:t>
            </a:r>
          </a:p>
        </p:txBody>
      </p:sp>
    </p:spTree>
    <p:extLst>
      <p:ext uri="{BB962C8B-B14F-4D97-AF65-F5344CB8AC3E}">
        <p14:creationId xmlns:p14="http://schemas.microsoft.com/office/powerpoint/2010/main" val="189169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1A02D-AB80-24FA-AD45-E8AD0D25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06E53-BD75-9F7B-C6D7-DB1565016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Language diversity. Some languages like English are space separated, others like Chinese are not. Some languages have compound words e.g. "</a:t>
            </a:r>
            <a:r>
              <a:rPr lang="en-US" dirty="0" err="1"/>
              <a:t>Donaudampfschifffahrtsgesellschaftskapitän</a:t>
            </a:r>
            <a:r>
              <a:rPr lang="en-US" dirty="0"/>
              <a:t>" in German. Some have complex morphological setup, e.g., tonal marks in </a:t>
            </a:r>
            <a:r>
              <a:rPr lang="en-US" dirty="0" err="1"/>
              <a:t>Niger-congo</a:t>
            </a:r>
            <a:r>
              <a:rPr lang="en-US" dirty="0"/>
              <a:t> languages, Arabic (Right-to-left, connected letters), etc.</a:t>
            </a:r>
          </a:p>
          <a:p>
            <a:r>
              <a:rPr lang="en-US" dirty="0"/>
              <a:t>Ambiguity in segmentation. (</a:t>
            </a:r>
            <a:r>
              <a:rPr lang="en-US" dirty="0" err="1"/>
              <a:t>i</a:t>
            </a:r>
            <a:r>
              <a:rPr lang="en-US" dirty="0"/>
              <a:t>) contractions – don’t (ii) hyphenated words: brother-in-law (iii) named entities – “iPhone 16 Pro”</a:t>
            </a:r>
          </a:p>
          <a:p>
            <a:r>
              <a:rPr lang="en-US" dirty="0"/>
              <a:t>Domain-specific content: (</a:t>
            </a:r>
            <a:r>
              <a:rPr lang="en-US" dirty="0" err="1"/>
              <a:t>i</a:t>
            </a:r>
            <a:r>
              <a:rPr lang="en-US" dirty="0"/>
              <a:t>) technical text – chemical/technical terms, polymers, diseases, </a:t>
            </a:r>
            <a:r>
              <a:rPr lang="en-US" dirty="0" err="1"/>
              <a:t>etc</a:t>
            </a:r>
            <a:r>
              <a:rPr lang="en-US" dirty="0"/>
              <a:t> (ii) social media (iii) code in text – handling code samples in text </a:t>
            </a:r>
          </a:p>
          <a:p>
            <a:r>
              <a:rPr lang="en-US" dirty="0"/>
              <a:t>Out-of-Vocabulary problem</a:t>
            </a:r>
          </a:p>
          <a:p>
            <a:r>
              <a:rPr lang="en-US" dirty="0"/>
              <a:t>Computation trade-offs: vocabulary size vs representation quality  </a:t>
            </a:r>
          </a:p>
        </p:txBody>
      </p:sp>
    </p:spTree>
    <p:extLst>
      <p:ext uri="{BB962C8B-B14F-4D97-AF65-F5344CB8AC3E}">
        <p14:creationId xmlns:p14="http://schemas.microsoft.com/office/powerpoint/2010/main" val="252467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6002-8C2E-C5C5-80C8-E1FF5F82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tokenization: character-Level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09E98-EB3C-DB49-FC7D-3EFB5788C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Concept: Break text into individual characters (including spaces and punctuation).</a:t>
            </a:r>
          </a:p>
          <a:p>
            <a:r>
              <a:rPr lang="en-US" dirty="0"/>
              <a:t>Advantages: </a:t>
            </a:r>
          </a:p>
          <a:p>
            <a:pPr lvl="1"/>
            <a:r>
              <a:rPr lang="en-US" dirty="0"/>
              <a:t>no OOV problem	</a:t>
            </a:r>
          </a:p>
          <a:p>
            <a:pPr lvl="1"/>
            <a:r>
              <a:rPr lang="en-US" dirty="0"/>
              <a:t>small vocabulary		</a:t>
            </a:r>
          </a:p>
          <a:p>
            <a:pPr lvl="1"/>
            <a:r>
              <a:rPr lang="en-US" dirty="0"/>
              <a:t>handles misspellings	</a:t>
            </a:r>
          </a:p>
          <a:p>
            <a:pPr lvl="1"/>
            <a:r>
              <a:rPr lang="en-US" dirty="0"/>
              <a:t>language agnostic</a:t>
            </a:r>
          </a:p>
          <a:p>
            <a:r>
              <a:rPr lang="en-US" dirty="0"/>
              <a:t>Disadvantages: </a:t>
            </a:r>
          </a:p>
          <a:p>
            <a:pPr lvl="1"/>
            <a:r>
              <a:rPr lang="en-US" dirty="0"/>
              <a:t>long sequences	</a:t>
            </a:r>
          </a:p>
          <a:p>
            <a:pPr lvl="1"/>
            <a:r>
              <a:rPr lang="en-US" dirty="0"/>
              <a:t>loses word structure (no clear boundary) 	</a:t>
            </a:r>
          </a:p>
          <a:p>
            <a:pPr lvl="1"/>
            <a:r>
              <a:rPr lang="en-US" dirty="0"/>
              <a:t>harder to learn	</a:t>
            </a:r>
          </a:p>
          <a:p>
            <a:pPr lvl="1"/>
            <a:r>
              <a:rPr lang="en-US" dirty="0"/>
              <a:t>computational cost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1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D7F7-67D4-4749-403F-A382E26B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Word-level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135B9-BBE5-23A5-A7E0-281F008B2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Concept: Split text into words using delimiters (spaces, punctuation).</a:t>
            </a:r>
          </a:p>
          <a:p>
            <a:r>
              <a:rPr lang="en-US" dirty="0"/>
              <a:t>Advantages: </a:t>
            </a:r>
          </a:p>
          <a:p>
            <a:pPr lvl="1"/>
            <a:r>
              <a:rPr lang="en-US" dirty="0"/>
              <a:t>Intuitive: Matches human understanding of word units. </a:t>
            </a:r>
          </a:p>
          <a:p>
            <a:pPr lvl="1"/>
            <a:r>
              <a:rPr lang="en-US" dirty="0"/>
              <a:t>Semantic preservation: Words maintain their meanings  </a:t>
            </a:r>
          </a:p>
          <a:p>
            <a:pPr lvl="1"/>
            <a:r>
              <a:rPr lang="en-US" dirty="0"/>
              <a:t>Efficient: Shorter sequences than character-level  </a:t>
            </a:r>
          </a:p>
          <a:p>
            <a:pPr lvl="1"/>
            <a:r>
              <a:rPr lang="en-US" dirty="0"/>
              <a:t>Linguistic structure: Preserves morphological boundaries</a:t>
            </a:r>
          </a:p>
          <a:p>
            <a:r>
              <a:rPr lang="en-US" dirty="0"/>
              <a:t>Disadvantages: </a:t>
            </a:r>
          </a:p>
          <a:p>
            <a:pPr lvl="1"/>
            <a:r>
              <a:rPr lang="en-US" dirty="0"/>
              <a:t>OOV problem: Unknown words become [UNK]  </a:t>
            </a:r>
          </a:p>
          <a:p>
            <a:pPr lvl="1"/>
            <a:r>
              <a:rPr lang="en-US" dirty="0"/>
              <a:t>Large vocabularies: Can require 50K-100K+ words  </a:t>
            </a:r>
          </a:p>
          <a:p>
            <a:pPr lvl="1"/>
            <a:r>
              <a:rPr lang="en-US" dirty="0"/>
              <a:t>Language-specific rules: Different tokenization per language  </a:t>
            </a:r>
          </a:p>
          <a:p>
            <a:pPr lvl="1"/>
            <a:r>
              <a:rPr lang="en-US" dirty="0"/>
              <a:t>Ambiguous boundaries: Contractions, hyphenations</a:t>
            </a:r>
          </a:p>
        </p:txBody>
      </p:sp>
    </p:spTree>
    <p:extLst>
      <p:ext uri="{BB962C8B-B14F-4D97-AF65-F5344CB8AC3E}">
        <p14:creationId xmlns:p14="http://schemas.microsoft.com/office/powerpoint/2010/main" val="221966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9BAD-C631-9D8A-B140-5EA239B7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level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94B76-7C54-B8CE-B126-B8F2F084B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Concept: Split text into sentences using punctuation and contextual cues.</a:t>
            </a:r>
          </a:p>
          <a:p>
            <a:r>
              <a:rPr lang="en-US" dirty="0"/>
              <a:t>Challenges: </a:t>
            </a:r>
          </a:p>
          <a:p>
            <a:pPr lvl="1"/>
            <a:r>
              <a:rPr lang="en-US" dirty="0"/>
              <a:t>abbreviations (Dr. Smith, U.S.A, etc.), </a:t>
            </a:r>
          </a:p>
          <a:p>
            <a:pPr lvl="1"/>
            <a:r>
              <a:rPr lang="en-US" dirty="0"/>
              <a:t>decimal numbers ("The price is $12.50 today." → Not a sentence boundary!), </a:t>
            </a:r>
          </a:p>
          <a:p>
            <a:pPr lvl="1"/>
            <a:r>
              <a:rPr lang="en-US" dirty="0"/>
              <a:t>Ellipses and Multiple Punctuation (“I was thinking…”, “Really?!”, dialogue and quotes (‘She said “Hello.” Then she left.’). </a:t>
            </a:r>
          </a:p>
          <a:p>
            <a:pPr lvl="1"/>
            <a:r>
              <a:rPr lang="en-US" dirty="0"/>
              <a:t>How many sentences?</a:t>
            </a:r>
          </a:p>
          <a:p>
            <a:r>
              <a:rPr lang="en-US" dirty="0"/>
              <a:t>Applications: document summarization, machine translation, question answering, text classification (sentence level sentiment analysis).</a:t>
            </a:r>
          </a:p>
        </p:txBody>
      </p:sp>
    </p:spTree>
    <p:extLst>
      <p:ext uri="{BB962C8B-B14F-4D97-AF65-F5344CB8AC3E}">
        <p14:creationId xmlns:p14="http://schemas.microsoft.com/office/powerpoint/2010/main" val="204059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8E0A-8B25-EB3A-DBCD-9127CE2C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Subword</a:t>
            </a:r>
            <a:r>
              <a:rPr lang="en-US" dirty="0"/>
              <a:t>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C2154-E4E1-526C-B39E-D4318A3F5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Context: Break words into smaller meaningful units (morphemes, frequent character sequences) that can be recombined to form any word.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>
                <a:latin typeface="Consolas" panose="020B0609020204030204" pitchFamily="49" charset="0"/>
              </a:rPr>
              <a:t>"running" → ["run", "##</a:t>
            </a:r>
            <a:r>
              <a:rPr lang="en-US" sz="1600" dirty="0" err="1">
                <a:latin typeface="Consolas" panose="020B0609020204030204" pitchFamily="49" charset="0"/>
              </a:rPr>
              <a:t>ing</a:t>
            </a:r>
            <a:r>
              <a:rPr lang="en-US" sz="1600" dirty="0">
                <a:latin typeface="Consolas" panose="020B0609020204030204" pitchFamily="49" charset="0"/>
              </a:rPr>
              <a:t>"]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Preserves word structure while handling unseen words!</a:t>
            </a:r>
          </a:p>
          <a:p>
            <a:r>
              <a:rPr lang="en-US" dirty="0"/>
              <a:t>Advantages: </a:t>
            </a:r>
          </a:p>
          <a:p>
            <a:pPr lvl="1"/>
            <a:r>
              <a:rPr lang="en-US" dirty="0"/>
              <a:t>Handles OOV words: Can represent any word through </a:t>
            </a:r>
            <a:r>
              <a:rPr lang="en-US" dirty="0" err="1"/>
              <a:t>subword</a:t>
            </a:r>
            <a:r>
              <a:rPr lang="en-US" dirty="0"/>
              <a:t> combinations </a:t>
            </a:r>
          </a:p>
          <a:p>
            <a:pPr lvl="1"/>
            <a:r>
              <a:rPr lang="en-US" dirty="0"/>
              <a:t>Captures morphology: Prefixes, roots, suffixes maintained </a:t>
            </a:r>
          </a:p>
          <a:p>
            <a:pPr lvl="1"/>
            <a:r>
              <a:rPr lang="en-US" dirty="0"/>
              <a:t>Balanced vocabulary size: Typically 8K-32K </a:t>
            </a:r>
            <a:r>
              <a:rPr lang="en-US" dirty="0" err="1"/>
              <a:t>subwords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Language-agnostic: Works across different languages </a:t>
            </a:r>
          </a:p>
          <a:p>
            <a:pPr lvl="1"/>
            <a:r>
              <a:rPr lang="en-US" dirty="0"/>
              <a:t>Efficient: Shorter sequences than character-level</a:t>
            </a:r>
          </a:p>
        </p:txBody>
      </p:sp>
    </p:spTree>
    <p:extLst>
      <p:ext uri="{BB962C8B-B14F-4D97-AF65-F5344CB8AC3E}">
        <p14:creationId xmlns:p14="http://schemas.microsoft.com/office/powerpoint/2010/main" val="155710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02A-5543-B753-41E9-E06F199F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Byte-Pair encoding (BPE)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158D4-7B51-808C-A794-B7F554F00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Concept: BPE is a compression algorithm adapted for NLP that iteratively merges the most frequent pairs of characters or character sequences.</a:t>
            </a:r>
          </a:p>
          <a:p>
            <a:r>
              <a:rPr lang="en-US" dirty="0"/>
              <a:t>BPE algorithm</a:t>
            </a:r>
          </a:p>
          <a:p>
            <a:pPr lvl="1"/>
            <a:r>
              <a:rPr lang="en-US" dirty="0"/>
              <a:t> Step 1: Initialize with Character-Level</a:t>
            </a:r>
          </a:p>
          <a:p>
            <a:pPr lvl="1"/>
            <a:r>
              <a:rPr lang="en-US" dirty="0"/>
              <a:t> Step 2: Count All Adjacent Pairs</a:t>
            </a:r>
          </a:p>
          <a:p>
            <a:pPr lvl="1"/>
            <a:r>
              <a:rPr lang="en-US" dirty="0"/>
              <a:t>Step 3: Merge Most Frequent Pair</a:t>
            </a:r>
          </a:p>
          <a:p>
            <a:pPr lvl="1"/>
            <a:r>
              <a:rPr lang="en-US" dirty="0"/>
              <a:t>Step 4: Repeat Until Target Vocabulary Size</a:t>
            </a:r>
          </a:p>
        </p:txBody>
      </p:sp>
    </p:spTree>
    <p:extLst>
      <p:ext uri="{BB962C8B-B14F-4D97-AF65-F5344CB8AC3E}">
        <p14:creationId xmlns:p14="http://schemas.microsoft.com/office/powerpoint/2010/main" val="412797373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1224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Calisto MT</vt:lpstr>
      <vt:lpstr>Consolas</vt:lpstr>
      <vt:lpstr>Microsoft Sans Serif</vt:lpstr>
      <vt:lpstr>Univers Condensed</vt:lpstr>
      <vt:lpstr>ChronicleVTI</vt:lpstr>
      <vt:lpstr>Tokenization in Natural Language Processing</vt:lpstr>
      <vt:lpstr>What is tokenization</vt:lpstr>
      <vt:lpstr>Why do we need tokenization</vt:lpstr>
      <vt:lpstr>Challenges in tokenization</vt:lpstr>
      <vt:lpstr>Types of tokenization: character-Level</vt:lpstr>
      <vt:lpstr>Word-level tokenization</vt:lpstr>
      <vt:lpstr>Sentence level tokenization</vt:lpstr>
      <vt:lpstr>Subword tokenization</vt:lpstr>
      <vt:lpstr>Byte-Pair encoding (BPE)</vt:lpstr>
      <vt:lpstr>Bpe</vt:lpstr>
      <vt:lpstr>Bpe</vt:lpstr>
      <vt:lpstr>Bpe</vt:lpstr>
      <vt:lpstr>WordPiece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FIYINFOLUWA GBOLUWAGA OYESANMI</dc:creator>
  <cp:lastModifiedBy>FIYINFOLUWA GBOLUWAGA OYESANMI</cp:lastModifiedBy>
  <cp:revision>2</cp:revision>
  <dcterms:created xsi:type="dcterms:W3CDTF">2025-08-28T05:11:32Z</dcterms:created>
  <dcterms:modified xsi:type="dcterms:W3CDTF">2025-08-28T12:26:41Z</dcterms:modified>
</cp:coreProperties>
</file>