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8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84" r:id="rId17"/>
    <p:sldId id="283" r:id="rId18"/>
    <p:sldId id="287" r:id="rId19"/>
    <p:sldId id="280" r:id="rId20"/>
    <p:sldId id="281" r:id="rId21"/>
    <p:sldId id="282" r:id="rId22"/>
    <p:sldId id="289" r:id="rId23"/>
    <p:sldId id="28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C1983-467D-4060-A705-8C2B373965CE}" type="datetimeFigureOut">
              <a:rPr lang="ru-RU" smtClean="0"/>
              <a:t>08.01.2018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CD52B-7CCB-4EC4-ACB9-D93470695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77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3776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1370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578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24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46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8074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8313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356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787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6832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7868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1665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4255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7782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1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7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  <p:sldLayoutId id="21474836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DA005-270E-4F2F-8264-43F11523E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383693" cy="1646302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4</a:t>
            </a:r>
            <a:r>
              <a:rPr lang="ru-RU" dirty="0"/>
              <a:t>. Основы </a:t>
            </a:r>
            <a:br>
              <a:rPr lang="ru-RU" dirty="0"/>
            </a:br>
            <a:r>
              <a:rPr lang="ru-RU" dirty="0"/>
              <a:t>работы с потоками. Работа с сетью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EADF5E-4A4B-493A-B5EF-AE78D80E3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383692" cy="1298407"/>
          </a:xfrm>
        </p:spPr>
        <p:txBody>
          <a:bodyPr>
            <a:normAutofit fontScale="92500" lnSpcReduction="20000"/>
          </a:bodyPr>
          <a:lstStyle/>
          <a:p>
            <a:br>
              <a:rPr lang="ru-RU" dirty="0"/>
            </a:br>
            <a:r>
              <a:rPr lang="ru-RU" dirty="0"/>
              <a:t>Потоки, синхронизация, взаимодействие между потоками, </a:t>
            </a:r>
            <a:br>
              <a:rPr lang="ru-RU" dirty="0"/>
            </a:br>
            <a:r>
              <a:rPr lang="ru-RU" dirty="0" err="1"/>
              <a:t>atomic</a:t>
            </a:r>
            <a:r>
              <a:rPr lang="ru-RU" dirty="0"/>
              <a:t>, </a:t>
            </a:r>
            <a:r>
              <a:rPr lang="ru-RU" dirty="0" err="1"/>
              <a:t>concurrent</a:t>
            </a:r>
            <a:r>
              <a:rPr lang="ru-RU" dirty="0"/>
              <a:t> </a:t>
            </a:r>
            <a:r>
              <a:rPr lang="ru-RU" dirty="0" err="1"/>
              <a:t>collections</a:t>
            </a:r>
            <a:r>
              <a:rPr lang="ru-RU" dirty="0"/>
              <a:t>. Работа с сетью, сокеты.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16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32048" y="929046"/>
            <a:ext cx="170355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/>
            <a:r>
              <a:rPr spc="50" dirty="0"/>
              <a:t>С</a:t>
            </a:r>
            <a:r>
              <a:rPr spc="-139" dirty="0"/>
              <a:t>озда</a:t>
            </a:r>
            <a:r>
              <a:rPr spc="-178" dirty="0"/>
              <a:t>н</a:t>
            </a:r>
            <a:r>
              <a:rPr spc="-198" dirty="0"/>
              <a:t>ие</a:t>
            </a:r>
            <a:r>
              <a:rPr spc="30" dirty="0"/>
              <a:t> </a:t>
            </a:r>
            <a:r>
              <a:rPr spc="-178" dirty="0"/>
              <a:t>п</a:t>
            </a:r>
            <a:r>
              <a:rPr spc="-119" dirty="0"/>
              <a:t>ото</a:t>
            </a:r>
            <a:r>
              <a:rPr spc="-198" dirty="0"/>
              <a:t>к</a:t>
            </a:r>
            <a:r>
              <a:rPr spc="-168" dirty="0"/>
              <a:t>а</a:t>
            </a:r>
            <a:r>
              <a:rPr spc="-238" dirty="0"/>
              <a:t>:</a:t>
            </a:r>
            <a:r>
              <a:rPr spc="40" dirty="0"/>
              <a:t> </a:t>
            </a:r>
            <a:r>
              <a:rPr spc="-50" dirty="0">
                <a:latin typeface="Arial"/>
                <a:cs typeface="Arial"/>
              </a:rPr>
              <a:t>Runnable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2236B8-20AF-4347-81D2-447E36B78511}"/>
              </a:ext>
            </a:extLst>
          </p:cNvPr>
          <p:cNvSpPr/>
          <p:nvPr/>
        </p:nvSpPr>
        <p:spPr>
          <a:xfrm>
            <a:off x="2003813" y="1823245"/>
            <a:ext cx="8346034" cy="4021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445"/>
            <a:r>
              <a:rPr lang="en-US" sz="2800" dirty="0"/>
              <a:t>Runnable   </a:t>
            </a:r>
            <a:r>
              <a:rPr lang="en-US" sz="2800" dirty="0" err="1"/>
              <a:t>runnable</a:t>
            </a:r>
            <a:r>
              <a:rPr lang="en-US" sz="2800" dirty="0"/>
              <a:t>   =   new   Runnable ()   {</a:t>
            </a:r>
          </a:p>
          <a:p>
            <a:pPr>
              <a:spcBef>
                <a:spcPts val="20"/>
              </a:spcBef>
            </a:pPr>
            <a:endParaRPr lang="en-US" sz="2800" dirty="0"/>
          </a:p>
          <a:p>
            <a:pPr marL="786487"/>
            <a:r>
              <a:rPr lang="en-US" sz="2800" dirty="0"/>
              <a:t>@ Override</a:t>
            </a:r>
          </a:p>
          <a:p>
            <a:pPr marL="785229">
              <a:spcBef>
                <a:spcPts val="69"/>
              </a:spcBef>
            </a:pPr>
            <a:r>
              <a:rPr lang="en-US" sz="2800" dirty="0"/>
              <a:t>public   void   run ()   {</a:t>
            </a:r>
          </a:p>
          <a:p>
            <a:pPr marL="1460979">
              <a:spcBef>
                <a:spcPts val="69"/>
              </a:spcBef>
            </a:pPr>
            <a:r>
              <a:rPr lang="en-US" sz="2800" dirty="0"/>
              <a:t>//   do   some   work</a:t>
            </a:r>
          </a:p>
          <a:p>
            <a:pPr marL="775162">
              <a:spcBef>
                <a:spcPts val="69"/>
              </a:spcBef>
            </a:pPr>
            <a:r>
              <a:rPr lang="en-US" sz="2800" dirty="0"/>
              <a:t>}</a:t>
            </a:r>
          </a:p>
          <a:p>
            <a:pPr marL="98154">
              <a:spcBef>
                <a:spcPts val="69"/>
              </a:spcBef>
            </a:pPr>
            <a:r>
              <a:rPr lang="en-US" sz="2800" dirty="0"/>
              <a:t>};</a:t>
            </a:r>
          </a:p>
          <a:p>
            <a:pPr>
              <a:spcBef>
                <a:spcPts val="18"/>
              </a:spcBef>
            </a:pPr>
            <a:endParaRPr lang="en-US" sz="2800" dirty="0"/>
          </a:p>
          <a:p>
            <a:pPr marL="104445"/>
            <a:r>
              <a:rPr lang="en-US" sz="2800" dirty="0"/>
              <a:t>Thread   </a:t>
            </a:r>
            <a:r>
              <a:rPr lang="en-US" sz="2800" dirty="0" err="1"/>
              <a:t>thread</a:t>
            </a:r>
            <a:r>
              <a:rPr lang="en-US" sz="2800" dirty="0"/>
              <a:t>   =   new   Thread ( runnable );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0109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26671" y="758564"/>
            <a:ext cx="170355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/>
            <a:r>
              <a:rPr spc="515" dirty="0"/>
              <a:t>Ж</a:t>
            </a:r>
            <a:r>
              <a:rPr spc="-119" dirty="0"/>
              <a:t>изн</a:t>
            </a:r>
            <a:r>
              <a:rPr spc="-218" dirty="0"/>
              <a:t>ен</a:t>
            </a:r>
            <a:r>
              <a:rPr spc="-178" dirty="0"/>
              <a:t>н</a:t>
            </a:r>
            <a:r>
              <a:rPr spc="-79" dirty="0"/>
              <a:t>ы</a:t>
            </a:r>
            <a:r>
              <a:rPr spc="-119" dirty="0"/>
              <a:t>й</a:t>
            </a:r>
            <a:r>
              <a:rPr spc="30" dirty="0"/>
              <a:t> </a:t>
            </a:r>
            <a:r>
              <a:rPr spc="-109" dirty="0"/>
              <a:t>цикл</a:t>
            </a:r>
            <a:r>
              <a:rPr spc="30" dirty="0"/>
              <a:t> </a:t>
            </a:r>
            <a:r>
              <a:rPr spc="-178" dirty="0"/>
              <a:t>п</a:t>
            </a:r>
            <a:r>
              <a:rPr spc="-119" dirty="0"/>
              <a:t>ото</a:t>
            </a:r>
            <a:r>
              <a:rPr spc="-198" dirty="0"/>
              <a:t>к</a:t>
            </a:r>
            <a:r>
              <a:rPr spc="-168" dirty="0"/>
              <a:t>а</a:t>
            </a:r>
          </a:p>
        </p:txBody>
      </p:sp>
      <p:sp>
        <p:nvSpPr>
          <p:cNvPr id="6" name="object 6"/>
          <p:cNvSpPr/>
          <p:nvPr/>
        </p:nvSpPr>
        <p:spPr>
          <a:xfrm>
            <a:off x="2085225" y="1763490"/>
            <a:ext cx="129319" cy="129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085225" y="2480584"/>
            <a:ext cx="129319" cy="129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2085225" y="3538653"/>
            <a:ext cx="129319" cy="129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2085225" y="4596753"/>
            <a:ext cx="129319" cy="129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/>
          <p:nvPr/>
        </p:nvSpPr>
        <p:spPr>
          <a:xfrm>
            <a:off x="2085225" y="5654807"/>
            <a:ext cx="129319" cy="129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2085225" y="1879482"/>
            <a:ext cx="8498984" cy="3929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/>
            <a:r>
              <a:rPr sz="2800" spc="-99" dirty="0">
                <a:latin typeface="Tahoma"/>
                <a:cs typeface="Tahoma"/>
              </a:rPr>
              <a:t>Создание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89" dirty="0">
                <a:latin typeface="Tahoma"/>
                <a:cs typeface="Tahoma"/>
              </a:rPr>
              <a:t>объект</a:t>
            </a:r>
            <a:r>
              <a:rPr sz="2800" spc="-129" dirty="0">
                <a:latin typeface="Tahoma"/>
                <a:cs typeface="Tahoma"/>
              </a:rPr>
              <a:t>а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400" dirty="0"/>
              <a:t>Thread</a:t>
            </a:r>
            <a:endParaRPr sz="2800" dirty="0">
              <a:latin typeface="PMingLiU"/>
              <a:cs typeface="PMingLiU"/>
            </a:endParaRPr>
          </a:p>
          <a:p>
            <a:pPr marL="25168"/>
            <a:r>
              <a:rPr sz="2800" spc="-59" dirty="0" err="1">
                <a:latin typeface="Tahoma"/>
                <a:cs typeface="Tahoma"/>
              </a:rPr>
              <a:t>Зап</a:t>
            </a:r>
            <a:r>
              <a:rPr sz="2800" spc="-119" dirty="0" err="1">
                <a:latin typeface="Tahoma"/>
                <a:cs typeface="Tahoma"/>
              </a:rPr>
              <a:t>у</a:t>
            </a:r>
            <a:r>
              <a:rPr sz="2800" spc="-59" dirty="0" err="1">
                <a:latin typeface="Tahoma"/>
                <a:cs typeface="Tahoma"/>
              </a:rPr>
              <a:t>ск</a:t>
            </a:r>
            <a:endParaRPr sz="2800" dirty="0">
              <a:latin typeface="Tahoma"/>
              <a:cs typeface="Tahoma"/>
            </a:endParaRPr>
          </a:p>
          <a:p>
            <a:pPr marL="25168">
              <a:spcBef>
                <a:spcPts val="69"/>
              </a:spcBef>
            </a:pPr>
            <a:r>
              <a:rPr sz="2400" dirty="0"/>
              <a:t>thread.start()</a:t>
            </a:r>
          </a:p>
          <a:p>
            <a:pPr marL="25168"/>
            <a:r>
              <a:rPr sz="2800" spc="79" dirty="0" err="1">
                <a:latin typeface="Tahoma"/>
                <a:cs typeface="Tahoma"/>
              </a:rPr>
              <a:t>Р</a:t>
            </a:r>
            <a:r>
              <a:rPr sz="2800" spc="-109" dirty="0" err="1">
                <a:latin typeface="Tahoma"/>
                <a:cs typeface="Tahoma"/>
              </a:rPr>
              <a:t>абот</a:t>
            </a:r>
            <a:r>
              <a:rPr sz="2800" spc="-129" dirty="0" err="1">
                <a:latin typeface="Tahoma"/>
                <a:cs typeface="Tahoma"/>
              </a:rPr>
              <a:t>а</a:t>
            </a:r>
            <a:endParaRPr sz="2800" dirty="0">
              <a:latin typeface="Tahoma"/>
              <a:cs typeface="Tahoma"/>
            </a:endParaRPr>
          </a:p>
          <a:p>
            <a:pPr marL="25168">
              <a:spcBef>
                <a:spcPts val="69"/>
              </a:spcBef>
            </a:pPr>
            <a:r>
              <a:rPr sz="2800" spc="-119" dirty="0">
                <a:latin typeface="Tahoma"/>
                <a:cs typeface="Tahoma"/>
              </a:rPr>
              <a:t>выполняе</a:t>
            </a:r>
            <a:r>
              <a:rPr sz="2800" spc="-89" dirty="0">
                <a:latin typeface="Tahoma"/>
                <a:cs typeface="Tahoma"/>
              </a:rPr>
              <a:t>т</a:t>
            </a:r>
            <a:r>
              <a:rPr sz="2800" spc="-129" dirty="0">
                <a:latin typeface="Tahoma"/>
                <a:cs typeface="Tahoma"/>
              </a:rPr>
              <a:t>с</a:t>
            </a:r>
            <a:r>
              <a:rPr sz="2800" spc="-59" dirty="0">
                <a:latin typeface="Tahoma"/>
                <a:cs typeface="Tahoma"/>
              </a:rPr>
              <a:t>я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400" dirty="0"/>
              <a:t>метод run(), thread.isAlive()  ==  true</a:t>
            </a:r>
          </a:p>
          <a:p>
            <a:pPr marL="25168"/>
            <a:r>
              <a:rPr sz="2800" spc="-119" dirty="0" err="1">
                <a:latin typeface="Tahoma"/>
                <a:cs typeface="Tahoma"/>
              </a:rPr>
              <a:t>Завершение</a:t>
            </a:r>
            <a:endParaRPr sz="2800" dirty="0">
              <a:latin typeface="Tahoma"/>
              <a:cs typeface="Tahoma"/>
            </a:endParaRPr>
          </a:p>
          <a:p>
            <a:pPr marL="25168">
              <a:spcBef>
                <a:spcPts val="69"/>
              </a:spcBef>
            </a:pPr>
            <a:r>
              <a:rPr sz="2800" spc="20" dirty="0">
                <a:latin typeface="Tahoma"/>
                <a:cs typeface="Tahoma"/>
              </a:rPr>
              <a:t>м</a:t>
            </a:r>
            <a:r>
              <a:rPr sz="2800" spc="-119" dirty="0">
                <a:latin typeface="Tahoma"/>
                <a:cs typeface="Tahoma"/>
              </a:rPr>
              <a:t>ет</a:t>
            </a:r>
            <a:r>
              <a:rPr sz="2800" spc="-178" dirty="0">
                <a:latin typeface="Tahoma"/>
                <a:cs typeface="Tahoma"/>
              </a:rPr>
              <a:t>о</a:t>
            </a:r>
            <a:r>
              <a:rPr sz="2800" spc="-79" dirty="0">
                <a:latin typeface="Tahoma"/>
                <a:cs typeface="Tahoma"/>
              </a:rPr>
              <a:t>д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400" dirty="0"/>
              <a:t>run()</a:t>
            </a:r>
            <a:r>
              <a:rPr sz="2800" spc="149" dirty="0">
                <a:latin typeface="PMingLiU"/>
                <a:cs typeface="PMingLiU"/>
              </a:rPr>
              <a:t> </a:t>
            </a:r>
            <a:r>
              <a:rPr sz="2800" spc="-79" dirty="0">
                <a:latin typeface="Tahoma"/>
                <a:cs typeface="Tahoma"/>
              </a:rPr>
              <a:t>за</a:t>
            </a:r>
            <a:r>
              <a:rPr sz="2800" spc="-149" dirty="0">
                <a:latin typeface="Tahoma"/>
                <a:cs typeface="Tahoma"/>
              </a:rPr>
              <a:t>к</a:t>
            </a:r>
            <a:r>
              <a:rPr sz="2800" spc="-89" dirty="0">
                <a:latin typeface="Tahoma"/>
                <a:cs typeface="Tahoma"/>
              </a:rPr>
              <a:t>ончил</a:t>
            </a:r>
            <a:r>
              <a:rPr sz="2800" spc="-149" dirty="0">
                <a:latin typeface="Tahoma"/>
                <a:cs typeface="Tahoma"/>
              </a:rPr>
              <a:t>с</a:t>
            </a:r>
            <a:r>
              <a:rPr sz="2800" spc="-59" dirty="0">
                <a:latin typeface="Tahoma"/>
                <a:cs typeface="Tahoma"/>
              </a:rPr>
              <a:t>я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89" dirty="0">
                <a:latin typeface="Tahoma"/>
                <a:cs typeface="Tahoma"/>
              </a:rPr>
              <a:t>или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99" dirty="0">
                <a:latin typeface="Tahoma"/>
                <a:cs typeface="Tahoma"/>
              </a:rPr>
              <a:t>бросил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09" dirty="0">
                <a:latin typeface="Tahoma"/>
                <a:cs typeface="Tahoma"/>
              </a:rPr>
              <a:t>исключение</a:t>
            </a:r>
            <a:endParaRPr sz="2800" dirty="0">
              <a:latin typeface="Tahoma"/>
              <a:cs typeface="Tahoma"/>
            </a:endParaRPr>
          </a:p>
          <a:p>
            <a:pPr>
              <a:spcBef>
                <a:spcPts val="67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25168"/>
            <a:r>
              <a:rPr sz="2800" b="1" spc="-109" dirty="0">
                <a:latin typeface="Tahoma"/>
                <a:cs typeface="Tahoma"/>
              </a:rPr>
              <a:t>Завершенный</a:t>
            </a:r>
            <a:r>
              <a:rPr sz="2800" b="1" spc="40" dirty="0">
                <a:latin typeface="Tahoma"/>
                <a:cs typeface="Tahoma"/>
              </a:rPr>
              <a:t> </a:t>
            </a:r>
            <a:r>
              <a:rPr sz="2800" b="1" spc="-99" dirty="0">
                <a:latin typeface="Tahoma"/>
                <a:cs typeface="Tahoma"/>
              </a:rPr>
              <a:t>пот</a:t>
            </a:r>
            <a:r>
              <a:rPr sz="2800" b="1" spc="-79" dirty="0">
                <a:latin typeface="Tahoma"/>
                <a:cs typeface="Tahoma"/>
              </a:rPr>
              <a:t>ок</a:t>
            </a:r>
            <a:r>
              <a:rPr sz="2800" b="1" spc="30" dirty="0">
                <a:latin typeface="Tahoma"/>
                <a:cs typeface="Tahoma"/>
              </a:rPr>
              <a:t> </a:t>
            </a:r>
            <a:r>
              <a:rPr sz="2800" b="1" spc="-109" dirty="0">
                <a:latin typeface="Tahoma"/>
                <a:cs typeface="Tahoma"/>
              </a:rPr>
              <a:t>нельзя</a:t>
            </a:r>
            <a:r>
              <a:rPr sz="2800" b="1" spc="30" dirty="0">
                <a:latin typeface="Tahoma"/>
                <a:cs typeface="Tahoma"/>
              </a:rPr>
              <a:t> </a:t>
            </a:r>
            <a:r>
              <a:rPr sz="2800" b="1" spc="-129" dirty="0">
                <a:latin typeface="Tahoma"/>
                <a:cs typeface="Tahoma"/>
              </a:rPr>
              <a:t>перезап</a:t>
            </a:r>
            <a:r>
              <a:rPr sz="2800" b="1" spc="-198" dirty="0">
                <a:latin typeface="Tahoma"/>
                <a:cs typeface="Tahoma"/>
              </a:rPr>
              <a:t>у</a:t>
            </a:r>
            <a:r>
              <a:rPr sz="2800" b="1" spc="-59" dirty="0">
                <a:latin typeface="Tahoma"/>
                <a:cs typeface="Tahoma"/>
              </a:rPr>
              <a:t>стит</a:t>
            </a:r>
            <a:r>
              <a:rPr sz="2800" b="1" spc="-69" dirty="0">
                <a:latin typeface="Tahoma"/>
                <a:cs typeface="Tahoma"/>
              </a:rPr>
              <a:t>ь</a:t>
            </a:r>
            <a:endParaRPr sz="2180" b="1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7530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14544" y="612678"/>
            <a:ext cx="170355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/>
            <a:r>
              <a:rPr spc="-69" dirty="0"/>
              <a:t>Пр</a:t>
            </a:r>
            <a:r>
              <a:rPr spc="-218" dirty="0"/>
              <a:t>ер</a:t>
            </a:r>
            <a:r>
              <a:rPr spc="-79" dirty="0"/>
              <a:t>ы</a:t>
            </a:r>
            <a:r>
              <a:rPr spc="-168" dirty="0"/>
              <a:t>ван</a:t>
            </a:r>
            <a:r>
              <a:rPr spc="-198" dirty="0"/>
              <a:t>ие</a:t>
            </a:r>
            <a:r>
              <a:rPr spc="30" dirty="0"/>
              <a:t> </a:t>
            </a:r>
            <a:r>
              <a:rPr spc="-178" dirty="0"/>
              <a:t>п</a:t>
            </a:r>
            <a:r>
              <a:rPr spc="-119" dirty="0"/>
              <a:t>ото</a:t>
            </a:r>
            <a:r>
              <a:rPr spc="-198" dirty="0"/>
              <a:t>к</a:t>
            </a:r>
            <a:r>
              <a:rPr spc="-168" dirty="0"/>
              <a:t>а</a:t>
            </a:r>
          </a:p>
        </p:txBody>
      </p:sp>
      <p:sp>
        <p:nvSpPr>
          <p:cNvPr id="6" name="object 6"/>
          <p:cNvSpPr/>
          <p:nvPr/>
        </p:nvSpPr>
        <p:spPr>
          <a:xfrm>
            <a:off x="2085225" y="2055298"/>
            <a:ext cx="129319" cy="129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085225" y="2772392"/>
            <a:ext cx="129319" cy="129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2085225" y="3790356"/>
            <a:ext cx="129319" cy="129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2659459" y="4166492"/>
            <a:ext cx="104213" cy="104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/>
          <p:nvPr/>
        </p:nvSpPr>
        <p:spPr>
          <a:xfrm>
            <a:off x="2659459" y="4467367"/>
            <a:ext cx="104213" cy="1042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/>
          <p:nvPr/>
        </p:nvSpPr>
        <p:spPr>
          <a:xfrm>
            <a:off x="2085225" y="5209488"/>
            <a:ext cx="129319" cy="129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/>
          <p:nvPr/>
        </p:nvSpPr>
        <p:spPr>
          <a:xfrm>
            <a:off x="2351578" y="1697946"/>
            <a:ext cx="7782886" cy="3815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/>
            <a:r>
              <a:rPr sz="2400" dirty="0"/>
              <a:t>thread.interrupt()</a:t>
            </a:r>
          </a:p>
          <a:p>
            <a:endParaRPr sz="2400" dirty="0">
              <a:latin typeface="Times New Roman"/>
              <a:cs typeface="Times New Roman"/>
            </a:endParaRPr>
          </a:p>
          <a:p>
            <a:pPr marL="25168" marR="383806">
              <a:lnSpc>
                <a:spcPct val="102600"/>
              </a:lnSpc>
            </a:pPr>
            <a:r>
              <a:rPr sz="2400" spc="-50" dirty="0">
                <a:latin typeface="Tahoma"/>
                <a:cs typeface="Tahoma"/>
              </a:rPr>
              <a:t>Если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99" dirty="0">
                <a:latin typeface="Tahoma"/>
                <a:cs typeface="Tahoma"/>
              </a:rPr>
              <a:t>пот</a:t>
            </a:r>
            <a:r>
              <a:rPr sz="2400" spc="-79" dirty="0">
                <a:latin typeface="Tahoma"/>
                <a:cs typeface="Tahoma"/>
              </a:rPr>
              <a:t>ок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19" dirty="0">
                <a:latin typeface="Tahoma"/>
                <a:cs typeface="Tahoma"/>
              </a:rPr>
              <a:t>на</a:t>
            </a:r>
            <a:r>
              <a:rPr sz="2400" spc="-178" dirty="0">
                <a:latin typeface="Tahoma"/>
                <a:cs typeface="Tahoma"/>
              </a:rPr>
              <a:t>хо</a:t>
            </a:r>
            <a:r>
              <a:rPr sz="2400" spc="-69" dirty="0">
                <a:latin typeface="Tahoma"/>
                <a:cs typeface="Tahoma"/>
              </a:rPr>
              <a:t>дит</a:t>
            </a:r>
            <a:r>
              <a:rPr sz="2400" spc="-129" dirty="0">
                <a:latin typeface="Tahoma"/>
                <a:cs typeface="Tahoma"/>
              </a:rPr>
              <a:t>с</a:t>
            </a:r>
            <a:r>
              <a:rPr sz="2400" spc="-59" dirty="0">
                <a:latin typeface="Tahoma"/>
                <a:cs typeface="Tahoma"/>
              </a:rPr>
              <a:t>я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19" dirty="0">
                <a:latin typeface="Tahoma"/>
                <a:cs typeface="Tahoma"/>
              </a:rPr>
              <a:t>в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78" dirty="0">
                <a:latin typeface="Tahoma"/>
                <a:cs typeface="Tahoma"/>
              </a:rPr>
              <a:t>о</a:t>
            </a:r>
            <a:r>
              <a:rPr sz="2400" spc="-89" dirty="0">
                <a:latin typeface="Tahoma"/>
                <a:cs typeface="Tahoma"/>
              </a:rPr>
              <a:t>жидании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dirty="0"/>
              <a:t>(sleep, join, wait)</a:t>
            </a:r>
            <a:r>
              <a:rPr sz="2400" spc="-40" dirty="0">
                <a:latin typeface="Tahoma"/>
                <a:cs typeface="Tahoma"/>
              </a:rPr>
              <a:t>,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40" dirty="0">
                <a:latin typeface="Tahoma"/>
                <a:cs typeface="Tahoma"/>
              </a:rPr>
              <a:t>т</a:t>
            </a:r>
            <a:r>
              <a:rPr sz="2400" spc="-119" dirty="0">
                <a:latin typeface="Tahoma"/>
                <a:cs typeface="Tahoma"/>
              </a:rPr>
              <a:t>о</a:t>
            </a:r>
            <a:r>
              <a:rPr sz="2400" spc="-69" dirty="0">
                <a:latin typeface="Tahoma"/>
                <a:cs typeface="Tahoma"/>
              </a:rPr>
              <a:t> </a:t>
            </a:r>
            <a:r>
              <a:rPr sz="2400" spc="-178" dirty="0">
                <a:latin typeface="Tahoma"/>
                <a:cs typeface="Tahoma"/>
              </a:rPr>
              <a:t>о</a:t>
            </a:r>
            <a:r>
              <a:rPr sz="2400" spc="-109" dirty="0">
                <a:latin typeface="Tahoma"/>
                <a:cs typeface="Tahoma"/>
              </a:rPr>
              <a:t>жидание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129" dirty="0">
                <a:latin typeface="Tahoma"/>
                <a:cs typeface="Tahoma"/>
              </a:rPr>
              <a:t>прерывае</a:t>
            </a:r>
            <a:r>
              <a:rPr sz="2400" spc="-119" dirty="0">
                <a:latin typeface="Tahoma"/>
                <a:cs typeface="Tahoma"/>
              </a:rPr>
              <a:t>т</a:t>
            </a:r>
            <a:r>
              <a:rPr sz="2400" spc="-129" dirty="0">
                <a:latin typeface="Tahoma"/>
                <a:cs typeface="Tahoma"/>
              </a:rPr>
              <a:t>с</a:t>
            </a:r>
            <a:r>
              <a:rPr sz="2400" spc="-59" dirty="0">
                <a:latin typeface="Tahoma"/>
                <a:cs typeface="Tahoma"/>
              </a:rPr>
              <a:t>я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99" dirty="0">
                <a:latin typeface="Tahoma"/>
                <a:cs typeface="Tahoma"/>
              </a:rPr>
              <a:t>исключением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dirty="0"/>
              <a:t>InterruptedException</a:t>
            </a:r>
          </a:p>
          <a:p>
            <a:pPr>
              <a:spcBef>
                <a:spcPts val="4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573821" marR="10067" indent="-549912">
              <a:lnSpc>
                <a:spcPct val="106400"/>
              </a:lnSpc>
            </a:pPr>
            <a:r>
              <a:rPr sz="2400" spc="-89" dirty="0">
                <a:latin typeface="Tahoma"/>
                <a:cs typeface="Tahoma"/>
              </a:rPr>
              <a:t>Ин</a:t>
            </a:r>
            <a:r>
              <a:rPr sz="2400" spc="-129" dirty="0">
                <a:latin typeface="Tahoma"/>
                <a:cs typeface="Tahoma"/>
              </a:rPr>
              <a:t>а</a:t>
            </a:r>
            <a:r>
              <a:rPr sz="2400" spc="-119" dirty="0">
                <a:latin typeface="Tahoma"/>
                <a:cs typeface="Tahoma"/>
              </a:rPr>
              <a:t>че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09" dirty="0">
                <a:latin typeface="Tahoma"/>
                <a:cs typeface="Tahoma"/>
              </a:rPr>
              <a:t>у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99" dirty="0">
                <a:latin typeface="Tahoma"/>
                <a:cs typeface="Tahoma"/>
              </a:rPr>
              <a:t>пот</a:t>
            </a:r>
            <a:r>
              <a:rPr sz="2400" spc="-89" dirty="0">
                <a:latin typeface="Tahoma"/>
                <a:cs typeface="Tahoma"/>
              </a:rPr>
              <a:t>о</a:t>
            </a:r>
            <a:r>
              <a:rPr sz="2400" spc="-149" dirty="0">
                <a:latin typeface="Tahoma"/>
                <a:cs typeface="Tahoma"/>
              </a:rPr>
              <a:t>к</a:t>
            </a:r>
            <a:r>
              <a:rPr sz="2400" spc="-129" dirty="0">
                <a:latin typeface="Tahoma"/>
                <a:cs typeface="Tahoma"/>
              </a:rPr>
              <a:t>а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99" dirty="0">
                <a:latin typeface="Tahoma"/>
                <a:cs typeface="Tahoma"/>
              </a:rPr>
              <a:t>прост</a:t>
            </a:r>
            <a:r>
              <a:rPr sz="2400" spc="-119" dirty="0">
                <a:latin typeface="Tahoma"/>
                <a:cs typeface="Tahoma"/>
              </a:rPr>
              <a:t>о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78" dirty="0">
                <a:latin typeface="Tahoma"/>
                <a:cs typeface="Tahoma"/>
              </a:rPr>
              <a:t>у</a:t>
            </a:r>
            <a:r>
              <a:rPr sz="2400" spc="-59" dirty="0">
                <a:latin typeface="Tahoma"/>
                <a:cs typeface="Tahoma"/>
              </a:rPr>
              <a:t>ст</a:t>
            </a:r>
            <a:r>
              <a:rPr sz="2400" spc="-119" dirty="0">
                <a:latin typeface="Tahoma"/>
                <a:cs typeface="Tahoma"/>
              </a:rPr>
              <a:t>анавливает</a:t>
            </a:r>
            <a:r>
              <a:rPr sz="2400" spc="-129" dirty="0">
                <a:latin typeface="Tahoma"/>
                <a:cs typeface="Tahoma"/>
              </a:rPr>
              <a:t>с</a:t>
            </a:r>
            <a:r>
              <a:rPr sz="2400" spc="-59" dirty="0">
                <a:latin typeface="Tahoma"/>
                <a:cs typeface="Tahoma"/>
              </a:rPr>
              <a:t>я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79" dirty="0">
                <a:latin typeface="Tahoma"/>
                <a:cs typeface="Tahoma"/>
              </a:rPr>
              <a:t>флаг</a:t>
            </a:r>
            <a:r>
              <a:rPr sz="2400" spc="50" dirty="0">
                <a:latin typeface="Tahoma"/>
                <a:cs typeface="Tahoma"/>
              </a:rPr>
              <a:t> </a:t>
            </a:r>
            <a:r>
              <a:rPr sz="2400" dirty="0"/>
              <a:t>interrupted</a:t>
            </a:r>
            <a:r>
              <a:rPr sz="2400" spc="40" dirty="0">
                <a:latin typeface="PMingLiU"/>
                <a:cs typeface="PMingLiU"/>
              </a:rPr>
              <a:t>  </a:t>
            </a:r>
            <a:r>
              <a:rPr sz="2400" spc="-129" dirty="0">
                <a:latin typeface="Arial"/>
                <a:cs typeface="Arial"/>
              </a:rPr>
              <a:t>фл</a:t>
            </a:r>
            <a:r>
              <a:rPr sz="2400" spc="-50" dirty="0">
                <a:latin typeface="Arial"/>
                <a:cs typeface="Arial"/>
              </a:rPr>
              <a:t>аг</a:t>
            </a:r>
            <a:r>
              <a:rPr sz="2400" spc="99" dirty="0">
                <a:latin typeface="Arial"/>
                <a:cs typeface="Arial"/>
              </a:rPr>
              <a:t> </a:t>
            </a:r>
            <a:r>
              <a:rPr sz="2400" spc="-129" dirty="0">
                <a:latin typeface="Arial"/>
                <a:cs typeface="Arial"/>
              </a:rPr>
              <a:t>прове</a:t>
            </a:r>
            <a:r>
              <a:rPr sz="2400" spc="-188" dirty="0">
                <a:latin typeface="Arial"/>
                <a:cs typeface="Arial"/>
              </a:rPr>
              <a:t>р</a:t>
            </a:r>
            <a:r>
              <a:rPr sz="2400" spc="-69" dirty="0">
                <a:latin typeface="Arial"/>
                <a:cs typeface="Arial"/>
              </a:rPr>
              <a:t>я</a:t>
            </a:r>
            <a:r>
              <a:rPr sz="2400" spc="-129" dirty="0">
                <a:latin typeface="Arial"/>
                <a:cs typeface="Arial"/>
              </a:rPr>
              <a:t>ет</a:t>
            </a:r>
            <a:r>
              <a:rPr sz="2400" spc="-178" dirty="0">
                <a:latin typeface="Arial"/>
                <a:cs typeface="Arial"/>
              </a:rPr>
              <a:t>с</a:t>
            </a:r>
            <a:r>
              <a:rPr sz="2400" spc="-69" dirty="0">
                <a:latin typeface="Arial"/>
                <a:cs typeface="Arial"/>
              </a:rPr>
              <a:t>я</a:t>
            </a:r>
            <a:r>
              <a:rPr sz="2400" spc="99" dirty="0">
                <a:latin typeface="Arial"/>
                <a:cs typeface="Arial"/>
              </a:rPr>
              <a:t> </a:t>
            </a:r>
            <a:r>
              <a:rPr sz="2400" spc="-109" dirty="0">
                <a:latin typeface="Arial"/>
                <a:cs typeface="Arial"/>
              </a:rPr>
              <a:t>мет</a:t>
            </a:r>
            <a:r>
              <a:rPr sz="2400" spc="-159" dirty="0">
                <a:latin typeface="Arial"/>
                <a:cs typeface="Arial"/>
              </a:rPr>
              <a:t>о</a:t>
            </a:r>
            <a:r>
              <a:rPr sz="2400" spc="-99" dirty="0">
                <a:latin typeface="Arial"/>
                <a:cs typeface="Arial"/>
              </a:rPr>
              <a:t>дами</a:t>
            </a:r>
            <a:r>
              <a:rPr sz="2400" spc="99" dirty="0">
                <a:latin typeface="Arial"/>
                <a:cs typeface="Arial"/>
              </a:rPr>
              <a:t> </a:t>
            </a:r>
            <a:r>
              <a:rPr sz="2400" dirty="0"/>
              <a:t>interrupted() и isInterrupted() </a:t>
            </a:r>
            <a:r>
              <a:rPr sz="2400" spc="-129" dirty="0">
                <a:latin typeface="Arial"/>
                <a:cs typeface="Arial"/>
              </a:rPr>
              <a:t>прове</a:t>
            </a:r>
            <a:r>
              <a:rPr sz="2400" spc="-188" dirty="0">
                <a:latin typeface="Arial"/>
                <a:cs typeface="Arial"/>
              </a:rPr>
              <a:t>р</a:t>
            </a:r>
            <a:r>
              <a:rPr sz="2400" spc="-69" dirty="0">
                <a:latin typeface="Arial"/>
                <a:cs typeface="Arial"/>
              </a:rPr>
              <a:t>я</a:t>
            </a:r>
            <a:r>
              <a:rPr sz="2400" spc="-50" dirty="0">
                <a:latin typeface="Arial"/>
                <a:cs typeface="Arial"/>
              </a:rPr>
              <a:t>ть</a:t>
            </a:r>
            <a:r>
              <a:rPr sz="2400" spc="99" dirty="0">
                <a:latin typeface="Arial"/>
                <a:cs typeface="Arial"/>
              </a:rPr>
              <a:t> </a:t>
            </a:r>
            <a:r>
              <a:rPr sz="2400" spc="-129" dirty="0">
                <a:latin typeface="Arial"/>
                <a:cs typeface="Arial"/>
              </a:rPr>
              <a:t>фл</a:t>
            </a:r>
            <a:r>
              <a:rPr sz="2400" spc="-50" dirty="0">
                <a:latin typeface="Arial"/>
                <a:cs typeface="Arial"/>
              </a:rPr>
              <a:t>аг</a:t>
            </a:r>
            <a:r>
              <a:rPr sz="2400" spc="99" dirty="0">
                <a:latin typeface="Arial"/>
                <a:cs typeface="Arial"/>
              </a:rPr>
              <a:t> </a:t>
            </a:r>
            <a:r>
              <a:rPr sz="2400" spc="-59" dirty="0">
                <a:latin typeface="Arial"/>
                <a:cs typeface="Arial"/>
              </a:rPr>
              <a:t>и</a:t>
            </a:r>
            <a:r>
              <a:rPr sz="2400" spc="99" dirty="0">
                <a:latin typeface="Arial"/>
                <a:cs typeface="Arial"/>
              </a:rPr>
              <a:t> </a:t>
            </a:r>
            <a:r>
              <a:rPr sz="2400" spc="-119" dirty="0">
                <a:latin typeface="Arial"/>
                <a:cs typeface="Arial"/>
              </a:rPr>
              <a:t>завершать</a:t>
            </a:r>
            <a:r>
              <a:rPr sz="2400" spc="109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поток</a:t>
            </a:r>
            <a:r>
              <a:rPr sz="2400" spc="99" dirty="0">
                <a:latin typeface="Arial"/>
                <a:cs typeface="Arial"/>
              </a:rPr>
              <a:t> </a:t>
            </a:r>
            <a:r>
              <a:rPr sz="2400" spc="-119" dirty="0" err="1">
                <a:latin typeface="Arial"/>
                <a:cs typeface="Arial"/>
              </a:rPr>
              <a:t>надо</a:t>
            </a:r>
            <a:r>
              <a:rPr sz="2400" spc="99" dirty="0">
                <a:latin typeface="Arial"/>
                <a:cs typeface="Arial"/>
              </a:rPr>
              <a:t> </a:t>
            </a:r>
            <a:r>
              <a:rPr sz="2400" spc="-99" dirty="0" err="1">
                <a:latin typeface="Arial"/>
                <a:cs typeface="Arial"/>
              </a:rPr>
              <a:t>самост</a:t>
            </a:r>
            <a:r>
              <a:rPr sz="2400" spc="-159" dirty="0" err="1">
                <a:latin typeface="Arial"/>
                <a:cs typeface="Arial"/>
              </a:rPr>
              <a:t>о</a:t>
            </a:r>
            <a:r>
              <a:rPr sz="2400" spc="-109" dirty="0" err="1">
                <a:latin typeface="Arial"/>
                <a:cs typeface="Arial"/>
              </a:rPr>
              <a:t>ятел</a:t>
            </a:r>
            <a:r>
              <a:rPr sz="2400" spc="-99" dirty="0" err="1">
                <a:latin typeface="Arial"/>
                <a:cs typeface="Arial"/>
              </a:rPr>
              <a:t>ьно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150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89607" y="1541700"/>
            <a:ext cx="170355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/>
            <a:r>
              <a:rPr spc="-50" dirty="0"/>
              <a:t>Возм</a:t>
            </a:r>
            <a:r>
              <a:rPr spc="-139" dirty="0"/>
              <a:t>о</a:t>
            </a:r>
            <a:r>
              <a:rPr spc="-109" dirty="0"/>
              <a:t>жн</a:t>
            </a:r>
            <a:r>
              <a:rPr spc="-168" dirty="0"/>
              <a:t>о</a:t>
            </a:r>
            <a:r>
              <a:rPr spc="-89" dirty="0"/>
              <a:t>с</a:t>
            </a:r>
            <a:r>
              <a:rPr spc="-69" dirty="0"/>
              <a:t>т</a:t>
            </a:r>
            <a:r>
              <a:rPr spc="-119" dirty="0"/>
              <a:t>и</a:t>
            </a:r>
            <a:r>
              <a:rPr spc="30" dirty="0"/>
              <a:t> </a:t>
            </a:r>
            <a:r>
              <a:rPr spc="-168" dirty="0"/>
              <a:t>в</a:t>
            </a:r>
            <a:r>
              <a:rPr spc="-79" dirty="0"/>
              <a:t>ст</a:t>
            </a:r>
            <a:r>
              <a:rPr spc="-159" dirty="0"/>
              <a:t>р</a:t>
            </a:r>
            <a:r>
              <a:rPr spc="-198" dirty="0"/>
              <a:t>оен</a:t>
            </a:r>
            <a:r>
              <a:rPr spc="-178" dirty="0"/>
              <a:t>н</a:t>
            </a:r>
            <a:r>
              <a:rPr spc="-139" dirty="0"/>
              <a:t>ой</a:t>
            </a:r>
            <a:r>
              <a:rPr spc="30" dirty="0"/>
              <a:t> </a:t>
            </a:r>
            <a:r>
              <a:rPr spc="-119" dirty="0"/>
              <a:t>син</a:t>
            </a:r>
            <a:r>
              <a:rPr spc="-149" dirty="0"/>
              <a:t>хр</a:t>
            </a:r>
            <a:r>
              <a:rPr spc="-178" dirty="0"/>
              <a:t>он</a:t>
            </a:r>
            <a:r>
              <a:rPr spc="-129" dirty="0"/>
              <a:t>изации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11665" y="2646978"/>
            <a:ext cx="7780368" cy="2685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/>
            <a:r>
              <a:rPr sz="2800" spc="-30" dirty="0">
                <a:latin typeface="Tahoma"/>
                <a:cs typeface="Tahoma"/>
              </a:rPr>
              <a:t>Взаи</a:t>
            </a:r>
            <a:r>
              <a:rPr sz="2800" spc="-40" dirty="0">
                <a:latin typeface="Tahoma"/>
                <a:cs typeface="Tahoma"/>
              </a:rPr>
              <a:t>м</a:t>
            </a:r>
            <a:r>
              <a:rPr sz="2800" spc="-159" dirty="0">
                <a:latin typeface="Tahoma"/>
                <a:cs typeface="Tahoma"/>
              </a:rPr>
              <a:t>ное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09" dirty="0">
                <a:latin typeface="Tahoma"/>
                <a:cs typeface="Tahoma"/>
              </a:rPr>
              <a:t>исключение</a:t>
            </a:r>
            <a:endParaRPr sz="2800" dirty="0">
              <a:latin typeface="Tahoma"/>
              <a:cs typeface="Tahoma"/>
            </a:endParaRPr>
          </a:p>
          <a:p>
            <a:pPr marL="25168">
              <a:spcBef>
                <a:spcPts val="69"/>
              </a:spcBef>
            </a:pPr>
            <a:r>
              <a:rPr sz="2800" spc="-79" dirty="0">
                <a:latin typeface="Tahoma"/>
                <a:cs typeface="Tahoma"/>
              </a:rPr>
              <a:t>(по</a:t>
            </a:r>
            <a:r>
              <a:rPr sz="2800" spc="-139" dirty="0">
                <a:latin typeface="Tahoma"/>
                <a:cs typeface="Tahoma"/>
              </a:rPr>
              <a:t>к</a:t>
            </a:r>
            <a:r>
              <a:rPr sz="2800" spc="-129" dirty="0">
                <a:latin typeface="Tahoma"/>
                <a:cs typeface="Tahoma"/>
              </a:rPr>
              <a:t>а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78" dirty="0">
                <a:latin typeface="Tahoma"/>
                <a:cs typeface="Tahoma"/>
              </a:rPr>
              <a:t>о</a:t>
            </a:r>
            <a:r>
              <a:rPr sz="2800" spc="-99" dirty="0">
                <a:latin typeface="Tahoma"/>
                <a:cs typeface="Tahoma"/>
              </a:rPr>
              <a:t>дин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99" dirty="0">
                <a:latin typeface="Tahoma"/>
                <a:cs typeface="Tahoma"/>
              </a:rPr>
              <a:t>пот</a:t>
            </a:r>
            <a:r>
              <a:rPr sz="2800" spc="-79" dirty="0">
                <a:latin typeface="Tahoma"/>
                <a:cs typeface="Tahoma"/>
              </a:rPr>
              <a:t>ок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чт</a:t>
            </a:r>
            <a:r>
              <a:rPr sz="2800" spc="-89" dirty="0">
                <a:latin typeface="Tahoma"/>
                <a:cs typeface="Tahoma"/>
              </a:rPr>
              <a:t>о-т</a:t>
            </a:r>
            <a:r>
              <a:rPr sz="2800" spc="-119" dirty="0">
                <a:latin typeface="Tahoma"/>
                <a:cs typeface="Tahoma"/>
              </a:rPr>
              <a:t>о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19" dirty="0">
                <a:latin typeface="Tahoma"/>
                <a:cs typeface="Tahoma"/>
              </a:rPr>
              <a:t>делае</a:t>
            </a:r>
            <a:r>
              <a:rPr sz="2800" spc="-287" dirty="0">
                <a:latin typeface="Tahoma"/>
                <a:cs typeface="Tahoma"/>
              </a:rPr>
              <a:t>т</a:t>
            </a:r>
            <a:r>
              <a:rPr sz="2800" spc="-69" dirty="0">
                <a:latin typeface="Tahoma"/>
                <a:cs typeface="Tahoma"/>
              </a:rPr>
              <a:t>,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09" dirty="0">
                <a:latin typeface="Tahoma"/>
                <a:cs typeface="Tahoma"/>
              </a:rPr>
              <a:t>другие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68" dirty="0">
                <a:latin typeface="Tahoma"/>
                <a:cs typeface="Tahoma"/>
              </a:rPr>
              <a:t>не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м</a:t>
            </a:r>
            <a:r>
              <a:rPr sz="2800" spc="-79" dirty="0">
                <a:latin typeface="Tahoma"/>
                <a:cs typeface="Tahoma"/>
              </a:rPr>
              <a:t>огут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89" dirty="0">
                <a:latin typeface="Tahoma"/>
                <a:cs typeface="Tahoma"/>
              </a:rPr>
              <a:t>ем</a:t>
            </a:r>
            <a:r>
              <a:rPr sz="2800" spc="-109" dirty="0">
                <a:latin typeface="Tahoma"/>
                <a:cs typeface="Tahoma"/>
              </a:rPr>
              <a:t>у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99" dirty="0">
                <a:latin typeface="Tahoma"/>
                <a:cs typeface="Tahoma"/>
              </a:rPr>
              <a:t>помеша</a:t>
            </a:r>
            <a:r>
              <a:rPr sz="2800" spc="-89" dirty="0">
                <a:latin typeface="Tahoma"/>
                <a:cs typeface="Tahoma"/>
              </a:rPr>
              <a:t>т</a:t>
            </a:r>
            <a:r>
              <a:rPr sz="2800" spc="-40" dirty="0">
                <a:latin typeface="Tahoma"/>
                <a:cs typeface="Tahoma"/>
              </a:rPr>
              <a:t>ь)</a:t>
            </a:r>
            <a:endParaRPr sz="2800" dirty="0">
              <a:latin typeface="Tahoma"/>
              <a:cs typeface="Tahoma"/>
            </a:endParaRPr>
          </a:p>
          <a:p>
            <a:pPr>
              <a:spcBef>
                <a:spcPts val="67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25168"/>
            <a:r>
              <a:rPr sz="2800" spc="-99" dirty="0">
                <a:latin typeface="Tahoma"/>
                <a:cs typeface="Tahoma"/>
              </a:rPr>
              <a:t>Ожидание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89" dirty="0">
                <a:latin typeface="Tahoma"/>
                <a:cs typeface="Tahoma"/>
              </a:rPr>
              <a:t>и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99" dirty="0">
                <a:latin typeface="Tahoma"/>
                <a:cs typeface="Tahoma"/>
              </a:rPr>
              <a:t>уведом</a:t>
            </a:r>
            <a:r>
              <a:rPr sz="2800" spc="-149" dirty="0">
                <a:latin typeface="Tahoma"/>
                <a:cs typeface="Tahoma"/>
              </a:rPr>
              <a:t>ление</a:t>
            </a:r>
            <a:endParaRPr sz="2800" dirty="0">
              <a:latin typeface="Tahoma"/>
              <a:cs typeface="Tahoma"/>
            </a:endParaRPr>
          </a:p>
          <a:p>
            <a:pPr marL="25168">
              <a:spcBef>
                <a:spcPts val="69"/>
              </a:spcBef>
            </a:pPr>
            <a:r>
              <a:rPr sz="2800" spc="-79" dirty="0">
                <a:latin typeface="Tahoma"/>
                <a:cs typeface="Tahoma"/>
              </a:rPr>
              <a:t>(поток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78" dirty="0">
                <a:latin typeface="Tahoma"/>
                <a:cs typeface="Tahoma"/>
              </a:rPr>
              <a:t>о</a:t>
            </a:r>
            <a:r>
              <a:rPr sz="2800" spc="-89" dirty="0">
                <a:latin typeface="Tahoma"/>
                <a:cs typeface="Tahoma"/>
              </a:rPr>
              <a:t>жидает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99" dirty="0">
                <a:latin typeface="Tahoma"/>
                <a:cs typeface="Tahoma"/>
              </a:rPr>
              <a:t>уведом</a:t>
            </a:r>
            <a:r>
              <a:rPr sz="2800" spc="-129" dirty="0">
                <a:latin typeface="Tahoma"/>
                <a:cs typeface="Tahoma"/>
              </a:rPr>
              <a:t>лений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79" dirty="0">
                <a:latin typeface="Tahoma"/>
                <a:cs typeface="Tahoma"/>
              </a:rPr>
              <a:t>от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99" dirty="0">
                <a:latin typeface="Tahoma"/>
                <a:cs typeface="Tahoma"/>
              </a:rPr>
              <a:t>других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99" dirty="0">
                <a:latin typeface="Tahoma"/>
                <a:cs typeface="Tahoma"/>
              </a:rPr>
              <a:t>пот</a:t>
            </a:r>
            <a:r>
              <a:rPr sz="2800" spc="-89" dirty="0">
                <a:latin typeface="Tahoma"/>
                <a:cs typeface="Tahoma"/>
              </a:rPr>
              <a:t>о</a:t>
            </a:r>
            <a:r>
              <a:rPr sz="2800" spc="-139" dirty="0">
                <a:latin typeface="Tahoma"/>
                <a:cs typeface="Tahoma"/>
              </a:rPr>
              <a:t>к</a:t>
            </a:r>
            <a:r>
              <a:rPr sz="2800" spc="-89" dirty="0">
                <a:latin typeface="Tahoma"/>
                <a:cs typeface="Tahoma"/>
              </a:rPr>
              <a:t>ов)</a:t>
            </a:r>
            <a:endParaRPr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64028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92675" y="1091420"/>
            <a:ext cx="170355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/>
            <a:r>
              <a:rPr spc="30" dirty="0"/>
              <a:t>Кл</a:t>
            </a:r>
            <a:r>
              <a:rPr spc="-178" dirty="0"/>
              <a:t>юче</a:t>
            </a:r>
            <a:r>
              <a:rPr spc="-159" dirty="0"/>
              <a:t>в</a:t>
            </a:r>
            <a:r>
              <a:rPr spc="-208" dirty="0"/>
              <a:t>ое</a:t>
            </a:r>
            <a:r>
              <a:rPr spc="30" dirty="0"/>
              <a:t> </a:t>
            </a:r>
            <a:r>
              <a:rPr spc="-89" dirty="0"/>
              <a:t>с</a:t>
            </a:r>
            <a:r>
              <a:rPr spc="-139" dirty="0"/>
              <a:t>л</a:t>
            </a:r>
            <a:r>
              <a:rPr spc="-168" dirty="0"/>
              <a:t>ово</a:t>
            </a:r>
            <a:r>
              <a:rPr spc="30" dirty="0"/>
              <a:t> </a:t>
            </a:r>
            <a:r>
              <a:rPr spc="59" dirty="0">
                <a:latin typeface="Arial"/>
                <a:cs typeface="Arial"/>
              </a:rPr>
              <a:t>synchronized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001513" y="1783588"/>
            <a:ext cx="8785790" cy="4728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9190"/>
            <a:r>
              <a:rPr sz="2800" spc="-99" dirty="0">
                <a:latin typeface="Tahoma"/>
                <a:cs typeface="Tahoma"/>
              </a:rPr>
              <a:t>Синхронизованный</a:t>
            </a:r>
            <a:r>
              <a:rPr sz="2800" spc="20" dirty="0">
                <a:latin typeface="Tahoma"/>
                <a:cs typeface="Tahoma"/>
              </a:rPr>
              <a:t> м</a:t>
            </a:r>
            <a:r>
              <a:rPr sz="2800" spc="-119" dirty="0">
                <a:latin typeface="Tahoma"/>
                <a:cs typeface="Tahoma"/>
              </a:rPr>
              <a:t>ет</a:t>
            </a:r>
            <a:r>
              <a:rPr sz="2800" spc="-178" dirty="0">
                <a:latin typeface="Tahoma"/>
                <a:cs typeface="Tahoma"/>
              </a:rPr>
              <a:t>о</a:t>
            </a:r>
            <a:r>
              <a:rPr sz="2800" spc="-79" dirty="0">
                <a:latin typeface="Tahoma"/>
                <a:cs typeface="Tahoma"/>
              </a:rPr>
              <a:t>д</a:t>
            </a:r>
            <a:endParaRPr sz="2800" dirty="0">
              <a:latin typeface="Tahoma"/>
              <a:cs typeface="Tahoma"/>
            </a:endParaRPr>
          </a:p>
          <a:p>
            <a:pPr marL="785229">
              <a:spcBef>
                <a:spcPts val="1318"/>
              </a:spcBef>
            </a:pPr>
            <a:r>
              <a:rPr sz="2400" dirty="0"/>
              <a:t>public   synchronized   void   do Something ()   {</a:t>
            </a:r>
          </a:p>
          <a:p>
            <a:pPr marL="1460979">
              <a:spcBef>
                <a:spcPts val="69"/>
              </a:spcBef>
            </a:pPr>
            <a:r>
              <a:rPr sz="2400" dirty="0"/>
              <a:t>//   ...</a:t>
            </a:r>
          </a:p>
          <a:p>
            <a:pPr marL="775162">
              <a:spcBef>
                <a:spcPts val="69"/>
              </a:spcBef>
            </a:pPr>
            <a:r>
              <a:rPr sz="2400" dirty="0"/>
              <a:t>}</a:t>
            </a:r>
          </a:p>
          <a:p>
            <a:pPr>
              <a:spcBef>
                <a:spcPts val="97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629190"/>
            <a:r>
              <a:rPr sz="2800" spc="-99" dirty="0">
                <a:latin typeface="Tahoma"/>
                <a:cs typeface="Tahoma"/>
              </a:rPr>
              <a:t>Синхронизованный блок внутри метода</a:t>
            </a:r>
          </a:p>
          <a:p>
            <a:pPr marL="1467270" marR="3425309" indent="-683300">
              <a:lnSpc>
                <a:spcPct val="102600"/>
              </a:lnSpc>
              <a:spcBef>
                <a:spcPts val="1248"/>
              </a:spcBef>
            </a:pPr>
            <a:r>
              <a:rPr sz="2400" dirty="0"/>
              <a:t>public   void   do Something ()   { synchronized   ( obj )   {</a:t>
            </a:r>
          </a:p>
          <a:p>
            <a:pPr marL="2141762">
              <a:spcBef>
                <a:spcPts val="69"/>
              </a:spcBef>
            </a:pPr>
            <a:r>
              <a:rPr sz="2400" dirty="0"/>
              <a:t>//   ...</a:t>
            </a:r>
          </a:p>
          <a:p>
            <a:pPr marL="1455945">
              <a:spcBef>
                <a:spcPts val="69"/>
              </a:spcBef>
            </a:pPr>
            <a:r>
              <a:rPr sz="2400" dirty="0"/>
              <a:t>}</a:t>
            </a:r>
          </a:p>
          <a:p>
            <a:pPr marL="775162">
              <a:spcBef>
                <a:spcPts val="69"/>
              </a:spcBef>
            </a:pPr>
            <a:r>
              <a:rPr sz="2400" dirty="0"/>
              <a:t>}</a:t>
            </a:r>
            <a:endParaRPr sz="2180" dirty="0">
              <a:latin typeface="PMingLiU"/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2984028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70434" y="1208015"/>
            <a:ext cx="170355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/>
            <a:r>
              <a:rPr spc="30" dirty="0"/>
              <a:t>Кл</a:t>
            </a:r>
            <a:r>
              <a:rPr spc="-178" dirty="0"/>
              <a:t>юче</a:t>
            </a:r>
            <a:r>
              <a:rPr spc="-159" dirty="0"/>
              <a:t>в</a:t>
            </a:r>
            <a:r>
              <a:rPr spc="-208" dirty="0"/>
              <a:t>ое</a:t>
            </a:r>
            <a:r>
              <a:rPr spc="30" dirty="0"/>
              <a:t> </a:t>
            </a:r>
            <a:r>
              <a:rPr spc="-89" dirty="0"/>
              <a:t>с</a:t>
            </a:r>
            <a:r>
              <a:rPr spc="-139" dirty="0"/>
              <a:t>л</a:t>
            </a:r>
            <a:r>
              <a:rPr spc="-168" dirty="0"/>
              <a:t>ово</a:t>
            </a:r>
            <a:r>
              <a:rPr spc="30" dirty="0"/>
              <a:t> </a:t>
            </a:r>
            <a:r>
              <a:rPr spc="59" dirty="0">
                <a:latin typeface="Arial"/>
                <a:cs typeface="Arial"/>
              </a:rPr>
              <a:t>synchronized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1285955" y="2445073"/>
            <a:ext cx="17035599" cy="2662083"/>
          </a:xfrm>
          <a:prstGeom prst="rect">
            <a:avLst/>
          </a:prstGeom>
        </p:spPr>
        <p:txBody>
          <a:bodyPr vert="horz" wrap="square" lIns="0" tIns="260930" rIns="0" bIns="0" rtlCol="0">
            <a:spAutoFit/>
          </a:bodyPr>
          <a:lstStyle/>
          <a:p>
            <a:pPr marL="410232"/>
            <a:r>
              <a:rPr sz="2800" spc="-89" dirty="0"/>
              <a:t>Синхронизация</a:t>
            </a:r>
            <a:r>
              <a:rPr sz="2800" spc="20" dirty="0"/>
              <a:t> </a:t>
            </a:r>
            <a:r>
              <a:rPr sz="2800" spc="-99" dirty="0"/>
              <a:t>бло</a:t>
            </a:r>
            <a:r>
              <a:rPr sz="2800" spc="-159" dirty="0"/>
              <a:t>к</a:t>
            </a:r>
            <a:r>
              <a:rPr sz="2800" spc="-119" dirty="0"/>
              <a:t>ов</a:t>
            </a:r>
            <a:r>
              <a:rPr sz="2800" spc="30" dirty="0"/>
              <a:t> </a:t>
            </a:r>
            <a:r>
              <a:rPr sz="2800" spc="-258" dirty="0"/>
              <a:t>—</a:t>
            </a:r>
            <a:r>
              <a:rPr sz="2800" spc="30" dirty="0"/>
              <a:t> </a:t>
            </a:r>
            <a:r>
              <a:rPr sz="2800" spc="-129" dirty="0"/>
              <a:t>по</a:t>
            </a:r>
            <a:r>
              <a:rPr sz="2800" spc="30" dirty="0"/>
              <a:t> </a:t>
            </a:r>
            <a:r>
              <a:rPr sz="2800" spc="20" dirty="0"/>
              <a:t>м</a:t>
            </a:r>
            <a:r>
              <a:rPr sz="2800" spc="-99" dirty="0"/>
              <a:t>онит</a:t>
            </a:r>
            <a:r>
              <a:rPr sz="2800" spc="-119" dirty="0"/>
              <a:t>ору</a:t>
            </a:r>
            <a:r>
              <a:rPr sz="2800" spc="30" dirty="0"/>
              <a:t> </a:t>
            </a:r>
            <a:r>
              <a:rPr sz="2800" spc="-79" dirty="0"/>
              <a:t>у</a:t>
            </a:r>
            <a:r>
              <a:rPr sz="2800" spc="-139" dirty="0"/>
              <a:t>к</a:t>
            </a:r>
            <a:r>
              <a:rPr sz="2800" spc="-109" dirty="0"/>
              <a:t>азанного</a:t>
            </a:r>
            <a:r>
              <a:rPr sz="2800" spc="40" dirty="0"/>
              <a:t> </a:t>
            </a:r>
            <a:r>
              <a:rPr sz="2800" spc="-99" dirty="0"/>
              <a:t>объекта</a:t>
            </a:r>
          </a:p>
          <a:p>
            <a:pPr marL="410232" marR="10067">
              <a:lnSpc>
                <a:spcPct val="215899"/>
              </a:lnSpc>
            </a:pPr>
            <a:r>
              <a:rPr sz="2800" spc="-89" dirty="0"/>
              <a:t>Синхронизация</a:t>
            </a:r>
            <a:r>
              <a:rPr sz="2800" spc="20" dirty="0"/>
              <a:t> м</a:t>
            </a:r>
            <a:r>
              <a:rPr sz="2800" spc="-119" dirty="0"/>
              <a:t>ет</a:t>
            </a:r>
            <a:r>
              <a:rPr sz="2800" spc="-178" dirty="0"/>
              <a:t>о</a:t>
            </a:r>
            <a:r>
              <a:rPr sz="2800" spc="-109" dirty="0"/>
              <a:t>дов</a:t>
            </a:r>
            <a:r>
              <a:rPr sz="2800" spc="30" dirty="0"/>
              <a:t> </a:t>
            </a:r>
            <a:r>
              <a:rPr sz="2800" spc="-258" dirty="0"/>
              <a:t>—</a:t>
            </a:r>
            <a:r>
              <a:rPr sz="2800" spc="30" dirty="0"/>
              <a:t> </a:t>
            </a:r>
            <a:r>
              <a:rPr sz="2800" spc="-129" dirty="0"/>
              <a:t>по</a:t>
            </a:r>
            <a:r>
              <a:rPr sz="2800" spc="30" dirty="0"/>
              <a:t> </a:t>
            </a:r>
            <a:r>
              <a:rPr sz="2800" spc="20" dirty="0"/>
              <a:t>м</a:t>
            </a:r>
            <a:r>
              <a:rPr sz="2800" spc="-99" dirty="0"/>
              <a:t>онит</a:t>
            </a:r>
            <a:r>
              <a:rPr sz="2800" spc="-119" dirty="0"/>
              <a:t>ору</a:t>
            </a:r>
            <a:r>
              <a:rPr sz="2800" spc="30" dirty="0"/>
              <a:t> </a:t>
            </a:r>
            <a:r>
              <a:rPr sz="2800" spc="-40" dirty="0"/>
              <a:t>т</a:t>
            </a:r>
            <a:r>
              <a:rPr sz="2800" spc="-109" dirty="0"/>
              <a:t>екущего</a:t>
            </a:r>
            <a:r>
              <a:rPr sz="2800" spc="20" dirty="0"/>
              <a:t> </a:t>
            </a:r>
            <a:r>
              <a:rPr sz="2800" spc="-79" dirty="0"/>
              <a:t>объ</a:t>
            </a:r>
            <a:r>
              <a:rPr sz="2800" spc="-109" dirty="0"/>
              <a:t>ект</a:t>
            </a:r>
            <a:r>
              <a:rPr sz="2800" spc="-129" dirty="0"/>
              <a:t>а</a:t>
            </a:r>
            <a:r>
              <a:rPr sz="2800" spc="30" dirty="0"/>
              <a:t> </a:t>
            </a:r>
            <a:r>
              <a:rPr sz="2800" spc="-30" dirty="0"/>
              <a:t>(</a:t>
            </a:r>
            <a:r>
              <a:rPr sz="2800" dirty="0"/>
              <a:t>this</a:t>
            </a:r>
            <a:r>
              <a:rPr sz="2800" spc="-10" dirty="0"/>
              <a:t>) </a:t>
            </a:r>
            <a:endParaRPr lang="ru-RU" sz="2800" spc="-10" dirty="0"/>
          </a:p>
          <a:p>
            <a:pPr marL="410232" marR="10067">
              <a:lnSpc>
                <a:spcPct val="215899"/>
              </a:lnSpc>
            </a:pPr>
            <a:r>
              <a:rPr sz="2800" spc="-89" dirty="0" err="1"/>
              <a:t>Синхронизация</a:t>
            </a:r>
            <a:r>
              <a:rPr sz="2800" spc="20" dirty="0"/>
              <a:t> </a:t>
            </a:r>
            <a:r>
              <a:rPr sz="2800" spc="-59" dirty="0"/>
              <a:t>ст</a:t>
            </a:r>
            <a:r>
              <a:rPr sz="2800" spc="-79" dirty="0"/>
              <a:t>ат</a:t>
            </a:r>
            <a:r>
              <a:rPr sz="2800" spc="-99" dirty="0"/>
              <a:t>ических</a:t>
            </a:r>
            <a:r>
              <a:rPr sz="2800" spc="30" dirty="0"/>
              <a:t> </a:t>
            </a:r>
            <a:r>
              <a:rPr sz="2800" spc="20" dirty="0"/>
              <a:t>м</a:t>
            </a:r>
            <a:r>
              <a:rPr sz="2800" spc="-119" dirty="0"/>
              <a:t>ет</a:t>
            </a:r>
            <a:r>
              <a:rPr sz="2800" spc="-178" dirty="0"/>
              <a:t>о</a:t>
            </a:r>
            <a:r>
              <a:rPr sz="2800" spc="-109" dirty="0"/>
              <a:t>дов</a:t>
            </a:r>
            <a:r>
              <a:rPr sz="2800" spc="30" dirty="0"/>
              <a:t> </a:t>
            </a:r>
            <a:r>
              <a:rPr sz="2800" spc="-258" dirty="0"/>
              <a:t>—</a:t>
            </a:r>
            <a:r>
              <a:rPr sz="2800" spc="30" dirty="0"/>
              <a:t> </a:t>
            </a:r>
            <a:r>
              <a:rPr sz="2800" spc="-129" dirty="0"/>
              <a:t>по</a:t>
            </a:r>
            <a:r>
              <a:rPr sz="2800" spc="30" dirty="0"/>
              <a:t> </a:t>
            </a:r>
            <a:r>
              <a:rPr sz="2800" spc="20" dirty="0"/>
              <a:t>м</a:t>
            </a:r>
            <a:r>
              <a:rPr sz="2800" spc="-99" dirty="0"/>
              <a:t>онит</a:t>
            </a:r>
            <a:r>
              <a:rPr sz="2800" spc="-119" dirty="0"/>
              <a:t>ору</a:t>
            </a:r>
            <a:r>
              <a:rPr sz="2800" spc="30" dirty="0"/>
              <a:t> </a:t>
            </a:r>
            <a:r>
              <a:rPr sz="2800" spc="-79" dirty="0"/>
              <a:t>класса</a:t>
            </a:r>
          </a:p>
        </p:txBody>
      </p:sp>
    </p:spTree>
    <p:extLst>
      <p:ext uri="{BB962C8B-B14F-4D97-AF65-F5344CB8AC3E}">
        <p14:creationId xmlns:p14="http://schemas.microsoft.com/office/powerpoint/2010/main" val="3296473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70434" y="1208015"/>
            <a:ext cx="170355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/>
            <a:r>
              <a:rPr spc="50" dirty="0"/>
              <a:t>А</a:t>
            </a:r>
            <a:r>
              <a:rPr spc="-69" dirty="0"/>
              <a:t>т</a:t>
            </a:r>
            <a:r>
              <a:rPr spc="-99" dirty="0"/>
              <a:t>ома</a:t>
            </a:r>
            <a:r>
              <a:rPr spc="-159" dirty="0"/>
              <a:t>р</a:t>
            </a:r>
            <a:r>
              <a:rPr spc="-178" dirty="0"/>
              <a:t>н</a:t>
            </a:r>
            <a:r>
              <a:rPr spc="-109" dirty="0"/>
              <a:t>ост</a:t>
            </a:r>
            <a:r>
              <a:rPr spc="-99" dirty="0"/>
              <a:t>ь</a:t>
            </a:r>
          </a:p>
        </p:txBody>
      </p:sp>
      <p:sp>
        <p:nvSpPr>
          <p:cNvPr id="6" name="object 6"/>
          <p:cNvSpPr/>
          <p:nvPr/>
        </p:nvSpPr>
        <p:spPr>
          <a:xfrm>
            <a:off x="2085225" y="2757341"/>
            <a:ext cx="129319" cy="129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085225" y="3815416"/>
            <a:ext cx="129319" cy="129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2599936" y="2459596"/>
            <a:ext cx="7696060" cy="2711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marR="767611">
              <a:lnSpc>
                <a:spcPct val="102600"/>
              </a:lnSpc>
            </a:pPr>
            <a:r>
              <a:rPr sz="2800" spc="20" dirty="0">
                <a:latin typeface="Tahoma"/>
                <a:cs typeface="Tahoma"/>
              </a:rPr>
              <a:t>Чт</a:t>
            </a:r>
            <a:r>
              <a:rPr sz="2800" spc="-159" dirty="0">
                <a:latin typeface="Tahoma"/>
                <a:cs typeface="Tahoma"/>
              </a:rPr>
              <a:t>ение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89" dirty="0">
                <a:latin typeface="Tahoma"/>
                <a:cs typeface="Tahoma"/>
              </a:rPr>
              <a:t>и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89" dirty="0">
                <a:latin typeface="Tahoma"/>
                <a:cs typeface="Tahoma"/>
              </a:rPr>
              <a:t>запись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09" dirty="0">
                <a:latin typeface="Tahoma"/>
                <a:cs typeface="Tahoma"/>
              </a:rPr>
              <a:t>по</a:t>
            </a:r>
            <a:r>
              <a:rPr sz="2800" spc="-119" dirty="0">
                <a:latin typeface="Tahoma"/>
                <a:cs typeface="Tahoma"/>
              </a:rPr>
              <a:t>л</a:t>
            </a:r>
            <a:r>
              <a:rPr sz="2800" spc="-149" dirty="0">
                <a:latin typeface="Tahoma"/>
                <a:cs typeface="Tahoma"/>
              </a:rPr>
              <a:t>ей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29" dirty="0">
                <a:latin typeface="Tahoma"/>
                <a:cs typeface="Tahoma"/>
              </a:rPr>
              <a:t>всех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40" dirty="0">
                <a:latin typeface="Tahoma"/>
                <a:cs typeface="Tahoma"/>
              </a:rPr>
              <a:t>т</a:t>
            </a:r>
            <a:r>
              <a:rPr sz="2800" spc="-109" dirty="0">
                <a:latin typeface="Tahoma"/>
                <a:cs typeface="Tahoma"/>
              </a:rPr>
              <a:t>ипов,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69" dirty="0">
                <a:latin typeface="Tahoma"/>
                <a:cs typeface="Tahoma"/>
              </a:rPr>
              <a:t>кром</a:t>
            </a:r>
            <a:r>
              <a:rPr sz="2800" spc="-198" dirty="0">
                <a:latin typeface="Tahoma"/>
                <a:cs typeface="Tahoma"/>
              </a:rPr>
              <a:t>е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226" dirty="0">
                <a:solidFill>
                  <a:srgbClr val="0000FF"/>
                </a:solidFill>
                <a:latin typeface="PMingLiU"/>
                <a:cs typeface="PMingLiU"/>
              </a:rPr>
              <a:t>lon</a:t>
            </a:r>
            <a:r>
              <a:rPr sz="2800" spc="79" dirty="0">
                <a:solidFill>
                  <a:srgbClr val="0000FF"/>
                </a:solidFill>
                <a:latin typeface="PMingLiU"/>
                <a:cs typeface="PMingLiU"/>
              </a:rPr>
              <a:t>g</a:t>
            </a:r>
            <a:r>
              <a:rPr sz="2800" spc="149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2800" spc="-89" dirty="0">
                <a:latin typeface="Tahoma"/>
                <a:cs typeface="Tahoma"/>
              </a:rPr>
              <a:t>и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79" dirty="0">
                <a:solidFill>
                  <a:srgbClr val="0000FF"/>
                </a:solidFill>
                <a:latin typeface="PMingLiU"/>
                <a:cs typeface="PMingLiU"/>
              </a:rPr>
              <a:t>dou</a:t>
            </a:r>
            <a:r>
              <a:rPr sz="2800" spc="317" dirty="0">
                <a:solidFill>
                  <a:srgbClr val="0000FF"/>
                </a:solidFill>
                <a:latin typeface="PMingLiU"/>
                <a:cs typeface="PMingLiU"/>
              </a:rPr>
              <a:t>bl</a:t>
            </a:r>
            <a:r>
              <a:rPr sz="2800" spc="188" dirty="0">
                <a:solidFill>
                  <a:srgbClr val="0000FF"/>
                </a:solidFill>
                <a:latin typeface="PMingLiU"/>
                <a:cs typeface="PMingLiU"/>
              </a:rPr>
              <a:t>e</a:t>
            </a:r>
            <a:r>
              <a:rPr sz="2800" spc="-69" dirty="0">
                <a:latin typeface="Tahoma"/>
                <a:cs typeface="Tahoma"/>
              </a:rPr>
              <a:t>, </a:t>
            </a:r>
            <a:r>
              <a:rPr sz="2800" spc="-109" dirty="0">
                <a:latin typeface="Tahoma"/>
                <a:cs typeface="Tahoma"/>
              </a:rPr>
              <a:t>прои</a:t>
            </a:r>
            <a:r>
              <a:rPr sz="2800" spc="-168" dirty="0">
                <a:latin typeface="Tahoma"/>
                <a:cs typeface="Tahoma"/>
              </a:rPr>
              <a:t>с</a:t>
            </a:r>
            <a:r>
              <a:rPr sz="2800" spc="-159" dirty="0">
                <a:latin typeface="Tahoma"/>
                <a:cs typeface="Tahoma"/>
              </a:rPr>
              <a:t>х</a:t>
            </a:r>
            <a:r>
              <a:rPr sz="2800" spc="-178" dirty="0">
                <a:latin typeface="Tahoma"/>
                <a:cs typeface="Tahoma"/>
              </a:rPr>
              <a:t>о</a:t>
            </a:r>
            <a:r>
              <a:rPr sz="2800" spc="-69" dirty="0">
                <a:latin typeface="Tahoma"/>
                <a:cs typeface="Tahoma"/>
              </a:rPr>
              <a:t>дит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79" dirty="0">
                <a:latin typeface="Tahoma"/>
                <a:cs typeface="Tahoma"/>
              </a:rPr>
              <a:t>ат</a:t>
            </a:r>
            <a:r>
              <a:rPr sz="2800" spc="-59" dirty="0">
                <a:latin typeface="Tahoma"/>
                <a:cs typeface="Tahoma"/>
              </a:rPr>
              <a:t>ом</a:t>
            </a:r>
            <a:r>
              <a:rPr sz="2800" spc="-119" dirty="0">
                <a:latin typeface="Tahoma"/>
                <a:cs typeface="Tahoma"/>
              </a:rPr>
              <a:t>арно</a:t>
            </a:r>
            <a:endParaRPr sz="2800" dirty="0">
              <a:latin typeface="Tahoma"/>
              <a:cs typeface="Tahoma"/>
            </a:endParaRPr>
          </a:p>
          <a:p>
            <a:endParaRPr sz="3200" dirty="0">
              <a:latin typeface="Times New Roman"/>
              <a:cs typeface="Times New Roman"/>
            </a:endParaRPr>
          </a:p>
          <a:p>
            <a:pPr marL="25168" marR="10067">
              <a:lnSpc>
                <a:spcPct val="102600"/>
              </a:lnSpc>
            </a:pPr>
            <a:r>
              <a:rPr sz="2800" spc="-50" dirty="0">
                <a:latin typeface="Tahoma"/>
                <a:cs typeface="Tahoma"/>
              </a:rPr>
              <a:t>Если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39" dirty="0">
                <a:latin typeface="Tahoma"/>
                <a:cs typeface="Tahoma"/>
              </a:rPr>
              <a:t>поле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09" dirty="0">
                <a:latin typeface="Tahoma"/>
                <a:cs typeface="Tahoma"/>
              </a:rPr>
              <a:t>объявлено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69" dirty="0">
                <a:latin typeface="Tahoma"/>
                <a:cs typeface="Tahoma"/>
              </a:rPr>
              <a:t>с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м</a:t>
            </a:r>
            <a:r>
              <a:rPr sz="2800" spc="-178" dirty="0">
                <a:latin typeface="Tahoma"/>
                <a:cs typeface="Tahoma"/>
              </a:rPr>
              <a:t>о</a:t>
            </a:r>
            <a:r>
              <a:rPr sz="2800" spc="-69" dirty="0">
                <a:latin typeface="Tahoma"/>
                <a:cs typeface="Tahoma"/>
              </a:rPr>
              <a:t>дифи</a:t>
            </a:r>
            <a:r>
              <a:rPr sz="2800" spc="-119" dirty="0">
                <a:latin typeface="Tahoma"/>
                <a:cs typeface="Tahoma"/>
              </a:rPr>
              <a:t>к</a:t>
            </a:r>
            <a:r>
              <a:rPr sz="2800" spc="-79" dirty="0">
                <a:latin typeface="Tahoma"/>
                <a:cs typeface="Tahoma"/>
              </a:rPr>
              <a:t>атором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287" dirty="0">
                <a:solidFill>
                  <a:srgbClr val="0000FF"/>
                </a:solidFill>
                <a:latin typeface="PMingLiU"/>
                <a:cs typeface="PMingLiU"/>
              </a:rPr>
              <a:t>volat</a:t>
            </a:r>
            <a:r>
              <a:rPr sz="2800" spc="545" dirty="0">
                <a:solidFill>
                  <a:srgbClr val="0000FF"/>
                </a:solidFill>
                <a:latin typeface="PMingLiU"/>
                <a:cs typeface="PMingLiU"/>
              </a:rPr>
              <a:t>il</a:t>
            </a:r>
            <a:r>
              <a:rPr sz="2800" spc="188" dirty="0">
                <a:solidFill>
                  <a:srgbClr val="0000FF"/>
                </a:solidFill>
                <a:latin typeface="PMingLiU"/>
                <a:cs typeface="PMingLiU"/>
              </a:rPr>
              <a:t>e</a:t>
            </a:r>
            <a:r>
              <a:rPr sz="2800" spc="-69" dirty="0">
                <a:latin typeface="Tahoma"/>
                <a:cs typeface="Tahoma"/>
              </a:rPr>
              <a:t>,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40" dirty="0">
                <a:latin typeface="Tahoma"/>
                <a:cs typeface="Tahoma"/>
              </a:rPr>
              <a:t>т</a:t>
            </a:r>
            <a:r>
              <a:rPr sz="2800" spc="-119" dirty="0">
                <a:latin typeface="Tahoma"/>
                <a:cs typeface="Tahoma"/>
              </a:rPr>
              <a:t>о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79" dirty="0">
                <a:latin typeface="Tahoma"/>
                <a:cs typeface="Tahoma"/>
              </a:rPr>
              <a:t>ат</a:t>
            </a:r>
            <a:r>
              <a:rPr sz="2800" spc="-59" dirty="0">
                <a:latin typeface="Tahoma"/>
                <a:cs typeface="Tahoma"/>
              </a:rPr>
              <a:t>ом</a:t>
            </a:r>
            <a:r>
              <a:rPr sz="2800" spc="-119" dirty="0">
                <a:latin typeface="Tahoma"/>
                <a:cs typeface="Tahoma"/>
              </a:rPr>
              <a:t>арно</a:t>
            </a:r>
            <a:r>
              <a:rPr sz="2800" spc="-69" dirty="0">
                <a:latin typeface="Tahoma"/>
                <a:cs typeface="Tahoma"/>
              </a:rPr>
              <a:t> </a:t>
            </a:r>
            <a:r>
              <a:rPr sz="2800" spc="-59" dirty="0">
                <a:latin typeface="Tahoma"/>
                <a:cs typeface="Tahoma"/>
              </a:rPr>
              <a:t>чит</a:t>
            </a:r>
            <a:r>
              <a:rPr sz="2800" spc="-89" dirty="0">
                <a:latin typeface="Tahoma"/>
                <a:cs typeface="Tahoma"/>
              </a:rPr>
              <a:t>ают</a:t>
            </a:r>
            <a:r>
              <a:rPr sz="2800" spc="-129" dirty="0">
                <a:latin typeface="Tahoma"/>
                <a:cs typeface="Tahoma"/>
              </a:rPr>
              <a:t>с</a:t>
            </a:r>
            <a:r>
              <a:rPr sz="2800" spc="-59" dirty="0">
                <a:latin typeface="Tahoma"/>
                <a:cs typeface="Tahoma"/>
              </a:rPr>
              <a:t>я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89" dirty="0">
                <a:latin typeface="Tahoma"/>
                <a:cs typeface="Tahoma"/>
              </a:rPr>
              <a:t>и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99" dirty="0">
                <a:latin typeface="Tahoma"/>
                <a:cs typeface="Tahoma"/>
              </a:rPr>
              <a:t>пишу</a:t>
            </a:r>
            <a:r>
              <a:rPr sz="2800" spc="-89" dirty="0">
                <a:latin typeface="Tahoma"/>
                <a:cs typeface="Tahoma"/>
              </a:rPr>
              <a:t>т</a:t>
            </a:r>
            <a:r>
              <a:rPr sz="2800" spc="-129" dirty="0">
                <a:latin typeface="Tahoma"/>
                <a:cs typeface="Tahoma"/>
              </a:rPr>
              <a:t>с</a:t>
            </a:r>
            <a:r>
              <a:rPr sz="2800" spc="-59" dirty="0">
                <a:latin typeface="Tahoma"/>
                <a:cs typeface="Tahoma"/>
              </a:rPr>
              <a:t>я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59" dirty="0">
                <a:latin typeface="Tahoma"/>
                <a:cs typeface="Tahoma"/>
              </a:rPr>
              <a:t>да</a:t>
            </a:r>
            <a:r>
              <a:rPr sz="2800" spc="-149" dirty="0">
                <a:latin typeface="Tahoma"/>
                <a:cs typeface="Tahoma"/>
              </a:rPr>
              <a:t>ж</a:t>
            </a:r>
            <a:r>
              <a:rPr sz="2800" spc="-198" dirty="0">
                <a:latin typeface="Tahoma"/>
                <a:cs typeface="Tahoma"/>
              </a:rPr>
              <a:t>е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198" dirty="0">
                <a:solidFill>
                  <a:srgbClr val="0000FF"/>
                </a:solidFill>
                <a:latin typeface="PMingLiU"/>
                <a:cs typeface="PMingLiU"/>
              </a:rPr>
              <a:t>long</a:t>
            </a:r>
            <a:r>
              <a:rPr sz="2800" spc="149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2800" spc="-89" dirty="0">
                <a:latin typeface="Tahoma"/>
                <a:cs typeface="Tahoma"/>
              </a:rPr>
              <a:t>и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79" dirty="0">
                <a:solidFill>
                  <a:srgbClr val="0000FF"/>
                </a:solidFill>
                <a:latin typeface="PMingLiU"/>
                <a:cs typeface="PMingLiU"/>
              </a:rPr>
              <a:t>doub</a:t>
            </a:r>
            <a:r>
              <a:rPr sz="2800" spc="367" dirty="0">
                <a:solidFill>
                  <a:srgbClr val="0000FF"/>
                </a:solidFill>
                <a:latin typeface="PMingLiU"/>
                <a:cs typeface="PMingLiU"/>
              </a:rPr>
              <a:t>le</a:t>
            </a:r>
            <a:endParaRPr sz="2800" dirty="0">
              <a:latin typeface="PMingLiU"/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952574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14544" y="868235"/>
            <a:ext cx="170355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/>
            <a:r>
              <a:rPr spc="-89" dirty="0"/>
              <a:t>Ожида</a:t>
            </a:r>
            <a:r>
              <a:rPr spc="-178" dirty="0"/>
              <a:t>н</a:t>
            </a:r>
            <a:r>
              <a:rPr spc="-198" dirty="0"/>
              <a:t>ие</a:t>
            </a:r>
            <a:r>
              <a:rPr spc="30" dirty="0"/>
              <a:t> </a:t>
            </a:r>
            <a:r>
              <a:rPr spc="-119" dirty="0"/>
              <a:t>и</a:t>
            </a:r>
            <a:r>
              <a:rPr spc="30" dirty="0"/>
              <a:t> </a:t>
            </a:r>
            <a:r>
              <a:rPr spc="-159" dirty="0"/>
              <a:t>ув</a:t>
            </a:r>
            <a:r>
              <a:rPr spc="-129" dirty="0"/>
              <a:t>едомл</a:t>
            </a:r>
            <a:r>
              <a:rPr spc="-218" dirty="0"/>
              <a:t>ен</a:t>
            </a:r>
            <a:r>
              <a:rPr spc="-99" dirty="0"/>
              <a:t>ия</a:t>
            </a:r>
          </a:p>
        </p:txBody>
      </p:sp>
      <p:sp>
        <p:nvSpPr>
          <p:cNvPr id="6" name="object 6"/>
          <p:cNvSpPr/>
          <p:nvPr/>
        </p:nvSpPr>
        <p:spPr>
          <a:xfrm>
            <a:off x="2085225" y="2334112"/>
            <a:ext cx="129319" cy="129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085225" y="3051202"/>
            <a:ext cx="129319" cy="129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2085225" y="4450281"/>
            <a:ext cx="129319" cy="129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 txBox="1"/>
          <p:nvPr/>
        </p:nvSpPr>
        <p:spPr>
          <a:xfrm>
            <a:off x="2326671" y="2236479"/>
            <a:ext cx="6480997" cy="3199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/>
            <a:r>
              <a:rPr sz="2800" spc="40" dirty="0">
                <a:latin typeface="Tahoma"/>
                <a:cs typeface="Tahoma"/>
              </a:rPr>
              <a:t>Д</a:t>
            </a:r>
            <a:r>
              <a:rPr sz="2800" spc="-129" dirty="0">
                <a:latin typeface="Tahoma"/>
                <a:cs typeface="Tahoma"/>
              </a:rPr>
              <a:t>оп</a:t>
            </a:r>
            <a:r>
              <a:rPr sz="2800" spc="-178" dirty="0">
                <a:latin typeface="Tahoma"/>
                <a:cs typeface="Tahoma"/>
              </a:rPr>
              <a:t>у</a:t>
            </a:r>
            <a:r>
              <a:rPr sz="2800" spc="-59" dirty="0">
                <a:latin typeface="Tahoma"/>
                <a:cs typeface="Tahoma"/>
              </a:rPr>
              <a:t>ст</a:t>
            </a:r>
            <a:r>
              <a:rPr sz="2800" spc="-30" dirty="0">
                <a:latin typeface="Tahoma"/>
                <a:cs typeface="Tahoma"/>
              </a:rPr>
              <a:t>им</a:t>
            </a:r>
            <a:r>
              <a:rPr sz="2800" spc="-119" dirty="0">
                <a:latin typeface="Tahoma"/>
                <a:cs typeface="Tahoma"/>
              </a:rPr>
              <a:t>о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40" dirty="0">
                <a:latin typeface="Tahoma"/>
                <a:cs typeface="Tahoma"/>
              </a:rPr>
              <a:t>т</a:t>
            </a:r>
            <a:r>
              <a:rPr sz="2800" spc="-89" dirty="0">
                <a:latin typeface="Tahoma"/>
                <a:cs typeface="Tahoma"/>
              </a:rPr>
              <a:t>оль</a:t>
            </a:r>
            <a:r>
              <a:rPr sz="2800" spc="-149" dirty="0">
                <a:latin typeface="Tahoma"/>
                <a:cs typeface="Tahoma"/>
              </a:rPr>
              <a:t>к</a:t>
            </a:r>
            <a:r>
              <a:rPr sz="2800" spc="-119" dirty="0">
                <a:latin typeface="Tahoma"/>
                <a:cs typeface="Tahoma"/>
              </a:rPr>
              <a:t>о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09" dirty="0">
                <a:latin typeface="Tahoma"/>
                <a:cs typeface="Tahoma"/>
              </a:rPr>
              <a:t>внут</a:t>
            </a:r>
            <a:r>
              <a:rPr sz="2800" spc="-99" dirty="0">
                <a:latin typeface="Tahoma"/>
                <a:cs typeface="Tahoma"/>
              </a:rPr>
              <a:t>ри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0000FF"/>
                </a:solidFill>
                <a:latin typeface="PMingLiU"/>
                <a:cs typeface="PMingLiU"/>
              </a:rPr>
              <a:t>synchronized</a:t>
            </a:r>
            <a:endParaRPr sz="2800" dirty="0">
              <a:latin typeface="PMingLiU"/>
              <a:cs typeface="PMingLiU"/>
            </a:endParaRPr>
          </a:p>
          <a:p>
            <a:pPr>
              <a:spcBef>
                <a:spcPts val="67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25168"/>
            <a:r>
              <a:rPr sz="2400" dirty="0"/>
              <a:t>void  wait()</a:t>
            </a:r>
          </a:p>
          <a:p>
            <a:pPr marL="25168">
              <a:spcBef>
                <a:spcPts val="69"/>
              </a:spcBef>
            </a:pPr>
            <a:r>
              <a:rPr sz="2400" dirty="0"/>
              <a:t>void  wait(long  millis)</a:t>
            </a:r>
          </a:p>
          <a:p>
            <a:pPr marL="25168">
              <a:spcBef>
                <a:spcPts val="69"/>
              </a:spcBef>
            </a:pPr>
            <a:r>
              <a:rPr sz="2400" dirty="0"/>
              <a:t>void  wait(long  millis,  int  nanos)</a:t>
            </a:r>
          </a:p>
          <a:p>
            <a:endParaRPr sz="2400" dirty="0"/>
          </a:p>
          <a:p>
            <a:pPr marL="25168" marR="2619946">
              <a:lnSpc>
                <a:spcPct val="102600"/>
              </a:lnSpc>
            </a:pPr>
            <a:r>
              <a:rPr sz="2400" dirty="0"/>
              <a:t>void  notify() void  notifyAll()</a:t>
            </a:r>
          </a:p>
        </p:txBody>
      </p:sp>
    </p:spTree>
    <p:extLst>
      <p:ext uri="{BB962C8B-B14F-4D97-AF65-F5344CB8AC3E}">
        <p14:creationId xmlns:p14="http://schemas.microsoft.com/office/powerpoint/2010/main" val="3654875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BlockingQueue with one thread putting into it, and another thread taking from it.">
            <a:extLst>
              <a:ext uri="{FF2B5EF4-FFF2-40B4-BE49-F238E27FC236}">
                <a16:creationId xmlns:a16="http://schemas.microsoft.com/office/drawing/2014/main" id="{C6CDDAA0-F8E5-4DB7-BD8E-6726FAEED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427" y="3291841"/>
            <a:ext cx="6972413" cy="266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02713-7E83-4E30-9E57-710E0F1A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 err="1"/>
              <a:t>BlockingQueue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EBC676-FED5-4EED-88F6-138DE3040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574" y="1757681"/>
            <a:ext cx="8680026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/>
              <a:t>Интерфейс </a:t>
            </a:r>
            <a:r>
              <a:rPr lang="en-US" sz="3000" dirty="0" err="1"/>
              <a:t>java.util.concurrent.BlockingQueue</a:t>
            </a:r>
            <a:r>
              <a:rPr lang="en-US" sz="3000" dirty="0"/>
              <a:t> </a:t>
            </a:r>
            <a:endParaRPr lang="ru-RU" sz="3000" dirty="0"/>
          </a:p>
          <a:p>
            <a:pPr marL="0" indent="0">
              <a:buNone/>
            </a:pPr>
            <a:r>
              <a:rPr lang="ru-RU" sz="3000" dirty="0"/>
              <a:t>Операции: </a:t>
            </a:r>
          </a:p>
          <a:p>
            <a:r>
              <a:rPr lang="en-US" sz="3000" dirty="0"/>
              <a:t>void put(E e) </a:t>
            </a:r>
            <a:endParaRPr lang="ru-RU" sz="3000" dirty="0"/>
          </a:p>
          <a:p>
            <a:r>
              <a:rPr lang="en-US" sz="3000" dirty="0"/>
              <a:t>E take() 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139535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98F40-D971-4057-8704-FD75200D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6B6AAE-C2A6-4345-80A6-C54AB818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3361"/>
            <a:ext cx="8596668" cy="4558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public class </a:t>
            </a:r>
            <a:r>
              <a:rPr lang="en-US" sz="2800" dirty="0" err="1"/>
              <a:t>BlockingQueue</a:t>
            </a:r>
            <a:r>
              <a:rPr lang="en-US" sz="2800" dirty="0"/>
              <a:t>&lt;T&gt; {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private Queue&lt;T&gt; queue = new </a:t>
            </a:r>
            <a:r>
              <a:rPr lang="en-US" sz="2800" dirty="0" err="1"/>
              <a:t>LinkedList</a:t>
            </a:r>
            <a:r>
              <a:rPr lang="en-US" sz="2800" dirty="0"/>
              <a:t>&lt;T&gt;();</a:t>
            </a:r>
          </a:p>
          <a:p>
            <a:pPr marL="0" indent="0">
              <a:buNone/>
            </a:pPr>
            <a:r>
              <a:rPr lang="en-US" sz="2800" dirty="0"/>
              <a:t>    private </a:t>
            </a:r>
            <a:r>
              <a:rPr lang="en-US" sz="2800" dirty="0" err="1"/>
              <a:t>int</a:t>
            </a:r>
            <a:r>
              <a:rPr lang="en-US" sz="2800" dirty="0"/>
              <a:t> capacity;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public </a:t>
            </a:r>
            <a:r>
              <a:rPr lang="en-US" sz="2800" dirty="0" err="1"/>
              <a:t>BlockingQueue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capacity) {</a:t>
            </a:r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 err="1"/>
              <a:t>this.capacity</a:t>
            </a:r>
            <a:r>
              <a:rPr lang="en-US" sz="2800" dirty="0"/>
              <a:t> = capacity;</a:t>
            </a:r>
          </a:p>
          <a:p>
            <a:pPr marL="0" indent="0">
              <a:buNone/>
            </a:pPr>
            <a:r>
              <a:rPr lang="en-US" sz="2800" dirty="0"/>
              <a:t>    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163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4A25A0-3C77-4008-8562-B7E51AF6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1BC525-B680-4CAC-A11F-C416602BC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Одновременное выполнение нескольких действий (например, отрисовка пользовательского интерфейса и передача файлов по сети)</a:t>
            </a:r>
          </a:p>
          <a:p>
            <a:r>
              <a:rPr lang="ru-RU" sz="3200" dirty="0"/>
              <a:t>Ускорение вычислений (при наличии нескольких вычислительных ядер)</a:t>
            </a:r>
          </a:p>
        </p:txBody>
      </p:sp>
    </p:spTree>
    <p:extLst>
      <p:ext uri="{BB962C8B-B14F-4D97-AF65-F5344CB8AC3E}">
        <p14:creationId xmlns:p14="http://schemas.microsoft.com/office/powerpoint/2010/main" val="2352709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98F40-D971-4057-8704-FD75200D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6B6AAE-C2A6-4345-80A6-C54AB818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214" y="1513841"/>
            <a:ext cx="8596668" cy="45580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800" dirty="0"/>
              <a:t>public synchronized void put(T element) throws </a:t>
            </a:r>
            <a:r>
              <a:rPr lang="en-US" sz="2800" dirty="0" err="1"/>
              <a:t>InterruptedException</a:t>
            </a:r>
            <a:r>
              <a:rPr lang="en-US" sz="2800" dirty="0"/>
              <a:t> {</a:t>
            </a:r>
          </a:p>
          <a:p>
            <a:pPr marL="0" indent="0">
              <a:buNone/>
            </a:pPr>
            <a:r>
              <a:rPr lang="en-US" sz="2800" dirty="0"/>
              <a:t>        while(</a:t>
            </a:r>
            <a:r>
              <a:rPr lang="en-US" sz="2800" dirty="0" err="1"/>
              <a:t>queue.size</a:t>
            </a:r>
            <a:r>
              <a:rPr lang="en-US" sz="2800" dirty="0"/>
              <a:t>() == capacity) {</a:t>
            </a:r>
          </a:p>
          <a:p>
            <a:pPr marL="0" indent="0">
              <a:buNone/>
            </a:pPr>
            <a:r>
              <a:rPr lang="en-US" sz="2800" dirty="0"/>
              <a:t>            wait();</a:t>
            </a:r>
          </a:p>
          <a:p>
            <a:pPr marL="0" indent="0">
              <a:buNone/>
            </a:pPr>
            <a:r>
              <a:rPr lang="en-US" sz="2800" dirty="0"/>
              <a:t>        }</a:t>
            </a:r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 err="1"/>
              <a:t>queue.add</a:t>
            </a:r>
            <a:r>
              <a:rPr lang="en-US" sz="2800" dirty="0"/>
              <a:t>(element);</a:t>
            </a:r>
          </a:p>
          <a:p>
            <a:pPr marL="0" indent="0">
              <a:buNone/>
            </a:pPr>
            <a:r>
              <a:rPr lang="en-US" sz="2800" dirty="0"/>
              <a:t>        notify(); // </a:t>
            </a:r>
            <a:r>
              <a:rPr lang="en-US" sz="2800" dirty="0" err="1"/>
              <a:t>notifyAll</a:t>
            </a:r>
            <a:r>
              <a:rPr lang="en-US" sz="2800" dirty="0"/>
              <a:t>() 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6774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98F40-D971-4057-8704-FD75200D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6B6AAE-C2A6-4345-80A6-C54AB818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214" y="1513841"/>
            <a:ext cx="8596668" cy="45580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600" dirty="0"/>
              <a:t>public synchronized T take() throws </a:t>
            </a:r>
            <a:r>
              <a:rPr lang="en-US" sz="2600" dirty="0" err="1"/>
              <a:t>InterruptedException</a:t>
            </a:r>
            <a:r>
              <a:rPr lang="en-US" sz="2600" dirty="0"/>
              <a:t> {</a:t>
            </a:r>
          </a:p>
          <a:p>
            <a:pPr marL="0" indent="0">
              <a:buNone/>
            </a:pPr>
            <a:r>
              <a:rPr lang="en-US" sz="2600" dirty="0"/>
              <a:t>        while(</a:t>
            </a:r>
            <a:r>
              <a:rPr lang="en-US" sz="2600" dirty="0" err="1"/>
              <a:t>queue.isEmpty</a:t>
            </a:r>
            <a:r>
              <a:rPr lang="en-US" sz="2600" dirty="0"/>
              <a:t>()) {</a:t>
            </a:r>
          </a:p>
          <a:p>
            <a:pPr marL="0" indent="0">
              <a:buNone/>
            </a:pPr>
            <a:r>
              <a:rPr lang="en-US" sz="2600" dirty="0"/>
              <a:t>            wait();</a:t>
            </a:r>
          </a:p>
          <a:p>
            <a:pPr marL="0" indent="0">
              <a:buNone/>
            </a:pPr>
            <a:r>
              <a:rPr lang="en-US" sz="2600" dirty="0"/>
              <a:t>        }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    T item = </a:t>
            </a:r>
            <a:r>
              <a:rPr lang="en-US" sz="2600" dirty="0" err="1"/>
              <a:t>queue.remove</a:t>
            </a:r>
            <a:r>
              <a:rPr lang="en-US" sz="2600" dirty="0"/>
              <a:t>();</a:t>
            </a:r>
          </a:p>
          <a:p>
            <a:pPr marL="0" indent="0">
              <a:buNone/>
            </a:pPr>
            <a:r>
              <a:rPr lang="en-US" sz="2600" dirty="0"/>
              <a:t>        notify(); // </a:t>
            </a:r>
            <a:r>
              <a:rPr lang="en-US" sz="2600" dirty="0" err="1"/>
              <a:t>notifyAll</a:t>
            </a:r>
            <a:r>
              <a:rPr lang="en-US" sz="2600" dirty="0"/>
              <a:t>()</a:t>
            </a:r>
          </a:p>
          <a:p>
            <a:pPr marL="0" indent="0">
              <a:buNone/>
            </a:pPr>
            <a:r>
              <a:rPr lang="en-US" sz="2600" dirty="0"/>
              <a:t>        return item;</a:t>
            </a:r>
          </a:p>
          <a:p>
            <a:pPr marL="0" indent="0">
              <a:buNone/>
            </a:pPr>
            <a:r>
              <a:rPr lang="en-US" sz="2600" dirty="0"/>
              <a:t>    }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981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BlockingQueue with one thread putting into it, and another thread taking from it.">
            <a:extLst>
              <a:ext uri="{FF2B5EF4-FFF2-40B4-BE49-F238E27FC236}">
                <a16:creationId xmlns:a16="http://schemas.microsoft.com/office/drawing/2014/main" id="{C6CDDAA0-F8E5-4DB7-BD8E-6726FAEED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808" y="2885441"/>
            <a:ext cx="6972413" cy="266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02713-7E83-4E30-9E57-710E0F1A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 err="1"/>
              <a:t>BlockingQueue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EBC676-FED5-4EED-88F6-138DE3040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574" y="1757681"/>
            <a:ext cx="8680026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/>
              <a:t>Интерфейс </a:t>
            </a:r>
            <a:r>
              <a:rPr lang="en-US" sz="3000" dirty="0" err="1"/>
              <a:t>java.util.concurrent.BlockingQueue</a:t>
            </a:r>
            <a:r>
              <a:rPr lang="en-US" sz="3000" dirty="0"/>
              <a:t> </a:t>
            </a:r>
            <a:endParaRPr lang="ru-RU" sz="3000" dirty="0"/>
          </a:p>
          <a:p>
            <a:pPr marL="0" indent="0">
              <a:buNone/>
            </a:pPr>
            <a:r>
              <a:rPr lang="ru-RU" sz="3000" dirty="0"/>
              <a:t>Операции: </a:t>
            </a:r>
          </a:p>
          <a:p>
            <a:r>
              <a:rPr lang="en-US" sz="3000" dirty="0"/>
              <a:t>void put(E e) </a:t>
            </a:r>
            <a:endParaRPr lang="ru-RU" sz="3000" dirty="0"/>
          </a:p>
          <a:p>
            <a:r>
              <a:rPr lang="en-US" sz="3000" dirty="0"/>
              <a:t>E take() </a:t>
            </a:r>
            <a:endParaRPr lang="ru-RU" sz="3000" dirty="0"/>
          </a:p>
          <a:p>
            <a:pPr marL="0" indent="0">
              <a:buNone/>
            </a:pPr>
            <a:r>
              <a:rPr lang="ru-RU" sz="3000" dirty="0"/>
              <a:t>Реализации: </a:t>
            </a:r>
          </a:p>
          <a:p>
            <a:r>
              <a:rPr lang="en-US" sz="3000" dirty="0" err="1"/>
              <a:t>LinkedBlockingQueue</a:t>
            </a:r>
            <a:endParaRPr lang="ru-RU" sz="3000" dirty="0"/>
          </a:p>
          <a:p>
            <a:r>
              <a:rPr lang="en-US" sz="3000" dirty="0" err="1"/>
              <a:t>ArrayBlockingQueue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1240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657A7-B819-4CD2-B2DA-2CE8DA0C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90" y="687092"/>
            <a:ext cx="8596668" cy="1320800"/>
          </a:xfrm>
        </p:spPr>
        <p:txBody>
          <a:bodyPr/>
          <a:lstStyle/>
          <a:p>
            <a:r>
              <a:rPr lang="ru-RU" dirty="0" err="1"/>
              <a:t>Потокобезопасные</a:t>
            </a:r>
            <a:r>
              <a:rPr lang="ru-RU" dirty="0"/>
              <a:t> коллекции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CCA0C1-E4A3-4F27-9CB0-A79754103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7633"/>
            <a:ext cx="9452186" cy="48057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/>
              <a:t>Пакет </a:t>
            </a:r>
            <a:r>
              <a:rPr lang="en-US" sz="2800" dirty="0" err="1"/>
              <a:t>java.util.concurrent</a:t>
            </a:r>
            <a:r>
              <a:rPr lang="en-US" sz="2800" dirty="0"/>
              <a:t> 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Многопоточные варианты стандартных коллекций: </a:t>
            </a:r>
          </a:p>
          <a:p>
            <a:r>
              <a:rPr lang="en-US" sz="2800" dirty="0" err="1"/>
              <a:t>ConcurrentHashMap</a:t>
            </a:r>
            <a:r>
              <a:rPr lang="en-US" sz="2800" dirty="0"/>
              <a:t> </a:t>
            </a:r>
            <a:endParaRPr lang="ru-RU" sz="2800" dirty="0"/>
          </a:p>
          <a:p>
            <a:r>
              <a:rPr lang="en-US" sz="2800" dirty="0" err="1"/>
              <a:t>ConcurrentSkipListMap</a:t>
            </a:r>
            <a:r>
              <a:rPr lang="en-US" sz="2800" dirty="0"/>
              <a:t> </a:t>
            </a:r>
            <a:endParaRPr lang="ru-RU" sz="2800" dirty="0"/>
          </a:p>
          <a:p>
            <a:r>
              <a:rPr lang="en-US" sz="2800" dirty="0" err="1"/>
              <a:t>ConcurrentSkipListSet</a:t>
            </a:r>
            <a:endParaRPr lang="ru-RU" sz="2800" dirty="0"/>
          </a:p>
          <a:p>
            <a:r>
              <a:rPr lang="en-US" sz="2800" dirty="0" err="1"/>
              <a:t>CopyOnWriteArrayList</a:t>
            </a:r>
            <a:endParaRPr lang="ru-RU" sz="2800" dirty="0"/>
          </a:p>
          <a:p>
            <a:r>
              <a:rPr lang="en-US" sz="2800" dirty="0" err="1"/>
              <a:t>CopyOnWriteArraySet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Более эффективны, чем полностью синхронизованные коллекции </a:t>
            </a:r>
            <a:r>
              <a:rPr lang="en-US" sz="2800" dirty="0" err="1"/>
              <a:t>java.util.Collections.synchronizedCollection</a:t>
            </a:r>
            <a:r>
              <a:rPr lang="en-US" sz="2800" dirty="0"/>
              <a:t>()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2125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26671" y="1431136"/>
            <a:ext cx="170355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/>
            <a:r>
              <a:rPr dirty="0"/>
              <a:t>Мот</a:t>
            </a:r>
            <a:r>
              <a:rPr spc="-139" dirty="0"/>
              <a:t>ив</a:t>
            </a:r>
            <a:r>
              <a:rPr spc="-168" dirty="0"/>
              <a:t>а</a:t>
            </a:r>
            <a:r>
              <a:rPr spc="-109" dirty="0"/>
              <a:t>ция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26671" y="2521084"/>
            <a:ext cx="7854612" cy="2698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/>
            <a:r>
              <a:rPr sz="2800" spc="-89" dirty="0">
                <a:latin typeface="Tahoma"/>
                <a:cs typeface="Tahoma"/>
              </a:rPr>
              <a:t>Одновре</a:t>
            </a:r>
            <a:r>
              <a:rPr sz="2800" spc="-109" dirty="0">
                <a:latin typeface="Tahoma"/>
                <a:cs typeface="Tahoma"/>
              </a:rPr>
              <a:t>м</a:t>
            </a:r>
            <a:r>
              <a:rPr sz="2800" spc="-159" dirty="0">
                <a:latin typeface="Tahoma"/>
                <a:cs typeface="Tahoma"/>
              </a:rPr>
              <a:t>енное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29" dirty="0">
                <a:latin typeface="Tahoma"/>
                <a:cs typeface="Tahoma"/>
              </a:rPr>
              <a:t>выполнение</a:t>
            </a:r>
            <a:r>
              <a:rPr sz="2800" spc="40" dirty="0">
                <a:latin typeface="Tahoma"/>
                <a:cs typeface="Tahoma"/>
              </a:rPr>
              <a:t> </a:t>
            </a:r>
            <a:r>
              <a:rPr sz="2800" spc="-119" dirty="0">
                <a:latin typeface="Tahoma"/>
                <a:cs typeface="Tahoma"/>
              </a:rPr>
              <a:t>нес</a:t>
            </a:r>
            <a:r>
              <a:rPr sz="2800" spc="-168" dirty="0">
                <a:latin typeface="Tahoma"/>
                <a:cs typeface="Tahoma"/>
              </a:rPr>
              <a:t>к</a:t>
            </a:r>
            <a:r>
              <a:rPr sz="2800" spc="-89" dirty="0">
                <a:latin typeface="Tahoma"/>
                <a:cs typeface="Tahoma"/>
              </a:rPr>
              <a:t>ольких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99" dirty="0">
                <a:latin typeface="Tahoma"/>
                <a:cs typeface="Tahoma"/>
              </a:rPr>
              <a:t>действий</a:t>
            </a:r>
            <a:endParaRPr sz="2800" dirty="0">
              <a:latin typeface="Tahoma"/>
              <a:cs typeface="Tahoma"/>
            </a:endParaRPr>
          </a:p>
          <a:p>
            <a:pPr marL="25168" marR="10067">
              <a:lnSpc>
                <a:spcPct val="102600"/>
              </a:lnSpc>
            </a:pPr>
            <a:r>
              <a:rPr sz="2800" spc="-89" dirty="0">
                <a:latin typeface="Tahoma"/>
                <a:cs typeface="Tahoma"/>
              </a:rPr>
              <a:t>(наприм</a:t>
            </a:r>
            <a:r>
              <a:rPr sz="2800" spc="-129" dirty="0">
                <a:latin typeface="Tahoma"/>
                <a:cs typeface="Tahoma"/>
              </a:rPr>
              <a:t>ер,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79" dirty="0">
                <a:latin typeface="Tahoma"/>
                <a:cs typeface="Tahoma"/>
              </a:rPr>
              <a:t>от</a:t>
            </a:r>
            <a:r>
              <a:rPr sz="2800" spc="-99" dirty="0">
                <a:latin typeface="Tahoma"/>
                <a:cs typeface="Tahoma"/>
              </a:rPr>
              <a:t>рисов</a:t>
            </a:r>
            <a:r>
              <a:rPr sz="2800" spc="-159" dirty="0">
                <a:latin typeface="Tahoma"/>
                <a:cs typeface="Tahoma"/>
              </a:rPr>
              <a:t>к</a:t>
            </a:r>
            <a:r>
              <a:rPr sz="2800" spc="-129" dirty="0">
                <a:latin typeface="Tahoma"/>
                <a:cs typeface="Tahoma"/>
              </a:rPr>
              <a:t>а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99" dirty="0">
                <a:latin typeface="Tahoma"/>
                <a:cs typeface="Tahoma"/>
              </a:rPr>
              <a:t>пользоват</a:t>
            </a:r>
            <a:r>
              <a:rPr sz="2800" spc="-89" dirty="0">
                <a:latin typeface="Tahoma"/>
                <a:cs typeface="Tahoma"/>
              </a:rPr>
              <a:t>ельс</a:t>
            </a:r>
            <a:r>
              <a:rPr sz="2800" spc="-159" dirty="0">
                <a:latin typeface="Tahoma"/>
                <a:cs typeface="Tahoma"/>
              </a:rPr>
              <a:t>к</a:t>
            </a:r>
            <a:r>
              <a:rPr sz="2800" spc="-89" dirty="0">
                <a:latin typeface="Tahoma"/>
                <a:cs typeface="Tahoma"/>
              </a:rPr>
              <a:t>ого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09" dirty="0">
                <a:latin typeface="Tahoma"/>
                <a:cs typeface="Tahoma"/>
              </a:rPr>
              <a:t>интерфейса</a:t>
            </a:r>
            <a:r>
              <a:rPr sz="2800" spc="40" dirty="0">
                <a:latin typeface="Tahoma"/>
                <a:cs typeface="Tahoma"/>
              </a:rPr>
              <a:t> </a:t>
            </a:r>
            <a:r>
              <a:rPr sz="2800" spc="-89" dirty="0">
                <a:latin typeface="Tahoma"/>
                <a:cs typeface="Tahoma"/>
              </a:rPr>
              <a:t>и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49" dirty="0">
                <a:latin typeface="Tahoma"/>
                <a:cs typeface="Tahoma"/>
              </a:rPr>
              <a:t>перед</a:t>
            </a:r>
            <a:r>
              <a:rPr sz="2800" spc="-208" dirty="0">
                <a:latin typeface="Tahoma"/>
                <a:cs typeface="Tahoma"/>
              </a:rPr>
              <a:t>а</a:t>
            </a:r>
            <a:r>
              <a:rPr sz="2800" spc="-89" dirty="0">
                <a:latin typeface="Tahoma"/>
                <a:cs typeface="Tahoma"/>
              </a:rPr>
              <a:t>ча файлов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29" dirty="0">
                <a:latin typeface="Tahoma"/>
                <a:cs typeface="Tahoma"/>
              </a:rPr>
              <a:t>по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99" dirty="0">
                <a:latin typeface="Tahoma"/>
                <a:cs typeface="Tahoma"/>
              </a:rPr>
              <a:t>сет</a:t>
            </a:r>
            <a:r>
              <a:rPr sz="2800" spc="-50" dirty="0">
                <a:latin typeface="Tahoma"/>
                <a:cs typeface="Tahoma"/>
              </a:rPr>
              <a:t>и)</a:t>
            </a:r>
            <a:endParaRPr sz="2800" dirty="0">
              <a:latin typeface="Tahoma"/>
              <a:cs typeface="Tahoma"/>
            </a:endParaRPr>
          </a:p>
          <a:p>
            <a:pPr>
              <a:spcBef>
                <a:spcPts val="67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25168"/>
            <a:r>
              <a:rPr sz="2800" spc="99" dirty="0">
                <a:latin typeface="Tahoma"/>
                <a:cs typeface="Tahoma"/>
              </a:rPr>
              <a:t>У</a:t>
            </a:r>
            <a:r>
              <a:rPr sz="2800" spc="-59" dirty="0">
                <a:latin typeface="Tahoma"/>
                <a:cs typeface="Tahoma"/>
              </a:rPr>
              <a:t>с</a:t>
            </a:r>
            <a:r>
              <a:rPr sz="2800" spc="-119" dirty="0">
                <a:latin typeface="Tahoma"/>
                <a:cs typeface="Tahoma"/>
              </a:rPr>
              <a:t>к</a:t>
            </a:r>
            <a:r>
              <a:rPr sz="2800" spc="-149" dirty="0">
                <a:latin typeface="Tahoma"/>
                <a:cs typeface="Tahoma"/>
              </a:rPr>
              <a:t>орение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99" dirty="0">
                <a:latin typeface="Tahoma"/>
                <a:cs typeface="Tahoma"/>
              </a:rPr>
              <a:t>вычислений</a:t>
            </a:r>
            <a:endParaRPr sz="2800" dirty="0">
              <a:latin typeface="Tahoma"/>
              <a:cs typeface="Tahoma"/>
            </a:endParaRPr>
          </a:p>
          <a:p>
            <a:pPr marL="25168">
              <a:spcBef>
                <a:spcPts val="69"/>
              </a:spcBef>
            </a:pPr>
            <a:r>
              <a:rPr sz="2800" spc="-79" dirty="0">
                <a:latin typeface="Tahoma"/>
                <a:cs typeface="Tahoma"/>
              </a:rPr>
              <a:t>(при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99" dirty="0">
                <a:latin typeface="Tahoma"/>
                <a:cs typeface="Tahoma"/>
              </a:rPr>
              <a:t>наличии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19" dirty="0">
                <a:latin typeface="Tahoma"/>
                <a:cs typeface="Tahoma"/>
              </a:rPr>
              <a:t>нес</a:t>
            </a:r>
            <a:r>
              <a:rPr sz="2800" spc="-168" dirty="0">
                <a:latin typeface="Tahoma"/>
                <a:cs typeface="Tahoma"/>
              </a:rPr>
              <a:t>к</a:t>
            </a:r>
            <a:r>
              <a:rPr sz="2800" spc="-89" dirty="0">
                <a:latin typeface="Tahoma"/>
                <a:cs typeface="Tahoma"/>
              </a:rPr>
              <a:t>ольких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79" dirty="0">
                <a:latin typeface="Tahoma"/>
                <a:cs typeface="Tahoma"/>
              </a:rPr>
              <a:t>вычислит</a:t>
            </a:r>
            <a:r>
              <a:rPr sz="2800" spc="-109" dirty="0">
                <a:latin typeface="Tahoma"/>
                <a:cs typeface="Tahoma"/>
              </a:rPr>
              <a:t>ельных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89" dirty="0">
                <a:latin typeface="Tahoma"/>
                <a:cs typeface="Tahoma"/>
              </a:rPr>
              <a:t>ядер)</a:t>
            </a:r>
            <a:endParaRPr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4380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0AA6AAC-A400-4D37-8D16-D95B0608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767" y="1840841"/>
            <a:ext cx="3996065" cy="25340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70434" y="1208015"/>
            <a:ext cx="170355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/>
            <a:r>
              <a:rPr dirty="0"/>
              <a:t>За</a:t>
            </a:r>
            <a:r>
              <a:rPr spc="-149" dirty="0"/>
              <a:t>к</a:t>
            </a:r>
            <a:r>
              <a:rPr spc="-178" dirty="0"/>
              <a:t>он</a:t>
            </a:r>
            <a:r>
              <a:rPr spc="30" dirty="0"/>
              <a:t> </a:t>
            </a:r>
            <a:r>
              <a:rPr spc="129" dirty="0"/>
              <a:t>А</a:t>
            </a:r>
            <a:r>
              <a:rPr spc="-99" dirty="0"/>
              <a:t>мда</a:t>
            </a:r>
            <a:r>
              <a:rPr spc="-139" dirty="0"/>
              <a:t>л</a:t>
            </a:r>
            <a:r>
              <a:rPr spc="-168" dirty="0"/>
              <a:t>а</a:t>
            </a:r>
          </a:p>
        </p:txBody>
      </p:sp>
      <p:sp>
        <p:nvSpPr>
          <p:cNvPr id="12" name="object 12"/>
          <p:cNvSpPr/>
          <p:nvPr/>
        </p:nvSpPr>
        <p:spPr>
          <a:xfrm>
            <a:off x="2085225" y="3894052"/>
            <a:ext cx="129319" cy="129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" name="object 13"/>
          <p:cNvSpPr/>
          <p:nvPr/>
        </p:nvSpPr>
        <p:spPr>
          <a:xfrm>
            <a:off x="2085225" y="4310272"/>
            <a:ext cx="129319" cy="1293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/>
          <p:nvPr/>
        </p:nvSpPr>
        <p:spPr>
          <a:xfrm>
            <a:off x="2085225" y="4726477"/>
            <a:ext cx="129319" cy="129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 txBox="1"/>
          <p:nvPr/>
        </p:nvSpPr>
        <p:spPr>
          <a:xfrm>
            <a:off x="2214544" y="3336391"/>
            <a:ext cx="9024500" cy="2909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/>
            <a:endParaRPr lang="en-US" sz="2180" spc="20" dirty="0">
              <a:latin typeface="Lucida Sans Unicode"/>
              <a:cs typeface="Lucida Sans Unicode"/>
            </a:endParaRPr>
          </a:p>
          <a:p>
            <a:pPr marL="25168"/>
            <a:endParaRPr lang="en-US" sz="2180" spc="20" dirty="0">
              <a:latin typeface="Lucida Sans Unicode"/>
              <a:cs typeface="Lucida Sans Unicode"/>
            </a:endParaRPr>
          </a:p>
          <a:p>
            <a:pPr marL="25168"/>
            <a:endParaRPr lang="en-US" sz="2180" spc="20" dirty="0">
              <a:latin typeface="Lucida Sans Unicode"/>
              <a:cs typeface="Lucida Sans Unicode"/>
            </a:endParaRPr>
          </a:p>
          <a:p>
            <a:pPr marL="25168"/>
            <a:r>
              <a:rPr sz="2800" spc="20" dirty="0">
                <a:latin typeface="Lucida Sans Unicode"/>
                <a:cs typeface="Lucida Sans Unicode"/>
              </a:rPr>
              <a:t>S </a:t>
            </a:r>
            <a:r>
              <a:rPr sz="2800" spc="-258" dirty="0">
                <a:latin typeface="Tahoma"/>
                <a:cs typeface="Tahoma"/>
              </a:rPr>
              <a:t>—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68" dirty="0">
                <a:latin typeface="Tahoma"/>
                <a:cs typeface="Tahoma"/>
              </a:rPr>
              <a:t>у</a:t>
            </a:r>
            <a:r>
              <a:rPr sz="2800" spc="-59" dirty="0">
                <a:latin typeface="Tahoma"/>
                <a:cs typeface="Tahoma"/>
              </a:rPr>
              <a:t>с</a:t>
            </a:r>
            <a:r>
              <a:rPr sz="2800" spc="-129" dirty="0">
                <a:latin typeface="Tahoma"/>
                <a:cs typeface="Tahoma"/>
              </a:rPr>
              <a:t>к</a:t>
            </a:r>
            <a:r>
              <a:rPr sz="2800" spc="-149" dirty="0">
                <a:latin typeface="Tahoma"/>
                <a:cs typeface="Tahoma"/>
              </a:rPr>
              <a:t>орение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89" dirty="0">
                <a:latin typeface="Tahoma"/>
                <a:cs typeface="Tahoma"/>
              </a:rPr>
              <a:t>(s</a:t>
            </a:r>
            <a:r>
              <a:rPr sz="2800" spc="-50" dirty="0">
                <a:latin typeface="Tahoma"/>
                <a:cs typeface="Tahoma"/>
              </a:rPr>
              <a:t>p</a:t>
            </a:r>
            <a:r>
              <a:rPr sz="2800" spc="-129" dirty="0">
                <a:latin typeface="Tahoma"/>
                <a:cs typeface="Tahoma"/>
              </a:rPr>
              <a:t>eedup)</a:t>
            </a:r>
            <a:endParaRPr sz="2800" dirty="0">
              <a:latin typeface="Tahoma"/>
              <a:cs typeface="Tahoma"/>
            </a:endParaRPr>
          </a:p>
          <a:p>
            <a:pPr marL="25168">
              <a:spcBef>
                <a:spcPts val="654"/>
              </a:spcBef>
            </a:pPr>
            <a:r>
              <a:rPr lang="el-GR" sz="2800" spc="30" dirty="0">
                <a:latin typeface="Lucida Sans Unicode"/>
                <a:cs typeface="Lucida Sans Unicode"/>
              </a:rPr>
              <a:t>α</a:t>
            </a:r>
            <a:r>
              <a:rPr sz="2800" spc="79" dirty="0">
                <a:latin typeface="Lucida Sans Unicode"/>
                <a:cs typeface="Lucida Sans Unicode"/>
              </a:rPr>
              <a:t> </a:t>
            </a:r>
            <a:r>
              <a:rPr sz="2800" spc="-258" dirty="0">
                <a:latin typeface="Tahoma"/>
                <a:cs typeface="Tahoma"/>
              </a:rPr>
              <a:t>—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89" dirty="0">
                <a:latin typeface="Tahoma"/>
                <a:cs typeface="Tahoma"/>
              </a:rPr>
              <a:t>доля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99" dirty="0">
                <a:latin typeface="Tahoma"/>
                <a:cs typeface="Tahoma"/>
              </a:rPr>
              <a:t>вычислений,</a:t>
            </a:r>
            <a:r>
              <a:rPr sz="2800" spc="40" dirty="0">
                <a:latin typeface="Tahoma"/>
                <a:cs typeface="Tahoma"/>
              </a:rPr>
              <a:t> </a:t>
            </a:r>
            <a:r>
              <a:rPr sz="2800" spc="-109" dirty="0">
                <a:latin typeface="Tahoma"/>
                <a:cs typeface="Tahoma"/>
              </a:rPr>
              <a:t>к</a:t>
            </a:r>
            <a:r>
              <a:rPr sz="2800" spc="-79" dirty="0">
                <a:latin typeface="Tahoma"/>
                <a:cs typeface="Tahoma"/>
              </a:rPr>
              <a:t>от</a:t>
            </a:r>
            <a:r>
              <a:rPr sz="2800" spc="-129" dirty="0">
                <a:latin typeface="Tahoma"/>
                <a:cs typeface="Tahoma"/>
              </a:rPr>
              <a:t>орые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59" dirty="0">
                <a:latin typeface="Tahoma"/>
                <a:cs typeface="Tahoma"/>
              </a:rPr>
              <a:t>возм</a:t>
            </a:r>
            <a:r>
              <a:rPr sz="2800" spc="-178" dirty="0">
                <a:latin typeface="Tahoma"/>
                <a:cs typeface="Tahoma"/>
              </a:rPr>
              <a:t>о</a:t>
            </a:r>
            <a:r>
              <a:rPr sz="2800" spc="-99" dirty="0">
                <a:latin typeface="Tahoma"/>
                <a:cs typeface="Tahoma"/>
              </a:rPr>
              <a:t>жно</a:t>
            </a:r>
            <a:r>
              <a:rPr sz="2800" spc="40" dirty="0">
                <a:latin typeface="Tahoma"/>
                <a:cs typeface="Tahoma"/>
              </a:rPr>
              <a:t> </a:t>
            </a:r>
            <a:r>
              <a:rPr sz="2800" spc="-109" dirty="0">
                <a:latin typeface="Tahoma"/>
                <a:cs typeface="Tahoma"/>
              </a:rPr>
              <a:t>распараллели</a:t>
            </a:r>
            <a:r>
              <a:rPr sz="2800" spc="-119" dirty="0">
                <a:latin typeface="Tahoma"/>
                <a:cs typeface="Tahoma"/>
              </a:rPr>
              <a:t>т</a:t>
            </a:r>
            <a:r>
              <a:rPr sz="2800" spc="-69" dirty="0">
                <a:latin typeface="Tahoma"/>
                <a:cs typeface="Tahoma"/>
              </a:rPr>
              <a:t>ь</a:t>
            </a:r>
            <a:endParaRPr sz="2800" dirty="0">
              <a:latin typeface="Tahoma"/>
              <a:cs typeface="Tahoma"/>
            </a:endParaRPr>
          </a:p>
          <a:p>
            <a:pPr marL="25168">
              <a:spcBef>
                <a:spcPts val="654"/>
              </a:spcBef>
            </a:pPr>
            <a:r>
              <a:rPr lang="en-US" sz="2800" spc="168" dirty="0">
                <a:latin typeface="Lucida Sans Unicode"/>
                <a:cs typeface="Lucida Sans Unicode"/>
              </a:rPr>
              <a:t>p</a:t>
            </a:r>
            <a:r>
              <a:rPr sz="2800" spc="20" dirty="0">
                <a:latin typeface="Lucida Sans Unicode"/>
                <a:cs typeface="Lucida Sans Unicode"/>
              </a:rPr>
              <a:t> </a:t>
            </a:r>
            <a:r>
              <a:rPr sz="2800" spc="-258" dirty="0">
                <a:latin typeface="Tahoma"/>
                <a:cs typeface="Tahoma"/>
              </a:rPr>
              <a:t>—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09" dirty="0">
                <a:latin typeface="Tahoma"/>
                <a:cs typeface="Tahoma"/>
              </a:rPr>
              <a:t>к</a:t>
            </a:r>
            <a:r>
              <a:rPr sz="2800" spc="-99" dirty="0">
                <a:latin typeface="Tahoma"/>
                <a:cs typeface="Tahoma"/>
              </a:rPr>
              <a:t>оличест</a:t>
            </a:r>
            <a:r>
              <a:rPr sz="2800" spc="-119" dirty="0">
                <a:latin typeface="Tahoma"/>
                <a:cs typeface="Tahoma"/>
              </a:rPr>
              <a:t>во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79" dirty="0">
                <a:latin typeface="Tahoma"/>
                <a:cs typeface="Tahoma"/>
              </a:rPr>
              <a:t>вычислит</a:t>
            </a:r>
            <a:r>
              <a:rPr sz="2800" spc="-109" dirty="0">
                <a:latin typeface="Tahoma"/>
                <a:cs typeface="Tahoma"/>
              </a:rPr>
              <a:t>ельных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09" dirty="0">
                <a:latin typeface="Tahoma"/>
                <a:cs typeface="Tahoma"/>
              </a:rPr>
              <a:t>ядер</a:t>
            </a:r>
            <a:endParaRPr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3948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70434" y="1208015"/>
            <a:ext cx="170355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/>
            <a:r>
              <a:rPr spc="-89" dirty="0"/>
              <a:t>Па</a:t>
            </a:r>
            <a:r>
              <a:rPr spc="-159" dirty="0"/>
              <a:t>р</a:t>
            </a:r>
            <a:r>
              <a:rPr spc="-168" dirty="0"/>
              <a:t>а</a:t>
            </a:r>
            <a:r>
              <a:rPr spc="-139" dirty="0"/>
              <a:t>лл</a:t>
            </a:r>
            <a:r>
              <a:rPr spc="-198" dirty="0"/>
              <a:t>ел</a:t>
            </a:r>
            <a:r>
              <a:rPr spc="-50" dirty="0"/>
              <a:t>изм</a:t>
            </a:r>
            <a:r>
              <a:rPr spc="30" dirty="0"/>
              <a:t> </a:t>
            </a:r>
            <a:r>
              <a:rPr spc="-168" dirty="0"/>
              <a:t>в</a:t>
            </a:r>
            <a:r>
              <a:rPr spc="30" dirty="0"/>
              <a:t> </a:t>
            </a:r>
            <a:r>
              <a:rPr spc="-30" dirty="0"/>
              <a:t>Ja</a:t>
            </a:r>
            <a:r>
              <a:rPr spc="-159" dirty="0"/>
              <a:t>va</a:t>
            </a:r>
          </a:p>
        </p:txBody>
      </p:sp>
      <p:sp>
        <p:nvSpPr>
          <p:cNvPr id="6" name="object 6"/>
          <p:cNvSpPr/>
          <p:nvPr/>
        </p:nvSpPr>
        <p:spPr>
          <a:xfrm>
            <a:off x="2085225" y="2485440"/>
            <a:ext cx="129319" cy="129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659459" y="2861583"/>
            <a:ext cx="104213" cy="104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2659459" y="3162451"/>
            <a:ext cx="104213" cy="1042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 txBox="1"/>
          <p:nvPr/>
        </p:nvSpPr>
        <p:spPr>
          <a:xfrm>
            <a:off x="2326672" y="2388629"/>
            <a:ext cx="8341328" cy="354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/>
            <a:r>
              <a:rPr sz="4000" spc="-59" dirty="0">
                <a:latin typeface="Tahoma"/>
                <a:cs typeface="Tahoma"/>
              </a:rPr>
              <a:t>Зап</a:t>
            </a:r>
            <a:r>
              <a:rPr sz="4000" spc="-119" dirty="0">
                <a:latin typeface="Tahoma"/>
                <a:cs typeface="Tahoma"/>
              </a:rPr>
              <a:t>у</a:t>
            </a:r>
            <a:r>
              <a:rPr sz="4000" spc="-59" dirty="0">
                <a:latin typeface="Tahoma"/>
                <a:cs typeface="Tahoma"/>
              </a:rPr>
              <a:t>ск</a:t>
            </a:r>
            <a:r>
              <a:rPr sz="4000" spc="30" dirty="0">
                <a:latin typeface="Tahoma"/>
                <a:cs typeface="Tahoma"/>
              </a:rPr>
              <a:t> </a:t>
            </a:r>
            <a:r>
              <a:rPr sz="4000" spc="-119" dirty="0">
                <a:latin typeface="Tahoma"/>
                <a:cs typeface="Tahoma"/>
              </a:rPr>
              <a:t>нес</a:t>
            </a:r>
            <a:r>
              <a:rPr sz="4000" spc="-178" dirty="0">
                <a:latin typeface="Tahoma"/>
                <a:cs typeface="Tahoma"/>
              </a:rPr>
              <a:t>к</a:t>
            </a:r>
            <a:r>
              <a:rPr sz="4000" spc="-89" dirty="0">
                <a:latin typeface="Tahoma"/>
                <a:cs typeface="Tahoma"/>
              </a:rPr>
              <a:t>ольких</a:t>
            </a:r>
            <a:r>
              <a:rPr sz="4000" spc="20" dirty="0">
                <a:latin typeface="Tahoma"/>
                <a:cs typeface="Tahoma"/>
              </a:rPr>
              <a:t> </a:t>
            </a:r>
            <a:r>
              <a:rPr sz="4000" spc="129" dirty="0">
                <a:latin typeface="Tahoma"/>
                <a:cs typeface="Tahoma"/>
              </a:rPr>
              <a:t>JVM</a:t>
            </a:r>
            <a:r>
              <a:rPr sz="4000" spc="30" dirty="0">
                <a:latin typeface="Tahoma"/>
                <a:cs typeface="Tahoma"/>
              </a:rPr>
              <a:t> </a:t>
            </a:r>
            <a:r>
              <a:rPr sz="4000" spc="-139" dirty="0">
                <a:latin typeface="Tahoma"/>
                <a:cs typeface="Tahoma"/>
              </a:rPr>
              <a:t>на</a:t>
            </a:r>
            <a:r>
              <a:rPr sz="4000" spc="30" dirty="0">
                <a:latin typeface="Tahoma"/>
                <a:cs typeface="Tahoma"/>
              </a:rPr>
              <a:t> </a:t>
            </a:r>
            <a:r>
              <a:rPr sz="4000" spc="-178" dirty="0">
                <a:latin typeface="Tahoma"/>
                <a:cs typeface="Tahoma"/>
              </a:rPr>
              <a:t>о</a:t>
            </a:r>
            <a:r>
              <a:rPr sz="4000" spc="-79" dirty="0">
                <a:latin typeface="Tahoma"/>
                <a:cs typeface="Tahoma"/>
              </a:rPr>
              <a:t>дном</a:t>
            </a:r>
            <a:r>
              <a:rPr sz="4000" spc="30" dirty="0">
                <a:latin typeface="Tahoma"/>
                <a:cs typeface="Tahoma"/>
              </a:rPr>
              <a:t> </a:t>
            </a:r>
            <a:r>
              <a:rPr sz="4000" spc="-89" dirty="0">
                <a:latin typeface="Tahoma"/>
                <a:cs typeface="Tahoma"/>
              </a:rPr>
              <a:t>или</a:t>
            </a:r>
            <a:r>
              <a:rPr sz="4000" spc="30" dirty="0">
                <a:latin typeface="Tahoma"/>
                <a:cs typeface="Tahoma"/>
              </a:rPr>
              <a:t> </a:t>
            </a:r>
            <a:r>
              <a:rPr sz="4000" spc="-139" dirty="0">
                <a:latin typeface="Tahoma"/>
                <a:cs typeface="Tahoma"/>
              </a:rPr>
              <a:t>на</a:t>
            </a:r>
            <a:r>
              <a:rPr sz="4000" spc="30" dirty="0">
                <a:latin typeface="Tahoma"/>
                <a:cs typeface="Tahoma"/>
              </a:rPr>
              <a:t> </a:t>
            </a:r>
            <a:r>
              <a:rPr sz="4000" spc="-99" dirty="0" err="1">
                <a:latin typeface="Tahoma"/>
                <a:cs typeface="Tahoma"/>
              </a:rPr>
              <a:t>разных</a:t>
            </a:r>
            <a:r>
              <a:rPr sz="4000" spc="20" dirty="0">
                <a:latin typeface="Tahoma"/>
                <a:cs typeface="Tahoma"/>
              </a:rPr>
              <a:t> </a:t>
            </a:r>
            <a:r>
              <a:rPr sz="4000" spc="-119" dirty="0" err="1">
                <a:latin typeface="Tahoma"/>
                <a:cs typeface="Tahoma"/>
              </a:rPr>
              <a:t>к</a:t>
            </a:r>
            <a:r>
              <a:rPr sz="4000" spc="-79" dirty="0" err="1">
                <a:latin typeface="Tahoma"/>
                <a:cs typeface="Tahoma"/>
              </a:rPr>
              <a:t>омпьют</a:t>
            </a:r>
            <a:r>
              <a:rPr sz="4000" spc="-139" dirty="0" err="1">
                <a:latin typeface="Tahoma"/>
                <a:cs typeface="Tahoma"/>
              </a:rPr>
              <a:t>ерах</a:t>
            </a:r>
            <a:endParaRPr lang="en-US" sz="4000" spc="-139" dirty="0">
              <a:latin typeface="Tahoma"/>
              <a:cs typeface="Tahoma"/>
            </a:endParaRPr>
          </a:p>
          <a:p>
            <a:pPr marL="25168"/>
            <a:endParaRPr sz="4000" dirty="0">
              <a:latin typeface="Tahoma"/>
              <a:cs typeface="Tahoma"/>
            </a:endParaRPr>
          </a:p>
          <a:p>
            <a:pPr marL="1145321" indent="-571500">
              <a:spcBef>
                <a:spcPts val="347"/>
              </a:spcBef>
              <a:buFont typeface="Arial" panose="020B0604020202020204" pitchFamily="34" charset="0"/>
              <a:buChar char="•"/>
            </a:pPr>
            <a:r>
              <a:rPr sz="3600" spc="-109" dirty="0">
                <a:latin typeface="Arial"/>
                <a:cs typeface="Arial"/>
              </a:rPr>
              <a:t>Нет</a:t>
            </a:r>
            <a:r>
              <a:rPr sz="3600" spc="99" dirty="0">
                <a:latin typeface="Arial"/>
                <a:cs typeface="Arial"/>
              </a:rPr>
              <a:t> </a:t>
            </a:r>
            <a:r>
              <a:rPr sz="3600" spc="-139" dirty="0">
                <a:latin typeface="Arial"/>
                <a:cs typeface="Arial"/>
              </a:rPr>
              <a:t>общей</a:t>
            </a:r>
            <a:r>
              <a:rPr sz="3600" spc="99" dirty="0">
                <a:latin typeface="Arial"/>
                <a:cs typeface="Arial"/>
              </a:rPr>
              <a:t> </a:t>
            </a:r>
            <a:r>
              <a:rPr sz="3600" spc="-109" dirty="0">
                <a:latin typeface="Arial"/>
                <a:cs typeface="Arial"/>
              </a:rPr>
              <a:t>па</a:t>
            </a:r>
            <a:r>
              <a:rPr sz="3600" spc="-69" dirty="0">
                <a:latin typeface="Arial"/>
                <a:cs typeface="Arial"/>
              </a:rPr>
              <a:t>мя</a:t>
            </a:r>
            <a:r>
              <a:rPr sz="3600" spc="-40" dirty="0">
                <a:latin typeface="Arial"/>
                <a:cs typeface="Arial"/>
              </a:rPr>
              <a:t>ти</a:t>
            </a:r>
            <a:endParaRPr sz="3600" dirty="0">
              <a:latin typeface="Arial"/>
              <a:cs typeface="Arial"/>
            </a:endParaRPr>
          </a:p>
          <a:p>
            <a:pPr marL="1145321" indent="-571500">
              <a:buFont typeface="Arial" panose="020B0604020202020204" pitchFamily="34" charset="0"/>
              <a:buChar char="•"/>
            </a:pPr>
            <a:r>
              <a:rPr sz="3600" spc="-79" dirty="0">
                <a:latin typeface="Arial"/>
                <a:cs typeface="Arial"/>
              </a:rPr>
              <a:t>Взаим</a:t>
            </a:r>
            <a:r>
              <a:rPr sz="3600" spc="-139" dirty="0">
                <a:latin typeface="Arial"/>
                <a:cs typeface="Arial"/>
              </a:rPr>
              <a:t>о</a:t>
            </a:r>
            <a:r>
              <a:rPr sz="3600" spc="-119" dirty="0">
                <a:latin typeface="Arial"/>
                <a:cs typeface="Arial"/>
              </a:rPr>
              <a:t>действие</a:t>
            </a:r>
            <a:r>
              <a:rPr sz="3600" spc="89" dirty="0">
                <a:latin typeface="Arial"/>
                <a:cs typeface="Arial"/>
              </a:rPr>
              <a:t> </a:t>
            </a:r>
            <a:r>
              <a:rPr sz="3600" spc="-119" dirty="0">
                <a:latin typeface="Arial"/>
                <a:cs typeface="Arial"/>
              </a:rPr>
              <a:t>через</a:t>
            </a:r>
            <a:r>
              <a:rPr sz="3600" spc="99" dirty="0">
                <a:latin typeface="Arial"/>
                <a:cs typeface="Arial"/>
              </a:rPr>
              <a:t> </a:t>
            </a:r>
            <a:r>
              <a:rPr sz="3600" spc="-119" dirty="0">
                <a:latin typeface="Arial"/>
                <a:cs typeface="Arial"/>
              </a:rPr>
              <a:t>файл</a:t>
            </a:r>
            <a:r>
              <a:rPr sz="3600" spc="-99" dirty="0">
                <a:latin typeface="Arial"/>
                <a:cs typeface="Arial"/>
              </a:rPr>
              <a:t>овую</a:t>
            </a:r>
            <a:r>
              <a:rPr sz="3600" spc="99" dirty="0">
                <a:latin typeface="Arial"/>
                <a:cs typeface="Arial"/>
              </a:rPr>
              <a:t> </a:t>
            </a:r>
            <a:r>
              <a:rPr sz="3600" spc="-99" dirty="0">
                <a:latin typeface="Arial"/>
                <a:cs typeface="Arial"/>
              </a:rPr>
              <a:t>систему</a:t>
            </a:r>
            <a:r>
              <a:rPr sz="3600" spc="99" dirty="0">
                <a:latin typeface="Arial"/>
                <a:cs typeface="Arial"/>
              </a:rPr>
              <a:t> </a:t>
            </a:r>
            <a:r>
              <a:rPr sz="3600" spc="-99" dirty="0">
                <a:latin typeface="Arial"/>
                <a:cs typeface="Arial"/>
              </a:rPr>
              <a:t>ил</a:t>
            </a:r>
            <a:r>
              <a:rPr sz="3600" spc="-59" dirty="0">
                <a:latin typeface="Arial"/>
                <a:cs typeface="Arial"/>
              </a:rPr>
              <a:t>и</a:t>
            </a:r>
            <a:r>
              <a:rPr sz="3600" spc="99" dirty="0">
                <a:latin typeface="Arial"/>
                <a:cs typeface="Arial"/>
              </a:rPr>
              <a:t> </a:t>
            </a:r>
            <a:r>
              <a:rPr sz="3600" spc="-149" dirty="0">
                <a:latin typeface="Arial"/>
                <a:cs typeface="Arial"/>
              </a:rPr>
              <a:t>сетевое</a:t>
            </a:r>
            <a:r>
              <a:rPr sz="3600" spc="99" dirty="0">
                <a:latin typeface="Arial"/>
                <a:cs typeface="Arial"/>
              </a:rPr>
              <a:t> </a:t>
            </a:r>
            <a:r>
              <a:rPr sz="3600" spc="-139" dirty="0">
                <a:latin typeface="Arial"/>
                <a:cs typeface="Arial"/>
              </a:rPr>
              <a:t>соединение</a:t>
            </a:r>
            <a:endParaRPr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391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5329" y="894556"/>
            <a:ext cx="170355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/>
            <a:r>
              <a:rPr spc="-89" dirty="0"/>
              <a:t>Па</a:t>
            </a:r>
            <a:r>
              <a:rPr spc="-159" dirty="0"/>
              <a:t>р</a:t>
            </a:r>
            <a:r>
              <a:rPr spc="-168" dirty="0"/>
              <a:t>а</a:t>
            </a:r>
            <a:r>
              <a:rPr spc="-139" dirty="0"/>
              <a:t>лл</a:t>
            </a:r>
            <a:r>
              <a:rPr spc="-198" dirty="0"/>
              <a:t>ел</a:t>
            </a:r>
            <a:r>
              <a:rPr spc="-50" dirty="0"/>
              <a:t>изм</a:t>
            </a:r>
            <a:r>
              <a:rPr spc="30" dirty="0"/>
              <a:t> </a:t>
            </a:r>
            <a:r>
              <a:rPr spc="-168" dirty="0"/>
              <a:t>в</a:t>
            </a:r>
            <a:r>
              <a:rPr spc="30" dirty="0"/>
              <a:t> </a:t>
            </a:r>
            <a:r>
              <a:rPr spc="-30" dirty="0"/>
              <a:t>Ja</a:t>
            </a:r>
            <a:r>
              <a:rPr spc="-159" dirty="0"/>
              <a:t>va</a:t>
            </a:r>
          </a:p>
        </p:txBody>
      </p:sp>
      <p:sp>
        <p:nvSpPr>
          <p:cNvPr id="7" name="object 7"/>
          <p:cNvSpPr/>
          <p:nvPr/>
        </p:nvSpPr>
        <p:spPr>
          <a:xfrm>
            <a:off x="2659459" y="2861583"/>
            <a:ext cx="104213" cy="1042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2659459" y="3162451"/>
            <a:ext cx="104213" cy="104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/>
          <p:nvPr/>
        </p:nvSpPr>
        <p:spPr>
          <a:xfrm>
            <a:off x="2659459" y="4240578"/>
            <a:ext cx="104213" cy="104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/>
          <p:nvPr/>
        </p:nvSpPr>
        <p:spPr>
          <a:xfrm>
            <a:off x="2659459" y="4541453"/>
            <a:ext cx="104213" cy="104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1345325" y="2304708"/>
            <a:ext cx="12978914" cy="3244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32" indent="0">
              <a:buNone/>
            </a:pPr>
            <a:r>
              <a:rPr sz="4000" spc="-59" dirty="0" err="1"/>
              <a:t>Зап</a:t>
            </a:r>
            <a:r>
              <a:rPr sz="4000" spc="-119" dirty="0" err="1"/>
              <a:t>у</a:t>
            </a:r>
            <a:r>
              <a:rPr sz="4000" spc="-59" dirty="0" err="1"/>
              <a:t>ск</a:t>
            </a:r>
            <a:r>
              <a:rPr sz="4000" spc="30" dirty="0"/>
              <a:t> </a:t>
            </a:r>
            <a:r>
              <a:rPr sz="4000" spc="-119" dirty="0"/>
              <a:t>нес</a:t>
            </a:r>
            <a:r>
              <a:rPr sz="4000" spc="-178" dirty="0"/>
              <a:t>к</a:t>
            </a:r>
            <a:r>
              <a:rPr sz="4000" spc="-89" dirty="0"/>
              <a:t>ольких</a:t>
            </a:r>
            <a:r>
              <a:rPr sz="4000" spc="20" dirty="0"/>
              <a:t> </a:t>
            </a:r>
            <a:r>
              <a:rPr sz="4000" spc="-99" dirty="0"/>
              <a:t>пот</a:t>
            </a:r>
            <a:r>
              <a:rPr sz="4000" spc="-89" dirty="0"/>
              <a:t>о</a:t>
            </a:r>
            <a:r>
              <a:rPr sz="4000" spc="-139" dirty="0"/>
              <a:t>к</a:t>
            </a:r>
            <a:r>
              <a:rPr sz="4000" spc="-119" dirty="0"/>
              <a:t>ов</a:t>
            </a:r>
            <a:r>
              <a:rPr sz="4000" spc="30" dirty="0"/>
              <a:t> </a:t>
            </a:r>
            <a:r>
              <a:rPr sz="4000" spc="-109" dirty="0" err="1"/>
              <a:t>внут</a:t>
            </a:r>
            <a:r>
              <a:rPr sz="4000" spc="-99" dirty="0" err="1"/>
              <a:t>ри</a:t>
            </a:r>
            <a:r>
              <a:rPr sz="4000" spc="30" dirty="0"/>
              <a:t> </a:t>
            </a:r>
            <a:r>
              <a:rPr sz="4000" spc="129" dirty="0"/>
              <a:t>JVM</a:t>
            </a:r>
            <a:br>
              <a:rPr lang="en-US" sz="4000" spc="129" dirty="0"/>
            </a:br>
            <a:endParaRPr sz="4000" spc="129" dirty="0"/>
          </a:p>
          <a:p>
            <a:pPr marL="958885">
              <a:spcBef>
                <a:spcPts val="347"/>
              </a:spcBef>
            </a:pPr>
            <a:r>
              <a:rPr sz="4000" spc="-99" dirty="0">
                <a:latin typeface="Arial"/>
                <a:cs typeface="Arial"/>
              </a:rPr>
              <a:t>Есть</a:t>
            </a:r>
            <a:r>
              <a:rPr sz="4000" spc="99" dirty="0">
                <a:latin typeface="Arial"/>
                <a:cs typeface="Arial"/>
              </a:rPr>
              <a:t> </a:t>
            </a:r>
            <a:r>
              <a:rPr sz="4000" spc="-129" dirty="0">
                <a:latin typeface="Arial"/>
                <a:cs typeface="Arial"/>
              </a:rPr>
              <a:t>общая</a:t>
            </a:r>
            <a:r>
              <a:rPr sz="4000" spc="99" dirty="0">
                <a:latin typeface="Arial"/>
                <a:cs typeface="Arial"/>
              </a:rPr>
              <a:t> </a:t>
            </a:r>
            <a:r>
              <a:rPr sz="4000" spc="-69" dirty="0">
                <a:latin typeface="Arial"/>
                <a:cs typeface="Arial"/>
              </a:rPr>
              <a:t>п</a:t>
            </a:r>
            <a:r>
              <a:rPr sz="4000" spc="-99" dirty="0">
                <a:latin typeface="Arial"/>
                <a:cs typeface="Arial"/>
              </a:rPr>
              <a:t>амя</a:t>
            </a:r>
            <a:r>
              <a:rPr sz="4000" spc="-50" dirty="0">
                <a:latin typeface="Arial"/>
                <a:cs typeface="Arial"/>
              </a:rPr>
              <a:t>ть</a:t>
            </a:r>
            <a:endParaRPr sz="4000" dirty="0">
              <a:latin typeface="Arial"/>
              <a:cs typeface="Arial"/>
            </a:endParaRPr>
          </a:p>
          <a:p>
            <a:pPr marL="958885"/>
            <a:r>
              <a:rPr sz="4000" spc="-99" dirty="0">
                <a:latin typeface="Arial"/>
                <a:cs typeface="Arial"/>
              </a:rPr>
              <a:t>Обширная</a:t>
            </a:r>
            <a:r>
              <a:rPr sz="4000" spc="99" dirty="0">
                <a:latin typeface="Arial"/>
                <a:cs typeface="Arial"/>
              </a:rPr>
              <a:t> </a:t>
            </a:r>
            <a:r>
              <a:rPr sz="4000" spc="-89" dirty="0">
                <a:latin typeface="Arial"/>
                <a:cs typeface="Arial"/>
              </a:rPr>
              <a:t>п</a:t>
            </a:r>
            <a:r>
              <a:rPr sz="4000" spc="-149" dirty="0">
                <a:latin typeface="Arial"/>
                <a:cs typeface="Arial"/>
              </a:rPr>
              <a:t>о</a:t>
            </a:r>
            <a:r>
              <a:rPr sz="4000" spc="-109" dirty="0">
                <a:latin typeface="Arial"/>
                <a:cs typeface="Arial"/>
              </a:rPr>
              <a:t>д</a:t>
            </a:r>
            <a:r>
              <a:rPr sz="4000" spc="-139" dirty="0">
                <a:latin typeface="Arial"/>
                <a:cs typeface="Arial"/>
              </a:rPr>
              <a:t>де</a:t>
            </a:r>
            <a:r>
              <a:rPr sz="4000" spc="-198" dirty="0">
                <a:latin typeface="Arial"/>
                <a:cs typeface="Arial"/>
              </a:rPr>
              <a:t>р</a:t>
            </a:r>
            <a:r>
              <a:rPr sz="4000" spc="129" dirty="0">
                <a:latin typeface="Arial"/>
                <a:cs typeface="Arial"/>
              </a:rPr>
              <a:t>ж</a:t>
            </a:r>
            <a:r>
              <a:rPr sz="4000" spc="20" dirty="0">
                <a:latin typeface="Arial"/>
                <a:cs typeface="Arial"/>
              </a:rPr>
              <a:t>к</a:t>
            </a:r>
            <a:r>
              <a:rPr sz="4000" spc="-159" dirty="0">
                <a:latin typeface="Arial"/>
                <a:cs typeface="Arial"/>
              </a:rPr>
              <a:t>а</a:t>
            </a:r>
            <a:r>
              <a:rPr sz="4000" spc="99" dirty="0">
                <a:latin typeface="Arial"/>
                <a:cs typeface="Arial"/>
              </a:rPr>
              <a:t> </a:t>
            </a:r>
            <a:r>
              <a:rPr sz="4000" spc="-109" dirty="0">
                <a:latin typeface="Arial"/>
                <a:cs typeface="Arial"/>
              </a:rPr>
              <a:t>в</a:t>
            </a:r>
            <a:r>
              <a:rPr sz="4000" spc="99" dirty="0">
                <a:latin typeface="Arial"/>
                <a:cs typeface="Arial"/>
              </a:rPr>
              <a:t> </a:t>
            </a:r>
            <a:r>
              <a:rPr sz="4000" spc="-79" dirty="0" err="1">
                <a:latin typeface="Arial"/>
                <a:cs typeface="Arial"/>
              </a:rPr>
              <a:t>я</a:t>
            </a:r>
            <a:r>
              <a:rPr sz="4000" spc="-40" dirty="0" err="1">
                <a:latin typeface="Arial"/>
                <a:cs typeface="Arial"/>
              </a:rPr>
              <a:t>з</a:t>
            </a:r>
            <a:r>
              <a:rPr sz="4000" spc="-99" dirty="0" err="1">
                <a:latin typeface="Arial"/>
                <a:cs typeface="Arial"/>
              </a:rPr>
              <a:t>ы</a:t>
            </a:r>
            <a:r>
              <a:rPr sz="4000" spc="20" dirty="0" err="1">
                <a:latin typeface="Arial"/>
                <a:cs typeface="Arial"/>
              </a:rPr>
              <a:t>к</a:t>
            </a:r>
            <a:r>
              <a:rPr sz="4000" spc="-238" dirty="0" err="1">
                <a:latin typeface="Arial"/>
                <a:cs typeface="Arial"/>
              </a:rPr>
              <a:t>е</a:t>
            </a:r>
            <a:r>
              <a:rPr sz="4000" spc="99" dirty="0">
                <a:latin typeface="Arial"/>
                <a:cs typeface="Arial"/>
              </a:rPr>
              <a:t> </a:t>
            </a:r>
            <a:br>
              <a:rPr lang="en-US" sz="4000" spc="99" dirty="0">
                <a:latin typeface="Arial"/>
                <a:cs typeface="Arial"/>
              </a:rPr>
            </a:br>
            <a:r>
              <a:rPr sz="4000" spc="-59" dirty="0">
                <a:latin typeface="Arial"/>
                <a:cs typeface="Arial"/>
              </a:rPr>
              <a:t>и</a:t>
            </a:r>
            <a:r>
              <a:rPr sz="4000" spc="99" dirty="0">
                <a:latin typeface="Arial"/>
                <a:cs typeface="Arial"/>
              </a:rPr>
              <a:t> </a:t>
            </a:r>
            <a:r>
              <a:rPr sz="4000" spc="-89" dirty="0">
                <a:latin typeface="Arial"/>
                <a:cs typeface="Arial"/>
              </a:rPr>
              <a:t>стандартной</a:t>
            </a:r>
            <a:r>
              <a:rPr sz="4000" spc="109" dirty="0">
                <a:latin typeface="Arial"/>
                <a:cs typeface="Arial"/>
              </a:rPr>
              <a:t> </a:t>
            </a:r>
            <a:r>
              <a:rPr sz="4000" spc="-129" dirty="0">
                <a:latin typeface="Arial"/>
                <a:cs typeface="Arial"/>
              </a:rPr>
              <a:t>библ</a:t>
            </a:r>
            <a:r>
              <a:rPr sz="4000" spc="-89" dirty="0">
                <a:latin typeface="Arial"/>
                <a:cs typeface="Arial"/>
              </a:rPr>
              <a:t>ио</a:t>
            </a:r>
            <a:r>
              <a:rPr sz="4000" spc="-10" dirty="0">
                <a:latin typeface="Arial"/>
                <a:cs typeface="Arial"/>
              </a:rPr>
              <a:t>т</a:t>
            </a:r>
            <a:r>
              <a:rPr sz="4000" spc="-79" dirty="0">
                <a:latin typeface="Arial"/>
                <a:cs typeface="Arial"/>
              </a:rPr>
              <a:t>е</a:t>
            </a:r>
            <a:r>
              <a:rPr sz="4000" spc="-129" dirty="0">
                <a:latin typeface="Arial"/>
                <a:cs typeface="Arial"/>
              </a:rPr>
              <a:t>к</a:t>
            </a:r>
            <a:r>
              <a:rPr sz="4000" spc="-238" dirty="0">
                <a:latin typeface="Arial"/>
                <a:cs typeface="Arial"/>
              </a:rPr>
              <a:t>е</a:t>
            </a:r>
            <a:endParaRPr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858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5139" y="788877"/>
            <a:ext cx="170355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/>
            <a:r>
              <a:rPr spc="-69" dirty="0"/>
              <a:t>Пр</a:t>
            </a:r>
            <a:r>
              <a:rPr spc="-159" dirty="0"/>
              <a:t>обл</a:t>
            </a:r>
            <a:r>
              <a:rPr spc="-109" dirty="0"/>
              <a:t>емы</a:t>
            </a:r>
            <a:r>
              <a:rPr spc="30" dirty="0"/>
              <a:t> </a:t>
            </a:r>
            <a:r>
              <a:rPr spc="-168" dirty="0"/>
              <a:t>па</a:t>
            </a:r>
            <a:r>
              <a:rPr spc="-159" dirty="0"/>
              <a:t>р</a:t>
            </a:r>
            <a:r>
              <a:rPr spc="-168" dirty="0"/>
              <a:t>а</a:t>
            </a:r>
            <a:r>
              <a:rPr spc="-139" dirty="0"/>
              <a:t>лл</a:t>
            </a:r>
            <a:r>
              <a:rPr spc="-198" dirty="0"/>
              <a:t>ел</a:t>
            </a:r>
            <a:r>
              <a:rPr spc="-99" dirty="0"/>
              <a:t>ь</a:t>
            </a:r>
            <a:r>
              <a:rPr spc="-178" dirty="0"/>
              <a:t>н</a:t>
            </a:r>
            <a:r>
              <a:rPr spc="-79" dirty="0"/>
              <a:t>ы</a:t>
            </a:r>
            <a:r>
              <a:rPr spc="-139" dirty="0"/>
              <a:t>х</a:t>
            </a:r>
            <a:r>
              <a:rPr spc="30" dirty="0"/>
              <a:t> </a:t>
            </a:r>
            <a:r>
              <a:rPr spc="-178" dirty="0"/>
              <a:t>п</a:t>
            </a:r>
            <a:r>
              <a:rPr spc="-159" dirty="0"/>
              <a:t>р</a:t>
            </a:r>
            <a:r>
              <a:rPr spc="-129" dirty="0"/>
              <a:t>огр</a:t>
            </a:r>
            <a:r>
              <a:rPr spc="-168" dirty="0"/>
              <a:t>а</a:t>
            </a:r>
            <a:r>
              <a:rPr spc="30" dirty="0"/>
              <a:t>мм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26672" y="2930275"/>
            <a:ext cx="3970090" cy="1080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/>
            <a:r>
              <a:rPr sz="2180" spc="-129" dirty="0">
                <a:latin typeface="Tahoma"/>
                <a:cs typeface="Tahoma"/>
              </a:rPr>
              <a:t>Г</a:t>
            </a:r>
            <a:r>
              <a:rPr sz="2180" spc="-99" dirty="0">
                <a:latin typeface="Tahoma"/>
                <a:cs typeface="Tahoma"/>
              </a:rPr>
              <a:t>он</a:t>
            </a:r>
            <a:r>
              <a:rPr sz="2180" spc="-149" dirty="0">
                <a:latin typeface="Tahoma"/>
                <a:cs typeface="Tahoma"/>
              </a:rPr>
              <a:t>к</a:t>
            </a:r>
            <a:r>
              <a:rPr sz="2180" spc="-129" dirty="0">
                <a:latin typeface="Tahoma"/>
                <a:cs typeface="Tahoma"/>
              </a:rPr>
              <a:t>а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(race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59" dirty="0">
                <a:latin typeface="Tahoma"/>
                <a:cs typeface="Tahoma"/>
              </a:rPr>
              <a:t>condition)</a:t>
            </a:r>
            <a:endParaRPr sz="2180" dirty="0">
              <a:latin typeface="Tahoma"/>
              <a:cs typeface="Tahoma"/>
            </a:endParaRPr>
          </a:p>
          <a:p>
            <a:pPr>
              <a:spcBef>
                <a:spcPts val="67"/>
              </a:spcBef>
            </a:pPr>
            <a:endParaRPr sz="2576" dirty="0">
              <a:latin typeface="Times New Roman"/>
              <a:cs typeface="Times New Roman"/>
            </a:endParaRPr>
          </a:p>
          <a:p>
            <a:pPr marL="25168"/>
            <a:r>
              <a:rPr sz="2180" spc="-30" dirty="0">
                <a:latin typeface="Tahoma"/>
                <a:cs typeface="Tahoma"/>
              </a:rPr>
              <a:t>Взаи</a:t>
            </a:r>
            <a:r>
              <a:rPr sz="2180" spc="-40" dirty="0">
                <a:latin typeface="Tahoma"/>
                <a:cs typeface="Tahoma"/>
              </a:rPr>
              <a:t>м</a:t>
            </a:r>
            <a:r>
              <a:rPr sz="2180" spc="-109" dirty="0">
                <a:latin typeface="Tahoma"/>
                <a:cs typeface="Tahoma"/>
              </a:rPr>
              <a:t>ная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блокиров</a:t>
            </a:r>
            <a:r>
              <a:rPr sz="2180" spc="-159" dirty="0">
                <a:latin typeface="Tahoma"/>
                <a:cs typeface="Tahoma"/>
              </a:rPr>
              <a:t>к</a:t>
            </a:r>
            <a:r>
              <a:rPr sz="2180" spc="-129" dirty="0">
                <a:latin typeface="Tahoma"/>
                <a:cs typeface="Tahoma"/>
              </a:rPr>
              <a:t>а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(deadl</a:t>
            </a:r>
            <a:r>
              <a:rPr sz="2180" spc="-40" dirty="0">
                <a:latin typeface="Tahoma"/>
                <a:cs typeface="Tahoma"/>
              </a:rPr>
              <a:t>ock)</a:t>
            </a:r>
            <a:endParaRPr sz="218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9959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80068" y="1201842"/>
            <a:ext cx="170355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/>
            <a:r>
              <a:rPr spc="139" dirty="0">
                <a:latin typeface="Arial"/>
                <a:cs typeface="Arial"/>
              </a:rPr>
              <a:t>java.lang.Thread</a:t>
            </a:r>
          </a:p>
        </p:txBody>
      </p:sp>
      <p:sp>
        <p:nvSpPr>
          <p:cNvPr id="10" name="object 10"/>
          <p:cNvSpPr/>
          <p:nvPr/>
        </p:nvSpPr>
        <p:spPr>
          <a:xfrm>
            <a:off x="2085225" y="4329928"/>
            <a:ext cx="129319" cy="129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/>
          <p:nvPr/>
        </p:nvSpPr>
        <p:spPr>
          <a:xfrm>
            <a:off x="2085225" y="4746125"/>
            <a:ext cx="129319" cy="129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/>
          <p:nvPr/>
        </p:nvSpPr>
        <p:spPr>
          <a:xfrm>
            <a:off x="2326672" y="2266577"/>
            <a:ext cx="8982459" cy="3429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/>
            <a:r>
              <a:rPr sz="3200" dirty="0"/>
              <a:t>Потоки представлены экземплярами класса java.lang.Thread</a:t>
            </a:r>
          </a:p>
          <a:p>
            <a:pPr>
              <a:spcBef>
                <a:spcPts val="89"/>
              </a:spcBef>
            </a:pPr>
            <a:endParaRPr dirty="0"/>
          </a:p>
          <a:p>
            <a:pPr marL="25168" marR="5081336">
              <a:lnSpc>
                <a:spcPct val="125299"/>
              </a:lnSpc>
            </a:pPr>
            <a:r>
              <a:rPr lang="en-US" sz="2800" b="1" dirty="0"/>
              <a:t>void start()</a:t>
            </a:r>
          </a:p>
          <a:p>
            <a:pPr marL="25168" marR="5081336">
              <a:lnSpc>
                <a:spcPct val="125299"/>
              </a:lnSpc>
            </a:pPr>
            <a:r>
              <a:rPr sz="2800" dirty="0"/>
              <a:t>String  getName() </a:t>
            </a:r>
            <a:endParaRPr lang="en-US" sz="2800" dirty="0"/>
          </a:p>
          <a:p>
            <a:pPr marL="25168" marR="5081336">
              <a:lnSpc>
                <a:spcPct val="125299"/>
              </a:lnSpc>
            </a:pPr>
            <a:r>
              <a:rPr sz="2800" dirty="0"/>
              <a:t>long  </a:t>
            </a:r>
            <a:r>
              <a:rPr sz="2800" dirty="0" err="1"/>
              <a:t>getId</a:t>
            </a:r>
            <a:r>
              <a:rPr sz="2800" dirty="0"/>
              <a:t>()</a:t>
            </a:r>
            <a:endParaRPr lang="en-US" sz="2800" dirty="0"/>
          </a:p>
          <a:p>
            <a:pPr marL="25168" marR="2667765">
              <a:lnSpc>
                <a:spcPct val="125299"/>
              </a:lnSpc>
            </a:pPr>
            <a:r>
              <a:rPr sz="2800" dirty="0" err="1"/>
              <a:t>ThreadGroup</a:t>
            </a:r>
            <a:r>
              <a:rPr sz="2800" dirty="0"/>
              <a:t>  getThreadGroup()</a:t>
            </a:r>
          </a:p>
        </p:txBody>
      </p:sp>
    </p:spTree>
    <p:extLst>
      <p:ext uri="{BB962C8B-B14F-4D97-AF65-F5344CB8AC3E}">
        <p14:creationId xmlns:p14="http://schemas.microsoft.com/office/powerpoint/2010/main" val="12459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6444" y="1114684"/>
            <a:ext cx="170355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68"/>
            <a:r>
              <a:rPr spc="50" dirty="0"/>
              <a:t>С</a:t>
            </a:r>
            <a:r>
              <a:rPr spc="-139" dirty="0"/>
              <a:t>озда</a:t>
            </a:r>
            <a:r>
              <a:rPr spc="-178" dirty="0"/>
              <a:t>н</a:t>
            </a:r>
            <a:r>
              <a:rPr spc="-198" dirty="0"/>
              <a:t>ие</a:t>
            </a:r>
            <a:r>
              <a:rPr spc="30" dirty="0"/>
              <a:t> </a:t>
            </a:r>
            <a:r>
              <a:rPr spc="-178" dirty="0"/>
              <a:t>п</a:t>
            </a:r>
            <a:r>
              <a:rPr spc="-119" dirty="0"/>
              <a:t>ото</a:t>
            </a:r>
            <a:r>
              <a:rPr spc="-198" dirty="0"/>
              <a:t>к</a:t>
            </a:r>
            <a:r>
              <a:rPr spc="-168" dirty="0"/>
              <a:t>а</a:t>
            </a:r>
            <a:r>
              <a:rPr spc="-238" dirty="0"/>
              <a:t>:</a:t>
            </a:r>
            <a:r>
              <a:rPr spc="30" dirty="0"/>
              <a:t> </a:t>
            </a:r>
            <a:r>
              <a:rPr spc="-178" dirty="0"/>
              <a:t>п</a:t>
            </a:r>
            <a:r>
              <a:rPr spc="-248" dirty="0"/>
              <a:t>о</a:t>
            </a:r>
            <a:r>
              <a:rPr spc="-129" dirty="0"/>
              <a:t>дкл</a:t>
            </a:r>
            <a:r>
              <a:rPr spc="-168" dirty="0"/>
              <a:t>а</a:t>
            </a:r>
            <a:r>
              <a:rPr spc="-79" dirty="0"/>
              <a:t>сс</a:t>
            </a:r>
            <a:r>
              <a:rPr spc="40" dirty="0"/>
              <a:t> </a:t>
            </a:r>
            <a:r>
              <a:rPr spc="-30" dirty="0">
                <a:latin typeface="Arial"/>
                <a:cs typeface="Arial"/>
              </a:rPr>
              <a:t>Thread</a:t>
            </a:r>
          </a:p>
        </p:txBody>
      </p:sp>
      <p:sp>
        <p:nvSpPr>
          <p:cNvPr id="8" name="object 8"/>
          <p:cNvSpPr/>
          <p:nvPr/>
        </p:nvSpPr>
        <p:spPr>
          <a:xfrm>
            <a:off x="10465327" y="2229095"/>
            <a:ext cx="0" cy="2558223"/>
          </a:xfrm>
          <a:custGeom>
            <a:avLst/>
            <a:gdLst/>
            <a:ahLst/>
            <a:cxnLst/>
            <a:rect l="l" t="t" r="r" b="b"/>
            <a:pathLst>
              <a:path h="1290955">
                <a:moveTo>
                  <a:pt x="0" y="0"/>
                </a:moveTo>
                <a:lnTo>
                  <a:pt x="0" y="1290553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/>
          <p:nvPr/>
        </p:nvSpPr>
        <p:spPr>
          <a:xfrm>
            <a:off x="10550554" y="2314364"/>
            <a:ext cx="0" cy="2558223"/>
          </a:xfrm>
          <a:custGeom>
            <a:avLst/>
            <a:gdLst/>
            <a:ahLst/>
            <a:cxnLst/>
            <a:rect l="l" t="t" r="r" b="b"/>
            <a:pathLst>
              <a:path h="1290955">
                <a:moveTo>
                  <a:pt x="0" y="0"/>
                </a:moveTo>
                <a:lnTo>
                  <a:pt x="0" y="1290541"/>
                </a:lnTo>
              </a:path>
            </a:pathLst>
          </a:custGeom>
          <a:ln w="505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/>
          <p:nvPr/>
        </p:nvSpPr>
        <p:spPr>
          <a:xfrm>
            <a:off x="2269105" y="2505173"/>
            <a:ext cx="8785790" cy="3929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445"/>
            <a:r>
              <a:rPr sz="3600" dirty="0"/>
              <a:t>Thread   thread   =   new   Thread ()   {</a:t>
            </a:r>
          </a:p>
          <a:p>
            <a:pPr>
              <a:spcBef>
                <a:spcPts val="18"/>
              </a:spcBef>
            </a:pPr>
            <a:endParaRPr sz="3600" dirty="0"/>
          </a:p>
          <a:p>
            <a:pPr marL="786487"/>
            <a:r>
              <a:rPr sz="3600" dirty="0"/>
              <a:t>@ Override</a:t>
            </a:r>
          </a:p>
          <a:p>
            <a:pPr marL="785229">
              <a:spcBef>
                <a:spcPts val="69"/>
              </a:spcBef>
            </a:pPr>
            <a:r>
              <a:rPr sz="3600" dirty="0"/>
              <a:t>public   void   run ()   {</a:t>
            </a:r>
          </a:p>
          <a:p>
            <a:pPr marR="3334706" algn="ctr">
              <a:spcBef>
                <a:spcPts val="69"/>
              </a:spcBef>
            </a:pPr>
            <a:r>
              <a:rPr sz="3600" dirty="0"/>
              <a:t>//   do   s</a:t>
            </a:r>
            <a:r>
              <a:rPr lang="en-US" sz="3600" dirty="0"/>
              <a:t>o</a:t>
            </a:r>
            <a:r>
              <a:rPr sz="3600" dirty="0"/>
              <a:t>me   work</a:t>
            </a:r>
          </a:p>
          <a:p>
            <a:pPr marL="775162">
              <a:spcBef>
                <a:spcPts val="69"/>
              </a:spcBef>
            </a:pPr>
            <a:r>
              <a:rPr sz="3600" dirty="0"/>
              <a:t>}</a:t>
            </a:r>
          </a:p>
          <a:p>
            <a:pPr marL="94378">
              <a:spcBef>
                <a:spcPts val="69"/>
              </a:spcBef>
            </a:pPr>
            <a:r>
              <a:rPr sz="3600" dirty="0"/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109523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</TotalTime>
  <Words>648</Words>
  <Application>Microsoft Office PowerPoint</Application>
  <PresentationFormat>Широкоэкранный</PresentationFormat>
  <Paragraphs>159</Paragraphs>
  <Slides>23</Slides>
  <Notes>15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Calibri</vt:lpstr>
      <vt:lpstr>Lucida Sans Unicode</vt:lpstr>
      <vt:lpstr>PMingLiU</vt:lpstr>
      <vt:lpstr>Tahoma</vt:lpstr>
      <vt:lpstr>Times New Roman</vt:lpstr>
      <vt:lpstr>Trebuchet MS</vt:lpstr>
      <vt:lpstr>Wingdings 3</vt:lpstr>
      <vt:lpstr>Аспект</vt:lpstr>
      <vt:lpstr>Лекция 4. Основы  работы с потоками. Работа с сетью</vt:lpstr>
      <vt:lpstr>Зачем?</vt:lpstr>
      <vt:lpstr>Мотивация</vt:lpstr>
      <vt:lpstr>Закон Амдала</vt:lpstr>
      <vt:lpstr>Параллелизм в Java</vt:lpstr>
      <vt:lpstr>Параллелизм в Java</vt:lpstr>
      <vt:lpstr>Проблемы параллельных программ</vt:lpstr>
      <vt:lpstr>java.lang.Thread</vt:lpstr>
      <vt:lpstr>Создание потока: подкласс Thread</vt:lpstr>
      <vt:lpstr>Создание потока: Runnable</vt:lpstr>
      <vt:lpstr>Жизненный цикл потока</vt:lpstr>
      <vt:lpstr>Прерывание потока</vt:lpstr>
      <vt:lpstr>Возможности встроенной синхронизации</vt:lpstr>
      <vt:lpstr>Ключевое слово synchronized</vt:lpstr>
      <vt:lpstr>Ключевое слово synchronized</vt:lpstr>
      <vt:lpstr>Атомарность</vt:lpstr>
      <vt:lpstr>Ожидание и уведомления</vt:lpstr>
      <vt:lpstr>Интерфейс BlockingQueue</vt:lpstr>
      <vt:lpstr>Решение</vt:lpstr>
      <vt:lpstr>Решение</vt:lpstr>
      <vt:lpstr>Решение</vt:lpstr>
      <vt:lpstr>Интерфейс BlockingQueue</vt:lpstr>
      <vt:lpstr>Потокобезопасные коллекции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Базовый синтаксис Java</dc:title>
  <dc:creator>Ильин Владимир</dc:creator>
  <cp:lastModifiedBy>Ильин Владимир</cp:lastModifiedBy>
  <cp:revision>52</cp:revision>
  <dcterms:created xsi:type="dcterms:W3CDTF">2017-12-30T10:18:25Z</dcterms:created>
  <dcterms:modified xsi:type="dcterms:W3CDTF">2018-01-08T18:49:29Z</dcterms:modified>
</cp:coreProperties>
</file>