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851" r:id="rId3"/>
    <p:sldId id="2852" r:id="rId5"/>
    <p:sldId id="2853" r:id="rId6"/>
    <p:sldId id="2857" r:id="rId7"/>
    <p:sldId id="2862" r:id="rId8"/>
    <p:sldId id="2860" r:id="rId9"/>
    <p:sldId id="2855" r:id="rId10"/>
    <p:sldId id="2872" r:id="rId1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A664"/>
    <a:srgbClr val="B18BD5"/>
    <a:srgbClr val="26A69A"/>
    <a:srgbClr val="FF5252"/>
    <a:srgbClr val="66C6D5"/>
    <a:srgbClr val="0E419A"/>
    <a:srgbClr val="056770"/>
    <a:srgbClr val="77BFDB"/>
    <a:srgbClr val="96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>
        <p:scale>
          <a:sx n="50" d="100"/>
          <a:sy n="50" d="100"/>
        </p:scale>
        <p:origin x="1032" y="756"/>
      </p:cViewPr>
      <p:guideLst>
        <p:guide orient="horz" pos="328"/>
        <p:guide pos="4036"/>
        <p:guide pos="520"/>
        <p:guide orient="horz" pos="4183"/>
        <p:guide pos="7513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696444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1811020" y="1421765"/>
            <a:ext cx="8895715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zh-CN" sz="7200" b="1" dirty="0">
                <a:solidFill>
                  <a:schemeClr val="accent1"/>
                </a:solidFill>
                <a:cs typeface="Arial" panose="020B0604020202020204" pitchFamily="34" charset="0"/>
              </a:rPr>
              <a:t>为什么是</a:t>
            </a:r>
            <a:r>
              <a:rPr lang="en-US" altLang="zh-CN" sz="7200" b="1" dirty="0">
                <a:solidFill>
                  <a:schemeClr val="accent1"/>
                </a:solidFill>
                <a:cs typeface="Arial" panose="020B0604020202020204" pitchFamily="34" charset="0"/>
              </a:rPr>
              <a:t>CPC</a:t>
            </a:r>
            <a:r>
              <a:rPr lang="zh-CN" altLang="en-US" sz="7200" b="1" dirty="0">
                <a:solidFill>
                  <a:schemeClr val="accent1"/>
                </a:solidFill>
                <a:cs typeface="Arial" panose="020B0604020202020204" pitchFamily="34" charset="0"/>
              </a:rPr>
              <a:t>广告？</a:t>
            </a:r>
            <a:endParaRPr lang="zh-CN" altLang="en-US" sz="72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5" name="Daydream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124575" y="-1568251"/>
            <a:ext cx="609600" cy="6096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649335" y="3589020"/>
            <a:ext cx="754380" cy="39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付费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68370" y="4898390"/>
            <a:ext cx="6075045" cy="885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平衡广告效果和收费以及操作空间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00655" y="3589020"/>
            <a:ext cx="754380" cy="39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曝光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95825" y="3589020"/>
            <a:ext cx="754380" cy="39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05905" y="3589020"/>
            <a:ext cx="754380" cy="39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45740" y="3097530"/>
            <a:ext cx="7569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CPM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66628" y="3097530"/>
            <a:ext cx="6788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83375" y="3097530"/>
            <a:ext cx="6654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CPA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98865" y="3097530"/>
            <a:ext cx="6553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animBg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Number_1"/>
          <p:cNvSpPr/>
          <p:nvPr>
            <p:custDataLst>
              <p:tags r:id="rId1"/>
            </p:custDataLst>
          </p:nvPr>
        </p:nvSpPr>
        <p:spPr>
          <a:xfrm>
            <a:off x="1621231" y="2374192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2"/>
            </p:custDataLst>
          </p:nvPr>
        </p:nvSpPr>
        <p:spPr>
          <a:xfrm>
            <a:off x="2238710" y="2388989"/>
            <a:ext cx="2694705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竞价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花费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Number_2"/>
          <p:cNvSpPr/>
          <p:nvPr>
            <p:custDataLst>
              <p:tags r:id="rId3"/>
            </p:custDataLst>
          </p:nvPr>
        </p:nvSpPr>
        <p:spPr>
          <a:xfrm>
            <a:off x="1621231" y="3561532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4"/>
            </p:custDataLst>
          </p:nvPr>
        </p:nvSpPr>
        <p:spPr>
          <a:xfrm>
            <a:off x="2239010" y="3561715"/>
            <a:ext cx="3646805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流量</a:t>
            </a:r>
            <a:r>
              <a:rPr lang="en-US" altLang="zh-CN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精准有效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5"/>
            </p:custDataLst>
          </p:nvPr>
        </p:nvSpPr>
        <p:spPr>
          <a:xfrm>
            <a:off x="1621231" y="4757318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6"/>
            </p:custDataLst>
          </p:nvPr>
        </p:nvSpPr>
        <p:spPr>
          <a:xfrm>
            <a:off x="2239010" y="4757420"/>
            <a:ext cx="3647440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吸引程度</a:t>
            </a:r>
            <a:endParaRPr lang="zh-CN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4"/>
          <p:cNvSpPr/>
          <p:nvPr>
            <p:custDataLst>
              <p:tags r:id="rId7"/>
            </p:custDataLst>
          </p:nvPr>
        </p:nvSpPr>
        <p:spPr>
          <a:xfrm>
            <a:off x="1621231" y="5824449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8"/>
            </p:custDataLst>
          </p:nvPr>
        </p:nvSpPr>
        <p:spPr>
          <a:xfrm>
            <a:off x="2239010" y="5768340"/>
            <a:ext cx="4109720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转化</a:t>
            </a:r>
            <a:r>
              <a:rPr lang="en-US" altLang="zh-CN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订单和收益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82065" y="856615"/>
            <a:ext cx="4787900" cy="886460"/>
            <a:chOff x="1966827" y="2018338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1966827" y="2018339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GB" sz="32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卖家重点</a:t>
              </a:r>
              <a:endParaRPr lang="zh-CN" altLang="en-GB" sz="3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6827" y="2018338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MH_Number_1"/>
          <p:cNvSpPr/>
          <p:nvPr>
            <p:custDataLst>
              <p:tags r:id="rId9"/>
            </p:custDataLst>
          </p:nvPr>
        </p:nvSpPr>
        <p:spPr>
          <a:xfrm>
            <a:off x="7058101" y="2357682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10"/>
            </p:custDataLst>
          </p:nvPr>
        </p:nvSpPr>
        <p:spPr>
          <a:xfrm>
            <a:off x="7675880" y="2372360"/>
            <a:ext cx="3647440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竞价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智能调控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Number_2"/>
          <p:cNvSpPr/>
          <p:nvPr>
            <p:custDataLst>
              <p:tags r:id="rId11"/>
            </p:custDataLst>
          </p:nvPr>
        </p:nvSpPr>
        <p:spPr>
          <a:xfrm>
            <a:off x="7058101" y="3545022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MH_Entry_2"/>
          <p:cNvSpPr/>
          <p:nvPr>
            <p:custDataLst>
              <p:tags r:id="rId12"/>
            </p:custDataLst>
          </p:nvPr>
        </p:nvSpPr>
        <p:spPr>
          <a:xfrm>
            <a:off x="7675880" y="3545205"/>
            <a:ext cx="3646805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流量</a:t>
            </a:r>
            <a:r>
              <a:rPr lang="en-US" altLang="zh-CN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合理分配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Number_3"/>
          <p:cNvSpPr/>
          <p:nvPr>
            <p:custDataLst>
              <p:tags r:id="rId13"/>
            </p:custDataLst>
          </p:nvPr>
        </p:nvSpPr>
        <p:spPr>
          <a:xfrm>
            <a:off x="7058101" y="4740808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MH_Entry_3"/>
          <p:cNvSpPr/>
          <p:nvPr>
            <p:custDataLst>
              <p:tags r:id="rId14"/>
            </p:custDataLst>
          </p:nvPr>
        </p:nvSpPr>
        <p:spPr>
          <a:xfrm>
            <a:off x="7675880" y="4740910"/>
            <a:ext cx="3647440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收益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Number_4"/>
          <p:cNvSpPr/>
          <p:nvPr>
            <p:custDataLst>
              <p:tags r:id="rId15"/>
            </p:custDataLst>
          </p:nvPr>
        </p:nvSpPr>
        <p:spPr>
          <a:xfrm>
            <a:off x="7058101" y="5807939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4"/>
          <p:cNvSpPr/>
          <p:nvPr>
            <p:custDataLst>
              <p:tags r:id="rId16"/>
            </p:custDataLst>
          </p:nvPr>
        </p:nvSpPr>
        <p:spPr>
          <a:xfrm>
            <a:off x="7675880" y="5751830"/>
            <a:ext cx="4109720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转化</a:t>
            </a:r>
            <a:r>
              <a:rPr lang="en-US" altLang="zh-CN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 —</a:t>
            </a:r>
            <a:r>
              <a:rPr lang="zh-CN" altLang="en-US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客户体验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Group 33"/>
          <p:cNvGrpSpPr/>
          <p:nvPr/>
        </p:nvGrpSpPr>
        <p:grpSpPr>
          <a:xfrm>
            <a:off x="6718935" y="840105"/>
            <a:ext cx="4787900" cy="886460"/>
            <a:chOff x="1966827" y="2018338"/>
            <a:chExt cx="3273083" cy="515155"/>
          </a:xfrm>
        </p:grpSpPr>
        <p:sp>
          <p:nvSpPr>
            <p:cNvPr id="15" name="Pentagon 3"/>
            <p:cNvSpPr/>
            <p:nvPr/>
          </p:nvSpPr>
          <p:spPr>
            <a:xfrm>
              <a:off x="1966827" y="201833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r>
                <a:rPr lang="zh-CN" altLang="en-GB" sz="32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平台重点</a:t>
              </a:r>
              <a:endParaRPr lang="zh-CN" altLang="en-GB" sz="3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8"/>
            <p:cNvSpPr/>
            <p:nvPr/>
          </p:nvSpPr>
          <p:spPr>
            <a:xfrm>
              <a:off x="1966827" y="2018338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Tm="0">
        <p15:prstTrans prst="curtains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-635"/>
            <a:ext cx="12858750" cy="723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3667" y="3124404"/>
            <a:ext cx="3466334" cy="492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常见思维误区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06795" y="2169795"/>
            <a:ext cx="5767705" cy="25850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战术无意识提升到了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战略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竞价、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ACOS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可以长期不变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、一不小心把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玩成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完全忽略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的目标意义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Freeform 6"/>
          <p:cNvSpPr/>
          <p:nvPr/>
        </p:nvSpPr>
        <p:spPr bwMode="auto">
          <a:xfrm>
            <a:off x="543560" y="1820545"/>
            <a:ext cx="5219700" cy="4598035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/>
          </a:p>
        </p:txBody>
      </p:sp>
      <p:sp>
        <p:nvSpPr>
          <p:cNvPr id="23" name="Freeform 11"/>
          <p:cNvSpPr/>
          <p:nvPr/>
        </p:nvSpPr>
        <p:spPr bwMode="auto">
          <a:xfrm>
            <a:off x="564515" y="970280"/>
            <a:ext cx="5410200" cy="3235325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17" grpId="0" animBg="1"/>
          <p:bldP spid="20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17" grpId="0" animBg="1"/>
          <p:bldP spid="205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endParaRPr lang="en-AU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5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/>
          <p:nvPr/>
        </p:nvSpPr>
        <p:spPr>
          <a:xfrm>
            <a:off x="1449134" y="440481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 Placeholder 32"/>
          <p:cNvSpPr txBox="1"/>
          <p:nvPr/>
        </p:nvSpPr>
        <p:spPr>
          <a:xfrm>
            <a:off x="7807012" y="275489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ferris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4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32995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0629" y="2574185"/>
            <a:ext cx="2865432" cy="1448778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2574185"/>
            <a:ext cx="2865432" cy="144877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1730" y="4088660"/>
            <a:ext cx="2865432" cy="14487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6812" y="4088660"/>
            <a:ext cx="2865432" cy="1448778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44447" y="4088660"/>
            <a:ext cx="2865432" cy="1448778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7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950595" y="4659630"/>
            <a:ext cx="230759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、搜索词流量细分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309370" y="1207135"/>
            <a:ext cx="9777095" cy="8001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CPC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是广告的一种形式，获取精准流量与点击的最快途径之一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3905885" y="3145155"/>
            <a:ext cx="230759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、广告的匹配度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6594475" y="4659630"/>
            <a:ext cx="250634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、阶段性目标的调整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9838690" y="3145155"/>
            <a:ext cx="230759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、不断持续优化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149"/>
                            </p:stCondLst>
                            <p:childTnLst>
                              <p:par>
                                <p:cTn id="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6" grpId="0" animBg="1"/>
      <p:bldP spid="40" grpId="0" animBg="1"/>
      <p:bldP spid="41" grpId="0" bldLvl="0" animBg="1"/>
      <p:bldP spid="42" grpId="0" animBg="1"/>
      <p:bldP spid="43" grpId="0" animBg="1"/>
      <p:bldP spid="44" grpId="0" animBg="1"/>
      <p:bldP spid="46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53531" y="3436672"/>
            <a:ext cx="1895475" cy="857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36056" y="1987340"/>
            <a:ext cx="2130425" cy="498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33961" y="1985697"/>
            <a:ext cx="1702435" cy="498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537441" y="3436672"/>
            <a:ext cx="1895475" cy="857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投产比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630411" y="3436672"/>
            <a:ext cx="1895475" cy="85788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12936" y="1985732"/>
            <a:ext cx="2130425" cy="498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AOC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7690" y="511175"/>
            <a:ext cx="1537335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6"/>
          <p:cNvSpPr/>
          <p:nvPr/>
        </p:nvSpPr>
        <p:spPr bwMode="auto">
          <a:xfrm>
            <a:off x="1353032" y="1422780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1"/>
          <p:cNvSpPr/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3185" y="1764030"/>
            <a:ext cx="10152380" cy="3704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6" grpId="0" bldLvl="0" animBg="1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6" grpId="0" bldLvl="0" animBg="1"/>
          <p:bldP spid="1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696444"/>
            <a:ext cx="12858750" cy="2536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590800" y="2025697"/>
            <a:ext cx="76771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 </a:t>
            </a:r>
            <a:endParaRPr lang="zh-CN" altLang="en-US" sz="9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4" grpId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p="http://schemas.openxmlformats.org/presentationml/2006/main">
  <p:tag name="MH" val="20161022204031"/>
  <p:tag name="MH_LIBRARY" val="GRAPHIC"/>
  <p:tag name="MH_ORDER" val="文本框 1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0.xml><?xml version="1.0" encoding="utf-8"?>
<p:tagLst xmlns:p="http://schemas.openxmlformats.org/presentationml/2006/main">
  <p:tag name="MH" val="20161022204031"/>
  <p:tag name="MH_LIBRARY" val="GRAPHIC"/>
</p:tagLst>
</file>

<file path=ppt/tags/tag21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p="http://schemas.openxmlformats.org/presentationml/2006/main">
  <p:tag name="MH" val="20161022204031"/>
  <p:tag name="MH_LIBRARY" val="GRAPHIC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1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6CA3"/>
      </a:accent1>
      <a:accent2>
        <a:srgbClr val="46B9D0"/>
      </a:accent2>
      <a:accent3>
        <a:srgbClr val="166CA3"/>
      </a:accent3>
      <a:accent4>
        <a:srgbClr val="46B9D0"/>
      </a:accent4>
      <a:accent5>
        <a:srgbClr val="166CA3"/>
      </a:accent5>
      <a:accent6>
        <a:srgbClr val="46B9D0"/>
      </a:accent6>
      <a:hlink>
        <a:srgbClr val="166CA3"/>
      </a:hlink>
      <a:folHlink>
        <a:srgbClr val="46B9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WPS 演示</Application>
  <PresentationFormat>自定义</PresentationFormat>
  <Paragraphs>109</Paragraphs>
  <Slides>8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Times New Roman</vt:lpstr>
      <vt:lpstr>Neris Thin</vt:lpstr>
      <vt:lpstr>Arial Unicode MS</vt:lpstr>
      <vt:lpstr>Calibri Light</vt:lpstr>
      <vt:lpstr>HanWangCC02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bt265</dc:title>
  <dc:creator/>
  <cp:lastModifiedBy>果冻</cp:lastModifiedBy>
  <cp:revision>6</cp:revision>
  <dcterms:created xsi:type="dcterms:W3CDTF">2016-12-12T17:17:00Z</dcterms:created>
  <dcterms:modified xsi:type="dcterms:W3CDTF">2019-12-02T08:24:17Z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