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5" r:id="rId4"/>
  </p:sldMasterIdLst>
  <p:notesMasterIdLst>
    <p:notesMasterId r:id="rId27"/>
  </p:notesMasterIdLst>
  <p:sldIdLst>
    <p:sldId id="358" r:id="rId5"/>
    <p:sldId id="356" r:id="rId6"/>
    <p:sldId id="373" r:id="rId7"/>
    <p:sldId id="374" r:id="rId8"/>
    <p:sldId id="375" r:id="rId9"/>
    <p:sldId id="369" r:id="rId10"/>
    <p:sldId id="370" r:id="rId11"/>
    <p:sldId id="371" r:id="rId12"/>
    <p:sldId id="372" r:id="rId13"/>
    <p:sldId id="357" r:id="rId14"/>
    <p:sldId id="376" r:id="rId15"/>
    <p:sldId id="377" r:id="rId16"/>
    <p:sldId id="378" r:id="rId17"/>
    <p:sldId id="476" r:id="rId18"/>
    <p:sldId id="411" r:id="rId19"/>
    <p:sldId id="412" r:id="rId20"/>
    <p:sldId id="359" r:id="rId21"/>
    <p:sldId id="380" r:id="rId22"/>
    <p:sldId id="381" r:id="rId23"/>
    <p:sldId id="382" r:id="rId24"/>
    <p:sldId id="383" r:id="rId25"/>
    <p:sldId id="384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12BDEC-6C5D-4CA5-AD64-D2B3E5983B1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AA5BA1-2DCB-4DD9-994E-903D8467EE7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3BCD-5F83-4718-98D9-D3C2D75E83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8B931-1459-4AE7-B005-BD19F2A51D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09C93-3856-4050-BD9A-014FE2B4AE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24C43-DDF6-4CC0-AD89-07CC49A229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1E6B-6CFF-4225-BE39-0BBE91F490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EF793-869B-4BDF-B1ED-17C9382B38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2D471-C618-4CF8-B501-8B51F622BDAA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ADFDC-5190-420C-8C12-B2FB9B5E7740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7B101-C5CD-4C45-B761-968EE50BD8F7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4110-1778-489B-B1D2-A5C0FDD09925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398A3-868A-4D4B-A256-2AD25BBC6684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3849F-79EE-4F9A-A133-B351B76275CF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36E16-B448-418E-A0C2-03EA6DEF5033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F7BD5-85C0-4F2D-8509-9FDA1928DE92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FD7D0-2E93-4747-9E27-71653D841C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91033-F573-48D0-87BB-493CEE4E27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EF42D-09F6-4AFA-87BF-33DB8E9079A4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220F9-90E9-4613-80F2-D12DFE8B00E7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C41D7-C26B-43ED-914F-EC507730D79A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80124-40F0-42AE-9D7A-DB9546D349AE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C4B55-B361-4DE0-A82C-AC7C5E6F3FB5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793" y="381000"/>
            <a:ext cx="10974413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60E6-23CB-48F2-908F-AEC90D8957C7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4CD49-D02F-4A6B-8AD9-91835D59D648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10EF-907C-4B4B-B969-5EFC61C17DD3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2495-88E0-473F-B437-8DACF7249515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32487-55DF-45BD-BDA3-6449F083EA68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D3A88-772D-4705-B3BD-69E505911B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EB5A-7335-4D47-9FAC-4FA4219BF43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B3E81-EABD-4DC4-A889-15E9B9730A53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B9AE-7241-442D-ACB5-FE7AC04C1DC9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BE789-C7D9-420C-964C-D0C380153F49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F1473-6851-4883-8E6F-FF6583AB5FC5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08D4A-95F2-4D56-9A7F-939A4D05496B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BF56-E443-45F0-9003-3F5A30DB8BD9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E5DA-0071-417B-AF14-632D8377F2FD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F2EA-6691-4A46-A377-5FDB7CACA86B}" type="slidenum">
              <a:rPr lang="zh-CN" altLang="en-US"/>
            </a:fld>
            <a:endParaRPr lang="zh-CN" altLang="en-US">
              <a:ea typeface="+mn-ea"/>
              <a:cs typeface="+mn-cs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12955-C514-4C1D-B7AE-101BBFA5217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A5644-DBE7-47CB-9DE7-53A7BD54A7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5C49A-CE77-412D-848C-4A1DEFE30F31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EFBBA-9479-4253-BBFA-BE89968816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71F14-E60C-47EF-9D69-FFF73411293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D915F-7BD1-4EBE-897E-B66DC942B9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15239-0D50-485F-9C69-959BED98B3A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12EE5-DAB9-4737-965D-8EF39153B9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1B6E2-BE0E-453C-939F-566BCD2013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AD2D-1F3A-49ED-842E-F747AA02E7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5FC08-2A91-4F5B-B312-E905D93EBBC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84D5-4948-4284-A7D5-CECF7505A5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9E08B1-CC73-4966-80E7-336E7A1A01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DF78B4-DF25-4E7D-BDCE-AF37F6C678A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Briar屈帅-跨境电商讲师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E1217F03-78CC-4AD9-BAD8-EC6DC084BFF4}" type="slidenum">
              <a:rPr lang="zh-CN" altLang="en-US"/>
            </a:fld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5A5A8C-8ED1-4D82-8A12-BF142EE9CB49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Briar任老师-跨境电商讲师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Char char="•"/>
              <a:defRPr sz="14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5CE3250A-8F59-4F4E-9C6E-FF0B91B4C175}" type="slidenum">
              <a:rPr lang="zh-CN" altLang="en-US"/>
            </a:fld>
            <a:endParaRPr lang="zh-CN" alt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sellercentral.amazon.com/gp/help/1881?language=zh_CN&amp;languageSwitched=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burner.bonanza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hyperlink" Target="https://www.app.scientificseller.com/" TargetMode="External"/><Relationship Id="rId3" Type="http://schemas.openxmlformats.org/officeDocument/2006/relationships/hyperlink" Target="https://www.keywordtooldominator.com/" TargetMode="External"/><Relationship Id="rId2" Type="http://schemas.openxmlformats.org/officeDocument/2006/relationships/hyperlink" Target="http://sonar-tool.com/" TargetMode="External"/><Relationship Id="rId1" Type="http://schemas.openxmlformats.org/officeDocument/2006/relationships/hyperlink" Target="https://www.merchantwor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03275" y="2389188"/>
            <a:ext cx="10194925" cy="641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zh-CN" altLang="zh-CN" sz="3600" b="1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Listing怎么写才能获得更多自然流量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57697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058" name="文本占位符 157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、严格遵循亚马逊规定</a:t>
            </a:r>
            <a:endParaRPr lang="zh-CN" altLang="en-US" sz="2800" b="1" smtClean="0"/>
          </a:p>
          <a:p>
            <a:pPr>
              <a:lnSpc>
                <a:spcPct val="80000"/>
              </a:lnSpc>
            </a:pPr>
            <a:endParaRPr lang="zh-CN" altLang="en-US" sz="2800" smtClean="0"/>
          </a:p>
          <a:p>
            <a:pPr>
              <a:lnSpc>
                <a:spcPct val="80000"/>
              </a:lnSpc>
            </a:pPr>
            <a:r>
              <a:rPr lang="zh-CN" altLang="en-US" sz="2800" smtClean="0"/>
              <a:t>对于图片处理，亚马逊平台有明确规定 </a:t>
            </a:r>
            <a:endParaRPr lang="zh-CN" altLang="en-US" sz="2800" smtClean="0">
              <a:hlinkClick r:id="rId1"/>
            </a:endParaRPr>
          </a:p>
          <a:p>
            <a:pPr>
              <a:lnSpc>
                <a:spcPct val="80000"/>
              </a:lnSpc>
            </a:pPr>
            <a:r>
              <a:rPr lang="en-US" altLang="zh-CN" sz="2800" smtClean="0">
                <a:hlinkClick r:id="rId1"/>
              </a:rPr>
              <a:t>https://sellercentral.amazon.com/gp/help/1881?language=zh_CN&amp;languageSwitched=1</a:t>
            </a:r>
            <a:endParaRPr lang="en-US" altLang="zh-CN" sz="2800" smtClean="0"/>
          </a:p>
          <a:p>
            <a:pPr>
              <a:lnSpc>
                <a:spcPct val="80000"/>
              </a:lnSpc>
            </a:pPr>
            <a:r>
              <a:rPr lang="zh-CN" altLang="en-US" sz="2800" smtClean="0"/>
              <a:t>值得大家注意的一点是：为了保证亚马逊平台整体风格的统一性，所有商品的主图一定需要纯白色背景，且不得显示不包含的配件、可能令买家产生困惑的支撑物、不属于商品一部分的文字或徽标</a:t>
            </a:r>
            <a:r>
              <a:rPr lang="en-US" altLang="zh-CN" sz="2800" smtClean="0"/>
              <a:t>/</a:t>
            </a:r>
            <a:r>
              <a:rPr lang="zh-CN" altLang="en-US" sz="2800" smtClean="0"/>
              <a:t>水印</a:t>
            </a:r>
            <a:r>
              <a:rPr lang="en-US" altLang="zh-CN" sz="2800" smtClean="0"/>
              <a:t>/</a:t>
            </a:r>
            <a:r>
              <a:rPr lang="zh-CN" altLang="en-US" sz="2800" smtClean="0"/>
              <a:t>嵌入图片。</a:t>
            </a:r>
            <a:endParaRPr lang="zh-CN" altLang="en-US" sz="2800" smtClean="0"/>
          </a:p>
          <a:p>
            <a:pPr marL="0" indent="0">
              <a:lnSpc>
                <a:spcPct val="80000"/>
              </a:lnSpc>
              <a:buNone/>
            </a:pPr>
            <a:br>
              <a:rPr lang="zh-CN" altLang="en-US" sz="2800" smtClean="0"/>
            </a:br>
            <a:br>
              <a:rPr lang="zh-CN" altLang="en-US" sz="2800" smtClean="0"/>
            </a:br>
            <a:r>
              <a:rPr lang="zh-CN" altLang="en-US" sz="2800" smtClean="0"/>
              <a:t> 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、使用最佳尺寸</a:t>
            </a:r>
            <a:endParaRPr lang="zh-CN" altLang="en-US" smtClean="0"/>
          </a:p>
          <a:p>
            <a:r>
              <a:rPr lang="zh-CN" altLang="en-US" smtClean="0"/>
              <a:t>图片的高或宽度至少在在</a:t>
            </a:r>
            <a:r>
              <a:rPr lang="en-US" altLang="zh-CN" smtClean="0"/>
              <a:t>1000px</a:t>
            </a:r>
            <a:r>
              <a:rPr lang="zh-CN" altLang="en-US" smtClean="0"/>
              <a:t>以上，这样才会触发亚马逊前台图像的缩放功能，用户只要将鼠标移到图片上，就可以看到更加清晰的细节图，让顾客更加全面的了解产品。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、多维度展示产品</a:t>
            </a:r>
            <a:endParaRPr lang="zh-CN" altLang="en-US" smtClean="0"/>
          </a:p>
          <a:p>
            <a:r>
              <a:rPr lang="zh-CN" altLang="en-US" smtClean="0"/>
              <a:t>亚马逊前台最多可展示</a:t>
            </a:r>
            <a:r>
              <a:rPr lang="en-US" altLang="zh-CN" smtClean="0"/>
              <a:t>7</a:t>
            </a:r>
            <a:r>
              <a:rPr lang="zh-CN" altLang="en-US" smtClean="0"/>
              <a:t>张图片，怎么好好利用这七张图片，大家可以从主图、场景图、功能图、细节图、尺寸图、配件图入手，多个维度向客户展示产品。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b="1" smtClean="0"/>
              <a:t>4</a:t>
            </a:r>
            <a:r>
              <a:rPr lang="zh-CN" altLang="en-US" sz="2400" b="1" smtClean="0"/>
              <a:t>、打造专业图片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图片质量对产品点击率和转化率的影响真的是非常大，对于有资金预算的卖家而言，可以考虑花重金打造图片。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 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有质感、主题明确的图片，给人一种购买冲动，它在无形之中也提升了客户对产品以及品牌的好感度。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在把图片交给第三方负责时，一定要向对方明确每张图你想要表达的主题，你最想展示产品的什么特征等等，因为只有你自己才真正了解产品。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另外，如果你实在因为资金有限，不想找第三方，那么你可以尝试自己拍摄图片，做后期处理，网上的教程也非常多。可以拿来参考。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推荐一款快速移除背景图片（白底图片制作）：</a:t>
            </a:r>
            <a:endParaRPr lang="zh-CN" altLang="en-US" sz="2400" smtClean="0">
              <a:hlinkClick r:id="rId1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hlinkClick r:id="rId1"/>
              </a:rPr>
              <a:t>https://burner.bonanza.com/</a:t>
            </a: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99236E16-B448-418E-A0C2-03EA6DEF5033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38" t="2136" r="-238" b="-2136"/>
          <a:stretch>
            <a:fillRect/>
          </a:stretch>
        </p:blipFill>
        <p:spPr>
          <a:xfrm>
            <a:off x="411480" y="419100"/>
            <a:ext cx="10392410" cy="630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1550" y="92075"/>
            <a:ext cx="845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可以移除背景    也可以进行替换背景</a:t>
            </a: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" y="980440"/>
            <a:ext cx="10972800" cy="5086985"/>
          </a:xfrm>
        </p:spPr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实操提醒：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  <a:p>
            <a:r>
              <a:rPr lang="zh-CN" altLang="en-US"/>
              <a:t>主图：有吸引力，提高转化率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主图要立体三维图：按照实物长宽高比例呈现，要直观，清晰，大气，不要比例失调引起失真，添加一定PS效果（灯光/倒影等），提升美感，激发顾客购买欲望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4EADFDC-5190-420C-8C12-B2FB9B5E7740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副图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要图片和文字结合，文字内容为“标题+简单描述”</a:t>
            </a:r>
            <a:endParaRPr lang="zh-CN" altLang="en-US" sz="2800"/>
          </a:p>
          <a:p>
            <a:r>
              <a:rPr lang="zh-CN" altLang="en-US" sz="2800"/>
              <a:t>多角度卖点展示图：恰当的文字说明，插图，背景，品质细节等，完美解读产品细节和特点</a:t>
            </a:r>
            <a:endParaRPr lang="zh-CN" altLang="en-US" sz="2800"/>
          </a:p>
          <a:p>
            <a:r>
              <a:rPr lang="zh-CN" altLang="en-US" sz="2800"/>
              <a:t>实物对比图：和生活中熟悉物品比较，弥补无实物体验的缺陷</a:t>
            </a:r>
            <a:endParaRPr lang="zh-CN" altLang="en-US" sz="2800"/>
          </a:p>
          <a:p>
            <a:r>
              <a:rPr lang="zh-CN" altLang="en-US" sz="2800"/>
              <a:t>应用场景图：生活化场景-看图知用途</a:t>
            </a:r>
            <a:endParaRPr lang="zh-CN" altLang="en-US" sz="2800"/>
          </a:p>
          <a:p>
            <a:r>
              <a:rPr lang="zh-CN" altLang="en-US" sz="2800"/>
              <a:t>产品包装图：配件外，展示卖家态度，提升品牌印象</a:t>
            </a:r>
            <a:endParaRPr lang="zh-CN" altLang="en-US" sz="2800"/>
          </a:p>
          <a:p>
            <a:r>
              <a:rPr lang="zh-CN" altLang="en-US" sz="2800"/>
              <a:t>生产工艺流程图，产品内核拆解图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4EADFDC-5190-420C-8C12-B2FB9B5E7740}" type="slidenum">
              <a:rPr lang="zh-CN" altLang="en-US"/>
            </a:fld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536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Bullet Points(Key Features)</a:t>
            </a:r>
            <a:r>
              <a:rPr lang="zh-CN" altLang="en-US" b="1" smtClean="0"/>
              <a:t>特征，核心卖点</a:t>
            </a:r>
            <a:endParaRPr lang="zh-CN" altLang="en-US" b="1" smtClean="0"/>
          </a:p>
        </p:txBody>
      </p:sp>
      <p:sp>
        <p:nvSpPr>
          <p:cNvPr id="46082" name="文本占位符 1536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>
                <a:sym typeface="+mn-ea"/>
              </a:rPr>
              <a:t>五点描述是进一步展示产品功能和优势的地方，其在整个</a:t>
            </a:r>
            <a:r>
              <a:rPr lang="en-US" altLang="zh-CN" smtClean="0">
                <a:sym typeface="+mn-ea"/>
              </a:rPr>
              <a:t>listing</a:t>
            </a:r>
            <a:r>
              <a:rPr lang="zh-CN" altLang="en-US" smtClean="0">
                <a:sym typeface="+mn-ea"/>
              </a:rPr>
              <a:t>中的权重仅次于标题。</a:t>
            </a:r>
            <a:endParaRPr lang="zh-CN" altLang="en-US" smtClean="0"/>
          </a:p>
          <a:p>
            <a:pPr>
              <a:lnSpc>
                <a:spcPct val="80000"/>
              </a:lnSpc>
            </a:pPr>
            <a:endParaRPr lang="zh-CN" altLang="en-US" smtClean="0"/>
          </a:p>
          <a:p>
            <a:pPr>
              <a:lnSpc>
                <a:spcPct val="80000"/>
              </a:lnSpc>
            </a:pPr>
            <a:r>
              <a:rPr lang="zh-CN" altLang="en-US" smtClean="0">
                <a:sym typeface="+mn-ea"/>
              </a:rPr>
              <a:t>买家根据标题中的关键字在亚马逊上找到了你的产品。 被产品主图吸引，进入产品</a:t>
            </a:r>
            <a:r>
              <a:rPr lang="en-US" altLang="zh-CN" smtClean="0">
                <a:sym typeface="+mn-ea"/>
              </a:rPr>
              <a:t>Listing</a:t>
            </a:r>
            <a:r>
              <a:rPr lang="zh-CN" altLang="en-US" smtClean="0">
                <a:sym typeface="+mn-ea"/>
              </a:rPr>
              <a:t>详情页。现在买家需要进一步了解产品的功能与特色，五点就是来解决买家的这些问题。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1</a:t>
            </a:r>
            <a:r>
              <a:rPr lang="zh-CN" altLang="en-US" b="1" smtClean="0"/>
              <a:t>、明确产品的核心特点与优势</a:t>
            </a:r>
            <a:endParaRPr lang="zh-CN" altLang="en-US" smtClean="0"/>
          </a:p>
          <a:p>
            <a:r>
              <a:rPr lang="zh-CN" altLang="en-US" smtClean="0"/>
              <a:t>假设你自己就是一个潜在的买家，那你首先要问一问自己：你最需要了解产品的哪些方面？你为什么要买这个产品？你为什么要选择这个产品，而不是其它同类的产品？</a:t>
            </a:r>
            <a:endParaRPr lang="zh-CN" altLang="en-US" smtClean="0"/>
          </a:p>
          <a:p>
            <a:r>
              <a:rPr lang="zh-CN" altLang="en-US" smtClean="0"/>
              <a:t>通过换位思考的方式，以及对产品特性的了解，将最核心、最亮眼、最受消费者关注的特点写出来，打动顾客。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2</a:t>
            </a:r>
            <a:r>
              <a:rPr lang="zh-CN" altLang="en-US" b="1" smtClean="0"/>
              <a:t>、消除顾客疑虑</a:t>
            </a:r>
            <a:endParaRPr lang="zh-CN" altLang="en-US" smtClean="0"/>
          </a:p>
          <a:p>
            <a:r>
              <a:rPr lang="zh-CN" altLang="en-US" smtClean="0"/>
              <a:t>客户在真正确定要购买这款产品的时候肯定仍会有很多的疑问，我们必须要考虑到客户所有存疑的地方，在五点描述中为客户去解决，一步一步证明：客户选择你的产品是没错的！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51553"/>
          <p:cNvSpPr>
            <a:spLocks noGrp="1"/>
          </p:cNvSpPr>
          <p:nvPr>
            <p:ph type="title"/>
          </p:nvPr>
        </p:nvSpPr>
        <p:spPr>
          <a:xfrm>
            <a:off x="1219200" y="300038"/>
            <a:ext cx="10972800" cy="1143000"/>
          </a:xfrm>
        </p:spPr>
        <p:txBody>
          <a:bodyPr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完美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Listing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4" name="文本占位符 151554"/>
          <p:cNvSpPr>
            <a:spLocks noGrp="1"/>
          </p:cNvSpPr>
          <p:nvPr>
            <p:ph type="body" idx="1"/>
          </p:nvPr>
        </p:nvSpPr>
        <p:spPr>
          <a:xfrm>
            <a:off x="1828800" y="1320800"/>
            <a:ext cx="8701088" cy="5114925"/>
          </a:xfrm>
        </p:spPr>
        <p:txBody>
          <a:bodyPr/>
          <a:lstStyle/>
          <a:p>
            <a:r>
              <a:rPr lang="zh-CN" altLang="en-US" sz="4400" b="1" smtClean="0"/>
              <a:t>产品</a:t>
            </a:r>
            <a:r>
              <a:rPr lang="en-US" altLang="zh-CN" sz="4400" b="1" smtClean="0"/>
              <a:t>listing</a:t>
            </a:r>
            <a:r>
              <a:rPr lang="zh-CN" altLang="en-US" sz="4400" b="1" smtClean="0"/>
              <a:t>有以下好处</a:t>
            </a:r>
            <a:r>
              <a:rPr lang="zh-CN" altLang="en-US" sz="4400" smtClean="0"/>
              <a:t> </a:t>
            </a:r>
            <a:endParaRPr lang="zh-CN" altLang="en-US" sz="4400" smtClean="0"/>
          </a:p>
          <a:p>
            <a:endParaRPr lang="zh-CN" altLang="en-US" sz="4400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）增加</a:t>
            </a:r>
            <a:r>
              <a:rPr lang="en-US" altLang="zh-CN" smtClean="0"/>
              <a:t>listing</a:t>
            </a:r>
            <a:r>
              <a:rPr lang="zh-CN" altLang="en-US" smtClean="0"/>
              <a:t>访问量</a:t>
            </a:r>
            <a:endParaRPr lang="zh-CN" altLang="en-US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）增加转化率</a:t>
            </a:r>
            <a:endParaRPr lang="zh-CN" altLang="en-US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）增加收益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3</a:t>
            </a:r>
            <a:r>
              <a:rPr lang="zh-CN" altLang="en-US" b="1" smtClean="0"/>
              <a:t>、说明具体的解决方案</a:t>
            </a:r>
            <a:endParaRPr lang="zh-CN" altLang="en-US" smtClean="0"/>
          </a:p>
          <a:p>
            <a:r>
              <a:rPr lang="zh-CN" altLang="en-US" smtClean="0"/>
              <a:t>如果你的产品为客户解决了一些实实在在的痛点，那不妨在五点中具体描述：这款产品是通过什么的方式为客户解决了什么样的问题，最终会达到一种怎样的效果</a:t>
            </a:r>
            <a:r>
              <a:rPr lang="en-US" altLang="zh-CN" smtClean="0"/>
              <a:t>.</a:t>
            </a:r>
            <a:endParaRPr lang="en-US" altLang="zh-CN" smtClean="0"/>
          </a:p>
          <a:p>
            <a:r>
              <a:rPr lang="zh-CN" altLang="en-US" smtClean="0"/>
              <a:t>这样直观的表达很容易击中客户的内心，让他们从心底里觉得：这就是我要找的产品！</a:t>
            </a:r>
            <a:endParaRPr lang="zh-CN" altLang="en-US" smtClean="0"/>
          </a:p>
          <a:p>
            <a:pPr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4</a:t>
            </a:r>
            <a:r>
              <a:rPr lang="zh-CN" altLang="en-US" b="1" smtClean="0"/>
              <a:t>、完善售后服务及安装说明</a:t>
            </a:r>
            <a:endParaRPr lang="zh-CN" altLang="en-US" smtClean="0"/>
          </a:p>
          <a:p>
            <a:r>
              <a:rPr lang="zh-CN" altLang="en-US" smtClean="0"/>
              <a:t>关于产品的所有售后保证问题需要在五点中特别强调：“如有任何问题，请与我们直接联系”。</a:t>
            </a:r>
            <a:endParaRPr lang="zh-CN" altLang="en-US" smtClean="0"/>
          </a:p>
          <a:p>
            <a:r>
              <a:rPr lang="zh-CN" altLang="en-US" smtClean="0"/>
              <a:t>说这句话其实就是引导消费者，遇到任何产品相关的问题时，不要直接向亚马逊反馈，而是可以通过联系卖家解决，这样可以有效控制客户的投诉率，将店铺绩效稳定在一个比较良好的水平。</a:t>
            </a:r>
            <a:endParaRPr lang="zh-CN" altLang="en-US" smtClean="0"/>
          </a:p>
          <a:p>
            <a:pPr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/>
              <a:t>5</a:t>
            </a:r>
            <a:r>
              <a:rPr lang="zh-CN" altLang="en-US" b="1" smtClean="0"/>
              <a:t>、按重要性进行位置排序</a:t>
            </a:r>
            <a:endParaRPr lang="zh-CN" altLang="en-US" smtClean="0"/>
          </a:p>
          <a:p>
            <a:r>
              <a:rPr lang="zh-CN" altLang="en-US" smtClean="0"/>
              <a:t>五点描述有五段，全程看下来还是需要点时间和耐心，但是客户在实际购物场景中，一般都比较匆忙，很多信息都是一扫而过，或者只看开头几行重要信息。</a:t>
            </a:r>
            <a:endParaRPr lang="zh-CN" altLang="en-US" smtClean="0"/>
          </a:p>
          <a:p>
            <a:r>
              <a:rPr lang="zh-CN" altLang="en-US" smtClean="0"/>
              <a:t>那我们在布局要点的时候，有必要按照重要性对每一条信息进行排序，最重要的信息放在第一段，以此类推，让用户在浏览过程中第一时间抓住最关键的点。</a:t>
            </a:r>
            <a:endParaRPr lang="zh-CN" altLang="en-US" smtClean="0"/>
          </a:p>
          <a:p>
            <a:pPr marL="0" indent="0">
              <a:buNone/>
            </a:pP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1590675"/>
            <a:ext cx="10972800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05765" y="1165860"/>
            <a:ext cx="1097280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3675" y="843915"/>
            <a:ext cx="11546205" cy="512381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565150" y="255588"/>
            <a:ext cx="10972800" cy="6029325"/>
          </a:xfrm>
        </p:spPr>
        <p:txBody>
          <a:bodyPr/>
          <a:lstStyle/>
          <a:p>
            <a:r>
              <a:rPr lang="en-US" altLang="zh-CN" sz="2400" smtClean="0"/>
              <a:t>1</a:t>
            </a:r>
            <a:r>
              <a:rPr lang="zh-CN" altLang="en-US" sz="2400" smtClean="0"/>
              <a:t>、不要堆砌关键词，堆砌关键词，流量会多一些，但是没有转化率，也是没有用的。精准关键词即可，可以使用亚马逊船长</a:t>
            </a:r>
            <a:r>
              <a:rPr lang="en-US" altLang="zh-CN" sz="2400" smtClean="0"/>
              <a:t>BI</a:t>
            </a:r>
            <a:r>
              <a:rPr lang="zh-CN" altLang="en-US" sz="2400" smtClean="0"/>
              <a:t>关键词工具来为你的标题筛选出最精准的关键词。</a:t>
            </a:r>
            <a:endParaRPr lang="zh-CN" altLang="en-US" sz="2400" smtClean="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、首字母要大写，但是像连词，冠词，介词 可以不用大写，例如：</a:t>
            </a:r>
            <a:r>
              <a:rPr lang="en-US" altLang="zh-CN" sz="2400" smtClean="0"/>
              <a:t>and</a:t>
            </a:r>
            <a:r>
              <a:rPr lang="zh-CN" altLang="en-US" sz="2400" smtClean="0"/>
              <a:t>、</a:t>
            </a:r>
            <a:r>
              <a:rPr lang="en-US" altLang="zh-CN" sz="2400" smtClean="0"/>
              <a:t>the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with,for </a:t>
            </a:r>
            <a:r>
              <a:rPr lang="zh-CN" altLang="en-US" sz="2400" smtClean="0"/>
              <a:t>等等。的</a:t>
            </a:r>
            <a:r>
              <a:rPr lang="en-US" altLang="zh-CN" sz="2400" smtClean="0"/>
              <a:t>&amp;   W/      w/o      Case for Apple Iphone 10</a:t>
            </a:r>
            <a:endParaRPr lang="zh-CN" altLang="en-US" sz="2400" smtClean="0"/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、能使用数字代替的就使用数字，例如：</a:t>
            </a:r>
            <a:r>
              <a:rPr lang="en-US" altLang="zh-CN" sz="2400" smtClean="0"/>
              <a:t>pack of one </a:t>
            </a:r>
            <a:r>
              <a:rPr lang="zh-CN" altLang="en-US" sz="2400" smtClean="0"/>
              <a:t>可以直接写 </a:t>
            </a:r>
            <a:r>
              <a:rPr lang="en-US" altLang="zh-CN" sz="2400" smtClean="0"/>
              <a:t>pack of 1</a:t>
            </a:r>
            <a:r>
              <a:rPr lang="zh-CN" altLang="en-US" sz="2400" smtClean="0"/>
              <a:t>会更直观更好，标题中不要有特殊的字符，例如：</a:t>
            </a:r>
            <a:r>
              <a:rPr lang="en-US" altLang="zh-CN" sz="2400" smtClean="0"/>
              <a:t>?/!(</a:t>
            </a:r>
            <a:r>
              <a:rPr lang="zh-CN" altLang="en-US" sz="2400" smtClean="0"/>
              <a:t>问号或感叹号</a:t>
            </a:r>
            <a:r>
              <a:rPr lang="en-US" altLang="zh-CN" sz="2400" smtClean="0"/>
              <a:t>)</a:t>
            </a:r>
            <a:r>
              <a:rPr lang="zh-CN" altLang="en-US" sz="2400" smtClean="0"/>
              <a:t>。</a:t>
            </a:r>
            <a:endParaRPr lang="zh-CN" altLang="en-US" sz="2400" smtClean="0"/>
          </a:p>
          <a:p>
            <a:r>
              <a:rPr lang="en-US" altLang="zh-CN" sz="2400" smtClean="0"/>
              <a:t>4</a:t>
            </a:r>
            <a:r>
              <a:rPr lang="zh-CN" altLang="en-US" sz="2400" smtClean="0"/>
              <a:t>、标题中只需包含和我们产品相关的信息即可，不要加入促销，例如：</a:t>
            </a:r>
            <a:r>
              <a:rPr lang="en-US" altLang="zh-CN" sz="2400" smtClean="0"/>
              <a:t>free shipping</a:t>
            </a:r>
            <a:r>
              <a:rPr lang="zh-CN" altLang="en-US" sz="2400" smtClean="0"/>
              <a:t>（免费送货）</a:t>
            </a:r>
            <a:r>
              <a:rPr lang="en-US" altLang="zh-CN" sz="2400" smtClean="0"/>
              <a:t>, bestseller</a:t>
            </a:r>
            <a:r>
              <a:rPr lang="zh-CN" altLang="en-US" sz="2400" smtClean="0"/>
              <a:t>（畅销商品）</a:t>
            </a:r>
            <a:r>
              <a:rPr lang="en-US" altLang="zh-CN" sz="2400" smtClean="0"/>
              <a:t>,hot item</a:t>
            </a:r>
            <a:r>
              <a:rPr lang="zh-CN" altLang="en-US" sz="2400" smtClean="0"/>
              <a:t>（热门商品）</a:t>
            </a:r>
            <a:r>
              <a:rPr lang="en-US" altLang="zh-CN" sz="2400" smtClean="0"/>
              <a:t>,warranty(保证；担保) </a:t>
            </a:r>
            <a:r>
              <a:rPr lang="zh-CN" altLang="en-US" sz="2400" smtClean="0"/>
              <a:t>，</a:t>
            </a:r>
            <a:r>
              <a:rPr lang="en-US" altLang="zh-CN" sz="2400" smtClean="0">
                <a:sym typeface="+mn-ea"/>
              </a:rPr>
              <a:t>FBA</a:t>
            </a:r>
            <a:r>
              <a:rPr lang="zh-CN" altLang="en-US" sz="2400" smtClean="0">
                <a:sym typeface="+mn-ea"/>
              </a:rPr>
              <a:t>，</a:t>
            </a:r>
            <a:r>
              <a:rPr lang="en-US" altLang="zh-CN" sz="2400" smtClean="0">
                <a:sym typeface="+mn-ea"/>
              </a:rPr>
              <a:t>Prime</a:t>
            </a:r>
            <a:r>
              <a:rPr lang="zh-CN" altLang="en-US" sz="2400" smtClean="0">
                <a:sym typeface="+mn-ea"/>
              </a:rPr>
              <a:t>（最好的）</a:t>
            </a:r>
            <a:r>
              <a:rPr lang="en-US" altLang="zh-CN" sz="2400" smtClean="0">
                <a:sym typeface="+mn-ea"/>
              </a:rPr>
              <a:t>, </a:t>
            </a:r>
            <a:r>
              <a:rPr lang="zh-CN" altLang="en-US" sz="2400" smtClean="0"/>
              <a:t>等 </a:t>
            </a:r>
            <a:endParaRPr lang="zh-CN" altLang="en-US" sz="2400" smtClean="0"/>
          </a:p>
          <a:p>
            <a:r>
              <a:rPr lang="en-US" altLang="zh-CN" sz="2400" smtClean="0"/>
              <a:t>5</a:t>
            </a:r>
            <a:r>
              <a:rPr lang="zh-CN" altLang="en-US" sz="2400" smtClean="0"/>
              <a:t>、不要再标题中体现</a:t>
            </a:r>
            <a:r>
              <a:rPr lang="en-US" altLang="zh-CN" sz="2400" smtClean="0"/>
              <a:t>UPC </a:t>
            </a:r>
            <a:r>
              <a:rPr lang="zh-CN" altLang="en-US" sz="2400" smtClean="0"/>
              <a:t>或产品库存数量，不要包含卖家自己的信息</a:t>
            </a:r>
            <a:r>
              <a:rPr lang="en-US" altLang="zh-CN" sz="2400" smtClean="0"/>
              <a:t>[</a:t>
            </a:r>
            <a:r>
              <a:rPr lang="zh-CN" altLang="en-US" sz="2400" smtClean="0"/>
              <a:t>可以出现你的商品</a:t>
            </a:r>
            <a:r>
              <a:rPr lang="en-US" altLang="zh-CN" sz="2400" smtClean="0"/>
              <a:t>Brand</a:t>
            </a:r>
            <a:r>
              <a:rPr lang="zh-CN" altLang="en-US" sz="2400" smtClean="0"/>
              <a:t>（品牌）</a:t>
            </a:r>
            <a:r>
              <a:rPr lang="en-US" altLang="zh-CN" sz="2400" smtClean="0"/>
              <a:t>]</a:t>
            </a:r>
            <a:endParaRPr lang="zh-CN" altLang="en-US" sz="2400" smtClean="0"/>
          </a:p>
          <a:p>
            <a:r>
              <a:rPr lang="en-US" altLang="zh-CN" sz="2400" smtClean="0"/>
              <a:t>6</a:t>
            </a:r>
            <a:r>
              <a:rPr lang="zh-CN" altLang="en-US" sz="2400" smtClean="0"/>
              <a:t>、标题中的单词要规范，不要有拼写错误。</a:t>
            </a:r>
            <a:endParaRPr lang="zh-CN" altLang="en-US" sz="2400" smtClean="0"/>
          </a:p>
          <a:p>
            <a:r>
              <a:rPr lang="en-US" altLang="zh-CN" sz="2400" smtClean="0"/>
              <a:t>7</a:t>
            </a:r>
            <a:r>
              <a:rPr lang="zh-CN" altLang="en-US" sz="2400" smtClean="0"/>
              <a:t>、</a:t>
            </a:r>
            <a:r>
              <a:rPr lang="en-US" altLang="zh-CN" sz="2400" smtClean="0"/>
              <a:t> </a:t>
            </a:r>
            <a:r>
              <a:rPr lang="zh-CN" altLang="en-US" sz="2400" smtClean="0"/>
              <a:t>标题不要超过</a:t>
            </a:r>
            <a:r>
              <a:rPr lang="en-US" altLang="zh-CN" sz="2400" smtClean="0"/>
              <a:t>200</a:t>
            </a:r>
            <a:r>
              <a:rPr lang="zh-CN" altLang="en-US" sz="2400" smtClean="0"/>
              <a:t>个字符（某些类目要求不超过</a:t>
            </a:r>
            <a:r>
              <a:rPr lang="en-US" altLang="zh-CN" sz="2400" smtClean="0"/>
              <a:t>80</a:t>
            </a:r>
            <a:r>
              <a:rPr lang="zh-CN" altLang="en-US" sz="2400" smtClean="0"/>
              <a:t>个字符），同时，不要在标题中使用促销性用语，比如不能使用</a:t>
            </a:r>
            <a:r>
              <a:rPr lang="en-US" altLang="zh-CN" sz="2400" smtClean="0"/>
              <a:t>Free shipping</a:t>
            </a:r>
            <a:r>
              <a:rPr lang="zh-CN" altLang="en-US" sz="2400" smtClean="0"/>
              <a:t>，</a:t>
            </a:r>
            <a:r>
              <a:rPr lang="en-US" altLang="zh-CN" sz="2400" smtClean="0"/>
              <a:t>FBA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Prime</a:t>
            </a:r>
            <a:r>
              <a:rPr lang="zh-CN" altLang="en-US" sz="2400" smtClean="0"/>
              <a:t>（最好的）</a:t>
            </a:r>
            <a:r>
              <a:rPr lang="en-US" altLang="zh-CN" sz="2400" smtClean="0"/>
              <a:t>, Hot Sale</a:t>
            </a:r>
            <a:r>
              <a:rPr lang="zh-CN" altLang="en-US" sz="2400" smtClean="0"/>
              <a:t>（</a:t>
            </a:r>
            <a:r>
              <a:rPr lang="en-US" altLang="zh-CN" sz="2400" smtClean="0"/>
              <a:t>热销产品</a:t>
            </a:r>
            <a:r>
              <a:rPr lang="zh-CN" altLang="en-US" sz="2400" smtClean="0"/>
              <a:t>）</a:t>
            </a:r>
            <a:r>
              <a:rPr lang="en-US" altLang="zh-CN" sz="2400" smtClean="0"/>
              <a:t>, Promotion</a:t>
            </a:r>
            <a:r>
              <a:rPr lang="zh-CN" altLang="en-US" sz="2400" smtClean="0"/>
              <a:t>（促销）等词语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33388" y="404813"/>
            <a:ext cx="11149012" cy="572135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标题是整条</a:t>
            </a:r>
            <a:r>
              <a:rPr lang="en-US" altLang="zh-CN" sz="2400" smtClean="0">
                <a:latin typeface="微软雅黑" panose="020B0503020204020204" pitchFamily="34" charset="-122"/>
              </a:rPr>
              <a:t>Listing</a:t>
            </a:r>
            <a:r>
              <a:rPr lang="zh-CN" altLang="en-US" sz="2400" smtClean="0">
                <a:latin typeface="微软雅黑" panose="020B0503020204020204" pitchFamily="34" charset="-122"/>
              </a:rPr>
              <a:t>最最重要的要素，在一定程度上，既会影响到</a:t>
            </a:r>
            <a:r>
              <a:rPr lang="en-US" altLang="zh-CN" sz="2400" smtClean="0">
                <a:latin typeface="微软雅黑" panose="020B0503020204020204" pitchFamily="34" charset="-122"/>
              </a:rPr>
              <a:t>Listing</a:t>
            </a:r>
            <a:r>
              <a:rPr lang="zh-CN" altLang="en-US" sz="2400" smtClean="0">
                <a:latin typeface="微软雅黑" panose="020B0503020204020204" pitchFamily="34" charset="-122"/>
              </a:rPr>
              <a:t>的类目节点的准确性，还会影响</a:t>
            </a:r>
            <a:r>
              <a:rPr lang="en-US" altLang="zh-CN" sz="2400" smtClean="0">
                <a:latin typeface="微软雅黑" panose="020B0503020204020204" pitchFamily="34" charset="-122"/>
              </a:rPr>
              <a:t>Listing</a:t>
            </a:r>
            <a:r>
              <a:rPr lang="zh-CN" altLang="en-US" sz="2400" smtClean="0">
                <a:latin typeface="微软雅黑" panose="020B0503020204020204" pitchFamily="34" charset="-122"/>
              </a:rPr>
              <a:t>权重（关键词权重）的大小，从消费者的角度来说，标题还会影响消费者购买的决定，所以，标题的优化就显得异常重要，而一个优秀的标题，需要从以下六个要素考虑：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一、商标名称：商标名称既是发布</a:t>
            </a:r>
            <a:r>
              <a:rPr lang="en-US" altLang="zh-CN" sz="2400" smtClean="0">
                <a:latin typeface="微软雅黑" panose="020B0503020204020204" pitchFamily="34" charset="-122"/>
              </a:rPr>
              <a:t>Listing</a:t>
            </a:r>
            <a:r>
              <a:rPr lang="zh-CN" altLang="en-US" sz="2400" smtClean="0">
                <a:latin typeface="微软雅黑" panose="020B0503020204020204" pitchFamily="34" charset="-122"/>
              </a:rPr>
              <a:t>的必填项，又可以在一定程度上起到防止被跟卖的效果，从长远的角度看，随着运营的推进，商标成长为品牌也是大部分卖家的期望，所以，在标题中，一定要写入商标名。 </a:t>
            </a:r>
            <a:r>
              <a:rPr lang="en-US" altLang="zh-CN" sz="2400" smtClean="0">
                <a:latin typeface="微软雅黑" panose="020B0503020204020204" pitchFamily="34" charset="-122"/>
              </a:rPr>
              <a:t>  </a:t>
            </a:r>
            <a:r>
              <a:rPr lang="zh-CN" altLang="en-US" sz="2400" smtClean="0">
                <a:latin typeface="微软雅黑" panose="020B0503020204020204" pitchFamily="34" charset="-122"/>
              </a:rPr>
              <a:t> 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二、产品品名：产品品名也叫产品关键词，由于标题有字符数要求，而一个产品往往会有多个关键词，所以，在有限的标题中要尽量填写产品的核心关键词。如果一个产品有多个核心关键词，也可以同时收集，分别用在标题的不同位置。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br>
              <a:rPr lang="zh-CN" altLang="en-US" sz="2400" smtClean="0">
                <a:latin typeface="微软雅黑" panose="020B0503020204020204" pitchFamily="34" charset="-122"/>
              </a:rPr>
            </a:b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三、功能词、特性词、属性词：这类的词语是产品属性和特性的体现，既是消费者的关切所在，也是区别于其他卖家的重要体现，所以，如果一个产品有独特的特性和重要的功能、属性，非常有必要写入标题中；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521335" y="203835"/>
            <a:ext cx="10972800" cy="667956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四、美感修饰词：这类的词语在很大程度上起着种心锚的作用，当一个消费者读到某个美感词，就有可能念念不忘，从而大大提高了转化率。结合过往的运营经验，推荐卖家根据自己的产品，恰当使用以下三个词语作为美感修饰词--Premium（高级）, Professional（专业）, Upgrade（升级）等。   </a:t>
            </a:r>
            <a:r>
              <a:rPr lang="en-US" altLang="zh-CN" sz="2400" smtClean="0">
                <a:latin typeface="微软雅黑" panose="020B0503020204020204" pitchFamily="34" charset="-122"/>
              </a:rPr>
              <a:t>Fashion  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br>
              <a:rPr lang="zh-CN" altLang="en-US" sz="2400" smtClean="0">
                <a:latin typeface="微软雅黑" panose="020B0503020204020204" pitchFamily="34" charset="-122"/>
              </a:rPr>
            </a:b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五、标点符号：如果没有标点符号间隔，200个字符组成的一个句子还是略微有点长的，而一个句子过长，重点就难以凸显，为了更好的突出重点，卖家可以在标题中适当使用几个标点符号，比如逗号、括号等，将标题拆分成几个小句子，同时还可以把不同的特性词、属性词等与不同的关键词结合，放于不同的小句子中，形成每个句子有美感，每个句子有重点的效果。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smtClean="0">
                <a:latin typeface="微软雅黑" panose="020B0503020204020204" pitchFamily="34" charset="-122"/>
              </a:rPr>
              <a:t>六、批量销售词：如果是批量销售型的Listing，那么一定要记得，数量就是最大的卖点，所以，一定要把数量词体现在标题中，比如，6个一卖的，就可以写成6PCS，8件套的套装组合，就可以写成8-in-1，这样写可以清晰表达出产品内容，能够大大吸引消费者购买的意向。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smtClean="0">
                <a:latin typeface="微软雅黑" panose="020B0503020204020204" pitchFamily="34" charset="-122"/>
              </a:rPr>
              <a:t> “标题六要素”，如果卖家在撰写Listing标题的过程中，能够参考这六个方面来写，足以让自己的标题比同行更出色、更出彩，也可以更好的提高转化率。</a:t>
            </a:r>
            <a:endParaRPr lang="zh-CN" altLang="en-US" sz="24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</a:rPr>
              <a:t> 具体形式为：[品牌名] | [关键词1、关键词2、关键词3...]+[价值/特点]+[颜色、型号…]+配件+适用范围 </a:t>
            </a:r>
            <a:endParaRPr lang="zh-CN" altLang="en-US" sz="1600" smtClean="0">
              <a:latin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zh-CN" altLang="en-US" sz="16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520700" y="623888"/>
            <a:ext cx="109728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/>
              <a:t>在所有产品</a:t>
            </a:r>
            <a:r>
              <a:rPr lang="en-US" altLang="zh-CN" sz="2400" smtClean="0"/>
              <a:t>listing</a:t>
            </a:r>
            <a:r>
              <a:rPr lang="zh-CN" altLang="en-US" sz="2400" smtClean="0"/>
              <a:t>的优化项目中，标题中的关键词权重是最高的。我们需要在标题中自然植入</a:t>
            </a:r>
            <a:r>
              <a:rPr lang="en-US" altLang="zh-CN" sz="2400" smtClean="0"/>
              <a:t>1-3</a:t>
            </a:r>
            <a:r>
              <a:rPr lang="zh-CN" altLang="en-US" sz="2400" smtClean="0"/>
              <a:t>个与产品高度相关的优质关键词。</a:t>
            </a:r>
            <a:endParaRPr lang="zh-CN" altLang="en-US" sz="2400" smtClean="0"/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找关键词的工具有：</a:t>
            </a:r>
            <a:endParaRPr lang="zh-CN" altLang="en-US" sz="2400" smtClean="0">
              <a:hlinkClick r:id="rId1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hlinkClick r:id="rId1"/>
              </a:rPr>
              <a:t>https://www.merchantwords.com</a:t>
            </a:r>
            <a:endParaRPr lang="en-US" altLang="zh-CN" sz="2400" smtClean="0"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hlinkClick r:id="rId2"/>
              </a:rPr>
              <a:t>http://sonar-tool.com</a:t>
            </a:r>
            <a:endParaRPr lang="en-US" altLang="zh-CN" sz="2400" smtClean="0">
              <a:hlinkClick r:id="rId3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hlinkClick r:id="rId3"/>
              </a:rPr>
              <a:t>https://www.keywordtooldominator.com/</a:t>
            </a:r>
            <a:endParaRPr lang="en-US" altLang="zh-CN" sz="2400" smtClean="0">
              <a:hlinkClick r:id="rId4"/>
            </a:endParaRPr>
          </a:p>
          <a:p>
            <a:pPr>
              <a:lnSpc>
                <a:spcPct val="80000"/>
              </a:lnSpc>
            </a:pPr>
            <a:r>
              <a:rPr lang="en-US" altLang="zh-CN" sz="2400" smtClean="0">
                <a:hlinkClick r:id="rId4"/>
              </a:rPr>
              <a:t>https://</a:t>
            </a:r>
            <a:r>
              <a:rPr lang="en-US" altLang="zh-CN" sz="2400" b="1" smtClean="0">
                <a:hlinkClick r:id="rId4"/>
              </a:rPr>
              <a:t>app.scientificseller.com</a:t>
            </a:r>
            <a:endParaRPr lang="en-US" altLang="zh-CN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亚马逊首页搜索框推荐的关键词</a:t>
            </a:r>
            <a:endParaRPr lang="zh-CN" altLang="en-US" sz="240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br>
              <a:rPr lang="zh-CN" altLang="en-US" sz="2400" smtClean="0"/>
            </a:br>
            <a:r>
              <a:rPr lang="zh-CN" altLang="en-US" sz="2400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3566</Words>
  <Application>WPS 演示</Application>
  <PresentationFormat>自定义</PresentationFormat>
  <Paragraphs>127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Segoe UI</vt:lpstr>
      <vt:lpstr>Office 主题</vt:lpstr>
      <vt:lpstr>1_Office 主题</vt:lpstr>
      <vt:lpstr>默认设计模板</vt:lpstr>
      <vt:lpstr>PowerPoint 演示文稿</vt:lpstr>
      <vt:lpstr>完美Listing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Bullet Points(Key Features)特征，核心卖点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43</cp:revision>
  <dcterms:created xsi:type="dcterms:W3CDTF">2019-10-04T07:51:00Z</dcterms:created>
  <dcterms:modified xsi:type="dcterms:W3CDTF">2019-12-18T13:24:46Z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