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66" r:id="rId11"/>
  </p:sldIdLst>
  <p:sldSz cx="9144000" cy="5143500" type="screen16x9"/>
  <p:notesSz cx="6858000" cy="9144000"/>
  <p:embeddedFontLst>
    <p:embeddedFont>
      <p:font typeface="Walter Turncoat" charset="0"/>
      <p:regular r:id="rId14"/>
    </p:embeddedFont>
    <p:embeddedFont>
      <p:font typeface="Sniglet" charset="0"/>
      <p:regular r:id="rId15"/>
    </p:embeddedFont>
    <p:embeddedFont>
      <p:font typeface="站酷快乐体2016修订版" pitchFamily="2" charset="-122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跨境小学生</a:t>
            </a:r>
            <a:r>
              <a:rPr lang="en-US" altLang="zh-CN" dirty="0">
                <a:solidFill>
                  <a:schemeClr val="bg1"/>
                </a:solidFill>
              </a:rPr>
              <a:t>@</a:t>
            </a:r>
            <a:r>
              <a:rPr lang="zh-CN" altLang="en-US" dirty="0">
                <a:solidFill>
                  <a:schemeClr val="bg1"/>
                </a:solidFill>
              </a:rPr>
              <a:t>版权所有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EE078-ECF2-4A76-97FF-616D24024A86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DC35E-A6E0-4D6A-81E3-7CE5852FB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917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2673948"/>
      </p:ext>
    </p:extLst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4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35872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 panose="04070505030100020000"/>
              <a:buChar char="✘"/>
              <a:defRPr sz="2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 panose="04070505030100020000"/>
              <a:buChar char="○"/>
              <a:defRPr sz="2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 panose="04070505030100020000"/>
              <a:buChar char="■"/>
              <a:defRPr sz="2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 panose="04070505030100020000"/>
              <a:buChar char="●"/>
              <a:defRPr sz="2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 panose="04070505030100020000"/>
              <a:buChar char="○"/>
              <a:defRPr sz="2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 panose="04070505030100020000"/>
              <a:buChar char="■"/>
              <a:defRPr sz="2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 panose="04070505030100020000"/>
              <a:buChar char="●"/>
              <a:defRPr sz="2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 panose="04070505030100020000"/>
              <a:buChar char="○"/>
              <a:defRPr sz="2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 panose="04070505030100020000"/>
              <a:buChar char="■"/>
              <a:defRPr sz="2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2548" y="1868557"/>
            <a:ext cx="7772400" cy="1101725"/>
          </a:xfrm>
        </p:spPr>
        <p:txBody>
          <a:bodyPr/>
          <a:lstStyle/>
          <a:p>
            <a:r>
              <a:rPr lang="zh-CN" altLang="en-US" sz="4800" dirty="0" smtClean="0">
                <a:latin typeface="站酷快乐体2016修订版" pitchFamily="2" charset="-122"/>
                <a:ea typeface="站酷快乐体2016修订版" pitchFamily="2" charset="-122"/>
              </a:rPr>
              <a:t>亚马逊</a:t>
            </a:r>
            <a:r>
              <a:rPr lang="zh-CN" altLang="en-US" sz="4800" dirty="0" smtClean="0">
                <a:latin typeface="站酷快乐体2016修订版" pitchFamily="2" charset="-122"/>
                <a:ea typeface="站酷快乐体2016修订版" pitchFamily="2" charset="-122"/>
              </a:rPr>
              <a:t>如何申请</a:t>
            </a:r>
            <a:r>
              <a:rPr lang="en-US" altLang="zh-CN" sz="4800" dirty="0" smtClean="0">
                <a:latin typeface="站酷快乐体2016修订版" pitchFamily="2" charset="-122"/>
                <a:ea typeface="站酷快乐体2016修订版" pitchFamily="2" charset="-122"/>
              </a:rPr>
              <a:t>GTIN</a:t>
            </a:r>
            <a:r>
              <a:rPr lang="zh-CN" altLang="en-US" sz="4800" dirty="0" smtClean="0">
                <a:latin typeface="站酷快乐体2016修订版" pitchFamily="2" charset="-122"/>
                <a:ea typeface="站酷快乐体2016修订版" pitchFamily="2" charset="-122"/>
              </a:rPr>
              <a:t>豁免</a:t>
            </a:r>
            <a:endParaRPr lang="zh-CN" altLang="en-US" sz="4800" dirty="0">
              <a:latin typeface="站酷快乐体2016修订版" pitchFamily="2" charset="-122"/>
              <a:ea typeface="站酷快乐体2016修订版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1722" y="2866894"/>
            <a:ext cx="6400800" cy="1314450"/>
          </a:xfrm>
        </p:spPr>
        <p:txBody>
          <a:bodyPr/>
          <a:lstStyle/>
          <a:p>
            <a:r>
              <a:rPr lang="zh-CN" altLang="en-US" dirty="0" smtClean="0">
                <a:latin typeface="站酷快乐体2016修订版" pitchFamily="2" charset="-122"/>
                <a:ea typeface="站酷快乐体2016修订版" pitchFamily="2" charset="-122"/>
              </a:rPr>
              <a:t>详细实操步骤</a:t>
            </a:r>
            <a:endParaRPr lang="zh-CN" altLang="en-US" dirty="0">
              <a:latin typeface="站酷快乐体2016修订版" pitchFamily="2" charset="-122"/>
              <a:ea typeface="站酷快乐体2016修订版" pitchFamily="2" charset="-122"/>
            </a:endParaRPr>
          </a:p>
        </p:txBody>
      </p:sp>
      <p:pic>
        <p:nvPicPr>
          <p:cNvPr id="1026" name="Picture 2" descr="C:\Users\Admin\Desktop\u=2317454338,4028085664&amp;fm=26&amp;gp=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53" y="-162275"/>
            <a:ext cx="2030832" cy="20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48;p11"/>
          <p:cNvGrpSpPr/>
          <p:nvPr/>
        </p:nvGrpSpPr>
        <p:grpSpPr>
          <a:xfrm rot="495514">
            <a:off x="2345355" y="3280968"/>
            <a:ext cx="1014485" cy="642684"/>
            <a:chOff x="238125" y="1918825"/>
            <a:chExt cx="1042450" cy="660400"/>
          </a:xfrm>
        </p:grpSpPr>
        <p:sp>
          <p:nvSpPr>
            <p:cNvPr id="6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55;p11"/>
          <p:cNvSpPr/>
          <p:nvPr/>
        </p:nvSpPr>
        <p:spPr>
          <a:xfrm>
            <a:off x="6792549" y="3602311"/>
            <a:ext cx="205801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26922" y="3936528"/>
            <a:ext cx="17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</a:rPr>
              <a:t>By </a:t>
            </a:r>
            <a:r>
              <a:rPr lang="zh-CN" altLang="en-US" sz="18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</a:rPr>
              <a:t>老陈聊跨境</a:t>
            </a:r>
            <a:endParaRPr lang="zh-CN" altLang="en-US" sz="1800" dirty="0">
              <a:solidFill>
                <a:schemeClr val="bg1"/>
              </a:solidFill>
              <a:latin typeface="站酷快乐体2016修订版" pitchFamily="2" charset="-122"/>
              <a:ea typeface="站酷快乐体2016修订版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7898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911" y="1439586"/>
            <a:ext cx="7772400" cy="3357700"/>
          </a:xfrm>
        </p:spPr>
        <p:txBody>
          <a:bodyPr/>
          <a:lstStyle/>
          <a:p>
            <a:pPr algn="l"/>
            <a: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  <a:t>1</a:t>
            </a:r>
            <a: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  <a:t>.</a:t>
            </a:r>
            <a:r>
              <a:rPr lang="zh-CN" altLang="en-US" sz="2400" dirty="0" smtClean="0">
                <a:latin typeface="站酷快乐体2016修订版" pitchFamily="2" charset="-122"/>
                <a:ea typeface="站酷快乐体2016修订版" pitchFamily="2" charset="-122"/>
              </a:rPr>
              <a:t>必须已经完成品牌白名单申请或者完成</a:t>
            </a:r>
            <a: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  <a:t>R</a:t>
            </a:r>
            <a:r>
              <a:rPr lang="zh-CN" altLang="en-US" sz="2400" dirty="0" smtClean="0">
                <a:latin typeface="站酷快乐体2016修订版" pitchFamily="2" charset="-122"/>
                <a:ea typeface="站酷快乐体2016修订版" pitchFamily="2" charset="-122"/>
              </a:rPr>
              <a:t>标品牌备案之后才能申请。</a:t>
            </a:r>
            <a: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  <a:t/>
            </a:r>
            <a:b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</a:br>
            <a: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  <a:t>2</a:t>
            </a:r>
            <a: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  <a:t>.</a:t>
            </a:r>
            <a:r>
              <a:rPr lang="zh-CN" altLang="en-US" sz="2400" dirty="0" smtClean="0">
                <a:latin typeface="站酷快乐体2016修订版" pitchFamily="2" charset="-122"/>
                <a:ea typeface="站酷快乐体2016修订版" pitchFamily="2" charset="-122"/>
              </a:rPr>
              <a:t>申请成功之后，就不需要再使用</a:t>
            </a:r>
            <a: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  <a:t>UPC</a:t>
            </a:r>
            <a:r>
              <a:rPr lang="zh-CN" altLang="en-US" sz="2400" dirty="0" smtClean="0">
                <a:latin typeface="站酷快乐体2016修订版" pitchFamily="2" charset="-122"/>
                <a:ea typeface="站酷快乐体2016修订版" pitchFamily="2" charset="-122"/>
              </a:rPr>
              <a:t>了。</a:t>
            </a:r>
            <a: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  <a:t/>
            </a:r>
            <a:b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</a:br>
            <a: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  <a:t>3</a:t>
            </a:r>
            <a: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  <a:t>.</a:t>
            </a:r>
            <a:r>
              <a:rPr lang="zh-CN" altLang="en-US" sz="2400" dirty="0" smtClean="0">
                <a:latin typeface="站酷快乐体2016修订版" pitchFamily="2" charset="-122"/>
                <a:ea typeface="站酷快乐体2016修订版" pitchFamily="2" charset="-122"/>
              </a:rPr>
              <a:t>上传的时候产品</a:t>
            </a:r>
            <a: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  <a:t>ID</a:t>
            </a:r>
            <a:r>
              <a:rPr lang="zh-CN" altLang="en-US" sz="2400" dirty="0" smtClean="0">
                <a:latin typeface="站酷快乐体2016修订版" pitchFamily="2" charset="-122"/>
                <a:ea typeface="站酷快乐体2016修订版" pitchFamily="2" charset="-122"/>
              </a:rPr>
              <a:t>类型选择</a:t>
            </a:r>
            <a: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  <a:t>EAN</a:t>
            </a:r>
            <a:r>
              <a:rPr lang="zh-CN" altLang="en-US" sz="2400" dirty="0" smtClean="0">
                <a:latin typeface="站酷快乐体2016修订版" pitchFamily="2" charset="-122"/>
                <a:ea typeface="站酷快乐体2016修订版" pitchFamily="2" charset="-122"/>
              </a:rPr>
              <a:t>，产品编码直接自己编写就行，可使用数字、字母、非特殊符号等！</a:t>
            </a:r>
            <a: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  <a:t/>
            </a:r>
            <a:b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</a:br>
            <a: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  <a:t/>
            </a:r>
            <a:br>
              <a:rPr lang="en-US" altLang="zh-CN" sz="2400" dirty="0" smtClean="0">
                <a:latin typeface="站酷快乐体2016修订版" pitchFamily="2" charset="-122"/>
                <a:ea typeface="站酷快乐体2016修订版" pitchFamily="2" charset="-122"/>
              </a:rPr>
            </a:br>
            <a:endParaRPr lang="zh-CN" altLang="en-US" sz="2400" dirty="0">
              <a:latin typeface="站酷快乐体2016修订版" pitchFamily="2" charset="-122"/>
              <a:ea typeface="站酷快乐体2016修订版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4470" y="139296"/>
            <a:ext cx="7364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</a:rPr>
              <a:t>GTIN</a:t>
            </a:r>
            <a:r>
              <a:rPr lang="zh-CN" altLang="en-US" sz="54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</a:rPr>
              <a:t>豁免申请注意</a:t>
            </a:r>
            <a:r>
              <a:rPr lang="zh-CN" altLang="en-US" sz="54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</a:rPr>
              <a:t>事项</a:t>
            </a:r>
            <a:endParaRPr lang="zh-CN" altLang="en-US" sz="5400" dirty="0">
              <a:solidFill>
                <a:schemeClr val="bg1"/>
              </a:solidFill>
              <a:latin typeface="站酷快乐体2016修订版" pitchFamily="2" charset="-122"/>
              <a:ea typeface="站酷快乐体2016修订版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3514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3019" y="171632"/>
            <a:ext cx="713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chemeClr val="bg1"/>
              </a:buClr>
            </a:pPr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进入后台在搜索框搜索</a:t>
            </a:r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GTIN</a:t>
            </a:r>
            <a:r>
              <a:rPr lang="zh-CN" altLang="en-US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豁免</a:t>
            </a:r>
            <a:endParaRPr lang="en-US" altLang="zh-CN" sz="2800" kern="100" dirty="0" smtClean="0">
              <a:solidFill>
                <a:schemeClr val="bg1"/>
              </a:solidFill>
              <a:latin typeface="站酷快乐体2016修订版" pitchFamily="2" charset="-122"/>
              <a:ea typeface="站酷快乐体2016修订版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2" descr="C:\Users\Admin\Desktop\GTIN豁免申请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33" y="818996"/>
            <a:ext cx="3957154" cy="409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744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3019" y="171632"/>
            <a:ext cx="713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chemeClr val="bg1"/>
              </a:buClr>
            </a:pPr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找到</a:t>
            </a:r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GTIN</a:t>
            </a:r>
            <a:r>
              <a:rPr lang="zh-CN" altLang="en-US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豁免申请入口</a:t>
            </a:r>
            <a:endParaRPr lang="en-US" altLang="zh-CN" sz="2800" kern="100" dirty="0" smtClean="0">
              <a:solidFill>
                <a:schemeClr val="bg1"/>
              </a:solidFill>
              <a:latin typeface="站酷快乐体2016修订版" pitchFamily="2" charset="-122"/>
              <a:ea typeface="站酷快乐体2016修订版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Admin\Desktop\GTIN豁免申请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83" y="689374"/>
            <a:ext cx="1998970" cy="433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2714266" y="2723859"/>
            <a:ext cx="2385515" cy="56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pPr algn="l"/>
            <a:r>
              <a:rPr lang="zh-CN" altLang="en-US" sz="1600" dirty="0" smtClean="0">
                <a:latin typeface="站酷快乐体2016修订版" pitchFamily="2" charset="-122"/>
                <a:ea typeface="站酷快乐体2016修订版" pitchFamily="2" charset="-122"/>
              </a:rPr>
              <a:t>进入</a:t>
            </a:r>
            <a:r>
              <a:rPr lang="zh-CN" altLang="en-US" sz="1600" dirty="0" smtClean="0">
                <a:latin typeface="站酷快乐体2016修订版" pitchFamily="2" charset="-122"/>
                <a:ea typeface="站酷快乐体2016修订版" pitchFamily="2" charset="-122"/>
              </a:rPr>
              <a:t>搜索</a:t>
            </a:r>
            <a:endParaRPr lang="en-US" altLang="zh-CN" sz="1600" dirty="0" smtClean="0">
              <a:latin typeface="站酷快乐体2016修订版" pitchFamily="2" charset="-122"/>
              <a:ea typeface="站酷快乐体2016修订版" pitchFamily="2" charset="-122"/>
            </a:endParaRPr>
          </a:p>
          <a:p>
            <a:pPr algn="l"/>
            <a:r>
              <a:rPr lang="zh-CN" altLang="en-US" sz="1600" dirty="0" smtClean="0">
                <a:latin typeface="站酷快乐体2016修订版" pitchFamily="2" charset="-122"/>
                <a:ea typeface="站酷快乐体2016修订版" pitchFamily="2" charset="-122"/>
              </a:rPr>
              <a:t>页面之后</a:t>
            </a:r>
            <a:endParaRPr lang="en-US" altLang="zh-CN" sz="1600" dirty="0" smtClean="0">
              <a:latin typeface="站酷快乐体2016修订版" pitchFamily="2" charset="-122"/>
              <a:ea typeface="站酷快乐体2016修订版" pitchFamily="2" charset="-122"/>
            </a:endParaRPr>
          </a:p>
          <a:p>
            <a:pPr algn="l"/>
            <a:r>
              <a:rPr lang="zh-CN" altLang="en-US" sz="1600" dirty="0" smtClean="0">
                <a:latin typeface="站酷快乐体2016修订版" pitchFamily="2" charset="-122"/>
                <a:ea typeface="站酷快乐体2016修订版" pitchFamily="2" charset="-122"/>
              </a:rPr>
              <a:t>往下拉</a:t>
            </a:r>
            <a:endParaRPr lang="zh-CN" altLang="en-US" sz="1600" dirty="0">
              <a:latin typeface="站酷快乐体2016修订版" pitchFamily="2" charset="-122"/>
              <a:ea typeface="站酷快乐体2016修订版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793780" y="2524171"/>
            <a:ext cx="304092" cy="13546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 descr="C:\Users\Admin\Desktop\GTIN豁免申请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01" y="668347"/>
            <a:ext cx="2122710" cy="437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>
            <a:off x="5837929" y="4525249"/>
            <a:ext cx="304092" cy="13546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272475" y="4240283"/>
            <a:ext cx="2385515" cy="56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pPr algn="l"/>
            <a:r>
              <a:rPr lang="zh-CN" altLang="en-US" sz="1600" dirty="0" smtClean="0">
                <a:latin typeface="站酷快乐体2016修订版" pitchFamily="2" charset="-122"/>
                <a:ea typeface="站酷快乐体2016修订版" pitchFamily="2" charset="-122"/>
              </a:rPr>
              <a:t>点击“如何发布没有商品编码</a:t>
            </a:r>
            <a:r>
              <a:rPr lang="en-US" altLang="zh-CN" sz="1600" dirty="0" smtClean="0">
                <a:latin typeface="站酷快乐体2016修订版" pitchFamily="2" charset="-122"/>
                <a:ea typeface="站酷快乐体2016修订版" pitchFamily="2" charset="-122"/>
              </a:rPr>
              <a:t>……</a:t>
            </a:r>
            <a:r>
              <a:rPr lang="zh-CN" altLang="en-US" sz="1600" dirty="0" smtClean="0">
                <a:latin typeface="站酷快乐体2016修订版" pitchFamily="2" charset="-122"/>
                <a:ea typeface="站酷快乐体2016修订版" pitchFamily="2" charset="-122"/>
              </a:rPr>
              <a:t>的商品”</a:t>
            </a:r>
            <a:endParaRPr lang="zh-CN" altLang="en-US" sz="1600" dirty="0">
              <a:latin typeface="站酷快乐体2016修订版" pitchFamily="2" charset="-122"/>
              <a:ea typeface="站酷快乐体2016修订版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5565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3019" y="145128"/>
            <a:ext cx="713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找到“</a:t>
            </a:r>
            <a:r>
              <a:rPr lang="zh-CN" altLang="en-US" sz="2800" dirty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</a:rPr>
              <a:t>申请全球</a:t>
            </a:r>
            <a:r>
              <a:rPr lang="zh-CN" altLang="en-US" sz="28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</a:rPr>
              <a:t>贸易项目</a:t>
            </a:r>
            <a:r>
              <a:rPr lang="zh-CN" altLang="en-US" sz="2800" dirty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</a:rPr>
              <a:t>代码豁免</a:t>
            </a:r>
            <a:r>
              <a:rPr lang="zh-CN" altLang="en-US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”按钮</a:t>
            </a:r>
            <a:endParaRPr lang="en-US" altLang="zh-CN" sz="2800" kern="100" dirty="0" smtClean="0">
              <a:solidFill>
                <a:schemeClr val="bg1"/>
              </a:solidFill>
              <a:latin typeface="站酷快乐体2016修订版" pitchFamily="2" charset="-122"/>
              <a:ea typeface="站酷快乐体2016修订版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52266" y="2589577"/>
            <a:ext cx="1114933" cy="13546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7034128" y="2468257"/>
            <a:ext cx="2385515" cy="56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pPr algn="l"/>
            <a:r>
              <a:rPr lang="zh-CN" altLang="en-US" sz="1600" dirty="0">
                <a:latin typeface="站酷快乐体2016修订版" pitchFamily="2" charset="-122"/>
                <a:ea typeface="站酷快乐体2016修订版" pitchFamily="2" charset="-122"/>
              </a:rPr>
              <a:t>点击“申请全球贸易</a:t>
            </a:r>
            <a:endParaRPr lang="en-US" altLang="zh-CN" sz="1600" dirty="0">
              <a:latin typeface="站酷快乐体2016修订版" pitchFamily="2" charset="-122"/>
              <a:ea typeface="站酷快乐体2016修订版" pitchFamily="2" charset="-122"/>
            </a:endParaRPr>
          </a:p>
          <a:p>
            <a:pPr algn="l"/>
            <a:r>
              <a:rPr lang="zh-CN" altLang="en-US" sz="1600" dirty="0">
                <a:latin typeface="站酷快乐体2016修订版" pitchFamily="2" charset="-122"/>
                <a:ea typeface="站酷快乐体2016修订版" pitchFamily="2" charset="-122"/>
              </a:rPr>
              <a:t>项目代码</a:t>
            </a:r>
            <a:r>
              <a:rPr lang="zh-CN" altLang="en-US" sz="1600" dirty="0" smtClean="0">
                <a:latin typeface="站酷快乐体2016修订版" pitchFamily="2" charset="-122"/>
                <a:ea typeface="站酷快乐体2016修订版" pitchFamily="2" charset="-122"/>
              </a:rPr>
              <a:t>豁免</a:t>
            </a:r>
            <a:r>
              <a:rPr lang="zh-CN" altLang="en-US" sz="1600" dirty="0" smtClean="0">
                <a:latin typeface="站酷快乐体2016修订版" pitchFamily="2" charset="-122"/>
                <a:ea typeface="站酷快乐体2016修订版" pitchFamily="2" charset="-122"/>
              </a:rPr>
              <a:t>”</a:t>
            </a:r>
            <a:endParaRPr lang="zh-CN" altLang="en-US" sz="1600" dirty="0">
              <a:latin typeface="站酷快乐体2016修订版" pitchFamily="2" charset="-122"/>
              <a:ea typeface="站酷快乐体2016修订版" pitchFamily="2" charset="-122"/>
            </a:endParaRPr>
          </a:p>
        </p:txBody>
      </p:sp>
      <p:pic>
        <p:nvPicPr>
          <p:cNvPr id="2" name="Picture 2" descr="C:\Users\Admin\Desktop\GTIN豁免申请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46" y="727982"/>
            <a:ext cx="1946306" cy="43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Admin\Desktop\GTIN豁免申请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85" y="694243"/>
            <a:ext cx="1971235" cy="435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2879919" y="2764799"/>
            <a:ext cx="2385515" cy="56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rgbClr val="FFFFFF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pPr algn="l"/>
            <a:r>
              <a:rPr lang="zh-CN" altLang="en-US" sz="1600" dirty="0" smtClean="0">
                <a:latin typeface="站酷快乐体2016修订版" pitchFamily="2" charset="-122"/>
                <a:ea typeface="站酷快乐体2016修订版" pitchFamily="2" charset="-122"/>
              </a:rPr>
              <a:t>进入</a:t>
            </a:r>
            <a:r>
              <a:rPr lang="zh-CN" altLang="en-US" sz="1600" dirty="0" smtClean="0">
                <a:latin typeface="站酷快乐体2016修订版" pitchFamily="2" charset="-122"/>
                <a:ea typeface="站酷快乐体2016修订版" pitchFamily="2" charset="-122"/>
              </a:rPr>
              <a:t>新的</a:t>
            </a:r>
            <a:endParaRPr lang="en-US" altLang="zh-CN" sz="1600" dirty="0" smtClean="0">
              <a:latin typeface="站酷快乐体2016修订版" pitchFamily="2" charset="-122"/>
              <a:ea typeface="站酷快乐体2016修订版" pitchFamily="2" charset="-122"/>
            </a:endParaRPr>
          </a:p>
          <a:p>
            <a:pPr algn="l"/>
            <a:r>
              <a:rPr lang="zh-CN" altLang="en-US" sz="1600" dirty="0" smtClean="0">
                <a:latin typeface="站酷快乐体2016修订版" pitchFamily="2" charset="-122"/>
                <a:ea typeface="站酷快乐体2016修订版" pitchFamily="2" charset="-122"/>
              </a:rPr>
              <a:t>页面之后</a:t>
            </a:r>
            <a:endParaRPr lang="en-US" altLang="zh-CN" sz="1600" dirty="0" smtClean="0">
              <a:latin typeface="站酷快乐体2016修订版" pitchFamily="2" charset="-122"/>
              <a:ea typeface="站酷快乐体2016修订版" pitchFamily="2" charset="-122"/>
            </a:endParaRPr>
          </a:p>
          <a:p>
            <a:pPr algn="l"/>
            <a:r>
              <a:rPr lang="zh-CN" altLang="en-US" sz="1600" dirty="0" smtClean="0">
                <a:latin typeface="站酷快乐体2016修订版" pitchFamily="2" charset="-122"/>
                <a:ea typeface="站酷快乐体2016修订版" pitchFamily="2" charset="-122"/>
              </a:rPr>
              <a:t>往下拉</a:t>
            </a:r>
            <a:endParaRPr lang="zh-CN" altLang="en-US" sz="1600" dirty="0">
              <a:latin typeface="站酷快乐体2016修订版" pitchFamily="2" charset="-122"/>
              <a:ea typeface="站酷快乐体2016修订版" pitchFamily="2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868962" y="2697066"/>
            <a:ext cx="1114933" cy="13546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728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3019" y="171632"/>
            <a:ext cx="713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chemeClr val="bg1"/>
              </a:buClr>
            </a:pPr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进入申请全球贸易项目代码豁免的页面</a:t>
            </a:r>
            <a:endParaRPr lang="en-US" altLang="zh-CN" sz="2800" kern="100" dirty="0" smtClean="0">
              <a:solidFill>
                <a:schemeClr val="bg1"/>
              </a:solidFill>
              <a:latin typeface="站酷快乐体2016修订版" pitchFamily="2" charset="-122"/>
              <a:ea typeface="站酷快乐体2016修订版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2" descr="C:\Users\Admin\Desktop\GTIN豁免申请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6" y="905958"/>
            <a:ext cx="8176021" cy="392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7788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3019" y="171632"/>
            <a:ext cx="713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chemeClr val="bg1"/>
              </a:buClr>
            </a:pPr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选择类目并填写品牌名字</a:t>
            </a:r>
            <a:endParaRPr lang="en-US" altLang="zh-CN" sz="2800" kern="100" dirty="0" smtClean="0">
              <a:solidFill>
                <a:schemeClr val="bg1"/>
              </a:solidFill>
              <a:latin typeface="站酷快乐体2016修订版" pitchFamily="2" charset="-122"/>
              <a:ea typeface="站酷快乐体2016修订版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2" descr="C:\Users\Admin\Desktop\GTIN豁免申请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6" y="749917"/>
            <a:ext cx="3204704" cy="430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\Desktop\GTIN豁免申请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10" y="1771662"/>
            <a:ext cx="4155229" cy="20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6599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3019" y="171632"/>
            <a:ext cx="713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chemeClr val="bg1"/>
              </a:buClr>
            </a:pPr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填写完之后，点击继续提交证明</a:t>
            </a:r>
            <a:endParaRPr lang="en-US" altLang="zh-CN" sz="2800" kern="100" dirty="0" smtClean="0">
              <a:solidFill>
                <a:schemeClr val="bg1"/>
              </a:solidFill>
              <a:latin typeface="站酷快乐体2016修订版" pitchFamily="2" charset="-122"/>
              <a:ea typeface="站酷快乐体2016修订版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2" descr="C:\Users\Admin\Desktop\GTIN豁免申请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73" y="894530"/>
            <a:ext cx="7854670" cy="38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883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3019" y="171632"/>
            <a:ext cx="7760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chemeClr val="bg1"/>
              </a:buClr>
            </a:pPr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选择“是从品牌处获得了证明”，下载授权书</a:t>
            </a:r>
            <a:endParaRPr lang="en-US" altLang="zh-CN" sz="2800" kern="100" dirty="0" smtClean="0">
              <a:solidFill>
                <a:schemeClr val="bg1"/>
              </a:solidFill>
              <a:latin typeface="站酷快乐体2016修订版" pitchFamily="2" charset="-122"/>
              <a:ea typeface="站酷快乐体2016修订版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2" descr="C:\Users\Admin\Desktop\GTIN豁免申请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55" y="799074"/>
            <a:ext cx="3789797" cy="42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1812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3019" y="171632"/>
            <a:ext cx="713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chemeClr val="bg1"/>
              </a:buClr>
            </a:pPr>
            <a:r>
              <a:rPr lang="en-US" altLang="zh-CN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8.</a:t>
            </a:r>
            <a:r>
              <a:rPr lang="zh-CN" altLang="en-US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 smtClean="0">
                <a:solidFill>
                  <a:schemeClr val="bg1"/>
                </a:solidFill>
                <a:latin typeface="站酷快乐体2016修订版" pitchFamily="2" charset="-122"/>
                <a:ea typeface="站酷快乐体2016修订版" pitchFamily="2" charset="-122"/>
                <a:cs typeface="Times New Roman" panose="02020603050405020304" pitchFamily="18" charset="0"/>
              </a:rPr>
              <a:t>填写授权书并上传</a:t>
            </a:r>
            <a:endParaRPr lang="en-US" altLang="zh-CN" sz="2800" kern="100" dirty="0" smtClean="0">
              <a:solidFill>
                <a:schemeClr val="bg1"/>
              </a:solidFill>
              <a:latin typeface="站酷快乐体2016修订版" pitchFamily="2" charset="-122"/>
              <a:ea typeface="站酷快乐体2016修订版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2" descr="C:\Users\Admin\Desktop\GTIN豁免申请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40" y="767739"/>
            <a:ext cx="4824799" cy="414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9402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156</Words>
  <Application>Microsoft Office PowerPoint</Application>
  <PresentationFormat>全屏显示(16:9)</PresentationFormat>
  <Paragraphs>22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Walter Turncoat</vt:lpstr>
      <vt:lpstr>Times New Roman</vt:lpstr>
      <vt:lpstr>Sniglet</vt:lpstr>
      <vt:lpstr>站酷快乐体2016修订版</vt:lpstr>
      <vt:lpstr>Ursula template</vt:lpstr>
      <vt:lpstr>亚马逊如何申请GTIN豁免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1.必须已经完成品牌白名单申请或者完成R标品牌备案之后才能申请。 2.申请成功之后，就不需要再使用UPC了。 3.上传的时候产品ID类型选择EAN，产品编码直接自己编写就行，可使用数字、字母、非特殊符号等！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从零开始由亚马逊小白变成专业卖家系列课</dc:title>
  <dc:creator>JD</dc:creator>
  <cp:lastModifiedBy>Admin</cp:lastModifiedBy>
  <cp:revision>163</cp:revision>
  <dcterms:created xsi:type="dcterms:W3CDTF">2019-10-12T02:37:00Z</dcterms:created>
  <dcterms:modified xsi:type="dcterms:W3CDTF">2020-07-01T05:42:17Z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