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8"/>
  </p:notesMasterIdLst>
  <p:handoutMasterIdLst>
    <p:handoutMasterId r:id="rId19"/>
  </p:handoutMasterIdLst>
  <p:sldIdLst>
    <p:sldId id="462" r:id="rId8"/>
    <p:sldId id="566" r:id="rId9"/>
    <p:sldId id="467" r:id="rId10"/>
    <p:sldId id="568" r:id="rId11"/>
    <p:sldId id="569" r:id="rId12"/>
    <p:sldId id="570" r:id="rId13"/>
    <p:sldId id="571" r:id="rId14"/>
    <p:sldId id="461" r:id="rId15"/>
    <p:sldId id="567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74" d="100"/>
          <a:sy n="74" d="100"/>
        </p:scale>
        <p:origin x="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2021/6/21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中级</a:t>
            </a:r>
            <a:r>
              <a:rPr kumimoji="1" lang="en-US" altLang="zh-CN" dirty="0"/>
              <a:t>_</a:t>
            </a:r>
            <a:r>
              <a:rPr kumimoji="1" lang="zh-CN" altLang="en-US" dirty="0"/>
              <a:t>浅拷贝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126584" y="996614"/>
            <a:ext cx="5760538" cy="471024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问题</a:t>
            </a:r>
            <a:r>
              <a:rPr kumimoji="1" lang="en-US" altLang="zh-CN" dirty="0"/>
              <a:t>: </a:t>
            </a:r>
            <a:r>
              <a:rPr kumimoji="1" lang="zh-CN" altLang="en-US" dirty="0"/>
              <a:t>看代码</a:t>
            </a:r>
            <a:r>
              <a:rPr kumimoji="1" lang="en-US" altLang="zh-CN" dirty="0"/>
              <a:t>, </a:t>
            </a:r>
            <a:r>
              <a:rPr kumimoji="1" lang="zh-CN" altLang="en-US" dirty="0"/>
              <a:t>说结果</a:t>
            </a:r>
            <a:r>
              <a:rPr kumimoji="1" lang="en-US" altLang="zh-CN" dirty="0"/>
              <a:t>?</a:t>
            </a: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思考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思考题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1" y="767555"/>
            <a:ext cx="10719120" cy="517190"/>
          </a:xfrm>
        </p:spPr>
        <p:txBody>
          <a:bodyPr/>
          <a:lstStyle/>
          <a:p>
            <a:r>
              <a:rPr lang="zh-CN" altLang="en-US" dirty="0"/>
              <a:t>回答打印结果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06AB08-69D2-40A3-9110-D6DFC8DC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10" y="1504500"/>
            <a:ext cx="3678140" cy="1575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64FAC7E3-7F8D-4A5B-99DE-BF2A424434BE}"/>
              </a:ext>
            </a:extLst>
          </p:cNvPr>
          <p:cNvSpPr txBox="1">
            <a:spLocks/>
          </p:cNvSpPr>
          <p:nvPr/>
        </p:nvSpPr>
        <p:spPr>
          <a:xfrm>
            <a:off x="5483150" y="1490007"/>
            <a:ext cx="446280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AD2B26"/>
                </a:solidFill>
              </a:rPr>
              <a:t>基础</a:t>
            </a:r>
            <a:r>
              <a:rPr lang="zh-CN" altLang="en-US" dirty="0"/>
              <a:t>类型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AD2B26"/>
                </a:solidFill>
              </a:rPr>
              <a:t>=</a:t>
            </a:r>
            <a:r>
              <a:rPr lang="zh-CN" altLang="en-US" dirty="0">
                <a:solidFill>
                  <a:srgbClr val="AD2B26"/>
                </a:solidFill>
              </a:rPr>
              <a:t>赋值</a:t>
            </a:r>
            <a:r>
              <a:rPr lang="en-US" altLang="zh-CN" dirty="0">
                <a:solidFill>
                  <a:srgbClr val="333333"/>
                </a:solidFill>
              </a:rPr>
              <a:t>, </a:t>
            </a:r>
            <a:r>
              <a:rPr lang="zh-CN" altLang="en-US" dirty="0"/>
              <a:t>值的复制</a:t>
            </a:r>
            <a:endParaRPr lang="zh-CN" altLang="en-US" dirty="0">
              <a:solidFill>
                <a:srgbClr val="AD2B2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6F4C31-8356-42EF-BE6E-E5734E46539E}"/>
              </a:ext>
            </a:extLst>
          </p:cNvPr>
          <p:cNvSpPr/>
          <p:nvPr/>
        </p:nvSpPr>
        <p:spPr>
          <a:xfrm>
            <a:off x="5595293" y="3709358"/>
            <a:ext cx="1693653" cy="810883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F0E223-D855-4F2E-A136-7B203139151A}"/>
              </a:ext>
            </a:extLst>
          </p:cNvPr>
          <p:cNvSpPr txBox="1"/>
          <p:nvPr/>
        </p:nvSpPr>
        <p:spPr>
          <a:xfrm>
            <a:off x="6317726" y="4408098"/>
            <a:ext cx="24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b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ED48C8-26BE-43B7-870B-1B13241525CE}"/>
              </a:ext>
            </a:extLst>
          </p:cNvPr>
          <p:cNvSpPr/>
          <p:nvPr/>
        </p:nvSpPr>
        <p:spPr>
          <a:xfrm>
            <a:off x="5595293" y="2536167"/>
            <a:ext cx="1693653" cy="810883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2A8C1B-0091-4B05-B10A-4A12DD5CACA3}"/>
              </a:ext>
            </a:extLst>
          </p:cNvPr>
          <p:cNvSpPr txBox="1"/>
          <p:nvPr/>
        </p:nvSpPr>
        <p:spPr>
          <a:xfrm>
            <a:off x="6317726" y="3234907"/>
            <a:ext cx="24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7A2574-6A35-49FC-9F69-F25897FE4915}"/>
              </a:ext>
            </a:extLst>
          </p:cNvPr>
          <p:cNvSpPr/>
          <p:nvPr/>
        </p:nvSpPr>
        <p:spPr>
          <a:xfrm>
            <a:off x="5595293" y="2549105"/>
            <a:ext cx="1693653" cy="810883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118878-4656-40D7-8AD0-F4B3B2E86B28}"/>
              </a:ext>
            </a:extLst>
          </p:cNvPr>
          <p:cNvSpPr/>
          <p:nvPr/>
        </p:nvSpPr>
        <p:spPr>
          <a:xfrm>
            <a:off x="1541254" y="2024844"/>
            <a:ext cx="925902" cy="295662"/>
          </a:xfrm>
          <a:prstGeom prst="rect">
            <a:avLst/>
          </a:prstGeom>
          <a:noFill/>
          <a:ln w="381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B8DAAD-D884-4BFA-B8FB-522D29D3745A}"/>
              </a:ext>
            </a:extLst>
          </p:cNvPr>
          <p:cNvSpPr txBox="1"/>
          <p:nvPr/>
        </p:nvSpPr>
        <p:spPr>
          <a:xfrm>
            <a:off x="3183460" y="2594786"/>
            <a:ext cx="65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AD2B26"/>
                </a:solidFill>
                <a:ea typeface="阿里巴巴普惠体" panose="00020600040101010101"/>
              </a:rPr>
              <a:t>100</a:t>
            </a:r>
            <a:endParaRPr lang="zh-CN" altLang="en-US" sz="2400" dirty="0">
              <a:solidFill>
                <a:srgbClr val="AD2B26"/>
              </a:solidFill>
              <a:ea typeface="阿里巴巴普惠体" panose="00020600040101010101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思考题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1" y="767555"/>
            <a:ext cx="10719120" cy="517190"/>
          </a:xfrm>
        </p:spPr>
        <p:txBody>
          <a:bodyPr/>
          <a:lstStyle/>
          <a:p>
            <a:r>
              <a:rPr lang="zh-CN" altLang="en-US" dirty="0"/>
              <a:t>回答打印结果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64FAC7E3-7F8D-4A5B-99DE-BF2A424434BE}"/>
              </a:ext>
            </a:extLst>
          </p:cNvPr>
          <p:cNvSpPr txBox="1">
            <a:spLocks/>
          </p:cNvSpPr>
          <p:nvPr/>
        </p:nvSpPr>
        <p:spPr>
          <a:xfrm>
            <a:off x="5483149" y="1507265"/>
            <a:ext cx="517047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AD2B26"/>
                </a:solidFill>
              </a:rPr>
              <a:t>基础</a:t>
            </a:r>
            <a:r>
              <a:rPr lang="zh-CN" altLang="en-US" dirty="0"/>
              <a:t>类型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AD2B26"/>
                </a:solidFill>
              </a:rPr>
              <a:t>=</a:t>
            </a:r>
            <a:r>
              <a:rPr lang="zh-CN" altLang="en-US" dirty="0">
                <a:solidFill>
                  <a:srgbClr val="AD2B26"/>
                </a:solidFill>
              </a:rPr>
              <a:t>赋值</a:t>
            </a:r>
            <a:r>
              <a:rPr lang="en-US" altLang="zh-CN" dirty="0">
                <a:solidFill>
                  <a:srgbClr val="333333"/>
                </a:solidFill>
              </a:rPr>
              <a:t>, </a:t>
            </a:r>
            <a:r>
              <a:rPr lang="zh-CN" altLang="en-US" dirty="0"/>
              <a:t>值的复制</a:t>
            </a:r>
            <a:endParaRPr lang="en-US" altLang="zh-CN" dirty="0">
              <a:solidFill>
                <a:srgbClr val="AD2B26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对象</a:t>
            </a:r>
            <a:r>
              <a:rPr lang="zh-CN" altLang="en-US" dirty="0"/>
              <a:t>类型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AD2B26"/>
                </a:solidFill>
              </a:rPr>
              <a:t>=</a:t>
            </a:r>
            <a:r>
              <a:rPr lang="zh-CN" altLang="en-US" dirty="0">
                <a:solidFill>
                  <a:srgbClr val="AD2B26"/>
                </a:solidFill>
              </a:rPr>
              <a:t>赋值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333333"/>
                </a:solidFill>
              </a:rPr>
              <a:t>内存地址复制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6F4C31-8356-42EF-BE6E-E5734E46539E}"/>
              </a:ext>
            </a:extLst>
          </p:cNvPr>
          <p:cNvSpPr/>
          <p:nvPr/>
        </p:nvSpPr>
        <p:spPr>
          <a:xfrm>
            <a:off x="5595293" y="3545461"/>
            <a:ext cx="1693653" cy="810883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FFFF"/>
                </a:solidFill>
                <a:ea typeface="阿里巴巴普惠体" panose="00020600040101010101"/>
              </a:rPr>
              <a:t>0x0000000000000001</a:t>
            </a:r>
            <a:endParaRPr lang="zh-CN" altLang="en-US" sz="1800" dirty="0">
              <a:solidFill>
                <a:srgbClr val="FFFFFF"/>
              </a:solidFill>
              <a:ea typeface="阿里巴巴普惠体" panose="00020600040101010101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F0E223-D855-4F2E-A136-7B203139151A}"/>
              </a:ext>
            </a:extLst>
          </p:cNvPr>
          <p:cNvSpPr txBox="1"/>
          <p:nvPr/>
        </p:nvSpPr>
        <p:spPr>
          <a:xfrm>
            <a:off x="6090030" y="4331071"/>
            <a:ext cx="738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brr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ED48C8-26BE-43B7-870B-1B13241525CE}"/>
              </a:ext>
            </a:extLst>
          </p:cNvPr>
          <p:cNvSpPr/>
          <p:nvPr/>
        </p:nvSpPr>
        <p:spPr>
          <a:xfrm>
            <a:off x="5595293" y="2352632"/>
            <a:ext cx="1693653" cy="810883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FFFF"/>
                </a:solidFill>
                <a:ea typeface="阿里巴巴普惠体" panose="00020600040101010101"/>
              </a:rPr>
              <a:t>0x0000000000000001</a:t>
            </a:r>
            <a:endParaRPr lang="zh-CN" altLang="en-US" sz="1800" dirty="0">
              <a:solidFill>
                <a:srgbClr val="FFFFFF"/>
              </a:solidFill>
              <a:ea typeface="阿里巴巴普惠体" panose="00020600040101010101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2A8C1B-0091-4B05-B10A-4A12DD5CACA3}"/>
              </a:ext>
            </a:extLst>
          </p:cNvPr>
          <p:cNvSpPr txBox="1"/>
          <p:nvPr/>
        </p:nvSpPr>
        <p:spPr>
          <a:xfrm>
            <a:off x="6055525" y="3030027"/>
            <a:ext cx="77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arr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7A2574-6A35-49FC-9F69-F25897FE4915}"/>
              </a:ext>
            </a:extLst>
          </p:cNvPr>
          <p:cNvSpPr/>
          <p:nvPr/>
        </p:nvSpPr>
        <p:spPr>
          <a:xfrm>
            <a:off x="8887713" y="2351263"/>
            <a:ext cx="1693653" cy="810883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[“</a:t>
            </a:r>
            <a:r>
              <a:rPr lang="zh-CN" altLang="en-US" sz="1400" dirty="0"/>
              <a:t>小明</a:t>
            </a:r>
            <a:r>
              <a:rPr lang="en-US" altLang="zh-CN" sz="1400" dirty="0"/>
              <a:t>”, “</a:t>
            </a:r>
            <a:r>
              <a:rPr lang="zh-CN" altLang="en-US" sz="1400" dirty="0"/>
              <a:t>小王</a:t>
            </a:r>
            <a:r>
              <a:rPr lang="en-US" altLang="zh-CN" sz="1400" dirty="0"/>
              <a:t>”]</a:t>
            </a: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6D9768-7A87-4F4A-BEBF-E75A27EC9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06" y="1521411"/>
            <a:ext cx="3620959" cy="1356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73A2E7E-EC9A-4875-8611-B1B2D6E325EA}"/>
              </a:ext>
            </a:extLst>
          </p:cNvPr>
          <p:cNvSpPr/>
          <p:nvPr/>
        </p:nvSpPr>
        <p:spPr>
          <a:xfrm>
            <a:off x="8583283" y="2199743"/>
            <a:ext cx="2320506" cy="31917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A89693-C71E-4EAA-9F19-2B4F40BB9129}"/>
              </a:ext>
            </a:extLst>
          </p:cNvPr>
          <p:cNvSpPr txBox="1"/>
          <p:nvPr/>
        </p:nvSpPr>
        <p:spPr>
          <a:xfrm>
            <a:off x="9156914" y="5469155"/>
            <a:ext cx="1155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堆内存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C42395-EF0E-49D6-A303-02A90EFC0172}"/>
              </a:ext>
            </a:extLst>
          </p:cNvPr>
          <p:cNvSpPr txBox="1"/>
          <p:nvPr/>
        </p:nvSpPr>
        <p:spPr>
          <a:xfrm>
            <a:off x="8698008" y="3186012"/>
            <a:ext cx="207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0x0000000000000001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730805A-4B15-41E1-B425-991912AD5B7E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7288946" y="2758074"/>
            <a:ext cx="1409062" cy="581827"/>
          </a:xfrm>
          <a:prstGeom prst="straightConnector1">
            <a:avLst/>
          </a:prstGeom>
          <a:ln w="381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FDED7E9-C4F5-4F4A-90B1-94D3913FC053}"/>
              </a:ext>
            </a:extLst>
          </p:cNvPr>
          <p:cNvSpPr/>
          <p:nvPr/>
        </p:nvSpPr>
        <p:spPr>
          <a:xfrm>
            <a:off x="8735496" y="2354570"/>
            <a:ext cx="2016079" cy="810883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[“</a:t>
            </a:r>
            <a:r>
              <a:rPr lang="zh-CN" altLang="en-US" sz="1400" dirty="0"/>
              <a:t>小明</a:t>
            </a:r>
            <a:r>
              <a:rPr lang="en-US" altLang="zh-CN" sz="1400" dirty="0"/>
              <a:t>”, “</a:t>
            </a:r>
            <a:r>
              <a:rPr lang="zh-CN" altLang="en-US" sz="1400" dirty="0"/>
              <a:t>小王</a:t>
            </a:r>
            <a:r>
              <a:rPr lang="en-US" altLang="zh-CN" sz="1400" dirty="0"/>
              <a:t>”, “</a:t>
            </a:r>
            <a:r>
              <a:rPr lang="zh-CN" altLang="en-US" sz="1400" dirty="0">
                <a:solidFill>
                  <a:srgbClr val="FF0000"/>
                </a:solidFill>
              </a:rPr>
              <a:t>黑马</a:t>
            </a:r>
            <a:r>
              <a:rPr lang="en-US" altLang="zh-CN" sz="1400" dirty="0"/>
              <a:t>”]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61C1C4-21F9-4A62-B37E-15593404560C}"/>
              </a:ext>
            </a:extLst>
          </p:cNvPr>
          <p:cNvSpPr txBox="1"/>
          <p:nvPr/>
        </p:nvSpPr>
        <p:spPr>
          <a:xfrm>
            <a:off x="882477" y="3228945"/>
            <a:ext cx="2879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AD2B26"/>
                </a:solidFill>
                <a:ea typeface="阿里巴巴普惠体" panose="00020600040101010101"/>
              </a:rPr>
              <a:t>[“</a:t>
            </a:r>
            <a:r>
              <a:rPr lang="zh-CN" altLang="en-US" sz="2000" dirty="0">
                <a:solidFill>
                  <a:srgbClr val="AD2B26"/>
                </a:solidFill>
                <a:ea typeface="阿里巴巴普惠体" panose="00020600040101010101"/>
              </a:rPr>
              <a:t>小明</a:t>
            </a:r>
            <a:r>
              <a:rPr lang="en-US" altLang="zh-CN" sz="2000" dirty="0">
                <a:solidFill>
                  <a:srgbClr val="AD2B26"/>
                </a:solidFill>
                <a:ea typeface="阿里巴巴普惠体" panose="00020600040101010101"/>
              </a:rPr>
              <a:t>”, “</a:t>
            </a:r>
            <a:r>
              <a:rPr lang="zh-CN" altLang="en-US" sz="2000" dirty="0">
                <a:solidFill>
                  <a:srgbClr val="AD2B26"/>
                </a:solidFill>
                <a:ea typeface="阿里巴巴普惠体" panose="00020600040101010101"/>
              </a:rPr>
              <a:t>小王</a:t>
            </a:r>
            <a:r>
              <a:rPr lang="en-US" altLang="zh-CN" sz="2000" dirty="0">
                <a:solidFill>
                  <a:srgbClr val="AD2B26"/>
                </a:solidFill>
                <a:ea typeface="阿里巴巴普惠体" panose="00020600040101010101"/>
              </a:rPr>
              <a:t>”, “</a:t>
            </a:r>
            <a:r>
              <a:rPr lang="zh-CN" altLang="en-US" sz="2000" dirty="0">
                <a:solidFill>
                  <a:srgbClr val="AD2B26"/>
                </a:solidFill>
                <a:ea typeface="阿里巴巴普惠体" panose="00020600040101010101"/>
              </a:rPr>
              <a:t>黑马</a:t>
            </a:r>
            <a:r>
              <a:rPr lang="en-US" altLang="zh-CN" sz="2000" dirty="0">
                <a:solidFill>
                  <a:srgbClr val="AD2B26"/>
                </a:solidFill>
                <a:ea typeface="阿里巴巴普惠体" panose="00020600040101010101"/>
              </a:rPr>
              <a:t>”]</a:t>
            </a:r>
            <a:endParaRPr lang="zh-CN" altLang="en-US" sz="2000" dirty="0">
              <a:solidFill>
                <a:srgbClr val="AD2B26"/>
              </a:solidFill>
              <a:ea typeface="阿里巴巴普惠体" panose="00020600040101010101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0059FC-9333-47EC-90D8-7116DC2F9C14}"/>
              </a:ext>
            </a:extLst>
          </p:cNvPr>
          <p:cNvSpPr/>
          <p:nvPr/>
        </p:nvSpPr>
        <p:spPr>
          <a:xfrm>
            <a:off x="1439524" y="1950907"/>
            <a:ext cx="1251917" cy="309214"/>
          </a:xfrm>
          <a:prstGeom prst="rect">
            <a:avLst/>
          </a:prstGeom>
          <a:noFill/>
          <a:ln w="381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6577E4-2E34-4858-B220-04C0E6DCDF7E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7288946" y="3339901"/>
            <a:ext cx="1409062" cy="611002"/>
          </a:xfrm>
          <a:prstGeom prst="straightConnector1">
            <a:avLst/>
          </a:prstGeom>
          <a:ln w="381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110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0" grpId="0" animBg="1"/>
      <p:bldP spid="11" grpId="0"/>
      <p:bldP spid="12" grpId="0" animBg="1"/>
      <p:bldP spid="13" grpId="0"/>
      <p:bldP spid="14" grpId="0" animBg="1"/>
      <p:bldP spid="6" grpId="0" animBg="1"/>
      <p:bldP spid="15" grpId="0"/>
      <p:bldP spid="16" grpId="0"/>
      <p:bldP spid="19" grpId="0" animBg="1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思考题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1" y="767555"/>
            <a:ext cx="10719120" cy="517190"/>
          </a:xfrm>
        </p:spPr>
        <p:txBody>
          <a:bodyPr/>
          <a:lstStyle/>
          <a:p>
            <a:r>
              <a:rPr lang="zh-CN" altLang="en-US" dirty="0"/>
              <a:t>回答打印结果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64FAC7E3-7F8D-4A5B-99DE-BF2A424434BE}"/>
              </a:ext>
            </a:extLst>
          </p:cNvPr>
          <p:cNvSpPr txBox="1">
            <a:spLocks/>
          </p:cNvSpPr>
          <p:nvPr/>
        </p:nvSpPr>
        <p:spPr>
          <a:xfrm>
            <a:off x="5483149" y="1524517"/>
            <a:ext cx="310013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AD2B26"/>
                </a:solidFill>
              </a:rPr>
              <a:t>对象</a:t>
            </a:r>
            <a:r>
              <a:rPr lang="zh-CN" altLang="en-US" dirty="0"/>
              <a:t>类型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333333"/>
                </a:solidFill>
              </a:rPr>
              <a:t>内存地址复制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6F4C31-8356-42EF-BE6E-E5734E46539E}"/>
              </a:ext>
            </a:extLst>
          </p:cNvPr>
          <p:cNvSpPr/>
          <p:nvPr/>
        </p:nvSpPr>
        <p:spPr>
          <a:xfrm>
            <a:off x="5595293" y="3562713"/>
            <a:ext cx="1693653" cy="810883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FFFF"/>
                </a:solidFill>
                <a:ea typeface="阿里巴巴普惠体" panose="00020600040101010101"/>
              </a:rPr>
              <a:t>0x0000000000000002</a:t>
            </a:r>
            <a:endParaRPr lang="zh-CN" altLang="en-US" sz="1800" dirty="0">
              <a:solidFill>
                <a:srgbClr val="FFFFFF"/>
              </a:solidFill>
              <a:ea typeface="阿里巴巴普惠体" panose="00020600040101010101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F0E223-D855-4F2E-A136-7B203139151A}"/>
              </a:ext>
            </a:extLst>
          </p:cNvPr>
          <p:cNvSpPr txBox="1"/>
          <p:nvPr/>
        </p:nvSpPr>
        <p:spPr>
          <a:xfrm>
            <a:off x="6090030" y="4348323"/>
            <a:ext cx="738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obj2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ED48C8-26BE-43B7-870B-1B13241525CE}"/>
              </a:ext>
            </a:extLst>
          </p:cNvPr>
          <p:cNvSpPr/>
          <p:nvPr/>
        </p:nvSpPr>
        <p:spPr>
          <a:xfrm>
            <a:off x="5595293" y="2369884"/>
            <a:ext cx="1693653" cy="810883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FFFF"/>
                </a:solidFill>
                <a:ea typeface="阿里巴巴普惠体" panose="00020600040101010101"/>
              </a:rPr>
              <a:t>0x0000000000000002</a:t>
            </a:r>
            <a:endParaRPr lang="zh-CN" altLang="en-US" sz="1800" dirty="0">
              <a:solidFill>
                <a:srgbClr val="FFFFFF"/>
              </a:solidFill>
              <a:ea typeface="阿里巴巴普惠体" panose="00020600040101010101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2A8C1B-0091-4B05-B10A-4A12DD5CACA3}"/>
              </a:ext>
            </a:extLst>
          </p:cNvPr>
          <p:cNvSpPr txBox="1"/>
          <p:nvPr/>
        </p:nvSpPr>
        <p:spPr>
          <a:xfrm>
            <a:off x="6055525" y="3047279"/>
            <a:ext cx="77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obj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7A2574-6A35-49FC-9F69-F25897FE4915}"/>
              </a:ext>
            </a:extLst>
          </p:cNvPr>
          <p:cNvSpPr/>
          <p:nvPr/>
        </p:nvSpPr>
        <p:spPr>
          <a:xfrm>
            <a:off x="8715188" y="2368515"/>
            <a:ext cx="2064921" cy="988638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name: “</a:t>
            </a:r>
            <a:r>
              <a:rPr lang="zh-CN" altLang="en-US" sz="1400" dirty="0"/>
              <a:t>小李</a:t>
            </a:r>
            <a:r>
              <a:rPr lang="en-US" altLang="zh-CN" sz="1400" dirty="0"/>
              <a:t>”,</a:t>
            </a:r>
          </a:p>
          <a:p>
            <a:r>
              <a:rPr lang="en-US" altLang="zh-CN" sz="1400" dirty="0"/>
              <a:t>       age: 18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3A2E7E-EC9A-4875-8611-B1B2D6E325EA}"/>
              </a:ext>
            </a:extLst>
          </p:cNvPr>
          <p:cNvSpPr/>
          <p:nvPr/>
        </p:nvSpPr>
        <p:spPr>
          <a:xfrm>
            <a:off x="8583283" y="2216995"/>
            <a:ext cx="2320506" cy="31917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A89693-C71E-4EAA-9F19-2B4F40BB9129}"/>
              </a:ext>
            </a:extLst>
          </p:cNvPr>
          <p:cNvSpPr txBox="1"/>
          <p:nvPr/>
        </p:nvSpPr>
        <p:spPr>
          <a:xfrm>
            <a:off x="9156914" y="5486407"/>
            <a:ext cx="1155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堆内存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C42395-EF0E-49D6-A303-02A90EFC0172}"/>
              </a:ext>
            </a:extLst>
          </p:cNvPr>
          <p:cNvSpPr txBox="1"/>
          <p:nvPr/>
        </p:nvSpPr>
        <p:spPr>
          <a:xfrm>
            <a:off x="8698008" y="3367162"/>
            <a:ext cx="207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0x0000000000000002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730805A-4B15-41E1-B425-991912AD5B7E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7288946" y="2775326"/>
            <a:ext cx="1409062" cy="745725"/>
          </a:xfrm>
          <a:prstGeom prst="straightConnector1">
            <a:avLst/>
          </a:prstGeom>
          <a:ln w="381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85F4709-972E-4B05-99DB-3B57C8FF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67" y="1504851"/>
            <a:ext cx="3435527" cy="19241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46F60E1-32D7-4665-B453-9C1C6F92B65C}"/>
              </a:ext>
            </a:extLst>
          </p:cNvPr>
          <p:cNvSpPr/>
          <p:nvPr/>
        </p:nvSpPr>
        <p:spPr>
          <a:xfrm>
            <a:off x="8716646" y="2368515"/>
            <a:ext cx="2064921" cy="988638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name: “</a:t>
            </a:r>
            <a:r>
              <a:rPr lang="zh-CN" altLang="en-US" sz="1400" dirty="0">
                <a:solidFill>
                  <a:srgbClr val="FF0000"/>
                </a:solidFill>
              </a:rPr>
              <a:t>小刘</a:t>
            </a:r>
            <a:r>
              <a:rPr lang="en-US" altLang="zh-CN" sz="1400" dirty="0"/>
              <a:t>”,</a:t>
            </a:r>
          </a:p>
          <a:p>
            <a:r>
              <a:rPr lang="en-US" altLang="zh-CN" sz="1400" dirty="0"/>
              <a:t>       age: 18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BDDCFC-54E1-4EEF-A023-1EE5E1E7B461}"/>
              </a:ext>
            </a:extLst>
          </p:cNvPr>
          <p:cNvSpPr txBox="1"/>
          <p:nvPr/>
        </p:nvSpPr>
        <p:spPr>
          <a:xfrm>
            <a:off x="3389512" y="3090446"/>
            <a:ext cx="1082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AD2B26"/>
                </a:solidFill>
                <a:ea typeface="阿里巴巴普惠体" panose="00020600040101010101"/>
              </a:rPr>
              <a:t>“</a:t>
            </a:r>
            <a:r>
              <a:rPr lang="zh-CN" altLang="en-US" sz="1600" dirty="0">
                <a:solidFill>
                  <a:srgbClr val="AD2B26"/>
                </a:solidFill>
                <a:ea typeface="阿里巴巴普惠体" panose="00020600040101010101"/>
              </a:rPr>
              <a:t>小刘</a:t>
            </a:r>
            <a:r>
              <a:rPr lang="en-US" altLang="zh-CN" sz="1600" dirty="0">
                <a:solidFill>
                  <a:srgbClr val="AD2B26"/>
                </a:solidFill>
                <a:ea typeface="阿里巴巴普惠体" panose="00020600040101010101"/>
              </a:rPr>
              <a:t>”</a:t>
            </a:r>
            <a:endParaRPr lang="zh-CN" altLang="en-US" sz="1600" dirty="0">
              <a:solidFill>
                <a:srgbClr val="AD2B26"/>
              </a:solidFill>
              <a:ea typeface="阿里巴巴普惠体" panose="00020600040101010101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04953F5-005F-4102-BE41-FF40CF474EA6}"/>
              </a:ext>
            </a:extLst>
          </p:cNvPr>
          <p:cNvSpPr/>
          <p:nvPr/>
        </p:nvSpPr>
        <p:spPr>
          <a:xfrm>
            <a:off x="1322715" y="2576537"/>
            <a:ext cx="1251917" cy="309214"/>
          </a:xfrm>
          <a:prstGeom prst="rect">
            <a:avLst/>
          </a:prstGeom>
          <a:noFill/>
          <a:ln w="381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8D9FFF0-6FF4-4CE7-BB66-C51CE25DD260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7288946" y="3521051"/>
            <a:ext cx="1409062" cy="447104"/>
          </a:xfrm>
          <a:prstGeom prst="straightConnector1">
            <a:avLst/>
          </a:prstGeom>
          <a:ln w="381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827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0" grpId="0" animBg="1"/>
      <p:bldP spid="11" grpId="0"/>
      <p:bldP spid="12" grpId="0" animBg="1"/>
      <p:bldP spid="13" grpId="0"/>
      <p:bldP spid="14" grpId="0" animBg="1"/>
      <p:bldP spid="6" grpId="0" animBg="1"/>
      <p:bldP spid="15" grpId="0"/>
      <p:bldP spid="16" grpId="0"/>
      <p:bldP spid="18" grpId="0" animBg="1"/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423FAD0-D5C8-4796-9F72-C52941F40A1A}"/>
              </a:ext>
            </a:extLst>
          </p:cNvPr>
          <p:cNvSpPr/>
          <p:nvPr/>
        </p:nvSpPr>
        <p:spPr>
          <a:xfrm>
            <a:off x="8706507" y="4536694"/>
            <a:ext cx="2064921" cy="988638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{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拷贝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1" y="767555"/>
            <a:ext cx="10719120" cy="517190"/>
          </a:xfrm>
        </p:spPr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: </a:t>
            </a:r>
            <a:r>
              <a:rPr lang="zh-CN" altLang="en-US" dirty="0"/>
              <a:t>对象</a:t>
            </a:r>
            <a:r>
              <a:rPr lang="zh-CN" altLang="en-US" dirty="0">
                <a:solidFill>
                  <a:srgbClr val="AD2B26"/>
                </a:solidFill>
              </a:rPr>
              <a:t>拷贝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174B89-C6E4-4DBA-8173-4EC0CD383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21" y="1420113"/>
            <a:ext cx="3168813" cy="2749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20B3AF5-E8CA-4038-925F-5A46567255E6}"/>
              </a:ext>
            </a:extLst>
          </p:cNvPr>
          <p:cNvSpPr/>
          <p:nvPr/>
        </p:nvSpPr>
        <p:spPr>
          <a:xfrm>
            <a:off x="5595293" y="4140677"/>
            <a:ext cx="1693653" cy="810883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FFFF"/>
                </a:solidFill>
                <a:ea typeface="阿里巴巴普惠体" panose="00020600040101010101"/>
              </a:rPr>
              <a:t>0x0000000000000003</a:t>
            </a:r>
            <a:endParaRPr lang="zh-CN" altLang="en-US" sz="1800" dirty="0">
              <a:solidFill>
                <a:srgbClr val="FFFFFF"/>
              </a:solidFill>
              <a:ea typeface="阿里巴巴普惠体" panose="00020600040101010101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BECDEB-C6CA-4A5E-B387-546917FF606D}"/>
              </a:ext>
            </a:extLst>
          </p:cNvPr>
          <p:cNvSpPr txBox="1"/>
          <p:nvPr/>
        </p:nvSpPr>
        <p:spPr>
          <a:xfrm>
            <a:off x="6090030" y="4926287"/>
            <a:ext cx="738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obj2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6B12D3-8B71-415B-868B-5997C004B476}"/>
              </a:ext>
            </a:extLst>
          </p:cNvPr>
          <p:cNvSpPr/>
          <p:nvPr/>
        </p:nvSpPr>
        <p:spPr>
          <a:xfrm>
            <a:off x="5595293" y="2947848"/>
            <a:ext cx="1693653" cy="810883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FFFF"/>
                </a:solidFill>
                <a:ea typeface="阿里巴巴普惠体" panose="00020600040101010101"/>
              </a:rPr>
              <a:t>0x0000000000000002</a:t>
            </a:r>
            <a:endParaRPr lang="zh-CN" altLang="en-US" sz="1800" dirty="0">
              <a:solidFill>
                <a:srgbClr val="FFFFFF"/>
              </a:solidFill>
              <a:ea typeface="阿里巴巴普惠体" panose="00020600040101010101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DAB9B07-303B-4345-B980-7A53CD993A3E}"/>
              </a:ext>
            </a:extLst>
          </p:cNvPr>
          <p:cNvSpPr txBox="1"/>
          <p:nvPr/>
        </p:nvSpPr>
        <p:spPr>
          <a:xfrm>
            <a:off x="6055525" y="3659747"/>
            <a:ext cx="77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obj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EE7C2C4-7CD0-44DD-B92D-44BF134C83BC}"/>
              </a:ext>
            </a:extLst>
          </p:cNvPr>
          <p:cNvSpPr/>
          <p:nvPr/>
        </p:nvSpPr>
        <p:spPr>
          <a:xfrm>
            <a:off x="8715188" y="2946479"/>
            <a:ext cx="2064921" cy="988638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name: “</a:t>
            </a:r>
            <a:r>
              <a:rPr lang="zh-CN" altLang="en-US" sz="1400" dirty="0"/>
              <a:t>小李</a:t>
            </a:r>
            <a:r>
              <a:rPr lang="en-US" altLang="zh-CN" sz="1400" dirty="0"/>
              <a:t>”,</a:t>
            </a:r>
          </a:p>
          <a:p>
            <a:r>
              <a:rPr lang="en-US" altLang="zh-CN" sz="1400" dirty="0"/>
              <a:t>       age: 18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875AD90-64C7-49DD-96AB-2222B0B4919F}"/>
              </a:ext>
            </a:extLst>
          </p:cNvPr>
          <p:cNvSpPr/>
          <p:nvPr/>
        </p:nvSpPr>
        <p:spPr>
          <a:xfrm>
            <a:off x="8583283" y="2794959"/>
            <a:ext cx="2320506" cy="31917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17ED40E-D9E7-4CE7-AE58-2C979915E4EC}"/>
              </a:ext>
            </a:extLst>
          </p:cNvPr>
          <p:cNvSpPr txBox="1"/>
          <p:nvPr/>
        </p:nvSpPr>
        <p:spPr>
          <a:xfrm>
            <a:off x="9156914" y="6064371"/>
            <a:ext cx="1155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堆内存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1CAD7D-EBF3-4D35-9A89-4FFB1B286E41}"/>
              </a:ext>
            </a:extLst>
          </p:cNvPr>
          <p:cNvSpPr txBox="1"/>
          <p:nvPr/>
        </p:nvSpPr>
        <p:spPr>
          <a:xfrm>
            <a:off x="8698008" y="3945126"/>
            <a:ext cx="207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0x0000000000000002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CBD89C0-293E-47F6-B641-F3373D2EC722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>
            <a:off x="7288946" y="3353290"/>
            <a:ext cx="1409062" cy="745725"/>
          </a:xfrm>
          <a:prstGeom prst="straightConnector1">
            <a:avLst/>
          </a:prstGeom>
          <a:ln w="381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DDF075B-7774-41F9-993D-BCA2D21BFED6}"/>
              </a:ext>
            </a:extLst>
          </p:cNvPr>
          <p:cNvSpPr txBox="1"/>
          <p:nvPr/>
        </p:nvSpPr>
        <p:spPr>
          <a:xfrm>
            <a:off x="8703762" y="5529511"/>
            <a:ext cx="207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0x0000000000000003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26395F6-FA28-421B-8222-DD1B316C3273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7288946" y="4546119"/>
            <a:ext cx="1414816" cy="1137281"/>
          </a:xfrm>
          <a:prstGeom prst="straightConnector1">
            <a:avLst/>
          </a:prstGeom>
          <a:ln w="381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占位符 3">
            <a:extLst>
              <a:ext uri="{FF2B5EF4-FFF2-40B4-BE49-F238E27FC236}">
                <a16:creationId xmlns:a16="http://schemas.microsoft.com/office/drawing/2014/main" id="{BA58EA76-C2D9-4D02-9544-1C8F2131ECCB}"/>
              </a:ext>
            </a:extLst>
          </p:cNvPr>
          <p:cNvSpPr txBox="1">
            <a:spLocks/>
          </p:cNvSpPr>
          <p:nvPr/>
        </p:nvSpPr>
        <p:spPr>
          <a:xfrm>
            <a:off x="5483149" y="1524517"/>
            <a:ext cx="310013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AD2B26"/>
                </a:solidFill>
              </a:rPr>
              <a:t>拷贝</a:t>
            </a:r>
            <a:r>
              <a:rPr lang="en-US" altLang="zh-CN" dirty="0">
                <a:solidFill>
                  <a:srgbClr val="AD2B26"/>
                </a:solidFill>
              </a:rPr>
              <a:t>: </a:t>
            </a:r>
            <a:r>
              <a:rPr lang="zh-CN" altLang="en-US" dirty="0">
                <a:solidFill>
                  <a:srgbClr val="AD2B26"/>
                </a:solidFill>
              </a:rPr>
              <a:t>新对象</a:t>
            </a:r>
            <a:r>
              <a:rPr lang="en-US" altLang="zh-CN" dirty="0">
                <a:solidFill>
                  <a:srgbClr val="AD2B26"/>
                </a:solidFill>
              </a:rPr>
              <a:t>, </a:t>
            </a:r>
            <a:r>
              <a:rPr lang="zh-CN" altLang="en-US" dirty="0">
                <a:solidFill>
                  <a:srgbClr val="333333"/>
                </a:solidFill>
              </a:rPr>
              <a:t>内容复制过来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71A2CB0-B9E1-4C35-A9A3-339386F07D3C}"/>
              </a:ext>
            </a:extLst>
          </p:cNvPr>
          <p:cNvSpPr/>
          <p:nvPr/>
        </p:nvSpPr>
        <p:spPr>
          <a:xfrm>
            <a:off x="8702076" y="4556900"/>
            <a:ext cx="2064921" cy="988638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name: “</a:t>
            </a:r>
            <a:r>
              <a:rPr lang="zh-CN" altLang="en-US" sz="1400" dirty="0"/>
              <a:t>小李</a:t>
            </a:r>
            <a:r>
              <a:rPr lang="en-US" altLang="zh-CN" sz="1400" dirty="0"/>
              <a:t>”,</a:t>
            </a:r>
          </a:p>
          <a:p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352C2E9-3D7C-45F7-A03F-AEFDD0BECFD6}"/>
              </a:ext>
            </a:extLst>
          </p:cNvPr>
          <p:cNvSpPr/>
          <p:nvPr/>
        </p:nvSpPr>
        <p:spPr>
          <a:xfrm>
            <a:off x="8720942" y="4530864"/>
            <a:ext cx="2064921" cy="988638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name: “</a:t>
            </a:r>
            <a:r>
              <a:rPr lang="zh-CN" altLang="en-US" sz="1400" dirty="0"/>
              <a:t>小李</a:t>
            </a:r>
            <a:r>
              <a:rPr lang="en-US" altLang="zh-CN" sz="1400" dirty="0"/>
              <a:t>”,</a:t>
            </a:r>
          </a:p>
          <a:p>
            <a:r>
              <a:rPr lang="en-US" altLang="zh-CN" sz="1400" dirty="0"/>
              <a:t>       age: 18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CD886BE-E708-42E7-94A3-34EBC25ADCD3}"/>
              </a:ext>
            </a:extLst>
          </p:cNvPr>
          <p:cNvSpPr/>
          <p:nvPr/>
        </p:nvSpPr>
        <p:spPr>
          <a:xfrm>
            <a:off x="8715188" y="2917669"/>
            <a:ext cx="2064921" cy="988638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name: “</a:t>
            </a:r>
            <a:r>
              <a:rPr lang="zh-CN" altLang="en-US" sz="1400" dirty="0">
                <a:solidFill>
                  <a:srgbClr val="FF0000"/>
                </a:solidFill>
              </a:rPr>
              <a:t>小刘</a:t>
            </a:r>
            <a:r>
              <a:rPr lang="en-US" altLang="zh-CN" sz="1400" dirty="0"/>
              <a:t>”,</a:t>
            </a:r>
          </a:p>
          <a:p>
            <a:r>
              <a:rPr lang="en-US" altLang="zh-CN" sz="1400" dirty="0"/>
              <a:t>       age: 18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1075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build="p"/>
      <p:bldP spid="20" grpId="0" animBg="1"/>
      <p:bldP spid="21" grpId="0"/>
      <p:bldP spid="22" grpId="0" animBg="1"/>
      <p:bldP spid="23" grpId="0"/>
      <p:bldP spid="24" grpId="0" animBg="1"/>
      <p:bldP spid="25" grpId="0" animBg="1"/>
      <p:bldP spid="26" grpId="0"/>
      <p:bldP spid="27" grpId="0"/>
      <p:bldP spid="31" grpId="0"/>
      <p:bldP spid="34" grpId="0"/>
      <p:bldP spid="36" grpId="0" animBg="1"/>
      <p:bldP spid="3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拷贝的其他方法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1" y="767555"/>
            <a:ext cx="10719120" cy="517190"/>
          </a:xfrm>
        </p:spPr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: </a:t>
            </a:r>
            <a:r>
              <a:rPr lang="zh-CN" altLang="en-US" dirty="0"/>
              <a:t>拷贝的其他方法</a:t>
            </a:r>
            <a:endParaRPr lang="zh-CN" altLang="en-US" dirty="0">
              <a:solidFill>
                <a:srgbClr val="AD2B26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174B89-C6E4-4DBA-8173-4EC0CD383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21" y="1420113"/>
            <a:ext cx="3168813" cy="2749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62A5E4-94B8-4754-8EF9-181EA81A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564" y="1420112"/>
            <a:ext cx="3319836" cy="2749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500E1E-9F91-4906-B749-B448CBF2D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332" y="1420112"/>
            <a:ext cx="4440132" cy="2749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CB4638D2-3FE5-4875-AD0B-C4645445EB77}"/>
              </a:ext>
            </a:extLst>
          </p:cNvPr>
          <p:cNvSpPr/>
          <p:nvPr/>
        </p:nvSpPr>
        <p:spPr>
          <a:xfrm>
            <a:off x="878807" y="2546128"/>
            <a:ext cx="2580385" cy="1025207"/>
          </a:xfrm>
          <a:prstGeom prst="rect">
            <a:avLst/>
          </a:prstGeom>
          <a:noFill/>
          <a:ln w="381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85E7841-F4EF-4B12-A2F4-519BFC127524}"/>
              </a:ext>
            </a:extLst>
          </p:cNvPr>
          <p:cNvSpPr/>
          <p:nvPr/>
        </p:nvSpPr>
        <p:spPr>
          <a:xfrm>
            <a:off x="4102213" y="2656163"/>
            <a:ext cx="2580385" cy="312091"/>
          </a:xfrm>
          <a:prstGeom prst="rect">
            <a:avLst/>
          </a:prstGeom>
          <a:noFill/>
          <a:ln w="381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77298F8-4B31-4273-ABF2-EEF32A2BF72A}"/>
              </a:ext>
            </a:extLst>
          </p:cNvPr>
          <p:cNvSpPr/>
          <p:nvPr/>
        </p:nvSpPr>
        <p:spPr>
          <a:xfrm>
            <a:off x="7549904" y="2656163"/>
            <a:ext cx="4173394" cy="312091"/>
          </a:xfrm>
          <a:prstGeom prst="rect">
            <a:avLst/>
          </a:prstGeom>
          <a:noFill/>
          <a:ln w="381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03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9" grpId="0" animBg="1"/>
      <p:bldP spid="33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课上练习</a:t>
            </a:r>
            <a:r>
              <a:rPr kumimoji="1" lang="en-US" altLang="zh-CN" dirty="0"/>
              <a:t>_</a:t>
            </a:r>
            <a:r>
              <a:rPr kumimoji="1" lang="zh-CN" altLang="en-US" dirty="0"/>
              <a:t>数组拷贝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数组拷贝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把数组拷贝一份</a:t>
            </a:r>
            <a:r>
              <a:rPr lang="en-US" altLang="zh-CN" dirty="0"/>
              <a:t>, </a:t>
            </a:r>
            <a:r>
              <a:rPr lang="zh-CN" altLang="en-US" dirty="0"/>
              <a:t>和原数组脱离关系</a:t>
            </a:r>
            <a:endParaRPr lang="en-US" altLang="zh-CN" dirty="0"/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 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 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创建新数组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brr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 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遍历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arr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每项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添加到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brr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46AE01-9E02-4687-A846-B4A88ABFF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14" y="2284190"/>
            <a:ext cx="2921150" cy="495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945458"/>
            <a:ext cx="6268910" cy="4511040"/>
          </a:xfrm>
        </p:spPr>
        <p:txBody>
          <a:bodyPr/>
          <a:lstStyle/>
          <a:p>
            <a:r>
              <a:rPr lang="zh-CN" altLang="en-US" dirty="0"/>
              <a:t>什么是浅拷贝</a:t>
            </a:r>
            <a:r>
              <a:rPr lang="en-US" altLang="zh-CN" dirty="0"/>
              <a:t>?</a:t>
            </a:r>
          </a:p>
          <a:p>
            <a:pPr marL="552450" lvl="1" indent="-285750"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阿里巴巴普惠体" panose="00020600040101010101"/>
              </a:rPr>
              <a:t>把数组</a:t>
            </a:r>
            <a:r>
              <a:rPr lang="en-US" altLang="zh-CN" b="0" dirty="0">
                <a:ea typeface="阿里巴巴普惠体" panose="00020600040101010101"/>
              </a:rPr>
              <a:t>/</a:t>
            </a:r>
            <a:r>
              <a:rPr lang="zh-CN" altLang="en-US" b="0" dirty="0">
                <a:ea typeface="阿里巴巴普惠体" panose="00020600040101010101"/>
              </a:rPr>
              <a:t>对象</a:t>
            </a:r>
            <a:r>
              <a:rPr lang="zh-CN" altLang="en-US" b="0" dirty="0">
                <a:solidFill>
                  <a:srgbClr val="AD2B26"/>
                </a:solidFill>
                <a:ea typeface="阿里巴巴普惠体" panose="00020600040101010101"/>
              </a:rPr>
              <a:t>第一层</a:t>
            </a:r>
            <a:r>
              <a:rPr lang="zh-CN" altLang="en-US" b="0" dirty="0">
                <a:ea typeface="阿里巴巴普惠体" panose="00020600040101010101"/>
              </a:rPr>
              <a:t>的值</a:t>
            </a:r>
            <a:r>
              <a:rPr lang="en-US" altLang="zh-CN" b="0" dirty="0">
                <a:ea typeface="阿里巴巴普惠体" panose="00020600040101010101"/>
              </a:rPr>
              <a:t>, </a:t>
            </a:r>
            <a:r>
              <a:rPr lang="zh-CN" altLang="en-US" b="0" dirty="0">
                <a:ea typeface="阿里巴巴普惠体" panose="00020600040101010101"/>
              </a:rPr>
              <a:t>复制到新的数组</a:t>
            </a:r>
            <a:r>
              <a:rPr lang="en-US" altLang="zh-CN" b="0" dirty="0">
                <a:ea typeface="阿里巴巴普惠体" panose="00020600040101010101"/>
              </a:rPr>
              <a:t>/</a:t>
            </a:r>
            <a:r>
              <a:rPr lang="zh-CN" altLang="en-US" b="0" dirty="0">
                <a:ea typeface="阿里巴巴普惠体" panose="00020600040101010101"/>
              </a:rPr>
              <a:t>对象中</a:t>
            </a:r>
            <a:endParaRPr lang="en-US" altLang="zh-CN" b="0" dirty="0">
              <a:ea typeface="阿里巴巴普惠体" panose="00020600040101010101"/>
            </a:endParaRPr>
          </a:p>
          <a:p>
            <a:r>
              <a:rPr lang="zh-CN" altLang="en-US" dirty="0"/>
              <a:t>浅拷贝使用场景</a:t>
            </a:r>
            <a:r>
              <a:rPr lang="en-US" altLang="zh-CN" dirty="0"/>
              <a:t>?</a:t>
            </a:r>
          </a:p>
          <a:p>
            <a:pPr marL="552450" lvl="1" indent="-285750"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阿里巴巴普惠体" panose="00020600040101010101"/>
              </a:rPr>
              <a:t>修改数组</a:t>
            </a:r>
            <a:r>
              <a:rPr lang="en-US" altLang="zh-CN" b="0" dirty="0">
                <a:ea typeface="阿里巴巴普惠体" panose="00020600040101010101"/>
              </a:rPr>
              <a:t>/</a:t>
            </a:r>
            <a:r>
              <a:rPr lang="zh-CN" altLang="en-US" b="0" dirty="0">
                <a:ea typeface="阿里巴巴普惠体" panose="00020600040101010101"/>
              </a:rPr>
              <a:t>对象</a:t>
            </a:r>
            <a:r>
              <a:rPr lang="en-US" altLang="zh-CN" b="0" dirty="0">
                <a:ea typeface="阿里巴巴普惠体" panose="00020600040101010101"/>
              </a:rPr>
              <a:t>, </a:t>
            </a:r>
            <a:r>
              <a:rPr lang="zh-CN" altLang="en-US" b="0" dirty="0">
                <a:ea typeface="阿里巴巴普惠体" panose="00020600040101010101"/>
              </a:rPr>
              <a:t>影响另一个数组</a:t>
            </a:r>
            <a:r>
              <a:rPr lang="en-US" altLang="zh-CN" b="0" dirty="0">
                <a:ea typeface="阿里巴巴普惠体" panose="00020600040101010101"/>
              </a:rPr>
              <a:t>/</a:t>
            </a:r>
            <a:r>
              <a:rPr lang="zh-CN" altLang="en-US" b="0" dirty="0">
                <a:ea typeface="阿里巴巴普惠体" panose="00020600040101010101"/>
              </a:rPr>
              <a:t>对象</a:t>
            </a:r>
            <a:r>
              <a:rPr lang="en-US" altLang="zh-CN" b="0" dirty="0">
                <a:ea typeface="阿里巴巴普惠体" panose="00020600040101010101"/>
              </a:rPr>
              <a:t>, “</a:t>
            </a:r>
            <a:r>
              <a:rPr lang="zh-CN" altLang="en-US" b="0" dirty="0">
                <a:ea typeface="阿里巴巴普惠体" panose="00020600040101010101"/>
              </a:rPr>
              <a:t>砍断</a:t>
            </a:r>
            <a:r>
              <a:rPr lang="en-US" altLang="zh-CN" b="0" dirty="0">
                <a:ea typeface="阿里巴巴普惠体" panose="00020600040101010101"/>
              </a:rPr>
              <a:t>”</a:t>
            </a:r>
            <a:r>
              <a:rPr lang="zh-CN" altLang="en-US" b="0" dirty="0">
                <a:ea typeface="阿里巴巴普惠体" panose="00020600040101010101"/>
              </a:rPr>
              <a:t>它们的联系</a:t>
            </a:r>
            <a:endParaRPr lang="en-US" altLang="zh-CN" b="0" dirty="0">
              <a:ea typeface="阿里巴巴普惠体" panose="00020600040101010101"/>
            </a:endParaRPr>
          </a:p>
          <a:p>
            <a:r>
              <a:rPr lang="zh-CN" altLang="en-US" dirty="0"/>
              <a:t>如何实现浅拷贝</a:t>
            </a:r>
            <a:r>
              <a:rPr lang="en-US" altLang="zh-CN" dirty="0"/>
              <a:t>?</a:t>
            </a:r>
          </a:p>
          <a:p>
            <a:pPr marL="552450" lvl="1" indent="-285750">
              <a:buFont typeface="Wingdings" panose="05000000000000000000" pitchFamily="2" charset="2"/>
              <a:buChar char="Ø"/>
            </a:pPr>
            <a:r>
              <a:rPr lang="en-US" altLang="zh-CN" b="0">
                <a:ea typeface="阿里巴巴普惠体" panose="00020600040101010101"/>
              </a:rPr>
              <a:t>for</a:t>
            </a:r>
            <a:r>
              <a:rPr lang="en-US" altLang="zh-CN" b="0" dirty="0">
                <a:ea typeface="阿里巴巴普惠体" panose="00020600040101010101"/>
              </a:rPr>
              <a:t>/for...in/</a:t>
            </a:r>
            <a:r>
              <a:rPr lang="zh-CN" altLang="en-US" b="0" dirty="0">
                <a:ea typeface="阿里巴巴普惠体" panose="00020600040101010101"/>
              </a:rPr>
              <a:t>扩展运算符</a:t>
            </a:r>
            <a:r>
              <a:rPr lang="en-US" altLang="zh-CN" b="0" dirty="0">
                <a:ea typeface="阿里巴巴普惠体" panose="00020600040101010101"/>
              </a:rPr>
              <a:t>/Object.assign()</a:t>
            </a:r>
            <a:r>
              <a:rPr lang="zh-CN" altLang="en-US" b="0" dirty="0">
                <a:ea typeface="阿里巴巴普惠体" panose="00020600040101010101"/>
              </a:rPr>
              <a:t>对象用</a:t>
            </a:r>
            <a:endParaRPr lang="en-US" altLang="zh-CN" b="0" dirty="0">
              <a:ea typeface="阿里巴巴普惠体" panose="00020600040101010101"/>
            </a:endParaRPr>
          </a:p>
          <a:p>
            <a:pPr marL="266700" lvl="1"/>
            <a:endParaRPr lang="en-US" altLang="zh-CN" b="0" dirty="0">
              <a:ea typeface="阿里巴巴普惠体" panose="00020600040101010101"/>
            </a:endParaRPr>
          </a:p>
          <a:p>
            <a:pPr marL="552450" lvl="1" indent="-285750">
              <a:buFont typeface="Wingdings" panose="05000000000000000000" pitchFamily="2" charset="2"/>
              <a:buChar char="Ø"/>
            </a:pPr>
            <a:endParaRPr lang="en-US" altLang="zh-CN" b="0" dirty="0">
              <a:ea typeface="阿里巴巴普惠体" panose="00020600040101010101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316</Words>
  <Application>Microsoft Office PowerPoint</Application>
  <PresentationFormat>宽屏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JS中级_浅拷贝</vt:lpstr>
      <vt:lpstr>思考</vt:lpstr>
      <vt:lpstr>思考题1</vt:lpstr>
      <vt:lpstr>思考题2</vt:lpstr>
      <vt:lpstr>思考题3</vt:lpstr>
      <vt:lpstr>拷贝</vt:lpstr>
      <vt:lpstr>拷贝的其他方法</vt:lpstr>
      <vt:lpstr>课上练习_数组拷贝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1437</cp:revision>
  <dcterms:created xsi:type="dcterms:W3CDTF">2020-03-31T02:23:00Z</dcterms:created>
  <dcterms:modified xsi:type="dcterms:W3CDTF">2021-06-21T11:29:10Z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