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5"/>
  </p:notesMasterIdLst>
  <p:handoutMasterIdLst>
    <p:handoutMasterId r:id="rId16"/>
  </p:handoutMasterIdLst>
  <p:sldIdLst>
    <p:sldId id="462" r:id="rId8"/>
    <p:sldId id="566" r:id="rId9"/>
    <p:sldId id="467" r:id="rId10"/>
    <p:sldId id="568" r:id="rId11"/>
    <p:sldId id="570" r:id="rId12"/>
    <p:sldId id="567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385D8A"/>
    <a:srgbClr val="B70006"/>
    <a:srgbClr val="49504F"/>
    <a:srgbClr val="FFFFF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JS_</a:t>
            </a:r>
            <a:r>
              <a:rPr kumimoji="1" lang="zh-CN" altLang="en-US" dirty="0"/>
              <a:t>深拷贝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126584" y="996614"/>
            <a:ext cx="5760538" cy="471024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1: </a:t>
            </a:r>
            <a:r>
              <a:rPr kumimoji="1" lang="zh-CN" altLang="en-US" dirty="0"/>
              <a:t>什么是浅拷贝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zh-CN" altLang="en-US" dirty="0"/>
              <a:t>问题</a:t>
            </a:r>
            <a:r>
              <a:rPr kumimoji="1" lang="en-US" altLang="zh-CN" dirty="0"/>
              <a:t>2: </a:t>
            </a:r>
            <a:r>
              <a:rPr kumimoji="1" lang="zh-CN" altLang="en-US" dirty="0"/>
              <a:t>数组</a:t>
            </a:r>
            <a:r>
              <a:rPr kumimoji="1" lang="en-US" altLang="zh-CN" dirty="0"/>
              <a:t>/</a:t>
            </a:r>
            <a:r>
              <a:rPr kumimoji="1" lang="zh-CN" altLang="en-US" dirty="0"/>
              <a:t>对象嵌套情况</a:t>
            </a:r>
            <a:r>
              <a:rPr kumimoji="1" lang="en-US" altLang="zh-CN"/>
              <a:t>? </a:t>
            </a:r>
            <a:endParaRPr kumimoji="1" lang="en-US" altLang="zh-CN" dirty="0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10880" y="234029"/>
            <a:ext cx="8771021" cy="517190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思考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回答打印的结果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F8DF66-236F-42EF-8C33-E2A57E65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5" y="1284745"/>
            <a:ext cx="4222967" cy="1358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8E8D2C-43B9-4012-A18A-D5068414F45A}"/>
              </a:ext>
            </a:extLst>
          </p:cNvPr>
          <p:cNvSpPr/>
          <p:nvPr/>
        </p:nvSpPr>
        <p:spPr>
          <a:xfrm>
            <a:off x="5017327" y="4252818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0x0000000000000003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90D23C-94C3-45A5-A487-0EF56F470D32}"/>
              </a:ext>
            </a:extLst>
          </p:cNvPr>
          <p:cNvSpPr txBox="1"/>
          <p:nvPr/>
        </p:nvSpPr>
        <p:spPr>
          <a:xfrm>
            <a:off x="5512064" y="5038428"/>
            <a:ext cx="73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brr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D519F4-E3B1-4628-848D-9BF4ECE96633}"/>
              </a:ext>
            </a:extLst>
          </p:cNvPr>
          <p:cNvSpPr/>
          <p:nvPr/>
        </p:nvSpPr>
        <p:spPr>
          <a:xfrm>
            <a:off x="5017327" y="3059989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0x0000000000000001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09060E-7B4E-43FD-A52D-FB93855DCAE1}"/>
              </a:ext>
            </a:extLst>
          </p:cNvPr>
          <p:cNvSpPr txBox="1"/>
          <p:nvPr/>
        </p:nvSpPr>
        <p:spPr>
          <a:xfrm>
            <a:off x="5477559" y="3771888"/>
            <a:ext cx="77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arr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BF167E-438E-48BB-A55B-ED32986B5809}"/>
              </a:ext>
            </a:extLst>
          </p:cNvPr>
          <p:cNvSpPr/>
          <p:nvPr/>
        </p:nvSpPr>
        <p:spPr>
          <a:xfrm>
            <a:off x="7228946" y="2562047"/>
            <a:ext cx="4830782" cy="31917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BA855A-9DFC-4975-8563-70D49C57F69D}"/>
              </a:ext>
            </a:extLst>
          </p:cNvPr>
          <p:cNvSpPr txBox="1"/>
          <p:nvPr/>
        </p:nvSpPr>
        <p:spPr>
          <a:xfrm>
            <a:off x="7802577" y="5831459"/>
            <a:ext cx="115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堆内存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626556-A4E2-4C34-8299-F548F0144711}"/>
              </a:ext>
            </a:extLst>
          </p:cNvPr>
          <p:cNvSpPr txBox="1"/>
          <p:nvPr/>
        </p:nvSpPr>
        <p:spPr>
          <a:xfrm>
            <a:off x="7343671" y="3712214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46FDCB-1163-4DAF-BF0B-F7F8EDE1A6F3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710980" y="3465431"/>
            <a:ext cx="632691" cy="400672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1D813BE-126F-41BA-A20C-04B1A5E70F90}"/>
              </a:ext>
            </a:extLst>
          </p:cNvPr>
          <p:cNvSpPr txBox="1"/>
          <p:nvPr/>
        </p:nvSpPr>
        <p:spPr>
          <a:xfrm>
            <a:off x="7349425" y="5296599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C88C03-1B65-4E4D-AF17-9FC348CD62F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10980" y="4658260"/>
            <a:ext cx="638445" cy="792228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C0FE22-CE3F-44EA-89C9-94E923AAFD7B}"/>
              </a:ext>
            </a:extLst>
          </p:cNvPr>
          <p:cNvSpPr/>
          <p:nvPr/>
        </p:nvSpPr>
        <p:spPr>
          <a:xfrm>
            <a:off x="7366605" y="4284462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[                                            ]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8F7C28-CA51-4555-B75E-E70596E53F59}"/>
              </a:ext>
            </a:extLst>
          </p:cNvPr>
          <p:cNvSpPr/>
          <p:nvPr/>
        </p:nvSpPr>
        <p:spPr>
          <a:xfrm>
            <a:off x="7366605" y="2702209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[“</a:t>
            </a:r>
            <a:r>
              <a:rPr lang="zh-CN" altLang="en-US" sz="1400" dirty="0"/>
              <a:t>小刘</a:t>
            </a:r>
            <a:r>
              <a:rPr lang="en-US" altLang="zh-CN" sz="1400" dirty="0"/>
              <a:t>”, “</a:t>
            </a:r>
            <a:r>
              <a:rPr lang="zh-CN" altLang="en-US" sz="1400" dirty="0"/>
              <a:t>小明</a:t>
            </a:r>
            <a:r>
              <a:rPr lang="en-US" altLang="zh-CN" sz="1400" dirty="0"/>
              <a:t>”, &amp;x00…2]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EC14AE-47E5-47E3-BFD1-FA7281FDF98C}"/>
              </a:ext>
            </a:extLst>
          </p:cNvPr>
          <p:cNvSpPr/>
          <p:nvPr/>
        </p:nvSpPr>
        <p:spPr>
          <a:xfrm>
            <a:off x="9770754" y="2685758"/>
            <a:ext cx="2064921" cy="1026455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[“</a:t>
            </a:r>
            <a:r>
              <a:rPr lang="zh-CN" altLang="en-US" sz="1400" dirty="0"/>
              <a:t>小花</a:t>
            </a:r>
            <a:r>
              <a:rPr lang="en-US" altLang="zh-CN" sz="1400" dirty="0"/>
              <a:t>”]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262C36-4510-4BB5-900F-F8AF0CA40B0A}"/>
              </a:ext>
            </a:extLst>
          </p:cNvPr>
          <p:cNvSpPr txBox="1"/>
          <p:nvPr/>
        </p:nvSpPr>
        <p:spPr>
          <a:xfrm>
            <a:off x="9785605" y="3716983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0x0000000000000002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AE6C7B-1C80-4FC4-8997-7A9D46F5B893}"/>
              </a:ext>
            </a:extLst>
          </p:cNvPr>
          <p:cNvSpPr/>
          <p:nvPr/>
        </p:nvSpPr>
        <p:spPr>
          <a:xfrm>
            <a:off x="9769801" y="2676639"/>
            <a:ext cx="2064921" cy="1026455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[“</a:t>
            </a:r>
            <a:r>
              <a:rPr lang="zh-CN" altLang="en-US" sz="1400" dirty="0"/>
              <a:t>小花</a:t>
            </a:r>
            <a:r>
              <a:rPr lang="en-US" altLang="zh-CN" sz="1400" dirty="0"/>
              <a:t>”, </a:t>
            </a:r>
            <a:r>
              <a:rPr lang="en-US" altLang="zh-CN" sz="1400" dirty="0">
                <a:solidFill>
                  <a:srgbClr val="FF0000"/>
                </a:solidFill>
              </a:rPr>
              <a:t>“</a:t>
            </a:r>
            <a:r>
              <a:rPr lang="zh-CN" altLang="en-US" sz="1400" dirty="0">
                <a:solidFill>
                  <a:srgbClr val="FF0000"/>
                </a:solidFill>
              </a:rPr>
              <a:t>小黑</a:t>
            </a:r>
            <a:r>
              <a:rPr lang="en-US" altLang="zh-CN" sz="1400" dirty="0">
                <a:solidFill>
                  <a:srgbClr val="FF0000"/>
                </a:solidFill>
              </a:rPr>
              <a:t>”]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1" name="文本占位符 3">
            <a:extLst>
              <a:ext uri="{FF2B5EF4-FFF2-40B4-BE49-F238E27FC236}">
                <a16:creationId xmlns:a16="http://schemas.microsoft.com/office/drawing/2014/main" id="{BB90F10E-B8D4-40B8-B1E5-56A815EE3A2F}"/>
              </a:ext>
            </a:extLst>
          </p:cNvPr>
          <p:cNvSpPr txBox="1">
            <a:spLocks/>
          </p:cNvSpPr>
          <p:nvPr/>
        </p:nvSpPr>
        <p:spPr>
          <a:xfrm>
            <a:off x="5483149" y="1524517"/>
            <a:ext cx="310013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D2B26"/>
                </a:solidFill>
              </a:rPr>
              <a:t>浅拷贝</a:t>
            </a:r>
            <a:r>
              <a:rPr lang="en-US" altLang="zh-CN" dirty="0">
                <a:solidFill>
                  <a:srgbClr val="AD2B26"/>
                </a:solidFill>
              </a:rPr>
              <a:t>: </a:t>
            </a:r>
            <a:r>
              <a:rPr lang="zh-CN" altLang="en-US" dirty="0">
                <a:solidFill>
                  <a:srgbClr val="333333"/>
                </a:solidFill>
              </a:rPr>
              <a:t>只拷贝第一层值</a:t>
            </a:r>
            <a:r>
              <a:rPr lang="en-US" altLang="zh-CN" dirty="0">
                <a:solidFill>
                  <a:srgbClr val="333333"/>
                </a:solidFill>
              </a:rPr>
              <a:t>, </a:t>
            </a:r>
            <a:r>
              <a:rPr lang="zh-CN" altLang="en-US" dirty="0">
                <a:solidFill>
                  <a:srgbClr val="333333"/>
                </a:solidFill>
              </a:rPr>
              <a:t>第二层互相引用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D04D40C7-7A12-43B6-ACAC-11FBCBB04607}"/>
              </a:ext>
            </a:extLst>
          </p:cNvPr>
          <p:cNvSpPr txBox="1">
            <a:spLocks/>
          </p:cNvSpPr>
          <p:nvPr/>
        </p:nvSpPr>
        <p:spPr>
          <a:xfrm>
            <a:off x="795784" y="2949291"/>
            <a:ext cx="459572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>
                <a:solidFill>
                  <a:srgbClr val="333333"/>
                </a:solidFill>
                <a:ea typeface="阿里巴巴普惠体" panose="00020600040101010101"/>
              </a:rPr>
              <a:t>["</a:t>
            </a:r>
            <a:r>
              <a:rPr lang="zh-CN" altLang="en-US" sz="1800" b="0" dirty="0">
                <a:solidFill>
                  <a:srgbClr val="333333"/>
                </a:solidFill>
                <a:ea typeface="阿里巴巴普惠体" panose="00020600040101010101"/>
              </a:rPr>
              <a:t>小刘</a:t>
            </a:r>
            <a:r>
              <a:rPr lang="en-US" altLang="zh-CN" sz="1800" b="0" dirty="0">
                <a:solidFill>
                  <a:srgbClr val="333333"/>
                </a:solidFill>
                <a:ea typeface="阿里巴巴普惠体" panose="00020600040101010101"/>
              </a:rPr>
              <a:t>", "</a:t>
            </a:r>
            <a:r>
              <a:rPr lang="zh-CN" altLang="en-US" sz="1800" b="0" dirty="0">
                <a:solidFill>
                  <a:srgbClr val="333333"/>
                </a:solidFill>
                <a:ea typeface="阿里巴巴普惠体" panose="00020600040101010101"/>
              </a:rPr>
              <a:t>小明</a:t>
            </a:r>
            <a:r>
              <a:rPr lang="en-US" altLang="zh-CN" sz="1800" b="0" dirty="0">
                <a:solidFill>
                  <a:srgbClr val="333333"/>
                </a:solidFill>
                <a:ea typeface="阿里巴巴普惠体" panose="00020600040101010101"/>
              </a:rPr>
              <a:t>", ["</a:t>
            </a:r>
            <a:r>
              <a:rPr lang="zh-CN" altLang="en-US" b="0" dirty="0">
                <a:solidFill>
                  <a:srgbClr val="333333"/>
                </a:solidFill>
                <a:ea typeface="阿里巴巴普惠体" panose="00020600040101010101"/>
              </a:rPr>
              <a:t>小花</a:t>
            </a:r>
            <a:r>
              <a:rPr lang="en-US" altLang="zh-CN" sz="1800" b="0" dirty="0">
                <a:solidFill>
                  <a:srgbClr val="333333"/>
                </a:solidFill>
                <a:ea typeface="阿里巴巴普惠体" panose="00020600040101010101"/>
              </a:rPr>
              <a:t>", </a:t>
            </a:r>
            <a:r>
              <a:rPr lang="en-US" altLang="zh-CN" sz="1800" b="0" dirty="0">
                <a:solidFill>
                  <a:srgbClr val="AD2B26"/>
                </a:solidFill>
                <a:ea typeface="阿里巴巴普惠体" panose="00020600040101010101"/>
              </a:rPr>
              <a:t>"</a:t>
            </a:r>
            <a:r>
              <a:rPr lang="zh-CN" altLang="en-US" sz="1800" b="0" dirty="0">
                <a:solidFill>
                  <a:srgbClr val="AD2B26"/>
                </a:solidFill>
                <a:ea typeface="阿里巴巴普惠体" panose="00020600040101010101"/>
              </a:rPr>
              <a:t>黑马</a:t>
            </a:r>
            <a:r>
              <a:rPr lang="en-US" altLang="zh-CN" sz="1800" b="0" dirty="0">
                <a:solidFill>
                  <a:srgbClr val="AD2B26"/>
                </a:solidFill>
                <a:ea typeface="阿里巴巴普惠体" panose="00020600040101010101"/>
              </a:rPr>
              <a:t>"</a:t>
            </a:r>
            <a:r>
              <a:rPr lang="en-US" altLang="zh-CN" sz="1800" b="0" dirty="0">
                <a:solidFill>
                  <a:srgbClr val="333333"/>
                </a:solidFill>
                <a:ea typeface="阿里巴巴普惠体" panose="00020600040101010101"/>
              </a:rPr>
              <a:t>]]</a:t>
            </a:r>
            <a:endParaRPr lang="zh-CN" altLang="en-US" sz="1800" b="0" dirty="0">
              <a:solidFill>
                <a:srgbClr val="333333"/>
              </a:solidFill>
              <a:ea typeface="阿里巴巴普惠体" panose="00020600040101010101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8224D5-E3BB-49D0-BFBD-3D3348DAFDE4}"/>
              </a:ext>
            </a:extLst>
          </p:cNvPr>
          <p:cNvSpPr/>
          <p:nvPr/>
        </p:nvSpPr>
        <p:spPr>
          <a:xfrm>
            <a:off x="7365652" y="2721656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[“</a:t>
            </a:r>
            <a:r>
              <a:rPr lang="zh-CN" altLang="en-US" sz="1400" dirty="0"/>
              <a:t>小刘</a:t>
            </a:r>
            <a:r>
              <a:rPr lang="en-US" altLang="zh-CN" sz="1400" dirty="0"/>
              <a:t>”, “</a:t>
            </a:r>
            <a:r>
              <a:rPr lang="zh-CN" altLang="en-US" sz="1400" dirty="0"/>
              <a:t>小明</a:t>
            </a:r>
            <a:r>
              <a:rPr lang="en-US" altLang="zh-CN" sz="1400" dirty="0"/>
              <a:t>”, </a:t>
            </a:r>
            <a:r>
              <a:rPr lang="en-US" altLang="zh-CN" sz="1400" dirty="0">
                <a:solidFill>
                  <a:srgbClr val="FF0000"/>
                </a:solidFill>
              </a:rPr>
              <a:t>&amp;x00…2</a:t>
            </a:r>
            <a:r>
              <a:rPr lang="en-US" altLang="zh-CN" sz="1400" dirty="0"/>
              <a:t>]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4A54F5-3BC1-47ED-9802-6DA5F36C91C8}"/>
              </a:ext>
            </a:extLst>
          </p:cNvPr>
          <p:cNvSpPr/>
          <p:nvPr/>
        </p:nvSpPr>
        <p:spPr>
          <a:xfrm>
            <a:off x="7365652" y="4296212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[“</a:t>
            </a:r>
            <a:r>
              <a:rPr lang="zh-CN" altLang="en-US" sz="1400" dirty="0"/>
              <a:t>小刘</a:t>
            </a:r>
            <a:r>
              <a:rPr lang="en-US" altLang="zh-CN" sz="1400" dirty="0"/>
              <a:t>”, “</a:t>
            </a:r>
            <a:r>
              <a:rPr lang="zh-CN" altLang="en-US" sz="1400" dirty="0"/>
              <a:t>小明</a:t>
            </a:r>
            <a:r>
              <a:rPr lang="en-US" altLang="zh-CN" sz="1400" dirty="0"/>
              <a:t>”, &amp;x00…2]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EAE453D-C67F-4A9D-8F53-809B8BF463A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098530" y="3338423"/>
            <a:ext cx="687075" cy="532449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6E42B9-1260-4750-9CEC-17BB946EFBE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9075541" y="3870872"/>
            <a:ext cx="710064" cy="752194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 animBg="1"/>
      <p:bldP spid="14" grpId="0"/>
      <p:bldP spid="15" grpId="0"/>
      <p:bldP spid="17" grpId="0"/>
      <p:bldP spid="20" grpId="0" animBg="1"/>
      <p:bldP spid="21" grpId="0" animBg="1"/>
      <p:bldP spid="22" grpId="0" animBg="1"/>
      <p:bldP spid="23" grpId="0"/>
      <p:bldP spid="30" grpId="0" animBg="1"/>
      <p:bldP spid="31" grpId="0"/>
      <p:bldP spid="26" grpId="0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回答打印的结果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69A003-8FC1-43FE-BADE-B1E37409352A}"/>
              </a:ext>
            </a:extLst>
          </p:cNvPr>
          <p:cNvSpPr/>
          <p:nvPr/>
        </p:nvSpPr>
        <p:spPr>
          <a:xfrm>
            <a:off x="7352170" y="4303782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8E8D2C-43B9-4012-A18A-D5068414F45A}"/>
              </a:ext>
            </a:extLst>
          </p:cNvPr>
          <p:cNvSpPr/>
          <p:nvPr/>
        </p:nvSpPr>
        <p:spPr>
          <a:xfrm>
            <a:off x="5103589" y="4252818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0x0000000000000005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90D23C-94C3-45A5-A487-0EF56F470D32}"/>
              </a:ext>
            </a:extLst>
          </p:cNvPr>
          <p:cNvSpPr txBox="1"/>
          <p:nvPr/>
        </p:nvSpPr>
        <p:spPr>
          <a:xfrm>
            <a:off x="5598326" y="5038428"/>
            <a:ext cx="738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D519F4-E3B1-4628-848D-9BF4ECE96633}"/>
              </a:ext>
            </a:extLst>
          </p:cNvPr>
          <p:cNvSpPr/>
          <p:nvPr/>
        </p:nvSpPr>
        <p:spPr>
          <a:xfrm>
            <a:off x="5103589" y="3059989"/>
            <a:ext cx="1693653" cy="810883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FFFF"/>
                </a:solidFill>
                <a:ea typeface="阿里巴巴普惠体" panose="00020600040101010101"/>
              </a:rPr>
              <a:t>0x0000000000000003</a:t>
            </a:r>
            <a:endParaRPr lang="zh-CN" altLang="en-US" sz="1800" dirty="0">
              <a:solidFill>
                <a:srgbClr val="FFFFFF"/>
              </a:solidFill>
              <a:ea typeface="阿里巴巴普惠体" panose="00020600040101010101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09060E-7B4E-43FD-A52D-FB93855DCAE1}"/>
              </a:ext>
            </a:extLst>
          </p:cNvPr>
          <p:cNvSpPr txBox="1"/>
          <p:nvPr/>
        </p:nvSpPr>
        <p:spPr>
          <a:xfrm>
            <a:off x="5563821" y="3771888"/>
            <a:ext cx="77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obj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BF167E-438E-48BB-A55B-ED32986B5809}"/>
              </a:ext>
            </a:extLst>
          </p:cNvPr>
          <p:cNvSpPr/>
          <p:nvPr/>
        </p:nvSpPr>
        <p:spPr>
          <a:xfrm>
            <a:off x="7228946" y="2562047"/>
            <a:ext cx="4830782" cy="31917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BA855A-9DFC-4975-8563-70D49C57F69D}"/>
              </a:ext>
            </a:extLst>
          </p:cNvPr>
          <p:cNvSpPr txBox="1"/>
          <p:nvPr/>
        </p:nvSpPr>
        <p:spPr>
          <a:xfrm>
            <a:off x="7802577" y="5831459"/>
            <a:ext cx="115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堆内存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626556-A4E2-4C34-8299-F548F0144711}"/>
              </a:ext>
            </a:extLst>
          </p:cNvPr>
          <p:cNvSpPr txBox="1"/>
          <p:nvPr/>
        </p:nvSpPr>
        <p:spPr>
          <a:xfrm>
            <a:off x="7343671" y="3712214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346FDCB-1163-4DAF-BF0B-F7F8EDE1A6F3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797242" y="3465431"/>
            <a:ext cx="546429" cy="400672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1D813BE-126F-41BA-A20C-04B1A5E70F90}"/>
              </a:ext>
            </a:extLst>
          </p:cNvPr>
          <p:cNvSpPr txBox="1"/>
          <p:nvPr/>
        </p:nvSpPr>
        <p:spPr>
          <a:xfrm>
            <a:off x="7349425" y="5296599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C88C03-1B65-4E4D-AF17-9FC348CD62F2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97242" y="4658260"/>
            <a:ext cx="552183" cy="792228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C0FE22-CE3F-44EA-89C9-94E923AAFD7B}"/>
              </a:ext>
            </a:extLst>
          </p:cNvPr>
          <p:cNvSpPr/>
          <p:nvPr/>
        </p:nvSpPr>
        <p:spPr>
          <a:xfrm>
            <a:off x="7352170" y="4322553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name: “</a:t>
            </a:r>
            <a:r>
              <a:rPr lang="zh-CN" altLang="en-US" sz="1400" dirty="0"/>
              <a:t>小明</a:t>
            </a:r>
            <a:r>
              <a:rPr lang="en-US" altLang="zh-CN" sz="1400" dirty="0"/>
              <a:t>”,</a:t>
            </a:r>
          </a:p>
          <a:p>
            <a:r>
              <a:rPr lang="en-US" altLang="zh-CN" sz="1400" dirty="0"/>
              <a:t>       age: 18,</a:t>
            </a:r>
          </a:p>
          <a:p>
            <a:r>
              <a:rPr lang="en-US" altLang="zh-CN" sz="1400" dirty="0"/>
              <a:t>       family: &amp;000…4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8F7C28-CA51-4555-B75E-E70596E53F59}"/>
              </a:ext>
            </a:extLst>
          </p:cNvPr>
          <p:cNvSpPr/>
          <p:nvPr/>
        </p:nvSpPr>
        <p:spPr>
          <a:xfrm>
            <a:off x="7366604" y="2704666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name: “</a:t>
            </a:r>
            <a:r>
              <a:rPr lang="zh-CN" altLang="en-US" sz="1400" dirty="0"/>
              <a:t>小明</a:t>
            </a:r>
            <a:r>
              <a:rPr lang="en-US" altLang="zh-CN" sz="1400" dirty="0"/>
              <a:t>”,</a:t>
            </a:r>
          </a:p>
          <a:p>
            <a:r>
              <a:rPr lang="en-US" altLang="zh-CN" sz="1400" dirty="0"/>
              <a:t>       age: 18,</a:t>
            </a:r>
          </a:p>
          <a:p>
            <a:r>
              <a:rPr lang="en-US" altLang="zh-CN" sz="1400" dirty="0"/>
              <a:t>       family: &amp;000…4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EC14AE-47E5-47E3-BFD1-FA7281FDF98C}"/>
              </a:ext>
            </a:extLst>
          </p:cNvPr>
          <p:cNvSpPr/>
          <p:nvPr/>
        </p:nvSpPr>
        <p:spPr>
          <a:xfrm>
            <a:off x="9770754" y="2685758"/>
            <a:ext cx="2064921" cy="1026455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fName: “</a:t>
            </a:r>
            <a:r>
              <a:rPr lang="zh-CN" altLang="en-US" sz="1400" dirty="0"/>
              <a:t>王</a:t>
            </a:r>
            <a:r>
              <a:rPr lang="en-US" altLang="zh-CN" sz="1400" dirty="0"/>
              <a:t>”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262C36-4510-4BB5-900F-F8AF0CA40B0A}"/>
              </a:ext>
            </a:extLst>
          </p:cNvPr>
          <p:cNvSpPr txBox="1"/>
          <p:nvPr/>
        </p:nvSpPr>
        <p:spPr>
          <a:xfrm>
            <a:off x="9785605" y="3716983"/>
            <a:ext cx="207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0x0000000000000004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6E42B9-1260-4750-9CEC-17BB946EFBE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957826" y="3870872"/>
            <a:ext cx="827779" cy="1054811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1AE6C7B-1C80-4FC4-8997-7A9D46F5B893}"/>
              </a:ext>
            </a:extLst>
          </p:cNvPr>
          <p:cNvSpPr/>
          <p:nvPr/>
        </p:nvSpPr>
        <p:spPr>
          <a:xfrm>
            <a:off x="9771685" y="2687414"/>
            <a:ext cx="2064921" cy="1026455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fName: “</a:t>
            </a:r>
            <a:r>
              <a:rPr lang="zh-CN" altLang="en-US" sz="1400" dirty="0">
                <a:solidFill>
                  <a:srgbClr val="FF0000"/>
                </a:solidFill>
              </a:rPr>
              <a:t>赵</a:t>
            </a:r>
            <a:r>
              <a:rPr lang="en-US" altLang="zh-CN" sz="1400" dirty="0"/>
              <a:t>”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A0D322D3-137B-4014-9A0C-6669FDDF89B7}"/>
              </a:ext>
            </a:extLst>
          </p:cNvPr>
          <p:cNvSpPr txBox="1">
            <a:spLocks/>
          </p:cNvSpPr>
          <p:nvPr/>
        </p:nvSpPr>
        <p:spPr>
          <a:xfrm>
            <a:off x="5483149" y="1524517"/>
            <a:ext cx="310013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AD2B26"/>
                </a:solidFill>
              </a:rPr>
              <a:t>浅拷贝</a:t>
            </a:r>
            <a:r>
              <a:rPr lang="en-US" altLang="zh-CN" dirty="0">
                <a:solidFill>
                  <a:srgbClr val="AD2B26"/>
                </a:solidFill>
              </a:rPr>
              <a:t>: </a:t>
            </a:r>
            <a:r>
              <a:rPr lang="zh-CN" altLang="en-US" dirty="0">
                <a:solidFill>
                  <a:srgbClr val="333333"/>
                </a:solidFill>
              </a:rPr>
              <a:t>只拷贝第一层值</a:t>
            </a:r>
            <a:r>
              <a:rPr lang="en-US" altLang="zh-CN" dirty="0">
                <a:solidFill>
                  <a:srgbClr val="333333"/>
                </a:solidFill>
              </a:rPr>
              <a:t>,</a:t>
            </a:r>
            <a:r>
              <a:rPr lang="zh-CN" altLang="en-US" dirty="0">
                <a:solidFill>
                  <a:srgbClr val="333333"/>
                </a:solidFill>
              </a:rPr>
              <a:t>第二层互相引用</a:t>
            </a:r>
            <a:endParaRPr lang="en-US" altLang="zh-CN" dirty="0">
              <a:solidFill>
                <a:srgbClr val="333333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EEAB9EE-E9E1-4235-B651-92EAB252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75" y="1393078"/>
            <a:ext cx="4140413" cy="2698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9962182-D8AD-4D9B-9B10-DD7DDFD2A825}"/>
              </a:ext>
            </a:extLst>
          </p:cNvPr>
          <p:cNvSpPr txBox="1"/>
          <p:nvPr/>
        </p:nvSpPr>
        <p:spPr>
          <a:xfrm>
            <a:off x="4163286" y="3649936"/>
            <a:ext cx="65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AD2B26"/>
                </a:solidFill>
                <a:ea typeface="阿里巴巴普惠体" panose="00020600040101010101"/>
              </a:rPr>
              <a:t>赵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BBC964F-E3E2-49F2-AD5D-A926BDE1ADD5}"/>
              </a:ext>
            </a:extLst>
          </p:cNvPr>
          <p:cNvSpPr/>
          <p:nvPr/>
        </p:nvSpPr>
        <p:spPr>
          <a:xfrm>
            <a:off x="7343615" y="2713473"/>
            <a:ext cx="2064921" cy="988638"/>
          </a:xfrm>
          <a:prstGeom prst="rect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name: “</a:t>
            </a:r>
            <a:r>
              <a:rPr lang="zh-CN" altLang="en-US" sz="1400" dirty="0"/>
              <a:t>小明</a:t>
            </a:r>
            <a:r>
              <a:rPr lang="en-US" altLang="zh-CN" sz="1400" dirty="0"/>
              <a:t>”,</a:t>
            </a:r>
          </a:p>
          <a:p>
            <a:r>
              <a:rPr lang="en-US" altLang="zh-CN" sz="1400" dirty="0"/>
              <a:t>       age: 18,</a:t>
            </a:r>
          </a:p>
          <a:p>
            <a:r>
              <a:rPr lang="en-US" altLang="zh-CN" sz="1400" dirty="0"/>
              <a:t>       family: </a:t>
            </a:r>
            <a:r>
              <a:rPr lang="en-US" altLang="zh-CN" sz="1400" dirty="0">
                <a:solidFill>
                  <a:srgbClr val="FF0000"/>
                </a:solidFill>
              </a:rPr>
              <a:t>&amp;000…4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EAE453D-C67F-4A9D-8F53-809B8BF463A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957826" y="3429000"/>
            <a:ext cx="827779" cy="441872"/>
          </a:xfrm>
          <a:prstGeom prst="straightConnector1">
            <a:avLst/>
          </a:prstGeom>
          <a:ln w="381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55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  <p:bldP spid="9" grpId="0"/>
      <p:bldP spid="10" grpId="0" animBg="1"/>
      <p:bldP spid="11" grpId="0"/>
      <p:bldP spid="13" grpId="0" animBg="1"/>
      <p:bldP spid="14" grpId="0"/>
      <p:bldP spid="15" grpId="0"/>
      <p:bldP spid="17" grpId="0"/>
      <p:bldP spid="20" grpId="0" animBg="1"/>
      <p:bldP spid="21" grpId="0" animBg="1"/>
      <p:bldP spid="22" grpId="0" animBg="1"/>
      <p:bldP spid="23" grpId="0"/>
      <p:bldP spid="30" grpId="0" animBg="1"/>
      <p:bldP spid="28" grpId="0"/>
      <p:bldP spid="26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深拷贝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1" y="767555"/>
            <a:ext cx="10719120" cy="517190"/>
          </a:xfrm>
        </p:spPr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遍历</a:t>
            </a:r>
            <a:r>
              <a:rPr lang="en-US" altLang="zh-CN" dirty="0"/>
              <a:t>, </a:t>
            </a:r>
            <a:r>
              <a:rPr lang="zh-CN" altLang="en-US" dirty="0"/>
              <a:t>判断</a:t>
            </a:r>
            <a:r>
              <a:rPr lang="en-US" altLang="zh-CN" dirty="0"/>
              <a:t>, </a:t>
            </a:r>
            <a:r>
              <a:rPr lang="zh-CN" altLang="en-US" dirty="0"/>
              <a:t>递归</a:t>
            </a:r>
            <a:r>
              <a:rPr lang="en-US" altLang="zh-CN" dirty="0"/>
              <a:t>, </a:t>
            </a:r>
            <a:r>
              <a:rPr lang="zh-CN" altLang="en-US" dirty="0"/>
              <a:t>创新</a:t>
            </a:r>
            <a:r>
              <a:rPr lang="en-US" altLang="zh-CN" dirty="0"/>
              <a:t>, </a:t>
            </a:r>
            <a:r>
              <a:rPr lang="zh-CN" altLang="en-US" dirty="0"/>
              <a:t>赋值</a:t>
            </a:r>
            <a:endParaRPr lang="zh-CN" altLang="en-US" dirty="0">
              <a:solidFill>
                <a:srgbClr val="AD2B26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892DCA-1578-4096-B6B6-D0F51A16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2" y="1391434"/>
            <a:ext cx="3111660" cy="2108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07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945458"/>
            <a:ext cx="6268910" cy="4511040"/>
          </a:xfrm>
        </p:spPr>
        <p:txBody>
          <a:bodyPr/>
          <a:lstStyle/>
          <a:p>
            <a:r>
              <a:rPr lang="zh-CN" altLang="en-US" dirty="0"/>
              <a:t>什么是深拷贝</a:t>
            </a:r>
            <a:r>
              <a:rPr lang="en-US" altLang="zh-CN" dirty="0"/>
              <a:t>?</a:t>
            </a: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把数组</a:t>
            </a:r>
            <a:r>
              <a:rPr lang="en-US" altLang="zh-CN" b="0" dirty="0">
                <a:ea typeface="阿里巴巴普惠体" panose="00020600040101010101"/>
              </a:rPr>
              <a:t>/</a:t>
            </a:r>
            <a:r>
              <a:rPr lang="zh-CN" altLang="en-US" b="0" dirty="0">
                <a:ea typeface="阿里巴巴普惠体" panose="00020600040101010101"/>
              </a:rPr>
              <a:t>对象</a:t>
            </a:r>
            <a:r>
              <a:rPr lang="zh-CN" altLang="en-US" b="0" dirty="0">
                <a:solidFill>
                  <a:srgbClr val="AD2B26"/>
                </a:solidFill>
                <a:ea typeface="阿里巴巴普惠体" panose="00020600040101010101"/>
              </a:rPr>
              <a:t>所有层</a:t>
            </a:r>
            <a:r>
              <a:rPr lang="zh-CN" altLang="en-US" b="0" dirty="0">
                <a:ea typeface="阿里巴巴普惠体" panose="00020600040101010101"/>
              </a:rPr>
              <a:t>的值</a:t>
            </a:r>
            <a:r>
              <a:rPr lang="en-US" altLang="zh-CN" b="0" dirty="0">
                <a:ea typeface="阿里巴巴普惠体" panose="00020600040101010101"/>
              </a:rPr>
              <a:t>, </a:t>
            </a:r>
            <a:r>
              <a:rPr lang="zh-CN" altLang="en-US" b="0" dirty="0">
                <a:ea typeface="阿里巴巴普惠体" panose="00020600040101010101"/>
              </a:rPr>
              <a:t>复制到新的数组</a:t>
            </a:r>
            <a:r>
              <a:rPr lang="en-US" altLang="zh-CN" b="0" dirty="0">
                <a:ea typeface="阿里巴巴普惠体" panose="00020600040101010101"/>
              </a:rPr>
              <a:t>/</a:t>
            </a:r>
            <a:r>
              <a:rPr lang="zh-CN" altLang="en-US" b="0" dirty="0">
                <a:ea typeface="阿里巴巴普惠体" panose="00020600040101010101"/>
              </a:rPr>
              <a:t>对象中</a:t>
            </a:r>
            <a:endParaRPr lang="en-US" altLang="zh-CN" b="0" dirty="0">
              <a:ea typeface="阿里巴巴普惠体" panose="00020600040101010101"/>
            </a:endParaRPr>
          </a:p>
          <a:p>
            <a:r>
              <a:rPr lang="zh-CN" altLang="en-US" dirty="0"/>
              <a:t>如何实现深拷贝</a:t>
            </a:r>
            <a:r>
              <a:rPr lang="en-US" altLang="zh-CN" dirty="0"/>
              <a:t>?</a:t>
            </a: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创建新数组</a:t>
            </a:r>
            <a:r>
              <a:rPr lang="en-US" altLang="zh-CN" b="0" dirty="0">
                <a:ea typeface="阿里巴巴普惠体" panose="00020600040101010101"/>
              </a:rPr>
              <a:t>/</a:t>
            </a:r>
            <a:r>
              <a:rPr lang="zh-CN" altLang="en-US" b="0" dirty="0">
                <a:ea typeface="阿里巴巴普惠体" panose="00020600040101010101"/>
              </a:rPr>
              <a:t>对象</a:t>
            </a:r>
            <a:endParaRPr lang="en-US" altLang="zh-CN" b="0" dirty="0">
              <a:ea typeface="阿里巴巴普惠体" panose="00020600040101010101"/>
            </a:endParaRP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判断基础类型</a:t>
            </a:r>
            <a:r>
              <a:rPr lang="en-US" altLang="zh-CN" b="0" dirty="0">
                <a:ea typeface="阿里巴巴普惠体" panose="00020600040101010101"/>
              </a:rPr>
              <a:t>, </a:t>
            </a:r>
            <a:r>
              <a:rPr lang="zh-CN" altLang="en-US" b="0" dirty="0">
                <a:ea typeface="阿里巴巴普惠体" panose="00020600040101010101"/>
              </a:rPr>
              <a:t>直接赋值</a:t>
            </a:r>
            <a:endParaRPr lang="en-US" altLang="zh-CN" b="0" dirty="0">
              <a:ea typeface="阿里巴巴普惠体" panose="00020600040101010101"/>
            </a:endParaRP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判断对象类型</a:t>
            </a:r>
            <a:r>
              <a:rPr lang="en-US" altLang="zh-CN" b="0" dirty="0">
                <a:ea typeface="阿里巴巴普惠体" panose="00020600040101010101"/>
              </a:rPr>
              <a:t>, </a:t>
            </a:r>
            <a:r>
              <a:rPr lang="zh-CN" altLang="en-US" b="0" dirty="0">
                <a:ea typeface="阿里巴巴普惠体" panose="00020600040101010101"/>
              </a:rPr>
              <a:t>递归调用函数</a:t>
            </a:r>
            <a:r>
              <a:rPr lang="en-US" altLang="zh-CN" b="0" dirty="0">
                <a:ea typeface="阿里巴巴普惠体" panose="00020600040101010101"/>
              </a:rPr>
              <a:t>, </a:t>
            </a:r>
            <a:r>
              <a:rPr lang="zh-CN" altLang="en-US" b="0" dirty="0">
                <a:ea typeface="阿里巴巴普惠体" panose="00020600040101010101"/>
              </a:rPr>
              <a:t>继续创建判断</a:t>
            </a:r>
            <a:endParaRPr lang="en-US" altLang="zh-CN" b="0" dirty="0">
              <a:ea typeface="阿里巴巴普惠体" panose="00020600040101010101"/>
            </a:endParaRPr>
          </a:p>
          <a:p>
            <a:pPr marL="552450" lvl="1" indent="-285750">
              <a:buFont typeface="Wingdings" panose="05000000000000000000" pitchFamily="2" charset="2"/>
              <a:buChar char="Ø"/>
            </a:pPr>
            <a:r>
              <a:rPr lang="zh-CN" altLang="en-US" b="0" dirty="0">
                <a:ea typeface="阿里巴巴普惠体" panose="00020600040101010101"/>
              </a:rPr>
              <a:t>函数最终返回新数组</a:t>
            </a:r>
            <a:r>
              <a:rPr lang="en-US" altLang="zh-CN" b="0" dirty="0">
                <a:ea typeface="阿里巴巴普惠体" panose="00020600040101010101"/>
              </a:rPr>
              <a:t>/</a:t>
            </a:r>
            <a:r>
              <a:rPr lang="zh-CN" altLang="en-US" b="0" dirty="0">
                <a:ea typeface="阿里巴巴普惠体" panose="00020600040101010101"/>
              </a:rPr>
              <a:t>对象</a:t>
            </a:r>
            <a:endParaRPr lang="en-US" altLang="zh-CN" b="0" dirty="0">
              <a:ea typeface="阿里巴巴普惠体" panose="00020600040101010101"/>
            </a:endParaRPr>
          </a:p>
          <a:p>
            <a:pPr marL="266700" lvl="1"/>
            <a:endParaRPr lang="en-US" altLang="zh-CN" b="0" dirty="0">
              <a:ea typeface="阿里巴巴普惠体" panose="00020600040101010101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A50BB9-1086-471E-84C5-6FF9F769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B90A50-681D-4074-86A6-4B4BD5A9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273</Words>
  <Application>Microsoft Office PowerPoint</Application>
  <PresentationFormat>宽屏</PresentationFormat>
  <Paragraphs>69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JS_深拷贝</vt:lpstr>
      <vt:lpstr>思考</vt:lpstr>
      <vt:lpstr>数组结构</vt:lpstr>
      <vt:lpstr>对象结构</vt:lpstr>
      <vt:lpstr>深拷贝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1382</cp:revision>
  <dcterms:created xsi:type="dcterms:W3CDTF">2020-03-31T02:23:00Z</dcterms:created>
  <dcterms:modified xsi:type="dcterms:W3CDTF">2022-03-27T06:01:27Z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