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3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embeddedFontLst>
    <p:embeddedFont>
      <p:font typeface="Arial Narrow" panose="020B060602020203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WYv5S4ZuPmucdu8J9pmiBeRpi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96ba63ed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c96ba63ed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96ba63ed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c96ba63ed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>
  <p:cSld name="标题幻灯片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7"/>
          <p:cNvGrpSpPr/>
          <p:nvPr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20" name="Google Shape;20;p7"/>
            <p:cNvPicPr preferRelativeResize="0"/>
            <p:nvPr/>
          </p:nvPicPr>
          <p:blipFill rotWithShape="1">
            <a:blip r:embed="rId2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7"/>
            <p:cNvPicPr preferRelativeResize="0"/>
            <p:nvPr/>
          </p:nvPicPr>
          <p:blipFill rotWithShape="1">
            <a:blip r:embed="rId2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7"/>
          <p:cNvSpPr/>
          <p:nvPr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489" y="282948"/>
            <a:ext cx="1767831" cy="29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7"/>
          <p:cNvSpPr txBox="1">
            <a:spLocks noGrp="1"/>
          </p:cNvSpPr>
          <p:nvPr>
            <p:ph type="subTitle" idx="1"/>
          </p:nvPr>
        </p:nvSpPr>
        <p:spPr>
          <a:xfrm>
            <a:off x="381487" y="3115708"/>
            <a:ext cx="6095742" cy="3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2286"/>
              <a:buNone/>
              <a:defRPr sz="254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81486" y="1854817"/>
            <a:ext cx="10667548" cy="114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/>
          <p:nvPr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7"/>
          <p:cNvSpPr/>
          <p:nvPr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1787" y="3246606"/>
            <a:ext cx="2448726" cy="210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61186" y="6005221"/>
            <a:ext cx="347027" cy="29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7" descr="A picture containing ax, vector graphics, t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97284" y="5678622"/>
            <a:ext cx="297421" cy="24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5152" y="6374731"/>
            <a:ext cx="341685" cy="23638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/>
          </a:p>
        </p:txBody>
      </p:sp>
      <p:sp>
        <p:nvSpPr>
          <p:cNvPr id="33" name="Google Shape;33;p7"/>
          <p:cNvSpPr txBox="1"/>
          <p:nvPr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/>
          </a:p>
        </p:txBody>
      </p:sp>
      <p:sp>
        <p:nvSpPr>
          <p:cNvPr id="34" name="Google Shape;34;p7"/>
          <p:cNvSpPr txBox="1"/>
          <p:nvPr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/>
          </a:p>
        </p:txBody>
      </p:sp>
      <p:sp>
        <p:nvSpPr>
          <p:cNvPr id="35" name="Google Shape;35;p7"/>
          <p:cNvSpPr txBox="1"/>
          <p:nvPr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Calibri"/>
              <a:buNone/>
            </a:pPr>
            <a:r>
              <a:rPr lang="en-US" sz="190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81487" y="3884883"/>
            <a:ext cx="6095742" cy="171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  <a:defRPr sz="2117">
                <a:solidFill>
                  <a:schemeClr val="accent3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1">
  <p:cSld name="Code Slide 1">
    <p:bg>
      <p:bgPr>
        <a:solidFill>
          <a:schemeClr val="accent3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2">
  <p:cSld name="Code Slide 2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QA Slide">
  <p:cSld name="Thanks QA Slide">
    <p:bg>
      <p:bgPr>
        <a:solidFill>
          <a:srgbClr val="B4B4B6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/>
        </p:nvSpPr>
        <p:spPr>
          <a:xfrm>
            <a:off x="2042921" y="2089607"/>
            <a:ext cx="3299901" cy="87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8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6870456" y="1573479"/>
            <a:ext cx="3433291" cy="3433344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6750" tIns="96750" rIns="96750" bIns="967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None/>
            </a:pPr>
            <a:endParaRPr sz="19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 txBox="1"/>
          <p:nvPr/>
        </p:nvSpPr>
        <p:spPr>
          <a:xfrm>
            <a:off x="7393950" y="2122179"/>
            <a:ext cx="1547401" cy="80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57" b="1" i="0" u="none" strike="noStrike" cap="none">
                <a:solidFill>
                  <a:srgbClr val="B4B4B6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71475" tIns="1181050" rIns="0" bIns="45700" anchor="t" anchorCtr="0">
            <a:noAutofit/>
          </a:bodyPr>
          <a:lstStyle/>
          <a:p>
            <a:pPr marL="0" marR="0" lvl="0" indent="0" algn="l" rtl="0">
              <a:lnSpc>
                <a:spcPct val="1102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None/>
            </a:pPr>
            <a:endParaRPr sz="1904" b="0" i="0" u="none" strike="noStrike" cap="non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marR="0" lvl="0" indent="-373761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 sz="25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586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sz="21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7470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1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2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1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 sz="11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/>
          <p:nvPr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" name="Google Shape;10;p6"/>
          <p:cNvSpPr/>
          <p:nvPr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1" name="Google Shape;11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69708" y="149147"/>
            <a:ext cx="981397" cy="8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504" y="6517136"/>
            <a:ext cx="1170551" cy="195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6"/>
          <p:cNvGrpSpPr/>
          <p:nvPr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16" name="Google Shape;16;p6"/>
            <p:cNvPicPr preferRelativeResize="0"/>
            <p:nvPr/>
          </p:nvPicPr>
          <p:blipFill rotWithShape="1">
            <a:blip r:embed="rId8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6"/>
            <p:cNvPicPr preferRelativeResize="0"/>
            <p:nvPr/>
          </p:nvPicPr>
          <p:blipFill rotWithShape="1">
            <a:blip r:embed="rId8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lluca/pyflexfloa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 txBox="1">
            <a:spLocks noGrp="1"/>
          </p:cNvSpPr>
          <p:nvPr>
            <p:ph type="title"/>
          </p:nvPr>
        </p:nvSpPr>
        <p:spPr>
          <a:xfrm>
            <a:off x="381484" y="1723799"/>
            <a:ext cx="10957075" cy="73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Calibri"/>
              <a:buNone/>
            </a:pPr>
            <a:r>
              <a:rPr lang="en-US"/>
              <a:t>SoftHier Progress Update</a:t>
            </a:r>
            <a:endParaRPr/>
          </a:p>
        </p:txBody>
      </p:sp>
      <p:sp>
        <p:nvSpPr>
          <p:cNvPr id="139" name="Google Shape;139;p1"/>
          <p:cNvSpPr txBox="1">
            <a:spLocks noGrp="1"/>
          </p:cNvSpPr>
          <p:nvPr>
            <p:ph type="body" idx="2"/>
          </p:nvPr>
        </p:nvSpPr>
        <p:spPr>
          <a:xfrm>
            <a:off x="381486" y="3441349"/>
            <a:ext cx="7325599" cy="10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Chi Zhang</a:t>
            </a:r>
            <a:r>
              <a:rPr lang="en-US" dirty="0"/>
              <a:t>		 	</a:t>
            </a:r>
            <a:r>
              <a:rPr lang="en-US" dirty="0">
                <a:solidFill>
                  <a:schemeClr val="dk1"/>
                </a:solidFill>
              </a:rPr>
              <a:t>chizhang@iis.ee.ethz.ch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lang="en-US" b="1" dirty="0"/>
              <a:t>Thomas Benz</a:t>
            </a:r>
            <a:r>
              <a:rPr lang="en-US" dirty="0">
                <a:solidFill>
                  <a:schemeClr val="dk1"/>
                </a:solidFill>
              </a:rPr>
              <a:t>	 </a:t>
            </a:r>
            <a:r>
              <a:rPr lang="en-US">
                <a:solidFill>
                  <a:schemeClr val="dk1"/>
                </a:solidFill>
              </a:rPr>
              <a:t>	  	tbenz</a:t>
            </a:r>
            <a:r>
              <a:rPr lang="en-US" dirty="0">
                <a:solidFill>
                  <a:schemeClr val="dk1"/>
                </a:solidFill>
              </a:rPr>
              <a:t>@iis.ee.ethz.ch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lang="en-US" b="1" dirty="0"/>
              <a:t>Luca Colagrande		</a:t>
            </a:r>
            <a:r>
              <a:rPr lang="en-US" dirty="0">
                <a:solidFill>
                  <a:schemeClr val="dk1"/>
                </a:solidFill>
              </a:rPr>
              <a:t>colluca@iis.ee.ethz.ch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638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System Scale-out Schemes</a:t>
            </a:r>
            <a:endParaRPr sz="3600" b="0" i="0" u="none" strike="noStrike" cap="none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316501" y="837414"/>
            <a:ext cx="6644286" cy="541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304795" marR="0" lvl="0" indent="-3047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Plan1: Hierarchical Scale-out with Xbar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383" marR="0" lvl="1" indent="-304795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here (Occamy):</a:t>
            </a:r>
            <a:endParaRPr/>
          </a:p>
          <a:p>
            <a:pPr marL="761976" marR="0" lvl="2" indent="-304795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Arial"/>
              <a:buChar char="•"/>
            </a:pPr>
            <a:r>
              <a:rPr lang="en-US" sz="17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Quadrant: Group 4 clusters, 512b wide Xbar</a:t>
            </a:r>
            <a:endParaRPr sz="17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1976" marR="0" lvl="2" indent="-304795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Arial"/>
              <a:buChar char="•"/>
            </a:pPr>
            <a:r>
              <a:rPr lang="en-US" sz="17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Top-level: Xbar interconnect (6 Quadrants, Host Core, SPM(L2),HBM channels, C2C-links, Peripherals 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383" marR="0" lvl="1" indent="-304795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Discussion for SoftHier: </a:t>
            </a:r>
            <a:endParaRPr/>
          </a:p>
          <a:p>
            <a:pPr marL="761976" marR="0" lvl="2" indent="-304795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hierarchy-levels to scale-out more</a:t>
            </a:r>
            <a:endParaRPr/>
          </a:p>
          <a:p>
            <a:pPr marL="761976" marR="0" lvl="2" indent="-304795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 of SPM (L2 memories): Only place at top-level? Or adding some SPM also into quadrants?</a:t>
            </a:r>
            <a:endParaRPr/>
          </a:p>
          <a:p>
            <a:pPr marL="761976" marR="0" lvl="2" indent="-304795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LLM’s workload mapping &amp; access dataflow: leverage more BW of intra-cluster &amp; intra-quadrant communication</a:t>
            </a:r>
            <a:endParaRPr/>
          </a:p>
          <a:p>
            <a:pPr marL="761976" marR="0" lvl="2" indent="-201925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1976" marR="0" lvl="2" indent="-20261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609"/>
              <a:buFont typeface="Arial"/>
              <a:buNone/>
            </a:pPr>
            <a:endParaRPr sz="17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2"/>
          <p:cNvGrpSpPr/>
          <p:nvPr/>
        </p:nvGrpSpPr>
        <p:grpSpPr>
          <a:xfrm>
            <a:off x="6960787" y="1589620"/>
            <a:ext cx="5144714" cy="4049179"/>
            <a:chOff x="6814997" y="520147"/>
            <a:chExt cx="3844447" cy="3025796"/>
          </a:xfrm>
        </p:grpSpPr>
        <p:pic>
          <p:nvPicPr>
            <p:cNvPr id="147" name="Google Shape;147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14997" y="520147"/>
              <a:ext cx="3844447" cy="30257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"/>
            <p:cNvSpPr/>
            <p:nvPr/>
          </p:nvSpPr>
          <p:spPr>
            <a:xfrm>
              <a:off x="7485291" y="539060"/>
              <a:ext cx="1064683" cy="893234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8549974" y="539060"/>
              <a:ext cx="1054735" cy="893234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9604709" y="539060"/>
              <a:ext cx="1054735" cy="893234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7485291" y="2317059"/>
              <a:ext cx="1064683" cy="893234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8549974" y="2317059"/>
              <a:ext cx="1054735" cy="893234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9604709" y="2317059"/>
              <a:ext cx="1054735" cy="893234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154" name="Google Shape;154;p2"/>
            <p:cNvCxnSpPr/>
            <p:nvPr/>
          </p:nvCxnSpPr>
          <p:spPr>
            <a:xfrm>
              <a:off x="8020807" y="1358211"/>
              <a:ext cx="0" cy="234949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55" name="Google Shape;155;p2"/>
            <p:cNvCxnSpPr/>
            <p:nvPr/>
          </p:nvCxnSpPr>
          <p:spPr>
            <a:xfrm>
              <a:off x="9079140" y="1353978"/>
              <a:ext cx="0" cy="234949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56" name="Google Shape;156;p2"/>
            <p:cNvCxnSpPr/>
            <p:nvPr/>
          </p:nvCxnSpPr>
          <p:spPr>
            <a:xfrm>
              <a:off x="10137473" y="1349745"/>
              <a:ext cx="0" cy="234949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57" name="Google Shape;157;p2"/>
            <p:cNvCxnSpPr/>
            <p:nvPr/>
          </p:nvCxnSpPr>
          <p:spPr>
            <a:xfrm>
              <a:off x="8015727" y="2203817"/>
              <a:ext cx="0" cy="234949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58" name="Google Shape;158;p2"/>
            <p:cNvCxnSpPr/>
            <p:nvPr/>
          </p:nvCxnSpPr>
          <p:spPr>
            <a:xfrm>
              <a:off x="9074060" y="2199584"/>
              <a:ext cx="0" cy="234949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59" name="Google Shape;159;p2"/>
            <p:cNvCxnSpPr/>
            <p:nvPr/>
          </p:nvCxnSpPr>
          <p:spPr>
            <a:xfrm>
              <a:off x="10132393" y="2195351"/>
              <a:ext cx="0" cy="234949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0" name="Google Shape;160;p2"/>
            <p:cNvCxnSpPr/>
            <p:nvPr/>
          </p:nvCxnSpPr>
          <p:spPr>
            <a:xfrm>
              <a:off x="7809141" y="1125379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1" name="Google Shape;161;p2"/>
            <p:cNvCxnSpPr/>
            <p:nvPr/>
          </p:nvCxnSpPr>
          <p:spPr>
            <a:xfrm>
              <a:off x="8046208" y="1123262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2" name="Google Shape;162;p2"/>
            <p:cNvCxnSpPr/>
            <p:nvPr/>
          </p:nvCxnSpPr>
          <p:spPr>
            <a:xfrm>
              <a:off x="7809141" y="672412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3" name="Google Shape;163;p2"/>
            <p:cNvCxnSpPr/>
            <p:nvPr/>
          </p:nvCxnSpPr>
          <p:spPr>
            <a:xfrm>
              <a:off x="8046208" y="670295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4" name="Google Shape;164;p2"/>
            <p:cNvCxnSpPr/>
            <p:nvPr/>
          </p:nvCxnSpPr>
          <p:spPr>
            <a:xfrm>
              <a:off x="8871708" y="1125379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5" name="Google Shape;165;p2"/>
            <p:cNvCxnSpPr/>
            <p:nvPr/>
          </p:nvCxnSpPr>
          <p:spPr>
            <a:xfrm>
              <a:off x="9108775" y="1123262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6" name="Google Shape;166;p2"/>
            <p:cNvCxnSpPr/>
            <p:nvPr/>
          </p:nvCxnSpPr>
          <p:spPr>
            <a:xfrm>
              <a:off x="8871708" y="672412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7" name="Google Shape;167;p2"/>
            <p:cNvCxnSpPr/>
            <p:nvPr/>
          </p:nvCxnSpPr>
          <p:spPr>
            <a:xfrm>
              <a:off x="9108775" y="670295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8" name="Google Shape;168;p2"/>
            <p:cNvCxnSpPr/>
            <p:nvPr/>
          </p:nvCxnSpPr>
          <p:spPr>
            <a:xfrm>
              <a:off x="9925808" y="1112681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9" name="Google Shape;169;p2"/>
            <p:cNvCxnSpPr/>
            <p:nvPr/>
          </p:nvCxnSpPr>
          <p:spPr>
            <a:xfrm>
              <a:off x="10162875" y="1110564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0" name="Google Shape;170;p2"/>
            <p:cNvCxnSpPr/>
            <p:nvPr/>
          </p:nvCxnSpPr>
          <p:spPr>
            <a:xfrm>
              <a:off x="9925808" y="659714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1" name="Google Shape;171;p2"/>
            <p:cNvCxnSpPr/>
            <p:nvPr/>
          </p:nvCxnSpPr>
          <p:spPr>
            <a:xfrm>
              <a:off x="10162875" y="657597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2" name="Google Shape;172;p2"/>
            <p:cNvCxnSpPr/>
            <p:nvPr/>
          </p:nvCxnSpPr>
          <p:spPr>
            <a:xfrm>
              <a:off x="7802155" y="3091229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3" name="Google Shape;173;p2"/>
            <p:cNvCxnSpPr/>
            <p:nvPr/>
          </p:nvCxnSpPr>
          <p:spPr>
            <a:xfrm>
              <a:off x="8039222" y="3089112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4" name="Google Shape;174;p2"/>
            <p:cNvCxnSpPr/>
            <p:nvPr/>
          </p:nvCxnSpPr>
          <p:spPr>
            <a:xfrm>
              <a:off x="7802155" y="2638262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5" name="Google Shape;175;p2"/>
            <p:cNvCxnSpPr/>
            <p:nvPr/>
          </p:nvCxnSpPr>
          <p:spPr>
            <a:xfrm>
              <a:off x="8039222" y="2636145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6" name="Google Shape;176;p2"/>
            <p:cNvCxnSpPr/>
            <p:nvPr/>
          </p:nvCxnSpPr>
          <p:spPr>
            <a:xfrm>
              <a:off x="8864722" y="3091229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7" name="Google Shape;177;p2"/>
            <p:cNvCxnSpPr/>
            <p:nvPr/>
          </p:nvCxnSpPr>
          <p:spPr>
            <a:xfrm>
              <a:off x="9101789" y="3089112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8" name="Google Shape;178;p2"/>
            <p:cNvCxnSpPr/>
            <p:nvPr/>
          </p:nvCxnSpPr>
          <p:spPr>
            <a:xfrm>
              <a:off x="8864722" y="2638262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9" name="Google Shape;179;p2"/>
            <p:cNvCxnSpPr/>
            <p:nvPr/>
          </p:nvCxnSpPr>
          <p:spPr>
            <a:xfrm>
              <a:off x="9101789" y="2636145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80" name="Google Shape;180;p2"/>
            <p:cNvCxnSpPr/>
            <p:nvPr/>
          </p:nvCxnSpPr>
          <p:spPr>
            <a:xfrm>
              <a:off x="9918822" y="3078531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81" name="Google Shape;181;p2"/>
            <p:cNvCxnSpPr/>
            <p:nvPr/>
          </p:nvCxnSpPr>
          <p:spPr>
            <a:xfrm>
              <a:off x="10155889" y="3076414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82" name="Google Shape;182;p2"/>
            <p:cNvCxnSpPr/>
            <p:nvPr/>
          </p:nvCxnSpPr>
          <p:spPr>
            <a:xfrm>
              <a:off x="9918822" y="2625564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83" name="Google Shape;183;p2"/>
            <p:cNvCxnSpPr/>
            <p:nvPr/>
          </p:nvCxnSpPr>
          <p:spPr>
            <a:xfrm>
              <a:off x="10155889" y="2623447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638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System Scale-out Schemes</a:t>
            </a:r>
            <a:endParaRPr sz="3600" b="0" i="0" u="none" strike="noStrike" cap="none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 txBox="1"/>
          <p:nvPr/>
        </p:nvSpPr>
        <p:spPr>
          <a:xfrm>
            <a:off x="316501" y="837414"/>
            <a:ext cx="6644286" cy="541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304795" marR="0" lvl="0" indent="-3047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Plan2: Flatten Scale-out with Mesh NoC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383" marR="0" lvl="1" indent="-304795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here:</a:t>
            </a:r>
            <a:endParaRPr/>
          </a:p>
          <a:p>
            <a:pPr marL="761976" marR="0" lvl="2" indent="-304795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Flatten every component (clusters, Host Core, SPM(L2),HBM channels, C2C-links, Peripherals)</a:t>
            </a:r>
            <a:endParaRPr/>
          </a:p>
          <a:p>
            <a:pPr marL="761976" marR="0" lvl="2" indent="-304795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every components by mesh NoC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383" marR="0" lvl="1" indent="-304795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Discussion for SoftHier: </a:t>
            </a:r>
            <a:endParaRPr/>
          </a:p>
          <a:p>
            <a:pPr marL="761976" marR="0" lvl="2" indent="-304795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Placement of SPM (L2 memories):  How to keep short distance to Clusters &amp; to HBM channels? </a:t>
            </a:r>
            <a:endParaRPr sz="136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1976" marR="0" lvl="2" indent="-304795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LLM’s workload mapping &amp; access dataflow: Minimize NoC traffic</a:t>
            </a:r>
            <a:endParaRPr/>
          </a:p>
        </p:txBody>
      </p:sp>
      <p:pic>
        <p:nvPicPr>
          <p:cNvPr id="190" name="Google Shape;19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0786" y="1655733"/>
            <a:ext cx="5113079" cy="400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638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Current Statues</a:t>
            </a:r>
            <a:endParaRPr sz="3600" b="0" i="0" u="none" strike="noStrike" cap="none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4"/>
          <p:cNvSpPr txBox="1"/>
          <p:nvPr/>
        </p:nvSpPr>
        <p:spPr>
          <a:xfrm>
            <a:off x="316501" y="837414"/>
            <a:ext cx="6644285" cy="541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304795" marR="0" lvl="0" indent="-3047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Hierarchical Scale-out System in GVSoC</a:t>
            </a:r>
            <a:endParaRPr dirty="0"/>
          </a:p>
          <a:p>
            <a:pPr marL="533383" marR="0" lvl="1" indent="-304795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first modeling Occamy, because:</a:t>
            </a:r>
            <a:endParaRPr dirty="0"/>
          </a:p>
          <a:p>
            <a:pPr marL="761976" marR="0" lvl="2" indent="-304795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Arial"/>
              <a:buChar char="•"/>
            </a:pPr>
            <a:r>
              <a:rPr lang="en-US" sz="178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RTL &amp; tape-out chips, so that can calibrate GVSoC models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383" marR="0" lvl="1" indent="-304795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Occamy model in GVSoC:</a:t>
            </a:r>
            <a:endParaRPr dirty="0"/>
          </a:p>
          <a:p>
            <a:pPr marL="761976" marR="0" lvl="2" indent="-304795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Arial"/>
              <a:buChar char="•"/>
            </a:pPr>
            <a:r>
              <a:rPr lang="en-US" sz="178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Snitch cluster (</a:t>
            </a:r>
            <a:r>
              <a:rPr lang="en-US" sz="1787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iDMA</a:t>
            </a:r>
            <a:r>
              <a:rPr lang="en-US" sz="178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equipped) – </a:t>
            </a:r>
            <a:r>
              <a:rPr lang="en-US" sz="1787" b="1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done</a:t>
            </a:r>
          </a:p>
          <a:p>
            <a:pPr marL="761976" marR="0" lvl="2" indent="-304795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Arial"/>
              <a:buChar char="•"/>
            </a:pPr>
            <a:r>
              <a:rPr lang="en-US" altLang="zh-CN" dirty="0"/>
              <a:t>Extending Snitch cluster with RedMule – </a:t>
            </a:r>
            <a:r>
              <a:rPr lang="en-US" altLang="zh-CN" b="1" dirty="0">
                <a:solidFill>
                  <a:schemeClr val="accent3"/>
                </a:solidFill>
              </a:rPr>
              <a:t>done</a:t>
            </a:r>
            <a:endParaRPr lang="zh-CN" altLang="en-US" b="1" dirty="0">
              <a:solidFill>
                <a:schemeClr val="accent3"/>
              </a:solidFill>
            </a:endParaRPr>
          </a:p>
          <a:p>
            <a:pPr marL="761976" marR="0" lvl="2" indent="-304795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Arial"/>
              <a:buChar char="•"/>
            </a:pPr>
            <a:r>
              <a:rPr lang="en-US" sz="178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Quadrant modeling – </a:t>
            </a:r>
            <a:r>
              <a:rPr lang="en-US" sz="1787" b="1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done</a:t>
            </a:r>
            <a:endParaRPr dirty="0"/>
          </a:p>
          <a:p>
            <a:pPr marL="761976" marR="0" lvl="2" indent="-304795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Arial"/>
              <a:buChar char="•"/>
            </a:pPr>
            <a:r>
              <a:rPr lang="en-US" sz="178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Top-level modeling – </a:t>
            </a:r>
            <a:r>
              <a:rPr lang="en-US" sz="1787" b="1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on going</a:t>
            </a:r>
            <a:endParaRPr dirty="0"/>
          </a:p>
          <a:p>
            <a:pPr marL="761976" marR="0" lvl="2" indent="-304795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Arial"/>
              <a:buChar char="•"/>
            </a:pPr>
            <a:r>
              <a:rPr lang="en-US" sz="178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testing – </a:t>
            </a:r>
            <a:r>
              <a:rPr lang="en-US" sz="1787" b="1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on going</a:t>
            </a:r>
            <a:endParaRPr dirty="0"/>
          </a:p>
          <a:p>
            <a:pPr marL="761976" marR="0" lvl="2" indent="-304795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Arial"/>
              <a:buChar char="•"/>
            </a:pPr>
            <a:r>
              <a:rPr lang="en-US" sz="1787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iDMA</a:t>
            </a:r>
            <a:r>
              <a:rPr lang="en-US" sz="178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testing – </a:t>
            </a:r>
            <a:r>
              <a:rPr lang="en-US" sz="1787" b="1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on going</a:t>
            </a:r>
            <a:endParaRPr dirty="0"/>
          </a:p>
          <a:p>
            <a:pPr marL="533383" marR="0" lvl="1" indent="-201924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1976" marR="0" lvl="2" indent="-20261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609"/>
              <a:buFont typeface="Arial"/>
              <a:buNone/>
            </a:pPr>
            <a:endParaRPr sz="17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4"/>
          <p:cNvGrpSpPr/>
          <p:nvPr/>
        </p:nvGrpSpPr>
        <p:grpSpPr>
          <a:xfrm>
            <a:off x="6960787" y="1589620"/>
            <a:ext cx="5144714" cy="4049179"/>
            <a:chOff x="6814997" y="520147"/>
            <a:chExt cx="3844447" cy="3025796"/>
          </a:xfrm>
        </p:grpSpPr>
        <p:pic>
          <p:nvPicPr>
            <p:cNvPr id="198" name="Google Shape;198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14997" y="520147"/>
              <a:ext cx="3844447" cy="30257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4"/>
            <p:cNvSpPr/>
            <p:nvPr/>
          </p:nvSpPr>
          <p:spPr>
            <a:xfrm>
              <a:off x="7485291" y="539060"/>
              <a:ext cx="1064683" cy="893234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8549974" y="539060"/>
              <a:ext cx="1054735" cy="893234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9604709" y="539060"/>
              <a:ext cx="1054735" cy="893234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7485291" y="2317059"/>
              <a:ext cx="1064683" cy="893234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8549974" y="2317059"/>
              <a:ext cx="1054735" cy="893234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9604709" y="2317059"/>
              <a:ext cx="1054735" cy="893234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205" name="Google Shape;205;p4"/>
            <p:cNvCxnSpPr/>
            <p:nvPr/>
          </p:nvCxnSpPr>
          <p:spPr>
            <a:xfrm>
              <a:off x="8020807" y="1358211"/>
              <a:ext cx="0" cy="234949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06" name="Google Shape;206;p4"/>
            <p:cNvCxnSpPr/>
            <p:nvPr/>
          </p:nvCxnSpPr>
          <p:spPr>
            <a:xfrm>
              <a:off x="9079140" y="1353978"/>
              <a:ext cx="0" cy="234949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07" name="Google Shape;207;p4"/>
            <p:cNvCxnSpPr/>
            <p:nvPr/>
          </p:nvCxnSpPr>
          <p:spPr>
            <a:xfrm>
              <a:off x="10137473" y="1349745"/>
              <a:ext cx="0" cy="234949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08" name="Google Shape;208;p4"/>
            <p:cNvCxnSpPr/>
            <p:nvPr/>
          </p:nvCxnSpPr>
          <p:spPr>
            <a:xfrm>
              <a:off x="8015727" y="2203817"/>
              <a:ext cx="0" cy="234949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09" name="Google Shape;209;p4"/>
            <p:cNvCxnSpPr/>
            <p:nvPr/>
          </p:nvCxnSpPr>
          <p:spPr>
            <a:xfrm>
              <a:off x="9074060" y="2199584"/>
              <a:ext cx="0" cy="234949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0" name="Google Shape;210;p4"/>
            <p:cNvCxnSpPr/>
            <p:nvPr/>
          </p:nvCxnSpPr>
          <p:spPr>
            <a:xfrm>
              <a:off x="10132393" y="2195351"/>
              <a:ext cx="0" cy="234949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1" name="Google Shape;211;p4"/>
            <p:cNvCxnSpPr/>
            <p:nvPr/>
          </p:nvCxnSpPr>
          <p:spPr>
            <a:xfrm>
              <a:off x="7809141" y="1125379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2" name="Google Shape;212;p4"/>
            <p:cNvCxnSpPr/>
            <p:nvPr/>
          </p:nvCxnSpPr>
          <p:spPr>
            <a:xfrm>
              <a:off x="8046208" y="1123262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3" name="Google Shape;213;p4"/>
            <p:cNvCxnSpPr/>
            <p:nvPr/>
          </p:nvCxnSpPr>
          <p:spPr>
            <a:xfrm>
              <a:off x="7809141" y="672412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4" name="Google Shape;214;p4"/>
            <p:cNvCxnSpPr/>
            <p:nvPr/>
          </p:nvCxnSpPr>
          <p:spPr>
            <a:xfrm>
              <a:off x="8046208" y="670295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5" name="Google Shape;215;p4"/>
            <p:cNvCxnSpPr/>
            <p:nvPr/>
          </p:nvCxnSpPr>
          <p:spPr>
            <a:xfrm>
              <a:off x="8871708" y="1125379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6" name="Google Shape;216;p4"/>
            <p:cNvCxnSpPr/>
            <p:nvPr/>
          </p:nvCxnSpPr>
          <p:spPr>
            <a:xfrm>
              <a:off x="9108775" y="1123262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7" name="Google Shape;217;p4"/>
            <p:cNvCxnSpPr/>
            <p:nvPr/>
          </p:nvCxnSpPr>
          <p:spPr>
            <a:xfrm>
              <a:off x="8871708" y="672412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8" name="Google Shape;218;p4"/>
            <p:cNvCxnSpPr/>
            <p:nvPr/>
          </p:nvCxnSpPr>
          <p:spPr>
            <a:xfrm>
              <a:off x="9108775" y="670295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9" name="Google Shape;219;p4"/>
            <p:cNvCxnSpPr/>
            <p:nvPr/>
          </p:nvCxnSpPr>
          <p:spPr>
            <a:xfrm>
              <a:off x="9925808" y="1112681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0" name="Google Shape;220;p4"/>
            <p:cNvCxnSpPr/>
            <p:nvPr/>
          </p:nvCxnSpPr>
          <p:spPr>
            <a:xfrm>
              <a:off x="10162875" y="1110564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1" name="Google Shape;221;p4"/>
            <p:cNvCxnSpPr/>
            <p:nvPr/>
          </p:nvCxnSpPr>
          <p:spPr>
            <a:xfrm>
              <a:off x="9925808" y="659714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2" name="Google Shape;222;p4"/>
            <p:cNvCxnSpPr/>
            <p:nvPr/>
          </p:nvCxnSpPr>
          <p:spPr>
            <a:xfrm>
              <a:off x="10162875" y="657597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3" name="Google Shape;223;p4"/>
            <p:cNvCxnSpPr/>
            <p:nvPr/>
          </p:nvCxnSpPr>
          <p:spPr>
            <a:xfrm>
              <a:off x="7802155" y="3091229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4" name="Google Shape;224;p4"/>
            <p:cNvCxnSpPr/>
            <p:nvPr/>
          </p:nvCxnSpPr>
          <p:spPr>
            <a:xfrm>
              <a:off x="8039222" y="3089112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5" name="Google Shape;225;p4"/>
            <p:cNvCxnSpPr/>
            <p:nvPr/>
          </p:nvCxnSpPr>
          <p:spPr>
            <a:xfrm>
              <a:off x="7802155" y="2638262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6" name="Google Shape;226;p4"/>
            <p:cNvCxnSpPr/>
            <p:nvPr/>
          </p:nvCxnSpPr>
          <p:spPr>
            <a:xfrm>
              <a:off x="8039222" y="2636145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7" name="Google Shape;227;p4"/>
            <p:cNvCxnSpPr/>
            <p:nvPr/>
          </p:nvCxnSpPr>
          <p:spPr>
            <a:xfrm>
              <a:off x="8864722" y="3091229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8" name="Google Shape;228;p4"/>
            <p:cNvCxnSpPr/>
            <p:nvPr/>
          </p:nvCxnSpPr>
          <p:spPr>
            <a:xfrm>
              <a:off x="9101789" y="3089112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9" name="Google Shape;229;p4"/>
            <p:cNvCxnSpPr/>
            <p:nvPr/>
          </p:nvCxnSpPr>
          <p:spPr>
            <a:xfrm>
              <a:off x="8864722" y="2638262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0" name="Google Shape;230;p4"/>
            <p:cNvCxnSpPr/>
            <p:nvPr/>
          </p:nvCxnSpPr>
          <p:spPr>
            <a:xfrm>
              <a:off x="9101789" y="2636145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1" name="Google Shape;231;p4"/>
            <p:cNvCxnSpPr/>
            <p:nvPr/>
          </p:nvCxnSpPr>
          <p:spPr>
            <a:xfrm>
              <a:off x="9918822" y="3078531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2" name="Google Shape;232;p4"/>
            <p:cNvCxnSpPr/>
            <p:nvPr/>
          </p:nvCxnSpPr>
          <p:spPr>
            <a:xfrm>
              <a:off x="10155889" y="3076414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3" name="Google Shape;233;p4"/>
            <p:cNvCxnSpPr/>
            <p:nvPr/>
          </p:nvCxnSpPr>
          <p:spPr>
            <a:xfrm>
              <a:off x="9918822" y="2625564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4" name="Google Shape;234;p4"/>
            <p:cNvCxnSpPr/>
            <p:nvPr/>
          </p:nvCxnSpPr>
          <p:spPr>
            <a:xfrm>
              <a:off x="10155889" y="2623447"/>
              <a:ext cx="190500" cy="0"/>
            </a:xfrm>
            <a:prstGeom prst="straightConnector1">
              <a:avLst/>
            </a:prstGeom>
            <a:noFill/>
            <a:ln w="12700" cap="flat" cmpd="sng">
              <a:solidFill>
                <a:srgbClr val="DDE6CA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96ba63edd_1_0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400" cy="65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iDMA</a:t>
            </a:r>
            <a:endParaRPr/>
          </a:p>
        </p:txBody>
      </p:sp>
      <p:sp>
        <p:nvSpPr>
          <p:cNvPr id="240" name="Google Shape;240;g2c96ba63edd_1_0"/>
          <p:cNvSpPr txBox="1">
            <a:spLocks noGrp="1"/>
          </p:cNvSpPr>
          <p:nvPr>
            <p:ph type="body" idx="1"/>
          </p:nvPr>
        </p:nvSpPr>
        <p:spPr>
          <a:xfrm>
            <a:off x="316497" y="991350"/>
            <a:ext cx="11040900" cy="5524500"/>
          </a:xfrm>
          <a:prstGeom prst="rect">
            <a:avLst/>
          </a:prstGeom>
        </p:spPr>
        <p:txBody>
          <a:bodyPr spcFirstLastPara="1" wrap="square" lIns="0" tIns="46800" rIns="0" bIns="45700" anchor="t" anchorCtr="0">
            <a:noAutofit/>
          </a:bodyPr>
          <a:lstStyle/>
          <a:p>
            <a:pPr marL="457200" lvl="0" indent="-331470" algn="l" rtl="0">
              <a:spcBef>
                <a:spcPts val="127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DATE24</a:t>
            </a:r>
            <a:endParaRPr/>
          </a:p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Easter</a:t>
            </a:r>
            <a:endParaRPr/>
          </a:p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Busy with a publication and tapeout</a:t>
            </a:r>
            <a:endParaRPr/>
          </a:p>
        </p:txBody>
      </p:sp>
      <p:sp>
        <p:nvSpPr>
          <p:cNvPr id="241" name="Google Shape;241;g2c96ba63edd_1_0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500" cy="308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96ba63edd_3_0"/>
          <p:cNvSpPr txBox="1"/>
          <p:nvPr/>
        </p:nvSpPr>
        <p:spPr>
          <a:xfrm>
            <a:off x="299070" y="170391"/>
            <a:ext cx="116388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638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Snitch cluster</a:t>
            </a:r>
            <a:endParaRPr sz="3600" b="0" i="0" u="none" strike="noStrike" cap="none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2c96ba63edd_3_0"/>
          <p:cNvSpPr txBox="1"/>
          <p:nvPr/>
        </p:nvSpPr>
        <p:spPr>
          <a:xfrm>
            <a:off x="316499" y="837425"/>
            <a:ext cx="10548300" cy="5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457200" lvl="0" indent="-3898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Char char="•"/>
            </a:pPr>
            <a: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Efforts reported as ongoing in the last meeting have been merged:</a:t>
            </a: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98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Char char="○"/>
            </a:pPr>
            <a: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PRs #90, #102, #104</a:t>
            </a: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98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Char char="•"/>
            </a:pPr>
            <a: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Along with others:</a:t>
            </a: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98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Char char="○"/>
            </a:pPr>
            <a: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PRs #103, #111, #96, #119, #120, #112, #117, #113</a:t>
            </a: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98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Char char="○"/>
            </a:pPr>
            <a: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summary, these:</a:t>
            </a: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8988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Char char="■"/>
            </a:pPr>
            <a: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new kernels and benchmarks (e.g. atax, correlation, covariance)</a:t>
            </a: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8988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Char char="■"/>
            </a:pPr>
            <a: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existing kernels (e.g. Layernorm)</a:t>
            </a: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8988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Char char="■"/>
            </a:pPr>
            <a: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minor improvements and bug fixes to build system and verification infrastructure</a:t>
            </a: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8988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Char char="■"/>
            </a:pPr>
            <a: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proper FP8 verification, develop </a:t>
            </a:r>
            <a:r>
              <a:rPr lang="en-US" sz="254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pyflexfloat</a:t>
            </a:r>
            <a: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library</a:t>
            </a: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98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Char char="•"/>
            </a:pPr>
            <a: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aligned the Occamy repo with all the changes which have been merged to Snitch in the last months (PR #22)</a:t>
            </a: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414</Words>
  <Application>Microsoft Office PowerPoint</Application>
  <PresentationFormat>宽屏</PresentationFormat>
  <Paragraphs>48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Consolas</vt:lpstr>
      <vt:lpstr>Calibri</vt:lpstr>
      <vt:lpstr>Arial Narrow</vt:lpstr>
      <vt:lpstr>Arial</vt:lpstr>
      <vt:lpstr>PULP Code</vt:lpstr>
      <vt:lpstr>Office 主题​​</vt:lpstr>
      <vt:lpstr>SoftHier Progress Update</vt:lpstr>
      <vt:lpstr>PowerPoint 演示文稿</vt:lpstr>
      <vt:lpstr>PowerPoint 演示文稿</vt:lpstr>
      <vt:lpstr>PowerPoint 演示文稿</vt:lpstr>
      <vt:lpstr>iDMA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SoftHier Progress Update</dc:title>
  <dc:creator>Chi Zhang</dc:creator>
  <cp:lastModifiedBy>Zhang  Chi</cp:lastModifiedBy>
  <cp:revision>2</cp:revision>
  <dcterms:created xsi:type="dcterms:W3CDTF">2023-03-05T10:39:52Z</dcterms:created>
  <dcterms:modified xsi:type="dcterms:W3CDTF">2024-04-08T07:14:54Z</dcterms:modified>
</cp:coreProperties>
</file>