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2"/>
  </p:notesMasterIdLst>
  <p:sldIdLst>
    <p:sldId id="356" r:id="rId2"/>
    <p:sldId id="434" r:id="rId3"/>
    <p:sldId id="435" r:id="rId4"/>
    <p:sldId id="436" r:id="rId5"/>
    <p:sldId id="438" r:id="rId6"/>
    <p:sldId id="437" r:id="rId7"/>
    <p:sldId id="260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hi" id="{64E29B6D-59D1-4CE3-8F51-9B50086EB8F0}">
          <p14:sldIdLst>
            <p14:sldId id="356"/>
            <p14:sldId id="434"/>
            <p14:sldId id="435"/>
            <p14:sldId id="436"/>
            <p14:sldId id="438"/>
            <p14:sldId id="437"/>
            <p14:sldId id="260"/>
            <p14:sldId id="261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ABAB"/>
    <a:srgbClr val="1269B0"/>
    <a:srgbClr val="8CC5F3"/>
    <a:srgbClr val="E6A4A1"/>
    <a:srgbClr val="859177"/>
    <a:srgbClr val="F7C093"/>
    <a:srgbClr val="F5AE73"/>
    <a:srgbClr val="FBDDC5"/>
    <a:srgbClr val="AFD6F7"/>
    <a:srgbClr val="8993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4660"/>
  </p:normalViewPr>
  <p:slideViewPr>
    <p:cSldViewPr snapToGrid="0">
      <p:cViewPr varScale="1">
        <p:scale>
          <a:sx n="63" d="100"/>
          <a:sy n="63" d="100"/>
        </p:scale>
        <p:origin x="8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6B15D-D7C2-488E-AF98-FB6310FDFF34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D64FB-5A94-4654-BF81-4B927C18D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621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b3862e3cbf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g2b3862e3cbf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3862e3cbf_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2b3862e3cbf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0693fff35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201" name="Google Shape;201;g30693fff35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0693fff355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207" name="Google Shape;207;g30693fff355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lid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58CA-A1BF-D6AB-4593-70AA8BA7A18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ffectLst/>
        </p:spPr>
        <p:txBody>
          <a:bodyPr/>
          <a:lstStyle>
            <a:lvl1pPr>
              <a:defRPr>
                <a:ln w="15875" cmpd="sng">
                  <a:noFill/>
                  <a:round/>
                </a:ln>
                <a:solidFill>
                  <a:schemeClr val="accent3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F2B96F6E-6763-388C-C56C-A5F6DDF7C21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6500" y="990573"/>
            <a:ext cx="5333774" cy="5524351"/>
          </a:xfrm>
        </p:spPr>
        <p:txBody>
          <a:bodyPr lIns="0"/>
          <a:lstStyle>
            <a:lvl1pPr marL="304795" indent="-304795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533383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761976" indent="-228597">
              <a:buClrTx/>
              <a:buFont typeface="Arial" panose="020B0604020202020204" pitchFamily="34" charset="0"/>
              <a:buChar char="•"/>
              <a:defRPr sz="1905">
                <a:solidFill>
                  <a:schemeClr val="tx1"/>
                </a:solidFill>
              </a:defRPr>
            </a:lvl3pPr>
            <a:lvl4pPr marL="990569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1219162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4BB9895-C16D-8D3B-6B99-94C506A0DDD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96000" y="990573"/>
            <a:ext cx="6102077" cy="5524351"/>
          </a:xfrm>
        </p:spPr>
        <p:txBody>
          <a:bodyPr lIns="468000" tIns="252000"/>
          <a:lstStyle>
            <a:lvl1pPr marL="0" indent="0">
              <a:lnSpc>
                <a:spcPts val="1058"/>
              </a:lnSpc>
              <a:buNone/>
              <a:defRPr sz="1905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Click to edit code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C01239-BAA4-8A00-7636-86EDC758881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Add </a:t>
            </a:r>
            <a:r>
              <a:rPr lang="en-US" i="1"/>
              <a:t>date</a:t>
            </a:r>
            <a:r>
              <a:rPr lang="en-US"/>
              <a:t> or a third information here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7580FD-90D9-4643-869E-F2DC0D2AC66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472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lid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58CA-A1BF-D6AB-4593-70AA8BA7A18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ffectLst/>
        </p:spPr>
        <p:txBody>
          <a:bodyPr/>
          <a:lstStyle>
            <a:lvl1pPr>
              <a:defRPr>
                <a:ln w="15875" cmpd="sng">
                  <a:noFill/>
                  <a:round/>
                </a:ln>
                <a:solidFill>
                  <a:schemeClr val="accent3"/>
                </a:solidFill>
                <a:effectLst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F2B96F6E-6763-388C-C56C-A5F6DDF7C21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6500" y="990573"/>
            <a:ext cx="5333774" cy="5524351"/>
          </a:xfrm>
        </p:spPr>
        <p:txBody>
          <a:bodyPr lIns="0"/>
          <a:lstStyle>
            <a:lvl1pPr marL="304795" indent="-304795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533383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761976" indent="-228597">
              <a:buClrTx/>
              <a:buFont typeface="Arial" panose="020B0604020202020204" pitchFamily="34" charset="0"/>
              <a:buChar char="•"/>
              <a:defRPr sz="1905">
                <a:solidFill>
                  <a:schemeClr val="tx1"/>
                </a:solidFill>
              </a:defRPr>
            </a:lvl3pPr>
            <a:lvl4pPr marL="990569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1219162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4BB9895-C16D-8D3B-6B99-94C506A0DDD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96000" y="990573"/>
            <a:ext cx="6102077" cy="5524351"/>
          </a:xfrm>
        </p:spPr>
        <p:txBody>
          <a:bodyPr lIns="468000" tIns="252000"/>
          <a:lstStyle>
            <a:lvl1pPr marL="0" indent="0">
              <a:lnSpc>
                <a:spcPts val="1058"/>
              </a:lnSpc>
              <a:buNone/>
              <a:defRPr sz="1905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noProof="0"/>
              <a:t>Click to edit code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008F47-EC5C-3578-1BA2-5D84AD510EF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Add </a:t>
            </a:r>
            <a:r>
              <a:rPr lang="en-US" i="1"/>
              <a:t>date</a:t>
            </a:r>
            <a:r>
              <a:rPr lang="en-US"/>
              <a:t> or a third information here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76D19F-CFD6-B7EE-F862-390C4E0962F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787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F192FC1B-B3A0-78B7-C079-3AD8A4EDAFEE}"/>
              </a:ext>
            </a:extLst>
          </p:cNvPr>
          <p:cNvGrpSpPr/>
          <p:nvPr userDrawn="1"/>
        </p:nvGrpSpPr>
        <p:grpSpPr>
          <a:xfrm>
            <a:off x="2431284" y="217607"/>
            <a:ext cx="2109071" cy="456122"/>
            <a:chOff x="3645356" y="188193"/>
            <a:chExt cx="5677387" cy="1227805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DFDC3554-F5A8-F2B0-CDD0-9503A1DE3A0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l="25668" r="25422" b="25369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3449E88C-0CCF-054C-1626-D1593E596CF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</p:spPr>
        </p:pic>
      </p:grp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8D234E9D-C054-5674-1BA3-6CDBCAEC8DE6}"/>
              </a:ext>
            </a:extLst>
          </p:cNvPr>
          <p:cNvSpPr/>
          <p:nvPr userDrawn="1"/>
        </p:nvSpPr>
        <p:spPr>
          <a:xfrm>
            <a:off x="7538308" y="2204236"/>
            <a:ext cx="4653692" cy="4653764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5" b="1" i="0" cap="none" spc="0" noProof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DE74E66C-D0DE-D973-3A0F-2E71084138B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489" y="282948"/>
            <a:ext cx="1767831" cy="294643"/>
          </a:xfrm>
          <a:prstGeom prst="rect">
            <a:avLst/>
          </a:prstGeom>
        </p:spPr>
      </p:pic>
      <p:sp>
        <p:nvSpPr>
          <p:cNvPr id="30" name="Subtitle 2">
            <a:extLst>
              <a:ext uri="{FF2B5EF4-FFF2-40B4-BE49-F238E27FC236}">
                <a16:creationId xmlns:a16="http://schemas.microsoft.com/office/drawing/2014/main" id="{D93D6F44-AA10-891D-BF7D-311C32BF0F90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381487" y="3115708"/>
            <a:ext cx="6095742" cy="380990"/>
          </a:xfrm>
        </p:spPr>
        <p:txBody>
          <a:bodyPr lIns="0" tIns="0" rIns="0" bIns="0" anchor="b"/>
          <a:lstStyle>
            <a:lvl1pPr marL="0" indent="0" algn="l">
              <a:buNone/>
              <a:defRPr sz="2540" b="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  <a:cs typeface="Calibri Light" panose="020F0302020204030204" pitchFamily="34" charset="0"/>
              </a:defRPr>
            </a:lvl1pPr>
            <a:lvl2pPr marL="457194" indent="0" algn="ctr">
              <a:buNone/>
              <a:defRPr sz="2000"/>
            </a:lvl2pPr>
            <a:lvl3pPr marL="914389" indent="0" algn="ctr">
              <a:buNone/>
              <a:defRPr sz="1800"/>
            </a:lvl3pPr>
            <a:lvl4pPr marL="1371583" indent="0" algn="ctr">
              <a:buNone/>
              <a:defRPr sz="1600"/>
            </a:lvl4pPr>
            <a:lvl5pPr marL="1828777" indent="0" algn="ctr">
              <a:buNone/>
              <a:defRPr sz="1600"/>
            </a:lvl5pPr>
            <a:lvl6pPr marL="2285971" indent="0" algn="ctr">
              <a:buNone/>
              <a:defRPr sz="1600"/>
            </a:lvl6pPr>
            <a:lvl7pPr marL="2743167" indent="0" algn="ctr">
              <a:buNone/>
              <a:defRPr sz="1600"/>
            </a:lvl7pPr>
            <a:lvl8pPr marL="3200361" indent="0" algn="ctr">
              <a:buNone/>
              <a:defRPr sz="1600"/>
            </a:lvl8pPr>
            <a:lvl9pPr marL="3657555" indent="0" algn="ctr">
              <a:buNone/>
              <a:defRPr sz="1600"/>
            </a:lvl9pPr>
          </a:lstStyle>
          <a:p>
            <a:r>
              <a:rPr lang="zh-CN" altLang="en-US" noProof="0"/>
              <a:t>单击此处编辑母版副标题样式</a:t>
            </a:r>
            <a:endParaRPr lang="en-US" noProof="0" dirty="0"/>
          </a:p>
        </p:txBody>
      </p:sp>
      <p:sp>
        <p:nvSpPr>
          <p:cNvPr id="31" name="Title 8">
            <a:extLst>
              <a:ext uri="{FF2B5EF4-FFF2-40B4-BE49-F238E27FC236}">
                <a16:creationId xmlns:a16="http://schemas.microsoft.com/office/drawing/2014/main" id="{5D78059F-19FB-CAFA-4937-958597D5C90B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81486" y="1854817"/>
            <a:ext cx="10667548" cy="1142969"/>
          </a:xfrm>
        </p:spPr>
        <p:txBody>
          <a:bodyPr anchor="t"/>
          <a:lstStyle>
            <a:lvl1pPr>
              <a:defRPr sz="3810" b="0">
                <a:solidFill>
                  <a:schemeClr val="accent3"/>
                </a:solidFill>
                <a:latin typeface="+mj-lt"/>
                <a:ea typeface="Roboto Condensed" panose="02000000000000000000" pitchFamily="2" charset="0"/>
              </a:defRPr>
            </a:lvl1pPr>
          </a:lstStyle>
          <a:p>
            <a:r>
              <a:rPr lang="en-US" noProof="0" dirty="0"/>
              <a:t>Click to edit Master title style (in case you have a</a:t>
            </a:r>
            <a:br>
              <a:rPr lang="en-US" noProof="0" dirty="0"/>
            </a:br>
            <a:r>
              <a:rPr lang="en-US" noProof="0" dirty="0"/>
              <a:t>very very long title it can also span multiple lines)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C68568A-23B5-DA36-6C0D-2408AF9BED45}"/>
              </a:ext>
            </a:extLst>
          </p:cNvPr>
          <p:cNvSpPr/>
          <p:nvPr userDrawn="1"/>
        </p:nvSpPr>
        <p:spPr>
          <a:xfrm rot="2700000">
            <a:off x="9949083" y="3485624"/>
            <a:ext cx="1617442" cy="1617417"/>
          </a:xfrm>
          <a:prstGeom prst="roundRect">
            <a:avLst>
              <a:gd name="adj" fmla="val 4159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5" noProof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E5778BE-53D9-EBE2-E1E3-9486D873D633}"/>
              </a:ext>
            </a:extLst>
          </p:cNvPr>
          <p:cNvSpPr/>
          <p:nvPr userDrawn="1"/>
        </p:nvSpPr>
        <p:spPr>
          <a:xfrm rot="2700000">
            <a:off x="9473177" y="3855327"/>
            <a:ext cx="861773" cy="883471"/>
          </a:xfrm>
          <a:prstGeom prst="roundRect">
            <a:avLst>
              <a:gd name="adj" fmla="val 8380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5" noProof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34F58EB-B7F2-49D6-1DDD-84753A25C0D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61787" y="3246606"/>
            <a:ext cx="2448726" cy="2101406"/>
          </a:xfrm>
          <a:prstGeom prst="rect">
            <a:avLst/>
          </a:prstGeom>
          <a:ln w="66675">
            <a:noFill/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3722F6A-3AA4-BFC3-F572-3A7E83CD6F6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61186" y="6005221"/>
            <a:ext cx="347027" cy="297807"/>
          </a:xfrm>
          <a:prstGeom prst="rect">
            <a:avLst/>
          </a:prstGeom>
        </p:spPr>
      </p:pic>
      <p:pic>
        <p:nvPicPr>
          <p:cNvPr id="22" name="Picture 21" descr="A picture containing ax, vector graphics, tool&#10;&#10;Description automatically generated">
            <a:extLst>
              <a:ext uri="{FF2B5EF4-FFF2-40B4-BE49-F238E27FC236}">
                <a16:creationId xmlns:a16="http://schemas.microsoft.com/office/drawing/2014/main" id="{4DD662A7-2596-572A-621E-FC676E54EA9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497284" y="5678622"/>
            <a:ext cx="297421" cy="244678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2FC50372-BF19-6EDB-06B0-B684360D324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alphaModFix/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5152" y="6374731"/>
            <a:ext cx="341685" cy="23638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90F954B-C9F2-7811-FBF9-F2B6708CE96A}"/>
              </a:ext>
            </a:extLst>
          </p:cNvPr>
          <p:cNvSpPr txBox="1"/>
          <p:nvPr userDrawn="1"/>
        </p:nvSpPr>
        <p:spPr>
          <a:xfrm>
            <a:off x="9265347" y="5973623"/>
            <a:ext cx="2209804" cy="336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87" b="0" i="0" u="none" noProof="0">
                <a:solidFill>
                  <a:schemeClr val="bg2"/>
                </a:solidFill>
                <a:latin typeface="+mn-lt"/>
                <a:ea typeface="Roboto Condensed Light" panose="02000000000000000000" pitchFamily="2" charset="0"/>
                <a:cs typeface="Arial Narrow" panose="020B0604020202020204" pitchFamily="34" charset="0"/>
              </a:rPr>
              <a:t>pulp-platform.org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E24402-6167-3DAC-15F7-96A8C18DA6C3}"/>
              </a:ext>
            </a:extLst>
          </p:cNvPr>
          <p:cNvSpPr txBox="1"/>
          <p:nvPr userDrawn="1"/>
        </p:nvSpPr>
        <p:spPr>
          <a:xfrm>
            <a:off x="9813515" y="5645227"/>
            <a:ext cx="1661636" cy="336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87" b="0" i="0" u="none" noProof="0">
                <a:solidFill>
                  <a:schemeClr val="bg2"/>
                </a:solidFill>
                <a:latin typeface="+mn-lt"/>
                <a:ea typeface="Roboto Condensed Light" panose="02000000000000000000" pitchFamily="2" charset="0"/>
                <a:cs typeface="Arial Narrow" panose="020B0604020202020204" pitchFamily="34" charset="0"/>
              </a:rPr>
              <a:t>@pulp_platform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70316D-DDCE-8E08-F033-57AFE61CA03C}"/>
              </a:ext>
            </a:extLst>
          </p:cNvPr>
          <p:cNvSpPr txBox="1"/>
          <p:nvPr userDrawn="1"/>
        </p:nvSpPr>
        <p:spPr>
          <a:xfrm>
            <a:off x="8765175" y="6302018"/>
            <a:ext cx="2709976" cy="336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87" b="0" i="0" u="none" noProof="0">
                <a:solidFill>
                  <a:schemeClr val="bg2"/>
                </a:solidFill>
                <a:latin typeface="+mn-lt"/>
                <a:ea typeface="Roboto Condensed Light" panose="02000000000000000000" pitchFamily="2" charset="0"/>
                <a:cs typeface="Arial Narrow" panose="020B0604020202020204" pitchFamily="34" charset="0"/>
              </a:rPr>
              <a:t>youtube.com/pulp_platform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C09BED-6F4B-D060-60EF-CB1FD4E4F544}"/>
              </a:ext>
            </a:extLst>
          </p:cNvPr>
          <p:cNvSpPr txBox="1"/>
          <p:nvPr userDrawn="1"/>
        </p:nvSpPr>
        <p:spPr>
          <a:xfrm>
            <a:off x="381487" y="5882743"/>
            <a:ext cx="6051407" cy="71881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l" defTabSz="761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905" b="1" i="0" noProof="0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 Narrow" panose="020B0604020202020204" pitchFamily="34" charset="0"/>
              </a:rPr>
              <a:t>PULP Platform</a:t>
            </a:r>
            <a:br>
              <a:rPr lang="en-US" sz="1905" b="0" i="0" noProof="0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 Narrow" panose="020B0604020202020204" pitchFamily="34" charset="0"/>
              </a:rPr>
            </a:br>
            <a:r>
              <a:rPr lang="en-US" sz="1905" b="0" i="0" noProof="0">
                <a:solidFill>
                  <a:schemeClr val="tx1"/>
                </a:solidFill>
                <a:latin typeface="+mn-lt"/>
                <a:ea typeface="Roboto Condensed Light" panose="02000000000000000000" pitchFamily="2" charset="0"/>
                <a:cs typeface="Arial Narrow" panose="020B0604020202020204" pitchFamily="34" charset="0"/>
              </a:rPr>
              <a:t>Open Source Hardware, the way it should be!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E1C72157-447E-AAA3-80DA-9A3928C6C6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487" y="3884883"/>
            <a:ext cx="6095742" cy="1713889"/>
          </a:xfrm>
        </p:spPr>
        <p:txBody>
          <a:bodyPr/>
          <a:lstStyle>
            <a:lvl1pPr marL="0" indent="0">
              <a:buNone/>
              <a:defRPr sz="2117">
                <a:solidFill>
                  <a:schemeClr val="accent3"/>
                </a:solidFill>
              </a:defRPr>
            </a:lvl1pPr>
          </a:lstStyle>
          <a:p>
            <a:r>
              <a:rPr lang="en-US" b="1" noProof="0" dirty="0">
                <a:latin typeface="+mj-lt"/>
              </a:rPr>
              <a:t>Author Name 1    </a:t>
            </a:r>
            <a:r>
              <a:rPr lang="en-US" noProof="0" dirty="0">
                <a:solidFill>
                  <a:schemeClr val="tx1"/>
                </a:solidFill>
              </a:rPr>
              <a:t>mail1@iis.ee.ethz.ch</a:t>
            </a:r>
            <a:br>
              <a:rPr lang="en-US" noProof="0" dirty="0">
                <a:solidFill>
                  <a:schemeClr val="tx1"/>
                </a:solidFill>
              </a:rPr>
            </a:br>
            <a:r>
              <a:rPr lang="en-US" b="1" noProof="0" dirty="0">
                <a:latin typeface="+mj-lt"/>
              </a:rPr>
              <a:t>Author Name 2    </a:t>
            </a:r>
            <a:r>
              <a:rPr lang="en-US" noProof="0" dirty="0">
                <a:solidFill>
                  <a:schemeClr val="tx1"/>
                </a:solidFill>
              </a:rPr>
              <a:t>mail2@iis.ee.ethz.ch</a:t>
            </a:r>
            <a:br>
              <a:rPr lang="en-US" b="1" noProof="0" dirty="0">
                <a:latin typeface="+mj-lt"/>
              </a:rPr>
            </a:br>
            <a:r>
              <a:rPr lang="en-US" b="1" noProof="0" dirty="0">
                <a:latin typeface="+mj-lt"/>
              </a:rPr>
              <a:t>Author Name 3    </a:t>
            </a:r>
            <a:r>
              <a:rPr lang="en-US" noProof="0" dirty="0">
                <a:solidFill>
                  <a:schemeClr val="tx1"/>
                </a:solidFill>
              </a:rPr>
              <a:t>mail3@unibo.it</a:t>
            </a:r>
            <a:br>
              <a:rPr lang="en-US" b="1" noProof="0" dirty="0">
                <a:latin typeface="+mj-lt"/>
              </a:rPr>
            </a:br>
            <a:r>
              <a:rPr lang="en-US" b="1" noProof="0" dirty="0">
                <a:latin typeface="+mj-lt"/>
              </a:rPr>
              <a:t>Author Name 4    </a:t>
            </a:r>
            <a:r>
              <a:rPr lang="en-US" noProof="0" dirty="0">
                <a:solidFill>
                  <a:schemeClr val="tx1"/>
                </a:solidFill>
              </a:rPr>
              <a:t>mail4@unibo.it</a:t>
            </a:r>
            <a:endParaRPr lang="en-US" b="1" noProof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08334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3FF94-58B5-F00C-068D-4CAB55EC5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4E2F20-6E0A-08A2-8398-719344B8A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D66464-4281-28D3-6D9F-810D455E4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F902D1-984E-9061-4AC6-94EC723D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E3B4D7-EAEC-DEC6-774B-C20F96614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662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标题幻灯片">
  <p:cSld name="1_标题幻灯片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6"/>
          <p:cNvGrpSpPr/>
          <p:nvPr/>
        </p:nvGrpSpPr>
        <p:grpSpPr>
          <a:xfrm>
            <a:off x="2431284" y="217607"/>
            <a:ext cx="2109071" cy="456122"/>
            <a:chOff x="3645356" y="188193"/>
            <a:chExt cx="5677387" cy="1227805"/>
          </a:xfrm>
        </p:grpSpPr>
        <p:pic>
          <p:nvPicPr>
            <p:cNvPr id="20" name="Google Shape;20;p6"/>
            <p:cNvPicPr preferRelativeResize="0"/>
            <p:nvPr/>
          </p:nvPicPr>
          <p:blipFill rotWithShape="1">
            <a:blip r:embed="rId2">
              <a:alphaModFix/>
            </a:blip>
            <a:srcRect l="25667" r="25422" b="25369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6"/>
            <p:cNvPicPr preferRelativeResize="0"/>
            <p:nvPr/>
          </p:nvPicPr>
          <p:blipFill rotWithShape="1">
            <a:blip r:embed="rId2">
              <a:alphaModFix/>
            </a:blip>
            <a:srcRect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Google Shape;22;p6"/>
          <p:cNvSpPr/>
          <p:nvPr/>
        </p:nvSpPr>
        <p:spPr>
          <a:xfrm>
            <a:off x="7538308" y="2204236"/>
            <a:ext cx="4653692" cy="4653764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4" b="1" i="0" u="none" strike="noStrike" cap="non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23" name="Google Shape;2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489" y="282948"/>
            <a:ext cx="1767831" cy="294643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6"/>
          <p:cNvSpPr txBox="1">
            <a:spLocks noGrp="1"/>
          </p:cNvSpPr>
          <p:nvPr>
            <p:ph type="subTitle" idx="1"/>
          </p:nvPr>
        </p:nvSpPr>
        <p:spPr>
          <a:xfrm>
            <a:off x="381487" y="3115708"/>
            <a:ext cx="6095742" cy="380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2286"/>
              <a:buNone/>
              <a:defRPr sz="254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8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81486" y="1854817"/>
            <a:ext cx="10667548" cy="1142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10"/>
              <a:buFont typeface="Calibri"/>
              <a:buNone/>
              <a:defRPr sz="3809" b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/>
          <p:nvPr/>
        </p:nvSpPr>
        <p:spPr>
          <a:xfrm rot="2700000">
            <a:off x="9949083" y="3485624"/>
            <a:ext cx="1617442" cy="1617417"/>
          </a:xfrm>
          <a:prstGeom prst="roundRect">
            <a:avLst>
              <a:gd name="adj" fmla="val 415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4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6"/>
          <p:cNvSpPr/>
          <p:nvPr/>
        </p:nvSpPr>
        <p:spPr>
          <a:xfrm rot="2700000">
            <a:off x="9473177" y="3855327"/>
            <a:ext cx="861773" cy="883471"/>
          </a:xfrm>
          <a:prstGeom prst="roundRect">
            <a:avLst>
              <a:gd name="adj" fmla="val 838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4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61787" y="3246606"/>
            <a:ext cx="2448726" cy="2101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61186" y="6005221"/>
            <a:ext cx="347027" cy="297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6" descr="A picture containing ax, vector graphics, tool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497284" y="5678622"/>
            <a:ext cx="297421" cy="244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475152" y="6374731"/>
            <a:ext cx="341685" cy="236387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6"/>
          <p:cNvSpPr txBox="1"/>
          <p:nvPr/>
        </p:nvSpPr>
        <p:spPr>
          <a:xfrm>
            <a:off x="9265347" y="5973623"/>
            <a:ext cx="2209804" cy="336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pulp-platform.org</a:t>
            </a:r>
            <a:endParaRPr/>
          </a:p>
        </p:txBody>
      </p:sp>
      <p:sp>
        <p:nvSpPr>
          <p:cNvPr id="33" name="Google Shape;33;p6"/>
          <p:cNvSpPr txBox="1"/>
          <p:nvPr/>
        </p:nvSpPr>
        <p:spPr>
          <a:xfrm>
            <a:off x="9813515" y="5645227"/>
            <a:ext cx="1661636" cy="336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@pulp_platform</a:t>
            </a:r>
            <a:endParaRPr/>
          </a:p>
        </p:txBody>
      </p:sp>
      <p:sp>
        <p:nvSpPr>
          <p:cNvPr id="34" name="Google Shape;34;p6"/>
          <p:cNvSpPr txBox="1"/>
          <p:nvPr/>
        </p:nvSpPr>
        <p:spPr>
          <a:xfrm>
            <a:off x="8765175" y="6302018"/>
            <a:ext cx="2709976" cy="336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youtube.com/pulp_platform</a:t>
            </a:r>
            <a:endParaRPr/>
          </a:p>
        </p:txBody>
      </p:sp>
      <p:sp>
        <p:nvSpPr>
          <p:cNvPr id="35" name="Google Shape;35;p6"/>
          <p:cNvSpPr txBox="1"/>
          <p:nvPr/>
        </p:nvSpPr>
        <p:spPr>
          <a:xfrm>
            <a:off x="381487" y="5882743"/>
            <a:ext cx="6051407" cy="718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4"/>
              <a:buFont typeface="Calibri"/>
              <a:buNone/>
            </a:pPr>
            <a:r>
              <a:rPr lang="en-US" sz="190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PULP Platform</a:t>
            </a:r>
            <a:br>
              <a:rPr lang="en-US" sz="19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9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Source Hardware, the way it should be!</a:t>
            </a:r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381487" y="3884883"/>
            <a:ext cx="6095742" cy="1713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1905"/>
              <a:buNone/>
              <a:defRPr sz="2117">
                <a:solidFill>
                  <a:schemeClr val="accent3"/>
                </a:solidFill>
              </a:defRPr>
            </a:lvl1pPr>
            <a:lvl2pPr marL="914400" lvl="1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4pPr>
            <a:lvl5pPr marL="2286000" lvl="4" indent="-33147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1015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A21F4A92-B526-C0E2-7CA3-0721D7897FD8}"/>
              </a:ext>
            </a:extLst>
          </p:cNvPr>
          <p:cNvSpPr txBox="1">
            <a:spLocks/>
          </p:cNvSpPr>
          <p:nvPr userDrawn="1"/>
        </p:nvSpPr>
        <p:spPr>
          <a:xfrm>
            <a:off x="0" y="3"/>
            <a:ext cx="6095742" cy="6858000"/>
          </a:xfrm>
          <a:prstGeom prst="rect">
            <a:avLst/>
          </a:prstGeom>
          <a:solidFill>
            <a:srgbClr val="FFFFFF"/>
          </a:solidFill>
        </p:spPr>
        <p:txBody>
          <a:bodyPr lIns="571476" tIns="1181050" rIns="0"/>
          <a:lstStyle>
            <a:lvl1pPr marL="0" indent="0" algn="l" defTabSz="720000" rtl="0" eaLnBrk="1" latinLnBrk="0" hangingPunct="1">
              <a:lnSpc>
                <a:spcPts val="2100"/>
              </a:lnSpc>
              <a:spcBef>
                <a:spcPts val="1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None/>
              <a:defRPr lang="en-US" sz="1800" b="0" i="0" kern="1200" dirty="0" smtClean="0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287996" indent="0" algn="l" defTabSz="7200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Consolas" panose="020B0609020204030204" pitchFamily="49" charset="0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503996" indent="0" algn="l" defTabSz="864017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Consolas" panose="020B0609020204030204" pitchFamily="49" charset="0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719996" indent="0" algn="l" defTabSz="86401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Consolas" panose="020B0609020204030204" pitchFamily="49" charset="0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935996" indent="0" algn="l" defTabSz="86401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onsolas" panose="020B0609020204030204" pitchFamily="49" charset="0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376046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8054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40062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72070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de-CH" sz="1905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6503" y="180326"/>
            <a:ext cx="10667548" cy="657050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6503" y="991347"/>
            <a:ext cx="5333774" cy="5524351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/>
          <a:p>
            <a:pPr lvl="0"/>
            <a:r>
              <a:rPr lang="en-US" dirty="0"/>
              <a:t>First line of text</a:t>
            </a:r>
          </a:p>
          <a:p>
            <a:pPr lvl="1"/>
            <a:r>
              <a:rPr lang="en-US" dirty="0"/>
              <a:t>Subtitle</a:t>
            </a:r>
          </a:p>
          <a:p>
            <a:pPr lvl="2"/>
            <a:r>
              <a:rPr lang="en-US" dirty="0"/>
              <a:t>Sub-subtitle</a:t>
            </a:r>
          </a:p>
          <a:p>
            <a:pPr lvl="3"/>
            <a:r>
              <a:rPr lang="en-US" dirty="0"/>
              <a:t>Normally this should not be here</a:t>
            </a:r>
          </a:p>
          <a:p>
            <a:pPr lvl="4"/>
            <a:r>
              <a:rPr lang="en-US" dirty="0"/>
              <a:t>This level should not be used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3039F93-7DF2-60D6-16FF-CF97CC82260A}"/>
              </a:ext>
            </a:extLst>
          </p:cNvPr>
          <p:cNvSpPr/>
          <p:nvPr userDrawn="1"/>
        </p:nvSpPr>
        <p:spPr>
          <a:xfrm rot="2700000">
            <a:off x="11085905" y="380600"/>
            <a:ext cx="379300" cy="379294"/>
          </a:xfrm>
          <a:prstGeom prst="roundRect">
            <a:avLst>
              <a:gd name="adj" fmla="val 5238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905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9CDF760-B7EB-2325-77A0-22D2F750C836}"/>
              </a:ext>
            </a:extLst>
          </p:cNvPr>
          <p:cNvSpPr/>
          <p:nvPr userDrawn="1"/>
        </p:nvSpPr>
        <p:spPr>
          <a:xfrm rot="2700000">
            <a:off x="11288321" y="229855"/>
            <a:ext cx="680796" cy="680785"/>
          </a:xfrm>
          <a:prstGeom prst="roundRect">
            <a:avLst>
              <a:gd name="adj" fmla="val 5238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905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7EA5A80-7EE5-E82F-A70F-F148FEF3207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069708" y="149147"/>
            <a:ext cx="981397" cy="842200"/>
          </a:xfrm>
          <a:prstGeom prst="rect">
            <a:avLst/>
          </a:prstGeom>
          <a:ln w="66675">
            <a:noFill/>
          </a:ln>
        </p:spPr>
      </p:pic>
      <p:sp>
        <p:nvSpPr>
          <p:cNvPr id="15" name="Date Placeholder 12">
            <a:extLst>
              <a:ext uri="{FF2B5EF4-FFF2-40B4-BE49-F238E27FC236}">
                <a16:creationId xmlns:a16="http://schemas.microsoft.com/office/drawing/2014/main" id="{18D25101-8D3A-4FCE-AD45-EFF7381EE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151021" y="6473766"/>
            <a:ext cx="6857709" cy="3067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376">
                <a:solidFill>
                  <a:schemeClr val="tx1"/>
                </a:solidFill>
                <a:latin typeface="+mn-lt"/>
                <a:ea typeface="Roboto Condensed Light" panose="02000000000000000000" pitchFamily="2" charset="0"/>
              </a:defRPr>
            </a:lvl1pPr>
          </a:lstStyle>
          <a:p>
            <a:r>
              <a:rPr lang="en-US" dirty="0"/>
              <a:t>Add </a:t>
            </a:r>
            <a:r>
              <a:rPr lang="en-US" i="1" dirty="0"/>
              <a:t>date</a:t>
            </a:r>
            <a:r>
              <a:rPr lang="en-US" dirty="0"/>
              <a:t> or a third information here</a:t>
            </a:r>
          </a:p>
        </p:txBody>
      </p:sp>
      <p:sp>
        <p:nvSpPr>
          <p:cNvPr id="16" name="Slide Number Placeholder 13">
            <a:extLst>
              <a:ext uri="{FF2B5EF4-FFF2-40B4-BE49-F238E27FC236}">
                <a16:creationId xmlns:a16="http://schemas.microsoft.com/office/drawing/2014/main" id="{9FD5FD96-2F1C-A83C-31B3-F7A0C195B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85676" y="6473766"/>
            <a:ext cx="598375" cy="3083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376">
                <a:solidFill>
                  <a:schemeClr val="bg2"/>
                </a:solidFill>
                <a:latin typeface="+mn-lt"/>
                <a:ea typeface="Roboto Condensed Light" panose="02000000000000000000" pitchFamily="2" charset="0"/>
              </a:defRPr>
            </a:lvl1pPr>
          </a:lstStyle>
          <a:p>
            <a:fld id="{33867F2A-E750-44E7-A740-D3E09DF683A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69038FDA-08BA-A66A-1241-36A63C59580C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6504" y="6517136"/>
            <a:ext cx="1170551" cy="19509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5D4EFA1-A84C-F8AD-9799-5ACEE8E43DC7}"/>
              </a:ext>
            </a:extLst>
          </p:cNvPr>
          <p:cNvGrpSpPr/>
          <p:nvPr userDrawn="1"/>
        </p:nvGrpSpPr>
        <p:grpSpPr>
          <a:xfrm>
            <a:off x="1624922" y="6474583"/>
            <a:ext cx="1418460" cy="306766"/>
            <a:chOff x="3645356" y="188193"/>
            <a:chExt cx="5677387" cy="1227805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D51C634-BBE7-C8AC-9A88-CD89B5500A4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0"/>
            <a:srcRect l="25668" r="25422" b="25369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A97D5C1-9506-E7FC-7C0D-931DA2D5FC0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0"/>
            <a:srcRect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3373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  <p:sldLayoutId id="2147483667" r:id="rId5"/>
  </p:sldLayoutIdLst>
  <p:hf hdr="0"/>
  <p:txStyles>
    <p:titleStyle>
      <a:lvl1pPr algn="l" defTabSz="914389" rtl="0" eaLnBrk="1" latinLnBrk="0" hangingPunct="1">
        <a:lnSpc>
          <a:spcPct val="90000"/>
        </a:lnSpc>
        <a:spcBef>
          <a:spcPct val="0"/>
        </a:spcBef>
        <a:buNone/>
        <a:defRPr sz="3810" b="0" i="0" kern="1200" spc="-106" baseline="0">
          <a:ln w="15875" cmpd="sng">
            <a:noFill/>
            <a:round/>
          </a:ln>
          <a:solidFill>
            <a:schemeClr val="accent3"/>
          </a:solidFill>
          <a:latin typeface="+mj-lt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304795" indent="-304795" algn="l" defTabSz="761976" rtl="0" eaLnBrk="1" latinLnBrk="0" hangingPunct="1">
        <a:lnSpc>
          <a:spcPct val="100000"/>
        </a:lnSpc>
        <a:spcBef>
          <a:spcPts val="1270"/>
        </a:spcBef>
        <a:buClr>
          <a:schemeClr val="tx1"/>
        </a:buClr>
        <a:buSzPct val="90000"/>
        <a:buFont typeface="Arial" panose="020B0604020202020204" pitchFamily="34" charset="0"/>
        <a:buChar char="•"/>
        <a:defRPr sz="2540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1pPr>
      <a:lvl2pPr marL="533383" indent="-228597" algn="l" defTabSz="761976" rtl="0" eaLnBrk="1" latinLnBrk="0" hangingPunct="1">
        <a:lnSpc>
          <a:spcPct val="100000"/>
        </a:lnSpc>
        <a:spcBef>
          <a:spcPts val="635"/>
        </a:spcBef>
        <a:buClr>
          <a:schemeClr val="tx1"/>
        </a:buClr>
        <a:buSzPct val="90000"/>
        <a:buFont typeface="Arial" panose="020B0604020202020204" pitchFamily="34" charset="0"/>
        <a:buChar char="•"/>
        <a:defRPr sz="2117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2pPr>
      <a:lvl3pPr marL="761976" indent="-228597" algn="l" defTabSz="914389" rtl="0" eaLnBrk="1" latinLnBrk="0" hangingPunct="1">
        <a:lnSpc>
          <a:spcPct val="100000"/>
        </a:lnSpc>
        <a:spcBef>
          <a:spcPts val="635"/>
        </a:spcBef>
        <a:buClr>
          <a:schemeClr val="tx1"/>
        </a:buClr>
        <a:buSzPct val="90000"/>
        <a:buFont typeface="Arial" panose="020B0604020202020204" pitchFamily="34" charset="0"/>
        <a:buChar char="•"/>
        <a:defRPr sz="1905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3pPr>
      <a:lvl4pPr marL="990569" indent="-228597" algn="l" defTabSz="914389" rtl="0" eaLnBrk="1" latinLnBrk="0" hangingPunct="1">
        <a:lnSpc>
          <a:spcPct val="100000"/>
        </a:lnSpc>
        <a:spcBef>
          <a:spcPts val="0"/>
        </a:spcBef>
        <a:buClr>
          <a:schemeClr val="tx1"/>
        </a:buClr>
        <a:buSzPct val="90000"/>
        <a:buFont typeface="Arial" panose="020B0604020202020204" pitchFamily="34" charset="0"/>
        <a:buChar char="•"/>
        <a:defRPr sz="1270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4pPr>
      <a:lvl5pPr marL="1219162" indent="-228597" algn="l" defTabSz="914389" rtl="0" eaLnBrk="1" latinLnBrk="0" hangingPunct="1">
        <a:lnSpc>
          <a:spcPct val="100000"/>
        </a:lnSpc>
        <a:spcBef>
          <a:spcPts val="0"/>
        </a:spcBef>
        <a:buClr>
          <a:schemeClr val="tx1"/>
        </a:buClr>
        <a:buSzPct val="90000"/>
        <a:buFont typeface="Arial" panose="020B0604020202020204" pitchFamily="34" charset="0"/>
        <a:buChar char="•"/>
        <a:defRPr sz="1164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5pPr>
      <a:lvl6pPr marL="2514569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64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58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52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4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9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3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7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1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7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1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5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chizhang@iis.ee.ethz.ch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ulp-platform/snitch_cluster/pull/19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pulp-platform/snitch_cluster/pull/184" TargetMode="External"/><Relationship Id="rId4" Type="http://schemas.openxmlformats.org/officeDocument/2006/relationships/hyperlink" Target="https://github.com/pulp-platform/snitch_cluster/pull/175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CC82FF-100A-C319-A0EF-0C0A6BAB0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E12ABB-D51F-9FC8-775F-6F2F27FF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484" y="1723799"/>
            <a:ext cx="10957075" cy="737298"/>
          </a:xfrm>
        </p:spPr>
        <p:txBody>
          <a:bodyPr/>
          <a:lstStyle/>
          <a:p>
            <a:r>
              <a:rPr lang="en-US" altLang="zh-CN" noProof="0" dirty="0" err="1"/>
              <a:t>SoftHier</a:t>
            </a:r>
            <a:r>
              <a:rPr lang="en-US" altLang="zh-CN" noProof="0" dirty="0"/>
              <a:t> Progress Update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7BF300B-CDD7-0A9D-6229-20DCCD5D203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487" y="3441348"/>
            <a:ext cx="6095742" cy="1384651"/>
          </a:xfrm>
        </p:spPr>
        <p:txBody>
          <a:bodyPr/>
          <a:lstStyle/>
          <a:p>
            <a:r>
              <a:rPr lang="en-US" b="1" noProof="0" dirty="0">
                <a:latin typeface="+mj-lt"/>
              </a:rPr>
              <a:t>Chi Zhang</a:t>
            </a:r>
            <a:r>
              <a:rPr lang="en-US" noProof="0" dirty="0"/>
              <a:t>	</a:t>
            </a:r>
            <a:r>
              <a:rPr lang="en-US" noProof="0" dirty="0">
                <a:solidFill>
                  <a:schemeClr val="tx1"/>
                </a:solidFill>
                <a:hlinkClick r:id="rId2"/>
              </a:rPr>
              <a:t>chizhang@iis.ee.ethz.ch</a:t>
            </a:r>
            <a:endParaRPr lang="en-US" altLang="zh-CN" dirty="0">
              <a:solidFill>
                <a:schemeClr val="tx1"/>
              </a:solidFill>
            </a:endParaRPr>
          </a:p>
          <a:p>
            <a:br>
              <a:rPr lang="en-US" noProof="0" dirty="0">
                <a:solidFill>
                  <a:schemeClr val="tx1"/>
                </a:solidFill>
              </a:rPr>
            </a:br>
            <a:endParaRPr lang="en-US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393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0693fff355_1_5"/>
          <p:cNvSpPr txBox="1"/>
          <p:nvPr/>
        </p:nvSpPr>
        <p:spPr>
          <a:xfrm>
            <a:off x="299070" y="170391"/>
            <a:ext cx="116388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8638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168638"/>
                </a:solidFill>
                <a:latin typeface="Calibri"/>
                <a:ea typeface="Calibri"/>
                <a:cs typeface="Calibri"/>
                <a:sym typeface="Calibri"/>
              </a:rPr>
              <a:t>Snitch cluster updates</a:t>
            </a:r>
            <a:endParaRPr sz="3600" b="0" i="0" u="none" strike="noStrike" cap="none">
              <a:solidFill>
                <a:srgbClr val="1686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30693fff355_1_5"/>
          <p:cNvSpPr txBox="1"/>
          <p:nvPr/>
        </p:nvSpPr>
        <p:spPr>
          <a:xfrm>
            <a:off x="316500" y="1096574"/>
            <a:ext cx="7710000" cy="53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/>
          <a:p>
            <a:pPr marL="304793" marR="0" lvl="0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6"/>
              <a:buFont typeface="Arial"/>
              <a:buChar char="•"/>
            </a:pPr>
            <a:r>
              <a:rPr lang="en-US" sz="1904">
                <a:latin typeface="Calibri"/>
                <a:ea typeface="Calibri"/>
                <a:cs typeface="Calibri"/>
                <a:sym typeface="Calibri"/>
              </a:rPr>
              <a:t>Primarily busy on multicast paper (submitted to AICAS)</a:t>
            </a:r>
            <a:endParaRPr sz="1904"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737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6"/>
              <a:buFont typeface="Arial"/>
              <a:buChar char="○"/>
            </a:pPr>
            <a:r>
              <a:rPr lang="en-US" sz="1904">
                <a:latin typeface="Calibri"/>
                <a:ea typeface="Calibri"/>
                <a:cs typeface="Calibri"/>
                <a:sym typeface="Calibri"/>
              </a:rPr>
              <a:t>Extended Snitch cluster, iDMA and Occamy interconnect with multicast support</a:t>
            </a:r>
            <a:endParaRPr sz="1904"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737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6"/>
              <a:buFont typeface="Arial"/>
              <a:buChar char="○"/>
            </a:pPr>
            <a:r>
              <a:rPr lang="en-US" sz="1904">
                <a:latin typeface="Calibri"/>
                <a:ea typeface="Calibri"/>
                <a:cs typeface="Calibri"/>
                <a:sym typeface="Calibri"/>
              </a:rPr>
              <a:t>Evaluated the benefit of multicast for ML workloads, benchmarking GEMM kernel improvements</a:t>
            </a:r>
            <a:endParaRPr sz="1904"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950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4"/>
              <a:buFont typeface="Calibri"/>
              <a:buChar char="○"/>
            </a:pPr>
            <a:r>
              <a:rPr lang="en-US" sz="1904">
                <a:latin typeface="Calibri"/>
                <a:ea typeface="Calibri"/>
                <a:cs typeface="Calibri"/>
                <a:sym typeface="Calibri"/>
              </a:rPr>
              <a:t>Potentially useful insights for SoftHier project</a:t>
            </a:r>
            <a:endParaRPr sz="1904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4">
              <a:latin typeface="Calibri"/>
              <a:ea typeface="Calibri"/>
              <a:cs typeface="Calibri"/>
              <a:sym typeface="Calibri"/>
            </a:endParaRPr>
          </a:p>
          <a:p>
            <a:pPr marL="304793" marR="0" lvl="0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6"/>
              <a:buFont typeface="Arial"/>
              <a:buChar char="•"/>
            </a:pPr>
            <a:r>
              <a:rPr lang="en-US" sz="1904">
                <a:latin typeface="Calibri"/>
                <a:ea typeface="Calibri"/>
                <a:cs typeface="Calibri"/>
                <a:sym typeface="Calibri"/>
              </a:rPr>
              <a:t>Merged PRs</a:t>
            </a:r>
            <a:endParaRPr sz="1904"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950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4"/>
              <a:buFont typeface="Calibri"/>
              <a:buChar char="○"/>
            </a:pPr>
            <a:r>
              <a:rPr lang="en-US" sz="1904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#192</a:t>
            </a:r>
            <a:r>
              <a:rPr lang="en-US" sz="1904">
                <a:latin typeface="Calibri"/>
                <a:ea typeface="Calibri"/>
                <a:cs typeface="Calibri"/>
                <a:sym typeface="Calibri"/>
              </a:rPr>
              <a:t>: significant improvements to Docker container and CI execution time</a:t>
            </a:r>
            <a:endParaRPr sz="1904"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950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4"/>
              <a:buFont typeface="Calibri"/>
              <a:buChar char="○"/>
            </a:pPr>
            <a:r>
              <a:rPr lang="en-US" sz="1904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#175</a:t>
            </a:r>
            <a:r>
              <a:rPr lang="en-US" sz="1904">
                <a:latin typeface="Calibri"/>
                <a:ea typeface="Calibri"/>
                <a:cs typeface="Calibri"/>
                <a:sym typeface="Calibri"/>
              </a:rPr>
              <a:t>: update tool dependencies</a:t>
            </a:r>
            <a:endParaRPr sz="1904"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950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4"/>
              <a:buFont typeface="Calibri"/>
              <a:buChar char="○"/>
            </a:pPr>
            <a:r>
              <a:rPr lang="en-US" sz="1904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#184</a:t>
            </a:r>
            <a:r>
              <a:rPr lang="en-US" sz="1904">
                <a:latin typeface="Calibri"/>
                <a:ea typeface="Calibri"/>
                <a:cs typeface="Calibri"/>
                <a:sym typeface="Calibri"/>
              </a:rPr>
              <a:t>: improve error messages on illegal instruction and misaligned load/stores</a:t>
            </a:r>
            <a:endParaRPr sz="2117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19E2D-C85E-F140-28B6-D39606DF5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619D791-2B56-3138-48BF-59C0034FD007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168638"/>
                </a:solidFill>
                <a:latin typeface="Calibri"/>
              </a:rPr>
              <a:t>Progress Updates</a:t>
            </a:r>
            <a:endParaRPr kumimoji="0" lang="en-US" altLang="zh-CN" sz="9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515DF6-EE6C-DEC0-9B1A-208AD9774BC8}"/>
              </a:ext>
            </a:extLst>
          </p:cNvPr>
          <p:cNvSpPr txBox="1">
            <a:spLocks/>
          </p:cNvSpPr>
          <p:nvPr/>
        </p:nvSpPr>
        <p:spPr>
          <a:xfrm>
            <a:off x="316501" y="791242"/>
            <a:ext cx="11276059" cy="5759328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23" dirty="0"/>
              <a:t>Cleaned up the SoftHier simulator Git repository</a:t>
            </a:r>
          </a:p>
          <a:p>
            <a:pPr lvl="1">
              <a:defRPr/>
            </a:pPr>
            <a:r>
              <a:rPr lang="en-US" altLang="zh-CN" sz="2000" dirty="0"/>
              <a:t>Developed a new build process for non-Eth machines</a:t>
            </a:r>
          </a:p>
          <a:p>
            <a:pPr lvl="1">
              <a:defRPr/>
            </a:pPr>
            <a:r>
              <a:rPr lang="en-US" altLang="zh-CN" sz="2000" dirty="0"/>
              <a:t>Prepared a simple tutorial</a:t>
            </a:r>
          </a:p>
          <a:p>
            <a:pPr lvl="2">
              <a:defRPr/>
            </a:pPr>
            <a:r>
              <a:rPr lang="en-US" altLang="zh-CN" sz="1788" dirty="0"/>
              <a:t>Get started with SoftHier Simulation</a:t>
            </a:r>
          </a:p>
          <a:p>
            <a:pPr lvl="2">
              <a:defRPr/>
            </a:pPr>
            <a:r>
              <a:rPr lang="en-US" altLang="zh-CN" sz="1788" dirty="0"/>
              <a:t>Architecture and configuration files</a:t>
            </a:r>
          </a:p>
          <a:p>
            <a:pPr lvl="2">
              <a:defRPr/>
            </a:pPr>
            <a:r>
              <a:rPr lang="en-US" altLang="zh-CN" sz="1788" dirty="0"/>
              <a:t>Example of SW for SoftHier</a:t>
            </a:r>
          </a:p>
          <a:p>
            <a:pPr lvl="3">
              <a:defRPr/>
            </a:pPr>
            <a:r>
              <a:rPr lang="en-US" altLang="zh-CN" sz="1600" dirty="0"/>
              <a:t>Use DMA to transfer data: HBM &lt;-&gt; cluster; cluster &lt;-&gt; cluster</a:t>
            </a:r>
          </a:p>
          <a:p>
            <a:pPr lvl="3">
              <a:defRPr/>
            </a:pPr>
            <a:r>
              <a:rPr lang="en-US" altLang="zh-CN" sz="1600" dirty="0"/>
              <a:t>Use RedMule to accelerate GEMM in cluster L1</a:t>
            </a:r>
          </a:p>
          <a:p>
            <a:pPr lvl="3">
              <a:defRPr/>
            </a:pPr>
            <a:r>
              <a:rPr lang="en-US" altLang="zh-CN" sz="1600" dirty="0"/>
              <a:t>Inter-/intra-cluster synchronization</a:t>
            </a:r>
          </a:p>
          <a:p>
            <a:pPr lvl="1">
              <a:defRPr/>
            </a:pPr>
            <a:r>
              <a:rPr lang="en-US" altLang="zh-CN" sz="2012" dirty="0"/>
              <a:t>Still need to provide toolchains to build SW</a:t>
            </a:r>
          </a:p>
        </p:txBody>
      </p:sp>
      <p:sp>
        <p:nvSpPr>
          <p:cNvPr id="2" name="Arrow: Pentagon 31">
            <a:extLst>
              <a:ext uri="{FF2B5EF4-FFF2-40B4-BE49-F238E27FC236}">
                <a16:creationId xmlns:a16="http://schemas.microsoft.com/office/drawing/2014/main" id="{C2BADBC8-37C6-E32C-7698-564267605E13}"/>
              </a:ext>
            </a:extLst>
          </p:cNvPr>
          <p:cNvSpPr/>
          <p:nvPr/>
        </p:nvSpPr>
        <p:spPr>
          <a:xfrm flipH="1">
            <a:off x="3616960" y="5386469"/>
            <a:ext cx="8575040" cy="613064"/>
          </a:xfrm>
          <a:prstGeom prst="homePlate">
            <a:avLst>
              <a:gd name="adj" fmla="val 43606"/>
            </a:avLst>
          </a:prstGeom>
          <a:solidFill>
            <a:srgbClr val="1B1F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32">
            <a:extLst>
              <a:ext uri="{FF2B5EF4-FFF2-40B4-BE49-F238E27FC236}">
                <a16:creationId xmlns:a16="http://schemas.microsoft.com/office/drawing/2014/main" id="{427CD5C0-4C54-F1C2-30E5-34A5B6EAC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4044" y="5485381"/>
            <a:ext cx="415241" cy="415241"/>
          </a:xfrm>
          <a:prstGeom prst="rect">
            <a:avLst/>
          </a:prstGeom>
        </p:spPr>
      </p:pic>
      <p:sp>
        <p:nvSpPr>
          <p:cNvPr id="5" name="TextBox 33">
            <a:extLst>
              <a:ext uri="{FF2B5EF4-FFF2-40B4-BE49-F238E27FC236}">
                <a16:creationId xmlns:a16="http://schemas.microsoft.com/office/drawing/2014/main" id="{534087C9-BA12-CF2C-BAB9-631BD03463AC}"/>
              </a:ext>
            </a:extLst>
          </p:cNvPr>
          <p:cNvSpPr txBox="1"/>
          <p:nvPr/>
        </p:nvSpPr>
        <p:spPr>
          <a:xfrm>
            <a:off x="4572001" y="5508335"/>
            <a:ext cx="750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bg2"/>
                </a:solidFill>
                <a:effectLst/>
                <a:latin typeface="Consolas" panose="020B0609020204030204" pitchFamily="49" charset="0"/>
                <a:ea typeface="Roboto Light" panose="02000000000000000000" pitchFamily="2" charset="0"/>
              </a:rPr>
              <a:t>https://github.com/gvsoc/gvsoc/tree/soft_hier_flex_cluster</a:t>
            </a:r>
            <a:endParaRPr lang="en-US" dirty="0">
              <a:solidFill>
                <a:schemeClr val="bg2"/>
              </a:solidFill>
              <a:latin typeface="Consolas" panose="020B0609020204030204" pitchFamily="49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99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19E2D-C85E-F140-28B6-D39606DF5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619D791-2B56-3138-48BF-59C0034FD007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168638"/>
                </a:solidFill>
                <a:latin typeface="Calibri"/>
              </a:rPr>
              <a:t>General </a:t>
            </a:r>
            <a:r>
              <a:rPr lang="en-US" altLang="zh-CN" dirty="0" err="1">
                <a:solidFill>
                  <a:srgbClr val="168638"/>
                </a:solidFill>
                <a:latin typeface="Calibri"/>
              </a:rPr>
              <a:t>MatMul</a:t>
            </a:r>
            <a:r>
              <a:rPr lang="en-US" altLang="zh-CN" dirty="0">
                <a:solidFill>
                  <a:srgbClr val="168638"/>
                </a:solidFill>
                <a:latin typeface="Calibri"/>
              </a:rPr>
              <a:t> Kernel for SoftHier</a:t>
            </a:r>
            <a:endParaRPr kumimoji="0" lang="en-US" altLang="zh-CN" sz="9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515DF6-EE6C-DEC0-9B1A-208AD9774BC8}"/>
              </a:ext>
            </a:extLst>
          </p:cNvPr>
          <p:cNvSpPr txBox="1">
            <a:spLocks/>
          </p:cNvSpPr>
          <p:nvPr/>
        </p:nvSpPr>
        <p:spPr>
          <a:xfrm>
            <a:off x="316501" y="791242"/>
            <a:ext cx="6673579" cy="4176998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23" dirty="0" err="1"/>
              <a:t>MatMul</a:t>
            </a:r>
            <a:r>
              <a:rPr lang="en-US" altLang="zh-CN" sz="2423" dirty="0"/>
              <a:t> Kernel SW</a:t>
            </a:r>
          </a:p>
          <a:p>
            <a:pPr lvl="1">
              <a:defRPr/>
            </a:pPr>
            <a:r>
              <a:rPr lang="en-US" altLang="zh-CN" sz="2000" dirty="0"/>
              <a:t>Program Cluster to behave like Systolic array</a:t>
            </a:r>
          </a:p>
          <a:p>
            <a:pPr lvl="1">
              <a:defRPr/>
            </a:pPr>
            <a:r>
              <a:rPr lang="en-US" altLang="zh-CN" sz="2000" dirty="0"/>
              <a:t>Tiling policy: </a:t>
            </a:r>
          </a:p>
          <a:p>
            <a:pPr lvl="2">
              <a:defRPr/>
            </a:pPr>
            <a:r>
              <a:rPr lang="en-US" altLang="zh-CN" sz="1788" dirty="0"/>
              <a:t>best usage of Cluster L1 capacity</a:t>
            </a:r>
          </a:p>
          <a:p>
            <a:pPr lvl="1">
              <a:defRPr/>
            </a:pPr>
            <a:r>
              <a:rPr lang="en-US" altLang="zh-CN" sz="2000" dirty="0"/>
              <a:t>Mapping policy: </a:t>
            </a:r>
          </a:p>
          <a:p>
            <a:pPr lvl="2">
              <a:defRPr/>
            </a:pPr>
            <a:r>
              <a:rPr lang="en-US" altLang="zh-CN" sz="1788" dirty="0"/>
              <a:t>enable clusters according to tiles on M and K dimensions</a:t>
            </a:r>
          </a:p>
          <a:p>
            <a:pPr lvl="2">
              <a:defRPr/>
            </a:pPr>
            <a:endParaRPr lang="en-US" altLang="zh-CN" sz="1788" dirty="0"/>
          </a:p>
        </p:txBody>
      </p:sp>
      <p:grpSp>
        <p:nvGrpSpPr>
          <p:cNvPr id="213" name="组合 212">
            <a:extLst>
              <a:ext uri="{FF2B5EF4-FFF2-40B4-BE49-F238E27FC236}">
                <a16:creationId xmlns:a16="http://schemas.microsoft.com/office/drawing/2014/main" id="{79C55C08-9CE1-BD91-4071-DD8060AE7B05}"/>
              </a:ext>
            </a:extLst>
          </p:cNvPr>
          <p:cNvGrpSpPr/>
          <p:nvPr/>
        </p:nvGrpSpPr>
        <p:grpSpPr>
          <a:xfrm>
            <a:off x="5213188" y="1287512"/>
            <a:ext cx="4718211" cy="4301579"/>
            <a:chOff x="7092788" y="666661"/>
            <a:chExt cx="4718211" cy="4301579"/>
          </a:xfrm>
        </p:grpSpPr>
        <p:grpSp>
          <p:nvGrpSpPr>
            <p:cNvPr id="198" name="组合 197">
              <a:extLst>
                <a:ext uri="{FF2B5EF4-FFF2-40B4-BE49-F238E27FC236}">
                  <a16:creationId xmlns:a16="http://schemas.microsoft.com/office/drawing/2014/main" id="{857BB70C-C0E3-0CAC-6E6A-02EF2619EFFC}"/>
                </a:ext>
              </a:extLst>
            </p:cNvPr>
            <p:cNvGrpSpPr/>
            <p:nvPr/>
          </p:nvGrpSpPr>
          <p:grpSpPr>
            <a:xfrm>
              <a:off x="7707261" y="1219156"/>
              <a:ext cx="4103738" cy="3749084"/>
              <a:chOff x="7417161" y="905809"/>
              <a:chExt cx="4103738" cy="3749084"/>
            </a:xfrm>
          </p:grpSpPr>
          <p:grpSp>
            <p:nvGrpSpPr>
              <p:cNvPr id="180" name="组合 179">
                <a:extLst>
                  <a:ext uri="{FF2B5EF4-FFF2-40B4-BE49-F238E27FC236}">
                    <a16:creationId xmlns:a16="http://schemas.microsoft.com/office/drawing/2014/main" id="{0C89B53B-3F11-47EA-33BC-5D79C40A1196}"/>
                  </a:ext>
                </a:extLst>
              </p:cNvPr>
              <p:cNvGrpSpPr/>
              <p:nvPr/>
            </p:nvGrpSpPr>
            <p:grpSpPr>
              <a:xfrm>
                <a:off x="9653997" y="905809"/>
                <a:ext cx="948488" cy="1719679"/>
                <a:chOff x="9653997" y="1109680"/>
                <a:chExt cx="836043" cy="1515808"/>
              </a:xfrm>
            </p:grpSpPr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43474CFC-F7AE-BCC5-720A-B5755F6FFFD7}"/>
                    </a:ext>
                  </a:extLst>
                </p:cNvPr>
                <p:cNvSpPr/>
                <p:nvPr/>
              </p:nvSpPr>
              <p:spPr>
                <a:xfrm>
                  <a:off x="9653997" y="1109680"/>
                  <a:ext cx="406401" cy="36295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W</a:t>
                  </a:r>
                  <a:r>
                    <a:rPr kumimoji="0" lang="en-US" altLang="zh-CN" sz="12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00</a:t>
                  </a: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A367B6E1-769E-1199-4777-1886B8D7CA73}"/>
                    </a:ext>
                  </a:extLst>
                </p:cNvPr>
                <p:cNvSpPr/>
                <p:nvPr/>
              </p:nvSpPr>
              <p:spPr>
                <a:xfrm>
                  <a:off x="10083640" y="1109680"/>
                  <a:ext cx="406400" cy="36295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W</a:t>
                  </a:r>
                  <a:r>
                    <a:rPr kumimoji="0" lang="en-US" altLang="zh-CN" sz="12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01</a:t>
                  </a: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A8BA2F86-2585-DD73-4F81-D27EF9F79348}"/>
                    </a:ext>
                  </a:extLst>
                </p:cNvPr>
                <p:cNvSpPr/>
                <p:nvPr/>
              </p:nvSpPr>
              <p:spPr>
                <a:xfrm>
                  <a:off x="9653997" y="1493966"/>
                  <a:ext cx="406401" cy="36295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W</a:t>
                  </a:r>
                  <a:r>
                    <a:rPr kumimoji="0" lang="en-US" altLang="zh-CN" sz="12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10</a:t>
                  </a: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1F149F81-430F-A6C7-BE9E-37C9D17B6E87}"/>
                    </a:ext>
                  </a:extLst>
                </p:cNvPr>
                <p:cNvSpPr/>
                <p:nvPr/>
              </p:nvSpPr>
              <p:spPr>
                <a:xfrm>
                  <a:off x="10083640" y="1493966"/>
                  <a:ext cx="406400" cy="36295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W</a:t>
                  </a:r>
                  <a:r>
                    <a:rPr kumimoji="0" lang="en-US" altLang="zh-CN" sz="12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11</a:t>
                  </a: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AC481B28-D340-3EF1-D075-1F7B5F980F8D}"/>
                    </a:ext>
                  </a:extLst>
                </p:cNvPr>
                <p:cNvSpPr/>
                <p:nvPr/>
              </p:nvSpPr>
              <p:spPr>
                <a:xfrm>
                  <a:off x="9653997" y="1878252"/>
                  <a:ext cx="406401" cy="36295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W</a:t>
                  </a:r>
                  <a:r>
                    <a:rPr kumimoji="0" lang="en-US" altLang="zh-CN" sz="12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20</a:t>
                  </a: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0338A10C-9988-C311-02E6-10E6E0851281}"/>
                    </a:ext>
                  </a:extLst>
                </p:cNvPr>
                <p:cNvSpPr/>
                <p:nvPr/>
              </p:nvSpPr>
              <p:spPr>
                <a:xfrm>
                  <a:off x="10083640" y="1878252"/>
                  <a:ext cx="406400" cy="36295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W</a:t>
                  </a:r>
                  <a:r>
                    <a:rPr kumimoji="0" lang="en-US" altLang="zh-CN" sz="12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21</a:t>
                  </a: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BFBDA551-FBC3-DA4C-9454-571A3E92C4D1}"/>
                    </a:ext>
                  </a:extLst>
                </p:cNvPr>
                <p:cNvSpPr/>
                <p:nvPr/>
              </p:nvSpPr>
              <p:spPr>
                <a:xfrm>
                  <a:off x="9653997" y="2262538"/>
                  <a:ext cx="406401" cy="36295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W</a:t>
                  </a:r>
                  <a:r>
                    <a:rPr kumimoji="0" lang="en-US" altLang="zh-CN" sz="12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30</a:t>
                  </a: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35653F44-F944-C5C0-62C3-3602A88706AD}"/>
                    </a:ext>
                  </a:extLst>
                </p:cNvPr>
                <p:cNvSpPr/>
                <p:nvPr/>
              </p:nvSpPr>
              <p:spPr>
                <a:xfrm>
                  <a:off x="10083640" y="2262538"/>
                  <a:ext cx="406400" cy="36295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W</a:t>
                  </a:r>
                  <a:r>
                    <a:rPr kumimoji="0" lang="en-US" altLang="zh-CN" sz="12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31</a:t>
                  </a: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181" name="组合 180">
                <a:extLst>
                  <a:ext uri="{FF2B5EF4-FFF2-40B4-BE49-F238E27FC236}">
                    <a16:creationId xmlns:a16="http://schemas.microsoft.com/office/drawing/2014/main" id="{B912A76D-0BE3-C2B9-D450-FE2A906CE3F3}"/>
                  </a:ext>
                </a:extLst>
              </p:cNvPr>
              <p:cNvGrpSpPr/>
              <p:nvPr/>
            </p:nvGrpSpPr>
            <p:grpSpPr>
              <a:xfrm>
                <a:off x="7417161" y="2787853"/>
                <a:ext cx="2061981" cy="1422870"/>
                <a:chOff x="7417161" y="2879741"/>
                <a:chExt cx="1813509" cy="1251412"/>
              </a:xfrm>
            </p:grpSpPr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E68C9EA4-447A-1B0B-757D-BB09E475D5D3}"/>
                    </a:ext>
                  </a:extLst>
                </p:cNvPr>
                <p:cNvSpPr/>
                <p:nvPr/>
              </p:nvSpPr>
              <p:spPr>
                <a:xfrm>
                  <a:off x="7417161" y="2879741"/>
                  <a:ext cx="438611" cy="4064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I</a:t>
                  </a:r>
                  <a:r>
                    <a:rPr kumimoji="0" lang="en-US" altLang="zh-CN" sz="12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00</a:t>
                  </a: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E7FD9BB8-0B5D-B0D3-DB26-05ABC2A12F0B}"/>
                    </a:ext>
                  </a:extLst>
                </p:cNvPr>
                <p:cNvSpPr/>
                <p:nvPr/>
              </p:nvSpPr>
              <p:spPr>
                <a:xfrm>
                  <a:off x="7875460" y="2880271"/>
                  <a:ext cx="438611" cy="4064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I</a:t>
                  </a:r>
                  <a:r>
                    <a:rPr kumimoji="0" lang="en-US" altLang="zh-CN" sz="12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01</a:t>
                  </a: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F6ACD2F6-9705-5C5A-59C8-EB2D41789485}"/>
                    </a:ext>
                  </a:extLst>
                </p:cNvPr>
                <p:cNvSpPr/>
                <p:nvPr/>
              </p:nvSpPr>
              <p:spPr>
                <a:xfrm>
                  <a:off x="7417161" y="3301982"/>
                  <a:ext cx="438611" cy="4064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I</a:t>
                  </a:r>
                  <a:r>
                    <a:rPr kumimoji="0" lang="en-US" altLang="zh-CN" sz="12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10</a:t>
                  </a: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C97C703D-BA7A-B812-CF0A-08648299BD5B}"/>
                    </a:ext>
                  </a:extLst>
                </p:cNvPr>
                <p:cNvSpPr/>
                <p:nvPr/>
              </p:nvSpPr>
              <p:spPr>
                <a:xfrm>
                  <a:off x="7875460" y="3302512"/>
                  <a:ext cx="438611" cy="4064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I</a:t>
                  </a:r>
                  <a:r>
                    <a:rPr kumimoji="0" lang="en-US" altLang="zh-CN" sz="12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11</a:t>
                  </a: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D8BEB650-5629-CE65-962D-D22EF5038B00}"/>
                    </a:ext>
                  </a:extLst>
                </p:cNvPr>
                <p:cNvSpPr/>
                <p:nvPr/>
              </p:nvSpPr>
              <p:spPr>
                <a:xfrm>
                  <a:off x="8333760" y="2879741"/>
                  <a:ext cx="438611" cy="4064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I</a:t>
                  </a:r>
                  <a:r>
                    <a:rPr kumimoji="0" lang="en-US" altLang="zh-CN" sz="12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02</a:t>
                  </a: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28929FF6-E1D3-E291-3AB9-123F365BDBCE}"/>
                    </a:ext>
                  </a:extLst>
                </p:cNvPr>
                <p:cNvSpPr/>
                <p:nvPr/>
              </p:nvSpPr>
              <p:spPr>
                <a:xfrm>
                  <a:off x="8792059" y="2880271"/>
                  <a:ext cx="438611" cy="4064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I</a:t>
                  </a:r>
                  <a:r>
                    <a:rPr kumimoji="0" lang="en-US" altLang="zh-CN" sz="12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03</a:t>
                  </a: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C943580B-77A4-B89D-7E44-FE181A412455}"/>
                    </a:ext>
                  </a:extLst>
                </p:cNvPr>
                <p:cNvSpPr/>
                <p:nvPr/>
              </p:nvSpPr>
              <p:spPr>
                <a:xfrm>
                  <a:off x="8333760" y="3301982"/>
                  <a:ext cx="438611" cy="4064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I</a:t>
                  </a:r>
                  <a:r>
                    <a:rPr kumimoji="0" lang="en-US" altLang="zh-CN" sz="12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12</a:t>
                  </a: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C2AEB331-5915-8D3E-713A-2E182BBE6422}"/>
                    </a:ext>
                  </a:extLst>
                </p:cNvPr>
                <p:cNvSpPr/>
                <p:nvPr/>
              </p:nvSpPr>
              <p:spPr>
                <a:xfrm>
                  <a:off x="8792059" y="3302512"/>
                  <a:ext cx="438611" cy="4064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I</a:t>
                  </a:r>
                  <a:r>
                    <a:rPr kumimoji="0" lang="en-US" altLang="zh-CN" sz="12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13</a:t>
                  </a: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9DE9BF3C-BBD2-FCB9-FE00-CA57C2143102}"/>
                    </a:ext>
                  </a:extLst>
                </p:cNvPr>
                <p:cNvSpPr/>
                <p:nvPr/>
              </p:nvSpPr>
              <p:spPr>
                <a:xfrm>
                  <a:off x="7417161" y="3724223"/>
                  <a:ext cx="438611" cy="4064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I</a:t>
                  </a:r>
                  <a:r>
                    <a:rPr kumimoji="0" lang="en-US" altLang="zh-CN" sz="12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20</a:t>
                  </a: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6CD9A589-1A84-9464-9BB4-842506B571B6}"/>
                    </a:ext>
                  </a:extLst>
                </p:cNvPr>
                <p:cNvSpPr/>
                <p:nvPr/>
              </p:nvSpPr>
              <p:spPr>
                <a:xfrm>
                  <a:off x="7875460" y="3724753"/>
                  <a:ext cx="438611" cy="4064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I</a:t>
                  </a:r>
                  <a:r>
                    <a:rPr kumimoji="0" lang="en-US" altLang="zh-CN" sz="12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21</a:t>
                  </a: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C10D799F-EBDF-45EF-DCDE-4559F447DB9F}"/>
                    </a:ext>
                  </a:extLst>
                </p:cNvPr>
                <p:cNvSpPr/>
                <p:nvPr/>
              </p:nvSpPr>
              <p:spPr>
                <a:xfrm>
                  <a:off x="8333760" y="3724223"/>
                  <a:ext cx="438611" cy="4064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I</a:t>
                  </a:r>
                  <a:r>
                    <a:rPr kumimoji="0" lang="en-US" altLang="zh-CN" sz="12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22</a:t>
                  </a: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AA87D9FA-4A75-341E-586F-2DA869423A6E}"/>
                    </a:ext>
                  </a:extLst>
                </p:cNvPr>
                <p:cNvSpPr/>
                <p:nvPr/>
              </p:nvSpPr>
              <p:spPr>
                <a:xfrm>
                  <a:off x="8792059" y="3724753"/>
                  <a:ext cx="438611" cy="4064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I</a:t>
                  </a:r>
                  <a:r>
                    <a:rPr kumimoji="0" lang="en-US" altLang="zh-CN" sz="12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23</a:t>
                  </a: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sp>
            <p:nvSpPr>
              <p:cNvPr id="164" name="矩形 163">
                <a:extLst>
                  <a:ext uri="{FF2B5EF4-FFF2-40B4-BE49-F238E27FC236}">
                    <a16:creationId xmlns:a16="http://schemas.microsoft.com/office/drawing/2014/main" id="{4DAD4A3D-4289-4855-CB9C-D9679B1B6FC2}"/>
                  </a:ext>
                </a:extLst>
              </p:cNvPr>
              <p:cNvSpPr/>
              <p:nvPr/>
            </p:nvSpPr>
            <p:spPr>
              <a:xfrm>
                <a:off x="9653997" y="2793552"/>
                <a:ext cx="444170" cy="444170"/>
              </a:xfrm>
              <a:prstGeom prst="rect">
                <a:avLst/>
              </a:prstGeom>
              <a:solidFill>
                <a:srgbClr val="89937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C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D0803334-3686-26D4-7493-6C1C3166E852}"/>
                  </a:ext>
                </a:extLst>
              </p:cNvPr>
              <p:cNvSpPr/>
              <p:nvPr/>
            </p:nvSpPr>
            <p:spPr>
              <a:xfrm>
                <a:off x="10128241" y="2793552"/>
                <a:ext cx="444170" cy="444170"/>
              </a:xfrm>
              <a:prstGeom prst="rect">
                <a:avLst/>
              </a:prstGeom>
              <a:solidFill>
                <a:srgbClr val="89937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C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66" name="矩形 165">
                <a:extLst>
                  <a:ext uri="{FF2B5EF4-FFF2-40B4-BE49-F238E27FC236}">
                    <a16:creationId xmlns:a16="http://schemas.microsoft.com/office/drawing/2014/main" id="{ADD8FCF6-96C2-51CC-C13D-84D460AD20DD}"/>
                  </a:ext>
                </a:extLst>
              </p:cNvPr>
              <p:cNvSpPr/>
              <p:nvPr/>
            </p:nvSpPr>
            <p:spPr>
              <a:xfrm>
                <a:off x="10602485" y="2793552"/>
                <a:ext cx="444170" cy="4441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C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67" name="矩形 166">
                <a:extLst>
                  <a:ext uri="{FF2B5EF4-FFF2-40B4-BE49-F238E27FC236}">
                    <a16:creationId xmlns:a16="http://schemas.microsoft.com/office/drawing/2014/main" id="{87181AD3-2E2D-B7AC-86FE-A88D4B77E135}"/>
                  </a:ext>
                </a:extLst>
              </p:cNvPr>
              <p:cNvSpPr/>
              <p:nvPr/>
            </p:nvSpPr>
            <p:spPr>
              <a:xfrm>
                <a:off x="11076729" y="2793552"/>
                <a:ext cx="444170" cy="4441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C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FEFD70C2-119D-CCA1-AA5B-944139C1CE18}"/>
                  </a:ext>
                </a:extLst>
              </p:cNvPr>
              <p:cNvSpPr/>
              <p:nvPr/>
            </p:nvSpPr>
            <p:spPr>
              <a:xfrm>
                <a:off x="9653997" y="3265942"/>
                <a:ext cx="444170" cy="444170"/>
              </a:xfrm>
              <a:prstGeom prst="rect">
                <a:avLst/>
              </a:prstGeom>
              <a:solidFill>
                <a:srgbClr val="89937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C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69" name="矩形 168">
                <a:extLst>
                  <a:ext uri="{FF2B5EF4-FFF2-40B4-BE49-F238E27FC236}">
                    <a16:creationId xmlns:a16="http://schemas.microsoft.com/office/drawing/2014/main" id="{DCB08728-11B3-E2D8-00FC-E42EE1398FAF}"/>
                  </a:ext>
                </a:extLst>
              </p:cNvPr>
              <p:cNvSpPr/>
              <p:nvPr/>
            </p:nvSpPr>
            <p:spPr>
              <a:xfrm>
                <a:off x="10128241" y="3265942"/>
                <a:ext cx="444170" cy="444170"/>
              </a:xfrm>
              <a:prstGeom prst="rect">
                <a:avLst/>
              </a:prstGeom>
              <a:solidFill>
                <a:srgbClr val="89937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C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CAC15929-5477-1240-D809-7813F8650198}"/>
                  </a:ext>
                </a:extLst>
              </p:cNvPr>
              <p:cNvSpPr/>
              <p:nvPr/>
            </p:nvSpPr>
            <p:spPr>
              <a:xfrm>
                <a:off x="10602485" y="3265942"/>
                <a:ext cx="444170" cy="4441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C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71" name="矩形 170">
                <a:extLst>
                  <a:ext uri="{FF2B5EF4-FFF2-40B4-BE49-F238E27FC236}">
                    <a16:creationId xmlns:a16="http://schemas.microsoft.com/office/drawing/2014/main" id="{C9215BA2-A27C-DA67-43C7-ED9814969C08}"/>
                  </a:ext>
                </a:extLst>
              </p:cNvPr>
              <p:cNvSpPr/>
              <p:nvPr/>
            </p:nvSpPr>
            <p:spPr>
              <a:xfrm>
                <a:off x="11076729" y="3265942"/>
                <a:ext cx="444170" cy="4441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C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72" name="矩形 171">
                <a:extLst>
                  <a:ext uri="{FF2B5EF4-FFF2-40B4-BE49-F238E27FC236}">
                    <a16:creationId xmlns:a16="http://schemas.microsoft.com/office/drawing/2014/main" id="{CEF7E18C-0E54-8240-E57D-94F4F31F2FEA}"/>
                  </a:ext>
                </a:extLst>
              </p:cNvPr>
              <p:cNvSpPr/>
              <p:nvPr/>
            </p:nvSpPr>
            <p:spPr>
              <a:xfrm>
                <a:off x="9653997" y="3738333"/>
                <a:ext cx="444170" cy="444170"/>
              </a:xfrm>
              <a:prstGeom prst="rect">
                <a:avLst/>
              </a:prstGeom>
              <a:solidFill>
                <a:srgbClr val="89937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C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73" name="矩形 172">
                <a:extLst>
                  <a:ext uri="{FF2B5EF4-FFF2-40B4-BE49-F238E27FC236}">
                    <a16:creationId xmlns:a16="http://schemas.microsoft.com/office/drawing/2014/main" id="{44DB24CC-B588-3F5C-37AD-2EECD75478FA}"/>
                  </a:ext>
                </a:extLst>
              </p:cNvPr>
              <p:cNvSpPr/>
              <p:nvPr/>
            </p:nvSpPr>
            <p:spPr>
              <a:xfrm>
                <a:off x="10128241" y="3738333"/>
                <a:ext cx="444170" cy="444170"/>
              </a:xfrm>
              <a:prstGeom prst="rect">
                <a:avLst/>
              </a:prstGeom>
              <a:solidFill>
                <a:srgbClr val="89937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C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74" name="矩形 173">
                <a:extLst>
                  <a:ext uri="{FF2B5EF4-FFF2-40B4-BE49-F238E27FC236}">
                    <a16:creationId xmlns:a16="http://schemas.microsoft.com/office/drawing/2014/main" id="{4F5BB00D-6942-A614-B9AD-69E1FAB8D530}"/>
                  </a:ext>
                </a:extLst>
              </p:cNvPr>
              <p:cNvSpPr/>
              <p:nvPr/>
            </p:nvSpPr>
            <p:spPr>
              <a:xfrm>
                <a:off x="10602485" y="3738333"/>
                <a:ext cx="444170" cy="4441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C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75" name="矩形 174">
                <a:extLst>
                  <a:ext uri="{FF2B5EF4-FFF2-40B4-BE49-F238E27FC236}">
                    <a16:creationId xmlns:a16="http://schemas.microsoft.com/office/drawing/2014/main" id="{B99426AB-C6E2-B84B-CED5-3B6A74497C78}"/>
                  </a:ext>
                </a:extLst>
              </p:cNvPr>
              <p:cNvSpPr/>
              <p:nvPr/>
            </p:nvSpPr>
            <p:spPr>
              <a:xfrm>
                <a:off x="11076729" y="3738333"/>
                <a:ext cx="444170" cy="4441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C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76" name="矩形 175">
                <a:extLst>
                  <a:ext uri="{FF2B5EF4-FFF2-40B4-BE49-F238E27FC236}">
                    <a16:creationId xmlns:a16="http://schemas.microsoft.com/office/drawing/2014/main" id="{964C0BE3-C8AC-FC14-E8FE-973E052395C4}"/>
                  </a:ext>
                </a:extLst>
              </p:cNvPr>
              <p:cNvSpPr/>
              <p:nvPr/>
            </p:nvSpPr>
            <p:spPr>
              <a:xfrm>
                <a:off x="9653997" y="4210723"/>
                <a:ext cx="444170" cy="4441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C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77" name="矩形 176">
                <a:extLst>
                  <a:ext uri="{FF2B5EF4-FFF2-40B4-BE49-F238E27FC236}">
                    <a16:creationId xmlns:a16="http://schemas.microsoft.com/office/drawing/2014/main" id="{97A0E080-E0A8-7A4E-2511-137C8BFA190B}"/>
                  </a:ext>
                </a:extLst>
              </p:cNvPr>
              <p:cNvSpPr/>
              <p:nvPr/>
            </p:nvSpPr>
            <p:spPr>
              <a:xfrm>
                <a:off x="10128241" y="4210723"/>
                <a:ext cx="444170" cy="4441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C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78" name="矩形 177">
                <a:extLst>
                  <a:ext uri="{FF2B5EF4-FFF2-40B4-BE49-F238E27FC236}">
                    <a16:creationId xmlns:a16="http://schemas.microsoft.com/office/drawing/2014/main" id="{A2CD79E6-6047-2461-6F08-757E722B39F2}"/>
                  </a:ext>
                </a:extLst>
              </p:cNvPr>
              <p:cNvSpPr/>
              <p:nvPr/>
            </p:nvSpPr>
            <p:spPr>
              <a:xfrm>
                <a:off x="10602485" y="4210723"/>
                <a:ext cx="444170" cy="4441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C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79" name="矩形 178">
                <a:extLst>
                  <a:ext uri="{FF2B5EF4-FFF2-40B4-BE49-F238E27FC236}">
                    <a16:creationId xmlns:a16="http://schemas.microsoft.com/office/drawing/2014/main" id="{9E0C9096-4D50-E1AA-B62A-6BDF5F903A5F}"/>
                  </a:ext>
                </a:extLst>
              </p:cNvPr>
              <p:cNvSpPr/>
              <p:nvPr/>
            </p:nvSpPr>
            <p:spPr>
              <a:xfrm>
                <a:off x="11076729" y="4210723"/>
                <a:ext cx="444170" cy="4441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C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185" name="直接箭头连接符 184">
                <a:extLst>
                  <a:ext uri="{FF2B5EF4-FFF2-40B4-BE49-F238E27FC236}">
                    <a16:creationId xmlns:a16="http://schemas.microsoft.com/office/drawing/2014/main" id="{F65C0B0E-43A4-FF17-7568-A814D523465F}"/>
                  </a:ext>
                </a:extLst>
              </p:cNvPr>
              <p:cNvCxnSpPr/>
              <p:nvPr/>
            </p:nvCxnSpPr>
            <p:spPr>
              <a:xfrm>
                <a:off x="9499629" y="3032760"/>
                <a:ext cx="30873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直接箭头连接符 185">
                <a:extLst>
                  <a:ext uri="{FF2B5EF4-FFF2-40B4-BE49-F238E27FC236}">
                    <a16:creationId xmlns:a16="http://schemas.microsoft.com/office/drawing/2014/main" id="{F68E47A3-E6DB-BA8E-85BD-0AF83B61022F}"/>
                  </a:ext>
                </a:extLst>
              </p:cNvPr>
              <p:cNvCxnSpPr/>
              <p:nvPr/>
            </p:nvCxnSpPr>
            <p:spPr>
              <a:xfrm>
                <a:off x="9499629" y="3505200"/>
                <a:ext cx="30873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接箭头连接符 186">
                <a:extLst>
                  <a:ext uri="{FF2B5EF4-FFF2-40B4-BE49-F238E27FC236}">
                    <a16:creationId xmlns:a16="http://schemas.microsoft.com/office/drawing/2014/main" id="{41E72C6E-5A48-4D60-73A2-20EA100DAF1D}"/>
                  </a:ext>
                </a:extLst>
              </p:cNvPr>
              <p:cNvCxnSpPr/>
              <p:nvPr/>
            </p:nvCxnSpPr>
            <p:spPr>
              <a:xfrm>
                <a:off x="9499629" y="3957320"/>
                <a:ext cx="30873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箭头连接符 187">
                <a:extLst>
                  <a:ext uri="{FF2B5EF4-FFF2-40B4-BE49-F238E27FC236}">
                    <a16:creationId xmlns:a16="http://schemas.microsoft.com/office/drawing/2014/main" id="{D0E435F3-82A2-7DE2-62FD-1AD15718A1C0}"/>
                  </a:ext>
                </a:extLst>
              </p:cNvPr>
              <p:cNvCxnSpPr/>
              <p:nvPr/>
            </p:nvCxnSpPr>
            <p:spPr>
              <a:xfrm>
                <a:off x="9989055" y="3032760"/>
                <a:ext cx="30873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箭头连接符 188">
                <a:extLst>
                  <a:ext uri="{FF2B5EF4-FFF2-40B4-BE49-F238E27FC236}">
                    <a16:creationId xmlns:a16="http://schemas.microsoft.com/office/drawing/2014/main" id="{55652492-6C9E-470F-8C4D-A1B52E755750}"/>
                  </a:ext>
                </a:extLst>
              </p:cNvPr>
              <p:cNvCxnSpPr/>
              <p:nvPr/>
            </p:nvCxnSpPr>
            <p:spPr>
              <a:xfrm>
                <a:off x="9989055" y="3505200"/>
                <a:ext cx="30873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接箭头连接符 189">
                <a:extLst>
                  <a:ext uri="{FF2B5EF4-FFF2-40B4-BE49-F238E27FC236}">
                    <a16:creationId xmlns:a16="http://schemas.microsoft.com/office/drawing/2014/main" id="{02F0693E-1657-56D1-D79D-B92FD4FD6A06}"/>
                  </a:ext>
                </a:extLst>
              </p:cNvPr>
              <p:cNvCxnSpPr/>
              <p:nvPr/>
            </p:nvCxnSpPr>
            <p:spPr>
              <a:xfrm>
                <a:off x="9989055" y="3957320"/>
                <a:ext cx="30873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接箭头连接符 191">
                <a:extLst>
                  <a:ext uri="{FF2B5EF4-FFF2-40B4-BE49-F238E27FC236}">
                    <a16:creationId xmlns:a16="http://schemas.microsoft.com/office/drawing/2014/main" id="{050819D0-51AC-2FA0-77E7-ADD2E44479E6}"/>
                  </a:ext>
                </a:extLst>
              </p:cNvPr>
              <p:cNvCxnSpPr/>
              <p:nvPr/>
            </p:nvCxnSpPr>
            <p:spPr>
              <a:xfrm>
                <a:off x="9875520" y="2620213"/>
                <a:ext cx="0" cy="330200"/>
              </a:xfrm>
              <a:prstGeom prst="straightConnector1">
                <a:avLst/>
              </a:prstGeom>
              <a:ln w="38100">
                <a:solidFill>
                  <a:srgbClr val="1269B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接箭头连接符 192">
                <a:extLst>
                  <a:ext uri="{FF2B5EF4-FFF2-40B4-BE49-F238E27FC236}">
                    <a16:creationId xmlns:a16="http://schemas.microsoft.com/office/drawing/2014/main" id="{23359AFC-F18B-06EE-7DD1-D609878423A0}"/>
                  </a:ext>
                </a:extLst>
              </p:cNvPr>
              <p:cNvCxnSpPr/>
              <p:nvPr/>
            </p:nvCxnSpPr>
            <p:spPr>
              <a:xfrm>
                <a:off x="10358120" y="2620213"/>
                <a:ext cx="0" cy="330200"/>
              </a:xfrm>
              <a:prstGeom prst="straightConnector1">
                <a:avLst/>
              </a:prstGeom>
              <a:ln w="38100">
                <a:solidFill>
                  <a:srgbClr val="1269B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接箭头连接符 193">
                <a:extLst>
                  <a:ext uri="{FF2B5EF4-FFF2-40B4-BE49-F238E27FC236}">
                    <a16:creationId xmlns:a16="http://schemas.microsoft.com/office/drawing/2014/main" id="{5940F9A9-BA3B-6B1F-CCC8-327D88FD51A4}"/>
                  </a:ext>
                </a:extLst>
              </p:cNvPr>
              <p:cNvCxnSpPr/>
              <p:nvPr/>
            </p:nvCxnSpPr>
            <p:spPr>
              <a:xfrm>
                <a:off x="9875520" y="3111708"/>
                <a:ext cx="0" cy="330200"/>
              </a:xfrm>
              <a:prstGeom prst="straightConnector1">
                <a:avLst/>
              </a:prstGeom>
              <a:ln w="38100">
                <a:solidFill>
                  <a:srgbClr val="1269B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接箭头连接符 194">
                <a:extLst>
                  <a:ext uri="{FF2B5EF4-FFF2-40B4-BE49-F238E27FC236}">
                    <a16:creationId xmlns:a16="http://schemas.microsoft.com/office/drawing/2014/main" id="{68613B86-DFA1-B41C-D9E8-B50A3A84AB7B}"/>
                  </a:ext>
                </a:extLst>
              </p:cNvPr>
              <p:cNvCxnSpPr/>
              <p:nvPr/>
            </p:nvCxnSpPr>
            <p:spPr>
              <a:xfrm>
                <a:off x="10358120" y="3111708"/>
                <a:ext cx="0" cy="330200"/>
              </a:xfrm>
              <a:prstGeom prst="straightConnector1">
                <a:avLst/>
              </a:prstGeom>
              <a:ln w="38100">
                <a:solidFill>
                  <a:srgbClr val="1269B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接箭头连接符 195">
                <a:extLst>
                  <a:ext uri="{FF2B5EF4-FFF2-40B4-BE49-F238E27FC236}">
                    <a16:creationId xmlns:a16="http://schemas.microsoft.com/office/drawing/2014/main" id="{0F48DD74-4CF1-CBBB-8847-66799261E086}"/>
                  </a:ext>
                </a:extLst>
              </p:cNvPr>
              <p:cNvCxnSpPr/>
              <p:nvPr/>
            </p:nvCxnSpPr>
            <p:spPr>
              <a:xfrm>
                <a:off x="9875520" y="3613627"/>
                <a:ext cx="0" cy="330200"/>
              </a:xfrm>
              <a:prstGeom prst="straightConnector1">
                <a:avLst/>
              </a:prstGeom>
              <a:ln w="38100">
                <a:solidFill>
                  <a:srgbClr val="1269B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箭头连接符 196">
                <a:extLst>
                  <a:ext uri="{FF2B5EF4-FFF2-40B4-BE49-F238E27FC236}">
                    <a16:creationId xmlns:a16="http://schemas.microsoft.com/office/drawing/2014/main" id="{8A955595-6723-7EB3-D05C-0D0CE4E9CC0A}"/>
                  </a:ext>
                </a:extLst>
              </p:cNvPr>
              <p:cNvCxnSpPr/>
              <p:nvPr/>
            </p:nvCxnSpPr>
            <p:spPr>
              <a:xfrm>
                <a:off x="10358120" y="3613627"/>
                <a:ext cx="0" cy="330200"/>
              </a:xfrm>
              <a:prstGeom prst="straightConnector1">
                <a:avLst/>
              </a:prstGeom>
              <a:ln w="38100">
                <a:solidFill>
                  <a:srgbClr val="1269B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0" name="文本框 199">
              <a:extLst>
                <a:ext uri="{FF2B5EF4-FFF2-40B4-BE49-F238E27FC236}">
                  <a16:creationId xmlns:a16="http://schemas.microsoft.com/office/drawing/2014/main" id="{51F1DC61-621D-EBE6-F2C6-C9FECFBF7BD7}"/>
                </a:ext>
              </a:extLst>
            </p:cNvPr>
            <p:cNvSpPr txBox="1"/>
            <p:nvPr/>
          </p:nvSpPr>
          <p:spPr>
            <a:xfrm>
              <a:off x="7092788" y="3579289"/>
              <a:ext cx="49953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</a:t>
              </a:r>
              <a:endPara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4F2E52C7-4B80-DF07-1BD2-A98510845B6B}"/>
                </a:ext>
              </a:extLst>
            </p:cNvPr>
            <p:cNvSpPr txBox="1"/>
            <p:nvPr/>
          </p:nvSpPr>
          <p:spPr>
            <a:xfrm>
              <a:off x="8499678" y="2521784"/>
              <a:ext cx="49953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endPara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0A8445BF-E787-CBB4-07B4-FC2DE032C32E}"/>
                </a:ext>
              </a:extLst>
            </p:cNvPr>
            <p:cNvSpPr txBox="1"/>
            <p:nvPr/>
          </p:nvSpPr>
          <p:spPr>
            <a:xfrm>
              <a:off x="9380750" y="1800528"/>
              <a:ext cx="49953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endParaRPr lang="zh-CN" altLang="en-US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3" name="文本框 202">
              <a:extLst>
                <a:ext uri="{FF2B5EF4-FFF2-40B4-BE49-F238E27FC236}">
                  <a16:creationId xmlns:a16="http://schemas.microsoft.com/office/drawing/2014/main" id="{0E1ADE37-3EC2-6F1D-80FF-480012C5DAC6}"/>
                </a:ext>
              </a:extLst>
            </p:cNvPr>
            <p:cNvSpPr txBox="1"/>
            <p:nvPr/>
          </p:nvSpPr>
          <p:spPr>
            <a:xfrm>
              <a:off x="10165620" y="666661"/>
              <a:ext cx="49953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endParaRPr lang="zh-CN" altLang="en-US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05" name="直接箭头连接符 204">
              <a:extLst>
                <a:ext uri="{FF2B5EF4-FFF2-40B4-BE49-F238E27FC236}">
                  <a16:creationId xmlns:a16="http://schemas.microsoft.com/office/drawing/2014/main" id="{E6A69FAD-6ED1-D129-5313-796B16A072D3}"/>
                </a:ext>
              </a:extLst>
            </p:cNvPr>
            <p:cNvCxnSpPr/>
            <p:nvPr/>
          </p:nvCxnSpPr>
          <p:spPr>
            <a:xfrm>
              <a:off x="7592321" y="3106899"/>
              <a:ext cx="0" cy="1416569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箭头连接符 206">
              <a:extLst>
                <a:ext uri="{FF2B5EF4-FFF2-40B4-BE49-F238E27FC236}">
                  <a16:creationId xmlns:a16="http://schemas.microsoft.com/office/drawing/2014/main" id="{A174E691-6AB9-77AB-2704-AC2C18E63FC4}"/>
                </a:ext>
              </a:extLst>
            </p:cNvPr>
            <p:cNvCxnSpPr/>
            <p:nvPr/>
          </p:nvCxnSpPr>
          <p:spPr>
            <a:xfrm>
              <a:off x="7707261" y="2997200"/>
              <a:ext cx="2022546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箭头连接符 207">
              <a:extLst>
                <a:ext uri="{FF2B5EF4-FFF2-40B4-BE49-F238E27FC236}">
                  <a16:creationId xmlns:a16="http://schemas.microsoft.com/office/drawing/2014/main" id="{CED79AED-7B79-8386-2FFB-67FA9C8F14F7}"/>
                </a:ext>
              </a:extLst>
            </p:cNvPr>
            <p:cNvCxnSpPr>
              <a:cxnSpLocks/>
            </p:cNvCxnSpPr>
            <p:nvPr/>
          </p:nvCxnSpPr>
          <p:spPr>
            <a:xfrm>
              <a:off x="9821317" y="1189881"/>
              <a:ext cx="0" cy="1689860"/>
            </a:xfrm>
            <a:prstGeom prst="straightConnector1">
              <a:avLst/>
            </a:prstGeom>
            <a:ln w="38100">
              <a:solidFill>
                <a:srgbClr val="1269B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箭头连接符 210">
              <a:extLst>
                <a:ext uri="{FF2B5EF4-FFF2-40B4-BE49-F238E27FC236}">
                  <a16:creationId xmlns:a16="http://schemas.microsoft.com/office/drawing/2014/main" id="{38A2A664-3590-E012-0852-2BD832D576AF}"/>
                </a:ext>
              </a:extLst>
            </p:cNvPr>
            <p:cNvCxnSpPr>
              <a:cxnSpLocks/>
            </p:cNvCxnSpPr>
            <p:nvPr/>
          </p:nvCxnSpPr>
          <p:spPr>
            <a:xfrm>
              <a:off x="9915453" y="1109134"/>
              <a:ext cx="977132" cy="0"/>
            </a:xfrm>
            <a:prstGeom prst="straightConnector1">
              <a:avLst/>
            </a:prstGeom>
            <a:ln w="38100">
              <a:solidFill>
                <a:srgbClr val="1269B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6510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19E2D-C85E-F140-28B6-D39606DF5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619D791-2B56-3138-48BF-59C0034FD007}"/>
              </a:ext>
            </a:extLst>
          </p:cNvPr>
          <p:cNvSpPr txBox="1">
            <a:spLocks/>
          </p:cNvSpPr>
          <p:nvPr/>
        </p:nvSpPr>
        <p:spPr>
          <a:xfrm>
            <a:off x="136510" y="13737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168638"/>
                </a:solidFill>
                <a:latin typeface="Calibri"/>
              </a:rPr>
              <a:t>Performance</a:t>
            </a:r>
            <a:endParaRPr kumimoji="0" lang="en-US" altLang="zh-CN" sz="9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515DF6-EE6C-DEC0-9B1A-208AD9774BC8}"/>
              </a:ext>
            </a:extLst>
          </p:cNvPr>
          <p:cNvSpPr txBox="1">
            <a:spLocks/>
          </p:cNvSpPr>
          <p:nvPr/>
        </p:nvSpPr>
        <p:spPr>
          <a:xfrm>
            <a:off x="26942" y="593121"/>
            <a:ext cx="3716802" cy="5896367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23" dirty="0"/>
              <a:t>SoftHier config</a:t>
            </a:r>
          </a:p>
          <a:p>
            <a:pPr lvl="1">
              <a:defRPr/>
            </a:pPr>
            <a:r>
              <a:rPr lang="en-US" altLang="zh-CN" sz="2000" dirty="0"/>
              <a:t>4x4 Cluster(128x32 RedMule)</a:t>
            </a:r>
          </a:p>
          <a:p>
            <a:pPr lvl="1">
              <a:defRPr/>
            </a:pPr>
            <a:r>
              <a:rPr lang="en-US" altLang="zh-CN" sz="2000" dirty="0" err="1"/>
              <a:t>NoC</a:t>
            </a:r>
            <a:r>
              <a:rPr lang="en-US" altLang="zh-CN" sz="2000" dirty="0"/>
              <a:t> Link BW: 512bit</a:t>
            </a:r>
          </a:p>
          <a:p>
            <a:pPr lvl="1">
              <a:defRPr/>
            </a:pPr>
            <a:r>
              <a:rPr lang="en-US" altLang="zh-CN" sz="2000" dirty="0"/>
              <a:t>HBM: 8 channel, 512 GB/s</a:t>
            </a:r>
          </a:p>
          <a:p>
            <a:pPr lvl="1">
              <a:defRPr/>
            </a:pPr>
            <a:r>
              <a:rPr lang="en-US" altLang="zh-CN" sz="2000" dirty="0"/>
              <a:t>Peak Perf: 128TFLOPS</a:t>
            </a:r>
          </a:p>
          <a:p>
            <a:pPr>
              <a:defRPr/>
            </a:pPr>
            <a:r>
              <a:rPr lang="en-US" altLang="zh-CN" sz="2423" dirty="0"/>
              <a:t>Evaluation:</a:t>
            </a:r>
          </a:p>
          <a:p>
            <a:pPr lvl="1">
              <a:defRPr/>
            </a:pPr>
            <a:r>
              <a:rPr lang="en-US" altLang="zh-CN" sz="2000" dirty="0"/>
              <a:t>Different M-N-K of </a:t>
            </a:r>
            <a:r>
              <a:rPr lang="en-US" altLang="zh-CN" sz="2000" dirty="0" err="1"/>
              <a:t>MatMul</a:t>
            </a:r>
            <a:endParaRPr lang="en-US" altLang="zh-CN" sz="2000" dirty="0"/>
          </a:p>
          <a:p>
            <a:pPr lvl="1">
              <a:defRPr/>
            </a:pPr>
            <a:r>
              <a:rPr lang="en-US" altLang="zh-CN" sz="2000" dirty="0"/>
              <a:t>Tile size = 256</a:t>
            </a:r>
          </a:p>
          <a:p>
            <a:pPr>
              <a:defRPr/>
            </a:pPr>
            <a:r>
              <a:rPr lang="en-US" altLang="zh-CN" sz="2423" dirty="0"/>
              <a:t>Result:</a:t>
            </a:r>
          </a:p>
          <a:p>
            <a:pPr lvl="1">
              <a:defRPr/>
            </a:pPr>
            <a:r>
              <a:rPr lang="en-US" altLang="zh-CN" sz="2000" dirty="0"/>
              <a:t>M,K determines how many clusters are enabled</a:t>
            </a:r>
          </a:p>
          <a:p>
            <a:pPr lvl="1">
              <a:defRPr/>
            </a:pPr>
            <a:r>
              <a:rPr lang="en-US" altLang="zh-CN" sz="2000" dirty="0"/>
              <a:t>Large N helps to reach high compute utilization</a:t>
            </a:r>
          </a:p>
          <a:p>
            <a:pPr lvl="1">
              <a:defRPr/>
            </a:pPr>
            <a:r>
              <a:rPr lang="en-US" altLang="zh-CN" sz="2000" dirty="0"/>
              <a:t>Jagged curve due to leftover tiles on M &amp; K dimension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BD82DEC-8D13-58AA-0FF6-6E19A228C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486" y="0"/>
            <a:ext cx="6080138" cy="362591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AE4D02C-949A-4D1A-512E-26380BE67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984" y="3612687"/>
            <a:ext cx="7645400" cy="3245313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B0D76F6B-74FE-136B-ED38-247EBF81C32F}"/>
              </a:ext>
            </a:extLst>
          </p:cNvPr>
          <p:cNvSpPr/>
          <p:nvPr/>
        </p:nvSpPr>
        <p:spPr>
          <a:xfrm rot="21427896">
            <a:off x="4106970" y="2260388"/>
            <a:ext cx="4179910" cy="104863"/>
          </a:xfrm>
          <a:prstGeom prst="ellipse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7FDEB24-60E4-7E9E-FD22-17264C13023E}"/>
              </a:ext>
            </a:extLst>
          </p:cNvPr>
          <p:cNvSpPr/>
          <p:nvPr/>
        </p:nvSpPr>
        <p:spPr>
          <a:xfrm>
            <a:off x="4153035" y="0"/>
            <a:ext cx="1260475" cy="2429134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N</a:t>
            </a:r>
            <a:r>
              <a:rPr lang="en-US" altLang="zh-CN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=256</a:t>
            </a:r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2413845-B389-8B90-EF6C-1A02E9E92D16}"/>
              </a:ext>
            </a:extLst>
          </p:cNvPr>
          <p:cNvSpPr/>
          <p:nvPr/>
        </p:nvSpPr>
        <p:spPr>
          <a:xfrm>
            <a:off x="5492274" y="0"/>
            <a:ext cx="1260475" cy="2429134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N</a:t>
            </a:r>
            <a:r>
              <a:rPr lang="en-US" altLang="zh-CN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=1024</a:t>
            </a:r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8CC9091-5C42-5C6E-391B-7142E181F552}"/>
              </a:ext>
            </a:extLst>
          </p:cNvPr>
          <p:cNvSpPr/>
          <p:nvPr/>
        </p:nvSpPr>
        <p:spPr>
          <a:xfrm>
            <a:off x="6787309" y="0"/>
            <a:ext cx="1260475" cy="2429134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N</a:t>
            </a:r>
            <a:r>
              <a:rPr lang="en-US" altLang="zh-CN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=4096</a:t>
            </a:r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1496A83-FB57-F942-181F-2CBAB5D1B362}"/>
              </a:ext>
            </a:extLst>
          </p:cNvPr>
          <p:cNvSpPr/>
          <p:nvPr/>
        </p:nvSpPr>
        <p:spPr>
          <a:xfrm>
            <a:off x="8106413" y="0"/>
            <a:ext cx="1260475" cy="2429134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N</a:t>
            </a:r>
            <a:r>
              <a:rPr lang="en-US" altLang="zh-CN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=16384</a:t>
            </a:r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7" name="对话气泡: 矩形 6">
            <a:extLst>
              <a:ext uri="{FF2B5EF4-FFF2-40B4-BE49-F238E27FC236}">
                <a16:creationId xmlns:a16="http://schemas.microsoft.com/office/drawing/2014/main" id="{4A8904D8-4072-CBF2-363A-EA5F97C5DA80}"/>
              </a:ext>
            </a:extLst>
          </p:cNvPr>
          <p:cNvSpPr/>
          <p:nvPr/>
        </p:nvSpPr>
        <p:spPr>
          <a:xfrm>
            <a:off x="8523106" y="1358900"/>
            <a:ext cx="964602" cy="901700"/>
          </a:xfrm>
          <a:prstGeom prst="wedgeRectCallout">
            <a:avLst>
              <a:gd name="adj1" fmla="val -81747"/>
              <a:gd name="adj2" fmla="val 48299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M=K=256, only one cluster is enabled for computation</a:t>
            </a:r>
            <a:endParaRPr lang="zh-CN" altLang="en-US" sz="1100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D4F2B6-EDAD-7CC7-B4C3-59A0AD5EADDD}"/>
              </a:ext>
            </a:extLst>
          </p:cNvPr>
          <p:cNvSpPr/>
          <p:nvPr/>
        </p:nvSpPr>
        <p:spPr>
          <a:xfrm>
            <a:off x="4153034" y="3653325"/>
            <a:ext cx="6805931" cy="204643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N</a:t>
            </a:r>
            <a:r>
              <a:rPr lang="en-US" altLang="zh-CN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=16384, M &amp; K increase from 2048</a:t>
            </a:r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74" name="图片 73">
            <a:extLst>
              <a:ext uri="{FF2B5EF4-FFF2-40B4-BE49-F238E27FC236}">
                <a16:creationId xmlns:a16="http://schemas.microsoft.com/office/drawing/2014/main" id="{38537853-46A4-3480-A970-6D8AF3A71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1253" y="1320403"/>
            <a:ext cx="2420322" cy="218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515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19E2D-C85E-F140-28B6-D39606DF5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619D791-2B56-3138-48BF-59C0034FD007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168638"/>
                </a:solidFill>
                <a:latin typeface="Calibri"/>
              </a:rPr>
              <a:t>Collaboration Plan 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1D1B8461-0F15-48FB-DAFF-CD69F931B402}"/>
              </a:ext>
            </a:extLst>
          </p:cNvPr>
          <p:cNvSpPr txBox="1">
            <a:spLocks/>
          </p:cNvSpPr>
          <p:nvPr/>
        </p:nvSpPr>
        <p:spPr>
          <a:xfrm>
            <a:off x="254000" y="791242"/>
            <a:ext cx="9188383" cy="4160916"/>
          </a:xfrm>
          <a:prstGeom prst="rect">
            <a:avLst/>
          </a:prstGeom>
        </p:spPr>
        <p:txBody>
          <a:bodyPr/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Master Thesis: </a:t>
            </a:r>
            <a:r>
              <a:rPr lang="en-US" altLang="zh-CN" sz="2400" dirty="0"/>
              <a:t>Automative GEMM Kernel deployment framework for SoftHier architecture</a:t>
            </a:r>
            <a:endParaRPr lang="en-US" sz="2400" dirty="0"/>
          </a:p>
          <a:p>
            <a:pPr lvl="1"/>
            <a:r>
              <a:rPr lang="en-US" sz="2000" dirty="0"/>
              <a:t>Basic goal:</a:t>
            </a:r>
          </a:p>
          <a:p>
            <a:pPr lvl="2"/>
            <a:r>
              <a:rPr lang="en-US" sz="1600" dirty="0"/>
              <a:t>Complete the SoftHier Backend in </a:t>
            </a:r>
            <a:r>
              <a:rPr lang="en-US" sz="1600" dirty="0" err="1"/>
              <a:t>DaCe</a:t>
            </a:r>
            <a:r>
              <a:rPr lang="en-US" sz="1600" dirty="0"/>
              <a:t>: SDFG -&gt; executable SoftHier code</a:t>
            </a:r>
          </a:p>
          <a:p>
            <a:pPr lvl="2"/>
            <a:r>
              <a:rPr lang="en-US" sz="1600" dirty="0"/>
              <a:t>Evaluate GEMM performance on SoftHier with baseline </a:t>
            </a:r>
            <a:r>
              <a:rPr lang="en-US" sz="1600" dirty="0" err="1"/>
              <a:t>DaCe</a:t>
            </a:r>
            <a:r>
              <a:rPr lang="en-US" sz="1600" dirty="0"/>
              <a:t> SDFG transformation (GPU Frontend, local shared memory + DMA, no inter-cluster data communication/hard-coded schedule)</a:t>
            </a:r>
          </a:p>
          <a:p>
            <a:pPr lvl="2"/>
            <a:r>
              <a:rPr lang="en-US" sz="1600" dirty="0"/>
              <a:t>Compare to hand-written </a:t>
            </a:r>
            <a:r>
              <a:rPr lang="en-US" altLang="zh-CN" sz="1600" dirty="0"/>
              <a:t>optimized</a:t>
            </a:r>
            <a:r>
              <a:rPr lang="en-US" sz="1600" dirty="0"/>
              <a:t> GEMM kernel performance</a:t>
            </a:r>
            <a:endParaRPr lang="en-US" sz="1400" dirty="0"/>
          </a:p>
          <a:p>
            <a:pPr lvl="1"/>
            <a:r>
              <a:rPr lang="en-US" altLang="zh-CN" sz="2000" dirty="0"/>
              <a:t>Stretch goals:</a:t>
            </a:r>
            <a:endParaRPr lang="en-US" sz="2000" dirty="0"/>
          </a:p>
          <a:p>
            <a:pPr lvl="2"/>
            <a:r>
              <a:rPr lang="en-US" sz="1600" dirty="0"/>
              <a:t>Extend </a:t>
            </a:r>
            <a:r>
              <a:rPr lang="en-US" sz="1600" dirty="0" err="1"/>
              <a:t>DaCe</a:t>
            </a:r>
            <a:r>
              <a:rPr lang="en-US" sz="1600" dirty="0"/>
              <a:t> frontend to support inter-cluster data communication</a:t>
            </a:r>
          </a:p>
          <a:p>
            <a:pPr lvl="2"/>
            <a:r>
              <a:rPr lang="en-US" sz="1600" dirty="0"/>
              <a:t>Discussion on tiling, mapping and scheduling schemes in SDFG transformation. </a:t>
            </a:r>
          </a:p>
        </p:txBody>
      </p:sp>
    </p:spTree>
    <p:extLst>
      <p:ext uri="{BB962C8B-B14F-4D97-AF65-F5344CB8AC3E}">
        <p14:creationId xmlns:p14="http://schemas.microsoft.com/office/powerpoint/2010/main" val="2875777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19E2D-C85E-F140-28B6-D39606DF5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619D791-2B56-3138-48BF-59C0034FD007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168638"/>
                </a:solidFill>
                <a:latin typeface="Calibri"/>
              </a:rPr>
              <a:t>Next Steps</a:t>
            </a:r>
            <a:endParaRPr kumimoji="0" lang="en-US" altLang="zh-CN" sz="9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515DF6-EE6C-DEC0-9B1A-208AD9774BC8}"/>
              </a:ext>
            </a:extLst>
          </p:cNvPr>
          <p:cNvSpPr txBox="1">
            <a:spLocks/>
          </p:cNvSpPr>
          <p:nvPr/>
        </p:nvSpPr>
        <p:spPr>
          <a:xfrm>
            <a:off x="316502" y="791242"/>
            <a:ext cx="7747998" cy="2091658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23" dirty="0"/>
              <a:t>Baseline end-to-end LLM on SoftHier</a:t>
            </a:r>
          </a:p>
          <a:p>
            <a:pPr lvl="1">
              <a:defRPr/>
            </a:pPr>
            <a:r>
              <a:rPr lang="en-US" altLang="zh-CN" sz="2000" dirty="0"/>
              <a:t>Code for rest kernels in LLM: </a:t>
            </a:r>
            <a:r>
              <a:rPr lang="en-US" altLang="zh-CN" sz="2000" dirty="0" err="1"/>
              <a:t>softmax</a:t>
            </a:r>
            <a:r>
              <a:rPr lang="en-US" altLang="zh-CN" sz="2000" dirty="0"/>
              <a:t>, normalization.</a:t>
            </a:r>
          </a:p>
          <a:p>
            <a:pPr lvl="1">
              <a:defRPr/>
            </a:pPr>
            <a:r>
              <a:rPr lang="en-US" altLang="zh-CN" sz="2000" dirty="0"/>
              <a:t>Support Matrix Transposition in RedMule: required by attention head</a:t>
            </a:r>
          </a:p>
          <a:p>
            <a:pPr lvl="1">
              <a:defRPr/>
            </a:pPr>
            <a:r>
              <a:rPr lang="en-US" altLang="zh-CN" sz="2000" dirty="0"/>
              <a:t>Evaluate end-to-end performance of LLM inference: prefill &amp; decode</a:t>
            </a:r>
          </a:p>
          <a:p>
            <a:pPr marL="304786" lvl="1" indent="0">
              <a:buNone/>
              <a:defRPr/>
            </a:pPr>
            <a:endParaRPr lang="en-US" altLang="zh-CN" sz="1576" dirty="0"/>
          </a:p>
        </p:txBody>
      </p:sp>
    </p:spTree>
    <p:extLst>
      <p:ext uri="{BB962C8B-B14F-4D97-AF65-F5344CB8AC3E}">
        <p14:creationId xmlns:p14="http://schemas.microsoft.com/office/powerpoint/2010/main" val="531948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b3862e3cbf_2_0"/>
          <p:cNvSpPr txBox="1">
            <a:spLocks noGrp="1"/>
          </p:cNvSpPr>
          <p:nvPr>
            <p:ph type="title"/>
          </p:nvPr>
        </p:nvSpPr>
        <p:spPr>
          <a:xfrm>
            <a:off x="381485" y="1723799"/>
            <a:ext cx="9981000" cy="7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Calibri"/>
              <a:buNone/>
            </a:pPr>
            <a:r>
              <a:rPr lang="en-US" altLang="zh-CN" noProof="0" dirty="0"/>
              <a:t>SoftHier Progress Update</a:t>
            </a:r>
            <a:endParaRPr dirty="0"/>
          </a:p>
        </p:txBody>
      </p:sp>
      <p:sp>
        <p:nvSpPr>
          <p:cNvPr id="218" name="Google Shape;218;g2b3862e3cbf_2_0"/>
          <p:cNvSpPr txBox="1">
            <a:spLocks noGrp="1"/>
          </p:cNvSpPr>
          <p:nvPr>
            <p:ph type="body" idx="2"/>
          </p:nvPr>
        </p:nvSpPr>
        <p:spPr>
          <a:xfrm>
            <a:off x="381487" y="3441349"/>
            <a:ext cx="6095700" cy="7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90"/>
              <a:buNone/>
            </a:pPr>
            <a:r>
              <a:rPr lang="en-US" b="1"/>
              <a:t>Thomas Benz</a:t>
            </a:r>
            <a:r>
              <a:rPr lang="en-US"/>
              <a:t>	</a:t>
            </a:r>
            <a:r>
              <a:rPr lang="en-US">
                <a:solidFill>
                  <a:schemeClr val="dk1"/>
                </a:solidFill>
              </a:rPr>
              <a:t>tbenz@iis.ee.ethz.ch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b3862e3cbf_2_11"/>
          <p:cNvSpPr txBox="1"/>
          <p:nvPr/>
        </p:nvSpPr>
        <p:spPr>
          <a:xfrm>
            <a:off x="299070" y="170391"/>
            <a:ext cx="116388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8638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168638"/>
                </a:solidFill>
                <a:latin typeface="Calibri"/>
                <a:ea typeface="Calibri"/>
                <a:cs typeface="Calibri"/>
                <a:sym typeface="Calibri"/>
              </a:rPr>
              <a:t>Status</a:t>
            </a:r>
            <a:endParaRPr sz="3600" b="0" i="0" u="none" strike="noStrike" cap="none">
              <a:solidFill>
                <a:srgbClr val="1686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2b3862e3cbf_2_11"/>
          <p:cNvSpPr txBox="1"/>
          <p:nvPr/>
        </p:nvSpPr>
        <p:spPr>
          <a:xfrm>
            <a:off x="316500" y="1096574"/>
            <a:ext cx="7710000" cy="53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/>
          <a:p>
            <a:pPr marL="304794" marR="0" lvl="0" indent="-3047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6"/>
              <a:buFont typeface="Arial"/>
              <a:buChar char="•"/>
            </a:pPr>
            <a:r>
              <a:rPr lang="en-US" sz="1904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Thomas was away for 4.5 weeks due to military service and just resumed work last Thursday.</a:t>
            </a:r>
            <a:endParaRPr sz="1904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4786" marR="0" lvl="1" indent="0" algn="l" rtl="0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905"/>
              <a:buFont typeface="Arial"/>
              <a:buNone/>
            </a:pPr>
            <a:endParaRPr sz="2117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0693fff355_1_0"/>
          <p:cNvSpPr txBox="1">
            <a:spLocks noGrp="1"/>
          </p:cNvSpPr>
          <p:nvPr>
            <p:ph type="title"/>
          </p:nvPr>
        </p:nvSpPr>
        <p:spPr>
          <a:xfrm>
            <a:off x="381485" y="1723799"/>
            <a:ext cx="9981000" cy="7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Calibri"/>
              <a:buNone/>
            </a:pPr>
            <a:r>
              <a:rPr lang="en-US"/>
              <a:t>SoftHier Progress Update</a:t>
            </a:r>
            <a:endParaRPr/>
          </a:p>
        </p:txBody>
      </p:sp>
      <p:sp>
        <p:nvSpPr>
          <p:cNvPr id="204" name="Google Shape;204;g30693fff355_1_0"/>
          <p:cNvSpPr txBox="1">
            <a:spLocks noGrp="1"/>
          </p:cNvSpPr>
          <p:nvPr>
            <p:ph type="body" idx="2"/>
          </p:nvPr>
        </p:nvSpPr>
        <p:spPr>
          <a:xfrm>
            <a:off x="381487" y="3441349"/>
            <a:ext cx="6095700" cy="7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90"/>
              <a:buNone/>
            </a:pPr>
            <a:r>
              <a:rPr lang="en-US" b="1"/>
              <a:t>Luca Colagrande </a:t>
            </a:r>
            <a:r>
              <a:rPr lang="en-US"/>
              <a:t>	</a:t>
            </a:r>
            <a:r>
              <a:rPr lang="en-US">
                <a:solidFill>
                  <a:schemeClr val="dk1"/>
                </a:solidFill>
              </a:rPr>
              <a:t>colluca@iis.ee.ethz.ch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ULP Code">
  <a:themeElements>
    <a:clrScheme name="PULP palette">
      <a:dk1>
        <a:srgbClr val="000000"/>
      </a:dk1>
      <a:lt1>
        <a:srgbClr val="ABABAB"/>
      </a:lt1>
      <a:dk2>
        <a:srgbClr val="5D5D5D"/>
      </a:dk2>
      <a:lt2>
        <a:srgbClr val="FFFFFF"/>
      </a:lt2>
      <a:accent1>
        <a:srgbClr val="A8322C"/>
      </a:accent1>
      <a:accent2>
        <a:srgbClr val="1269B0"/>
      </a:accent2>
      <a:accent3>
        <a:srgbClr val="168638"/>
      </a:accent3>
      <a:accent4>
        <a:srgbClr val="F29545"/>
      </a:accent4>
      <a:accent5>
        <a:srgbClr val="910569"/>
      </a:accent5>
      <a:accent6>
        <a:srgbClr val="48592C"/>
      </a:accent6>
      <a:hlink>
        <a:srgbClr val="007996"/>
      </a:hlink>
      <a:folHlink>
        <a:srgbClr val="ABABAB"/>
      </a:folHlink>
    </a:clrScheme>
    <a:fontScheme name="Custom 1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1" i="0" cap="none" spc="0" dirty="0" smtClean="0">
            <a:ln>
              <a:noFill/>
            </a:ln>
            <a:solidFill>
              <a:schemeClr val="bg2"/>
            </a:solidFill>
            <a:effectLst/>
            <a:latin typeface="Arial Narrow" panose="020B0604020202020204" pitchFamily="34" charset="0"/>
            <a:cs typeface="Arial Narrow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noAutofit/>
      </a:bodyPr>
      <a:lstStyle>
        <a:defPPr algn="l" defTabSz="720000">
          <a:defRPr sz="2400" b="0" i="0" dirty="0" smtClean="0">
            <a:solidFill>
              <a:schemeClr val="tx2"/>
            </a:solidFill>
            <a:latin typeface="Arial Narrow" panose="020B0604020202020204" pitchFamily="34" charset="0"/>
            <a:cs typeface="Arial Narrow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ulp_2022" id="{3CE89E8F-20E3-B94F-AB91-BF4B5F770EBF}" vid="{D455FB22-247C-394B-86F1-181C2509871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16464</TotalTime>
  <Words>533</Words>
  <Application>Microsoft Office PowerPoint</Application>
  <PresentationFormat>宽屏</PresentationFormat>
  <Paragraphs>111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等线</vt:lpstr>
      <vt:lpstr>微软雅黑</vt:lpstr>
      <vt:lpstr>Arial</vt:lpstr>
      <vt:lpstr>Arial Narrow</vt:lpstr>
      <vt:lpstr>Calibri</vt:lpstr>
      <vt:lpstr>Calibri Light</vt:lpstr>
      <vt:lpstr>Consolas</vt:lpstr>
      <vt:lpstr>PULP Code</vt:lpstr>
      <vt:lpstr>SoftHier Progress Update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SoftHier Progress Update</vt:lpstr>
      <vt:lpstr>PowerPoint 演示文稿</vt:lpstr>
      <vt:lpstr>SoftHier Progress Update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 Zhang</dc:creator>
  <cp:lastModifiedBy>Zhang  Chi</cp:lastModifiedBy>
  <cp:revision>192</cp:revision>
  <dcterms:created xsi:type="dcterms:W3CDTF">2023-03-05T10:39:52Z</dcterms:created>
  <dcterms:modified xsi:type="dcterms:W3CDTF">2024-09-30T06:27:09Z</dcterms:modified>
</cp:coreProperties>
</file>