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9"/>
  </p:notesMasterIdLst>
  <p:sldIdLst>
    <p:sldId id="256" r:id="rId3"/>
    <p:sldId id="257" r:id="rId4"/>
    <p:sldId id="561" r:id="rId5"/>
    <p:sldId id="562" r:id="rId6"/>
    <p:sldId id="564" r:id="rId7"/>
    <p:sldId id="565" r:id="rId8"/>
  </p:sldIdLst>
  <p:sldSz cx="12192000" cy="6858000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4C6A7D5C-D6C1-6539-EE3E-6A3571C4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E70A551B-7953-0386-205C-AFF158E3A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A8BA8DB-1F7C-6623-8932-9C96CECB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36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B58A214A-6BBD-BF08-E127-A999577F3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92738EBA-6310-6745-6475-C7AF2A5F2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D84FC0B7-BDB0-8B66-C01C-30FEA12CD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98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D5453E78-146C-A06F-AFD5-62862806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9C9D333F-BCAD-16EA-C2E8-260E100A3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FCB9BF8D-5EC0-1218-4541-EB73BAE69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90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7FE54B2-9C46-CC54-8938-7918C8E8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809086FD-F5A7-AC04-6900-0A7A0D6B9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62D14F90-68CF-1890-7B37-59C15AA5D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67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2025/3/31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2025/3/31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2025/3/31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8729530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FlatAttention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Paper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finally submitted  this paper to ISVLSI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Now are cleaning up code and preparing for open sourcing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FlatAttention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NoC RTL model with Collectives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are now focusing on extending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FlooNoC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RTL with Collectives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The goal is to evaluate the area and power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SoftHier + </a:t>
            </a:r>
            <a:r>
              <a:rPr lang="en-US" altLang="zh-CN" sz="2435" dirty="0" err="1">
                <a:solidFill>
                  <a:srgbClr val="000000"/>
                </a:solidFill>
                <a:latin typeface="Calibri Light"/>
              </a:rPr>
              <a:t>DaCe</a:t>
            </a: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 update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had some quite good progress and here show some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13410C27-3FC9-E8A0-99D5-5BD3CEA63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69846F4-BE72-8373-6151-670A3B2D8A64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Yes Chip with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PetaFLOPS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, But The Utilization …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A1A63733-F0A8-4609-6B72-B0DC7BD74C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6" name="Picture 2" descr="Es wurde kein Alt-Text für dieses Bild angegeben.">
            <a:extLst>
              <a:ext uri="{FF2B5EF4-FFF2-40B4-BE49-F238E27FC236}">
                <a16:creationId xmlns:a16="http://schemas.microsoft.com/office/drawing/2014/main" id="{6BBE6734-620C-3F55-BB9C-80DFBA252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4688" b="14512"/>
          <a:stretch/>
        </p:blipFill>
        <p:spPr bwMode="auto">
          <a:xfrm>
            <a:off x="0" y="2085680"/>
            <a:ext cx="6955971" cy="36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5125712-D849-5774-7905-4DD36D55CDF8}"/>
              </a:ext>
            </a:extLst>
          </p:cNvPr>
          <p:cNvGrpSpPr/>
          <p:nvPr/>
        </p:nvGrpSpPr>
        <p:grpSpPr>
          <a:xfrm>
            <a:off x="7608850" y="2744679"/>
            <a:ext cx="3241044" cy="2618556"/>
            <a:chOff x="6679034" y="1288579"/>
            <a:chExt cx="5144218" cy="415619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5438F2-1041-74B7-4908-41F86FC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9034" y="1929561"/>
              <a:ext cx="5144218" cy="351521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20803AC-F995-6E48-A7F9-FF6E2374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034" y="1288579"/>
              <a:ext cx="5144218" cy="619211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34E170C-834F-2583-4573-40DE8F295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50" y="1841107"/>
            <a:ext cx="4169493" cy="5718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114338-D29E-72BB-67B2-6F5A1DA38E89}"/>
              </a:ext>
            </a:extLst>
          </p:cNvPr>
          <p:cNvSpPr txBox="1"/>
          <p:nvPr/>
        </p:nvSpPr>
        <p:spPr>
          <a:xfrm>
            <a:off x="8610335" y="5376952"/>
            <a:ext cx="3635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Calibri Light"/>
              </a:rPr>
              <a:t>GEMM FP8 on H100</a:t>
            </a:r>
          </a:p>
          <a:p>
            <a:r>
              <a:rPr lang="en-US" altLang="zh-CN" sz="1800" b="1" dirty="0">
                <a:latin typeface="Calibri Light"/>
              </a:rPr>
              <a:t>Peak Perf = </a:t>
            </a:r>
            <a:r>
              <a:rPr lang="en-US" altLang="zh-CN" sz="1800" b="1" dirty="0">
                <a:solidFill>
                  <a:srgbClr val="FF0000"/>
                </a:solidFill>
                <a:latin typeface="Calibri Light"/>
              </a:rPr>
              <a:t>2000TFLOPS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Calibri Light"/>
              </a:rPr>
              <a:t>(w/o sparsity)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73E5F42-DE5A-E70B-9F24-DD942CDB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924D265B-ED3F-C29A-07FC-4531ECC4E7C5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New HW-SW Solution for </a:t>
            </a: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etter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PetaFLOPS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Chip Utilization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BBA2D4A0-CE35-23A4-E64F-AAD971FC52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491E4-4B46-F9C5-B138-7A883F8D141B}"/>
              </a:ext>
            </a:extLst>
          </p:cNvPr>
          <p:cNvSpPr/>
          <p:nvPr/>
        </p:nvSpPr>
        <p:spPr>
          <a:xfrm>
            <a:off x="8577944" y="2126107"/>
            <a:ext cx="1371600" cy="62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Tiling</a:t>
            </a:r>
          </a:p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Parameter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457320-2878-1DD8-40E8-B67C15268F9B}"/>
              </a:ext>
            </a:extLst>
          </p:cNvPr>
          <p:cNvSpPr/>
          <p:nvPr/>
        </p:nvSpPr>
        <p:spPr>
          <a:xfrm>
            <a:off x="8577944" y="2873666"/>
            <a:ext cx="1371600" cy="62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Data</a:t>
            </a:r>
          </a:p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Layout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77C49F-ECF3-5E2B-2D83-FAF5402FDEDD}"/>
              </a:ext>
            </a:extLst>
          </p:cNvPr>
          <p:cNvSpPr/>
          <p:nvPr/>
        </p:nvSpPr>
        <p:spPr>
          <a:xfrm>
            <a:off x="8577944" y="4403138"/>
            <a:ext cx="1371600" cy="62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Workload</a:t>
            </a:r>
          </a:p>
          <a:p>
            <a:pPr algn="ctr"/>
            <a:r>
              <a:rPr lang="en-US" altLang="zh-CN" sz="1800" b="1" dirty="0" err="1">
                <a:solidFill>
                  <a:schemeClr val="tx2"/>
                </a:solidFill>
              </a:rPr>
              <a:t>Maping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73AC2-EBF2-5A0A-E0CB-A3B7A4C92767}"/>
              </a:ext>
            </a:extLst>
          </p:cNvPr>
          <p:cNvSpPr/>
          <p:nvPr/>
        </p:nvSpPr>
        <p:spPr>
          <a:xfrm>
            <a:off x="8577944" y="3655579"/>
            <a:ext cx="1371600" cy="62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2"/>
                </a:solidFill>
              </a:rPr>
              <a:t>Dataflow</a:t>
            </a:r>
            <a:endParaRPr lang="zh-CN" altLang="en-US" sz="1800" b="1" dirty="0">
              <a:solidFill>
                <a:schemeClr val="tx2"/>
              </a:solidFill>
            </a:endParaRPr>
          </a:p>
        </p:txBody>
      </p:sp>
      <p:pic>
        <p:nvPicPr>
          <p:cNvPr id="1167" name="图片 1166">
            <a:extLst>
              <a:ext uri="{FF2B5EF4-FFF2-40B4-BE49-F238E27FC236}">
                <a16:creationId xmlns:a16="http://schemas.microsoft.com/office/drawing/2014/main" id="{7D4557E9-443C-463A-D083-579BA446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4" y="2048210"/>
            <a:ext cx="4634804" cy="3518037"/>
          </a:xfrm>
          <a:prstGeom prst="rect">
            <a:avLst/>
          </a:prstGeom>
        </p:spPr>
      </p:pic>
      <p:sp>
        <p:nvSpPr>
          <p:cNvPr id="1169" name="文本框 1168">
            <a:extLst>
              <a:ext uri="{FF2B5EF4-FFF2-40B4-BE49-F238E27FC236}">
                <a16:creationId xmlns:a16="http://schemas.microsoft.com/office/drawing/2014/main" id="{32D355EB-C35D-EBA0-2C3F-D67B4D31DE6A}"/>
              </a:ext>
            </a:extLst>
          </p:cNvPr>
          <p:cNvSpPr txBox="1"/>
          <p:nvPr/>
        </p:nvSpPr>
        <p:spPr>
          <a:xfrm>
            <a:off x="1455058" y="1182400"/>
            <a:ext cx="2877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 Light"/>
              </a:rPr>
              <a:t>SoftHier </a:t>
            </a: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 Light"/>
              </a:rPr>
              <a:t>for HW exploration</a:t>
            </a:r>
          </a:p>
        </p:txBody>
      </p:sp>
      <p:sp>
        <p:nvSpPr>
          <p:cNvPr id="1170" name="文本框 1169">
            <a:extLst>
              <a:ext uri="{FF2B5EF4-FFF2-40B4-BE49-F238E27FC236}">
                <a16:creationId xmlns:a16="http://schemas.microsoft.com/office/drawing/2014/main" id="{6E07AAA4-34D2-9003-8DC5-E7584AE4CF42}"/>
              </a:ext>
            </a:extLst>
          </p:cNvPr>
          <p:cNvSpPr txBox="1"/>
          <p:nvPr/>
        </p:nvSpPr>
        <p:spPr>
          <a:xfrm>
            <a:off x="7826829" y="1247715"/>
            <a:ext cx="2877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 Light"/>
              </a:rPr>
              <a:t>Dace Code Generation</a:t>
            </a: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 Light"/>
              </a:rPr>
              <a:t>for SW exploration</a:t>
            </a:r>
          </a:p>
        </p:txBody>
      </p:sp>
      <p:sp>
        <p:nvSpPr>
          <p:cNvPr id="1171" name="箭头: 手杖形 1170">
            <a:extLst>
              <a:ext uri="{FF2B5EF4-FFF2-40B4-BE49-F238E27FC236}">
                <a16:creationId xmlns:a16="http://schemas.microsoft.com/office/drawing/2014/main" id="{2B2E79BE-8018-655D-4DE2-CE7E158D6A6E}"/>
              </a:ext>
            </a:extLst>
          </p:cNvPr>
          <p:cNvSpPr/>
          <p:nvPr/>
        </p:nvSpPr>
        <p:spPr>
          <a:xfrm rot="5400000">
            <a:off x="6786650" y="3012508"/>
            <a:ext cx="1732534" cy="1243281"/>
          </a:xfrm>
          <a:prstGeom prst="uturnArrow">
            <a:avLst>
              <a:gd name="adj1" fmla="val 36561"/>
              <a:gd name="adj2" fmla="val 15370"/>
              <a:gd name="adj3" fmla="val 27109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2" name="箭头: 手杖形 1171">
            <a:extLst>
              <a:ext uri="{FF2B5EF4-FFF2-40B4-BE49-F238E27FC236}">
                <a16:creationId xmlns:a16="http://schemas.microsoft.com/office/drawing/2014/main" id="{28956670-840E-20E9-0A95-0C67DAFE1953}"/>
              </a:ext>
            </a:extLst>
          </p:cNvPr>
          <p:cNvSpPr/>
          <p:nvPr/>
        </p:nvSpPr>
        <p:spPr>
          <a:xfrm rot="16200000">
            <a:off x="5315668" y="2991584"/>
            <a:ext cx="1732533" cy="1243281"/>
          </a:xfrm>
          <a:prstGeom prst="uturnArrow">
            <a:avLst>
              <a:gd name="adj1" fmla="val 27805"/>
              <a:gd name="adj2" fmla="val 19201"/>
              <a:gd name="adj3" fmla="val 27109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3" name="文本框 1172">
            <a:extLst>
              <a:ext uri="{FF2B5EF4-FFF2-40B4-BE49-F238E27FC236}">
                <a16:creationId xmlns:a16="http://schemas.microsoft.com/office/drawing/2014/main" id="{F268DFB9-A113-4B3E-A5A6-6A3F24A2CD75}"/>
              </a:ext>
            </a:extLst>
          </p:cNvPr>
          <p:cNvSpPr txBox="1"/>
          <p:nvPr/>
        </p:nvSpPr>
        <p:spPr>
          <a:xfrm>
            <a:off x="5455837" y="3259281"/>
            <a:ext cx="2877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Calibri Light"/>
              </a:rPr>
              <a:t>Design Space</a:t>
            </a:r>
          </a:p>
          <a:p>
            <a:pPr algn="ctr"/>
            <a:r>
              <a:rPr lang="en-US" altLang="zh-CN" sz="2000" b="1" dirty="0">
                <a:latin typeface="Calibri Light"/>
              </a:rPr>
              <a:t>Co-exploration</a:t>
            </a:r>
            <a:endParaRPr lang="en-US" altLang="zh-CN" sz="2000" b="1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747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FF31A543-6B6B-7573-C252-0AFA617B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E301EE9C-31EF-0866-42CC-F157851BCD8A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We Are Bridging </a:t>
            </a: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he Gap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56A4293D-574C-80E6-598E-5BC41F6FB9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0FB41C-F32C-8759-271C-68F7526D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02" y="1948895"/>
            <a:ext cx="7107398" cy="4264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4349E8-BF1C-916E-985E-170FC24E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226"/>
          <a:stretch/>
        </p:blipFill>
        <p:spPr>
          <a:xfrm>
            <a:off x="5856519" y="391886"/>
            <a:ext cx="4963882" cy="13355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17BDEF-77A7-2B40-DB9B-3A386C5A9844}"/>
              </a:ext>
            </a:extLst>
          </p:cNvPr>
          <p:cNvSpPr txBox="1">
            <a:spLocks/>
          </p:cNvSpPr>
          <p:nvPr/>
        </p:nvSpPr>
        <p:spPr>
          <a:xfrm>
            <a:off x="84534" y="1248442"/>
            <a:ext cx="5238580" cy="310584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Some GEMMs already </a:t>
            </a:r>
            <a:r>
              <a:rPr lang="en-US" altLang="zh-CN" sz="1977" b="1" i="1" dirty="0">
                <a:solidFill>
                  <a:srgbClr val="000000"/>
                </a:solidFill>
                <a:latin typeface="Calibri Light"/>
              </a:rPr>
              <a:t>achieve 80% utilization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, while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DeepSeek’s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solution on H800 only ~60%. 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In some cases, we achieve </a:t>
            </a:r>
            <a:r>
              <a:rPr lang="en-US" altLang="zh-CN" sz="1977" b="1" i="1" dirty="0">
                <a:solidFill>
                  <a:srgbClr val="000000"/>
                </a:solidFill>
                <a:latin typeface="Calibri Light"/>
              </a:rPr>
              <a:t>2× speedup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over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DeepGEMM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.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are still plugin more dataflow schemes into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DaCe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Framework, seeking for more improvements</a:t>
            </a:r>
            <a:endParaRPr lang="en-US" altLang="zh-CN" sz="2012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052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8CAF06A-FE5F-15A2-FE75-C3A8F2E3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97FBC04-6EB2-9E10-5DDA-3172D3729038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Further Focuses 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597F2D7B-2787-D2AB-B789-E7282F916F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4AEBA0-0959-88D2-C132-5DDFCDE06768}"/>
              </a:ext>
            </a:extLst>
          </p:cNvPr>
          <p:cNvSpPr txBox="1">
            <a:spLocks/>
          </p:cNvSpPr>
          <p:nvPr/>
        </p:nvSpPr>
        <p:spPr>
          <a:xfrm>
            <a:off x="316500" y="791242"/>
            <a:ext cx="8729530" cy="501084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End-to-End Deployment of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Models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Emphasis on full-stack implementation (e.g.,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Support for low-compute operators essential for complete End-to-End flows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RTL Design &amp; PPA Analysis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Focus on performance, power, and area (PPA) cost of collective operations in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NoCs</a:t>
            </a:r>
            <a:endParaRPr lang="en-US" altLang="zh-CN" sz="2012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Emerging Workloads: Non-Prefill Inference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Shift toward autoregressive and reasoning-heavy strategies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Includes methods like beam search becoming increasingly relevant</a:t>
            </a:r>
          </a:p>
        </p:txBody>
      </p:sp>
    </p:spTree>
    <p:extLst>
      <p:ext uri="{BB962C8B-B14F-4D97-AF65-F5344CB8AC3E}">
        <p14:creationId xmlns:p14="http://schemas.microsoft.com/office/powerpoint/2010/main" val="3748332735"/>
      </p:ext>
    </p:extLst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278</Words>
  <Application>Microsoft Office PowerPoint</Application>
  <PresentationFormat>宽屏</PresentationFormat>
  <Paragraphs>49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Narrow</vt:lpstr>
      <vt:lpstr>Calibri Light</vt:lpstr>
      <vt:lpstr>Arial</vt:lpstr>
      <vt:lpstr>Calibri</vt:lpstr>
      <vt:lpstr>Consolas</vt:lpstr>
      <vt:lpstr>PULP Code</vt:lpstr>
      <vt:lpstr>1_PULP Code</vt:lpstr>
      <vt:lpstr>SoftHier Bi-Weekly Meeting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14</cp:revision>
  <dcterms:created xsi:type="dcterms:W3CDTF">2023-03-05T10:39:52Z</dcterms:created>
  <dcterms:modified xsi:type="dcterms:W3CDTF">2025-03-31T11:52:34Z</dcterms:modified>
</cp:coreProperties>
</file>