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</p:sldMasterIdLst>
  <p:notesMasterIdLst>
    <p:notesMasterId r:id="rId16"/>
  </p:notesMasterIdLst>
  <p:sldIdLst>
    <p:sldId id="256" r:id="rId3"/>
    <p:sldId id="257" r:id="rId4"/>
    <p:sldId id="428" r:id="rId5"/>
    <p:sldId id="429" r:id="rId6"/>
    <p:sldId id="430" r:id="rId7"/>
    <p:sldId id="425" r:id="rId8"/>
    <p:sldId id="427" r:id="rId9"/>
    <p:sldId id="431" r:id="rId10"/>
    <p:sldId id="435" r:id="rId11"/>
    <p:sldId id="436" r:id="rId12"/>
    <p:sldId id="270" r:id="rId13"/>
    <p:sldId id="434" r:id="rId14"/>
    <p:sldId id="432" r:id="rId15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257"/>
            <p14:sldId id="428"/>
            <p14:sldId id="429"/>
            <p14:sldId id="430"/>
            <p14:sldId id="425"/>
            <p14:sldId id="427"/>
            <p14:sldId id="431"/>
            <p14:sldId id="435"/>
            <p14:sldId id="436"/>
            <p14:sldId id="270"/>
            <p14:sldId id="434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DCDCD"/>
    <a:srgbClr val="F4AA6C"/>
    <a:srgbClr val="F6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/>
    <p:restoredTop sz="94680"/>
  </p:normalViewPr>
  <p:slideViewPr>
    <p:cSldViewPr snapToGrid="0">
      <p:cViewPr varScale="1">
        <p:scale>
          <a:sx n="156" d="100"/>
          <a:sy n="156" d="100"/>
        </p:scale>
        <p:origin x="192" y="7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8860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60DED0C9-7822-505A-7A3C-98FFDE677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>
            <a:extLst>
              <a:ext uri="{FF2B5EF4-FFF2-40B4-BE49-F238E27FC236}">
                <a16:creationId xmlns:a16="http://schemas.microsoft.com/office/drawing/2014/main" id="{DC78B582-F0DB-80C6-4B5C-286B7FB75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>
            <a:extLst>
              <a:ext uri="{FF2B5EF4-FFF2-40B4-BE49-F238E27FC236}">
                <a16:creationId xmlns:a16="http://schemas.microsoft.com/office/drawing/2014/main" id="{5CF0DEA2-37C5-D79D-8C5B-D0A7D902A1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9958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13C06A10-2EB8-42CB-4BEE-28CF759C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>
            <a:extLst>
              <a:ext uri="{FF2B5EF4-FFF2-40B4-BE49-F238E27FC236}">
                <a16:creationId xmlns:a16="http://schemas.microsoft.com/office/drawing/2014/main" id="{571C8B4B-AD5B-5C02-7D27-E99314B0A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>
            <a:extLst>
              <a:ext uri="{FF2B5EF4-FFF2-40B4-BE49-F238E27FC236}">
                <a16:creationId xmlns:a16="http://schemas.microsoft.com/office/drawing/2014/main" id="{87E025FF-1F69-7A0E-20BA-0DDA30C4C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5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0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2025-04-08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878D-D2A4-F627-E47E-A2EBC4BB2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97E4-1CB4-D270-326C-F5358FFA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3D-Chiplet Integration: Initial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73B6E-212C-ACF4-04B4-D95A3B87F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2" y="598630"/>
            <a:ext cx="5755566" cy="2256404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Current SoftHier Clusters 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PEs clustered in 2D NoC mesh, HBM as main memory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NoC enables: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 L1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 HBM, Cluster L1  Cluster L1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Wide link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data NoC, iDMA for buck data transfer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Narrow link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sync NoC, snitch core remote access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global synchronization purposes</a:t>
            </a:r>
          </a:p>
          <a:p>
            <a:pPr marL="815975" lvl="1" indent="-179388">
              <a:tabLst>
                <a:tab pos="358775" algn="l"/>
              </a:tabLs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6EA4A2E8-769B-BDD4-A4EE-670AFB638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19" y="4575376"/>
            <a:ext cx="251502" cy="251502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87AC7FF7-4430-2CB1-533B-B5D160599B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027" y="749939"/>
            <a:ext cx="3500380" cy="2526590"/>
          </a:xfrm>
          <a:prstGeom prst="rect">
            <a:avLst/>
          </a:prstGeom>
        </p:spPr>
      </p:pic>
      <p:pic>
        <p:nvPicPr>
          <p:cNvPr id="120" name="图片 119">
            <a:extLst>
              <a:ext uri="{FF2B5EF4-FFF2-40B4-BE49-F238E27FC236}">
                <a16:creationId xmlns:a16="http://schemas.microsoft.com/office/drawing/2014/main" id="{DEE914FC-2398-5302-D124-4C458D379C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769272" y="3483349"/>
            <a:ext cx="2953709" cy="1051721"/>
          </a:xfrm>
          <a:prstGeom prst="rect">
            <a:avLst/>
          </a:prstGeom>
        </p:spPr>
      </p:pic>
      <p:sp>
        <p:nvSpPr>
          <p:cNvPr id="121" name="矩形 120">
            <a:extLst>
              <a:ext uri="{FF2B5EF4-FFF2-40B4-BE49-F238E27FC236}">
                <a16:creationId xmlns:a16="http://schemas.microsoft.com/office/drawing/2014/main" id="{93382780-EDE0-57D6-1EAE-6BFACFAF826B}"/>
              </a:ext>
            </a:extLst>
          </p:cNvPr>
          <p:cNvSpPr/>
          <p:nvPr/>
        </p:nvSpPr>
        <p:spPr>
          <a:xfrm>
            <a:off x="421018" y="2939726"/>
            <a:ext cx="4966705" cy="1829627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内容占位符 2">
            <a:extLst>
              <a:ext uri="{FF2B5EF4-FFF2-40B4-BE49-F238E27FC236}">
                <a16:creationId xmlns:a16="http://schemas.microsoft.com/office/drawing/2014/main" id="{2645A442-129B-872B-0126-1B6AEAB05A28}"/>
              </a:ext>
            </a:extLst>
          </p:cNvPr>
          <p:cNvSpPr txBox="1">
            <a:spLocks/>
          </p:cNvSpPr>
          <p:nvPr/>
        </p:nvSpPr>
        <p:spPr>
          <a:xfrm>
            <a:off x="233714" y="2987596"/>
            <a:ext cx="1684273" cy="288933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solidFill>
                  <a:schemeClr val="accent3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Initial plan:</a:t>
            </a:r>
            <a:endParaRPr lang="en-US" sz="1800" dirty="0">
              <a:solidFill>
                <a:schemeClr val="accent3"/>
              </a:solidFill>
              <a:latin typeface="Calibri" panose="020F0502020204030204" pitchFamily="34" charset="0"/>
              <a:ea typeface="Roboto Light"/>
              <a:cs typeface="Calibri" panose="020F0502020204030204" pitchFamily="34" charset="0"/>
            </a:endParaRPr>
          </a:p>
        </p:txBody>
      </p:sp>
      <p:sp>
        <p:nvSpPr>
          <p:cNvPr id="123" name="Text Placeholder 2">
            <a:extLst>
              <a:ext uri="{FF2B5EF4-FFF2-40B4-BE49-F238E27FC236}">
                <a16:creationId xmlns:a16="http://schemas.microsoft.com/office/drawing/2014/main" id="{DDC37F75-238A-0814-D4F9-C579B340FF26}"/>
              </a:ext>
            </a:extLst>
          </p:cNvPr>
          <p:cNvSpPr txBox="1">
            <a:spLocks/>
          </p:cNvSpPr>
          <p:nvPr/>
        </p:nvSpPr>
        <p:spPr>
          <a:xfrm>
            <a:off x="-131568" y="3307035"/>
            <a:ext cx="5519291" cy="1462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22337" lvl="1" indent="-285750">
              <a:buFont typeface="Wingdings" pitchFamily="2" charset="2"/>
              <a:buChar char="Ø"/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Extend the GVSoC data router model with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two additional degrees of freedom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922337" lvl="1" indent="-285750">
              <a:buFont typeface="Wingdings" pitchFamily="2" charset="2"/>
              <a:buChar char="Ø"/>
              <a:tabLst>
                <a:tab pos="358775" algn="l"/>
              </a:tabLst>
            </a:pPr>
            <a:r>
              <a:rPr lang="en-US" altLang="zh-CN" dirty="0"/>
              <a:t>Literature review on physical feasibility, design specifications, and advancements in chiplet-based 3D integration technologies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245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7B0D4FC-7D53-1E27-550A-B1CA5C5BCC5F}"/>
              </a:ext>
            </a:extLst>
          </p:cNvPr>
          <p:cNvSpPr/>
          <p:nvPr/>
        </p:nvSpPr>
        <p:spPr>
          <a:xfrm>
            <a:off x="646012" y="2180873"/>
            <a:ext cx="836029" cy="26740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Google Shape;261;p40"/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Timeline </a:t>
            </a:r>
            <a:endParaRPr dirty="0"/>
          </a:p>
        </p:txBody>
      </p:sp>
      <p:sp>
        <p:nvSpPr>
          <p:cNvPr id="262" name="Google Shape;262;p4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2" name="Straight Arrow Connector 14">
            <a:extLst>
              <a:ext uri="{FF2B5EF4-FFF2-40B4-BE49-F238E27FC236}">
                <a16:creationId xmlns:a16="http://schemas.microsoft.com/office/drawing/2014/main" id="{281E1893-F5DA-61F0-A383-9956AB0EEF48}"/>
              </a:ext>
            </a:extLst>
          </p:cNvPr>
          <p:cNvCxnSpPr>
            <a:cxnSpLocks/>
          </p:cNvCxnSpPr>
          <p:nvPr/>
        </p:nvCxnSpPr>
        <p:spPr>
          <a:xfrm>
            <a:off x="427314" y="2451283"/>
            <a:ext cx="8548170" cy="30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AB46B261-D380-97D5-035D-254E943431B4}"/>
              </a:ext>
            </a:extLst>
          </p:cNvPr>
          <p:cNvGrpSpPr/>
          <p:nvPr/>
        </p:nvGrpSpPr>
        <p:grpSpPr>
          <a:xfrm>
            <a:off x="7246061" y="2303734"/>
            <a:ext cx="836617" cy="232756"/>
            <a:chOff x="7246061" y="2303734"/>
            <a:chExt cx="836617" cy="23275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DF0593D-58AD-25C1-DC4E-C7D2A65DC66E}"/>
                </a:ext>
              </a:extLst>
            </p:cNvPr>
            <p:cNvSpPr/>
            <p:nvPr/>
          </p:nvSpPr>
          <p:spPr>
            <a:xfrm>
              <a:off x="72460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FA484D4-5E65-1AAD-31D9-013C805E0AA3}"/>
                </a:ext>
              </a:extLst>
            </p:cNvPr>
            <p:cNvSpPr/>
            <p:nvPr/>
          </p:nvSpPr>
          <p:spPr>
            <a:xfrm>
              <a:off x="73984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A0F47ED-0BDC-599C-7400-800F411EF982}"/>
                </a:ext>
              </a:extLst>
            </p:cNvPr>
            <p:cNvSpPr/>
            <p:nvPr/>
          </p:nvSpPr>
          <p:spPr>
            <a:xfrm>
              <a:off x="75508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54DC984-CC7B-B68D-2395-DBB5C42D22B1}"/>
                </a:ext>
              </a:extLst>
            </p:cNvPr>
            <p:cNvSpPr/>
            <p:nvPr/>
          </p:nvSpPr>
          <p:spPr>
            <a:xfrm>
              <a:off x="77032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147972D-F8F7-FBBB-5B67-CEB13D6FF1BD}"/>
                </a:ext>
              </a:extLst>
            </p:cNvPr>
            <p:cNvSpPr/>
            <p:nvPr/>
          </p:nvSpPr>
          <p:spPr>
            <a:xfrm>
              <a:off x="78556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CD96CA7B-46FD-A91D-C107-B79B890BF6EA}"/>
                </a:ext>
              </a:extLst>
            </p:cNvPr>
            <p:cNvSpPr/>
            <p:nvPr/>
          </p:nvSpPr>
          <p:spPr>
            <a:xfrm>
              <a:off x="80080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5868D5FA-BCE9-29F5-2F4A-E10E36B98AAB}"/>
              </a:ext>
            </a:extLst>
          </p:cNvPr>
          <p:cNvSpPr/>
          <p:nvPr/>
        </p:nvSpPr>
        <p:spPr>
          <a:xfrm>
            <a:off x="1476995" y="2177763"/>
            <a:ext cx="7100218" cy="26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4CCCC-2EB9-365A-D426-12BF65DEF149}"/>
              </a:ext>
            </a:extLst>
          </p:cNvPr>
          <p:cNvSpPr txBox="1"/>
          <p:nvPr/>
        </p:nvSpPr>
        <p:spPr>
          <a:xfrm>
            <a:off x="11158" y="2516365"/>
            <a:ext cx="6369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2025-02</a:t>
            </a:r>
          </a:p>
        </p:txBody>
      </p:sp>
      <p:cxnSp>
        <p:nvCxnSpPr>
          <p:cNvPr id="5" name="Straight Arrow Connector 15">
            <a:extLst>
              <a:ext uri="{FF2B5EF4-FFF2-40B4-BE49-F238E27FC236}">
                <a16:creationId xmlns:a16="http://schemas.microsoft.com/office/drawing/2014/main" id="{080CACBF-1366-48FD-9EF2-1639F11426D4}"/>
              </a:ext>
            </a:extLst>
          </p:cNvPr>
          <p:cNvCxnSpPr>
            <a:cxnSpLocks/>
          </p:cNvCxnSpPr>
          <p:nvPr/>
        </p:nvCxnSpPr>
        <p:spPr>
          <a:xfrm flipH="1">
            <a:off x="1707741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6">
            <a:extLst>
              <a:ext uri="{FF2B5EF4-FFF2-40B4-BE49-F238E27FC236}">
                <a16:creationId xmlns:a16="http://schemas.microsoft.com/office/drawing/2014/main" id="{988BAE64-125A-EEEE-FC77-C9E00B852EC7}"/>
              </a:ext>
            </a:extLst>
          </p:cNvPr>
          <p:cNvCxnSpPr>
            <a:cxnSpLocks/>
          </p:cNvCxnSpPr>
          <p:nvPr/>
        </p:nvCxnSpPr>
        <p:spPr>
          <a:xfrm flipH="1">
            <a:off x="619355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8">
            <a:extLst>
              <a:ext uri="{FF2B5EF4-FFF2-40B4-BE49-F238E27FC236}">
                <a16:creationId xmlns:a16="http://schemas.microsoft.com/office/drawing/2014/main" id="{04D6454B-B5F6-FD6D-9461-886D5F0261F0}"/>
              </a:ext>
            </a:extLst>
          </p:cNvPr>
          <p:cNvSpPr txBox="1"/>
          <p:nvPr/>
        </p:nvSpPr>
        <p:spPr>
          <a:xfrm>
            <a:off x="1549789" y="2701488"/>
            <a:ext cx="7579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Literature</a:t>
            </a:r>
          </a:p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Review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44DCE3A6-55CE-A198-C7BC-CC76B996776E}"/>
              </a:ext>
            </a:extLst>
          </p:cNvPr>
          <p:cNvSpPr txBox="1"/>
          <p:nvPr/>
        </p:nvSpPr>
        <p:spPr>
          <a:xfrm>
            <a:off x="6700297" y="2536490"/>
            <a:ext cx="6027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2026-02</a:t>
            </a:r>
          </a:p>
        </p:txBody>
      </p:sp>
      <p:cxnSp>
        <p:nvCxnSpPr>
          <p:cNvPr id="9" name="Straight Arrow Connector 32">
            <a:extLst>
              <a:ext uri="{FF2B5EF4-FFF2-40B4-BE49-F238E27FC236}">
                <a16:creationId xmlns:a16="http://schemas.microsoft.com/office/drawing/2014/main" id="{3F87F0C3-D7C7-A731-3F8D-77F3B6E95A0C}"/>
              </a:ext>
            </a:extLst>
          </p:cNvPr>
          <p:cNvCxnSpPr>
            <a:cxnSpLocks/>
          </p:cNvCxnSpPr>
          <p:nvPr/>
        </p:nvCxnSpPr>
        <p:spPr>
          <a:xfrm flipH="1">
            <a:off x="7084227" y="216862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4DC13B5-17C7-CF4D-ABFE-F8DE217A2D0C}"/>
              </a:ext>
            </a:extLst>
          </p:cNvPr>
          <p:cNvSpPr txBox="1"/>
          <p:nvPr/>
        </p:nvSpPr>
        <p:spPr>
          <a:xfrm>
            <a:off x="8162007" y="2545630"/>
            <a:ext cx="6027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2027-02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1BE37ABE-6A32-FD6E-6AC3-2CB0517FEA92}"/>
              </a:ext>
            </a:extLst>
          </p:cNvPr>
          <p:cNvCxnSpPr>
            <a:cxnSpLocks/>
          </p:cNvCxnSpPr>
          <p:nvPr/>
        </p:nvCxnSpPr>
        <p:spPr>
          <a:xfrm flipH="1">
            <a:off x="8577213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>
            <a:extLst>
              <a:ext uri="{FF2B5EF4-FFF2-40B4-BE49-F238E27FC236}">
                <a16:creationId xmlns:a16="http://schemas.microsoft.com/office/drawing/2014/main" id="{F6803D18-524F-876A-50E2-D7DC57735ECD}"/>
              </a:ext>
            </a:extLst>
          </p:cNvPr>
          <p:cNvSpPr txBox="1"/>
          <p:nvPr/>
        </p:nvSpPr>
        <p:spPr>
          <a:xfrm>
            <a:off x="56205" y="2723203"/>
            <a:ext cx="50975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Project</a:t>
            </a:r>
          </a:p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Start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3A1D4405-6933-59D4-71EE-57E29F27EE7A}"/>
              </a:ext>
            </a:extLst>
          </p:cNvPr>
          <p:cNvSpPr txBox="1"/>
          <p:nvPr/>
        </p:nvSpPr>
        <p:spPr>
          <a:xfrm>
            <a:off x="6572394" y="1860396"/>
            <a:ext cx="102366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Year 1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52D852FD-4BEC-1BD3-5228-80ACA2764DDE}"/>
              </a:ext>
            </a:extLst>
          </p:cNvPr>
          <p:cNvSpPr txBox="1"/>
          <p:nvPr/>
        </p:nvSpPr>
        <p:spPr>
          <a:xfrm>
            <a:off x="8120133" y="1869536"/>
            <a:ext cx="102386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Year 2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85057960-E96B-CEEF-67DE-92CA7A6C1188}"/>
              </a:ext>
            </a:extLst>
          </p:cNvPr>
          <p:cNvSpPr/>
          <p:nvPr/>
        </p:nvSpPr>
        <p:spPr>
          <a:xfrm>
            <a:off x="844745" y="2378942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B33B4D90-FCE6-41B4-A822-2FDA32483B88}"/>
              </a:ext>
            </a:extLst>
          </p:cNvPr>
          <p:cNvSpPr/>
          <p:nvPr/>
        </p:nvSpPr>
        <p:spPr>
          <a:xfrm>
            <a:off x="1129533" y="2377431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478BF24-E7C6-5C67-C10C-E8B2E5A07D70}"/>
              </a:ext>
            </a:extLst>
          </p:cNvPr>
          <p:cNvSpPr/>
          <p:nvPr/>
        </p:nvSpPr>
        <p:spPr>
          <a:xfrm>
            <a:off x="1414322" y="2377431"/>
            <a:ext cx="135467" cy="135467"/>
          </a:xfrm>
          <a:prstGeom prst="ellipse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62049D46-3E34-4BA0-C1DA-6FD81BC25F00}"/>
              </a:ext>
            </a:extLst>
          </p:cNvPr>
          <p:cNvCxnSpPr>
            <a:cxnSpLocks/>
          </p:cNvCxnSpPr>
          <p:nvPr/>
        </p:nvCxnSpPr>
        <p:spPr>
          <a:xfrm>
            <a:off x="917537" y="793940"/>
            <a:ext cx="0" cy="15972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59A4167C-1C4E-5AFD-F912-0D65934A865C}"/>
              </a:ext>
            </a:extLst>
          </p:cNvPr>
          <p:cNvCxnSpPr>
            <a:cxnSpLocks/>
          </p:cNvCxnSpPr>
          <p:nvPr/>
        </p:nvCxnSpPr>
        <p:spPr>
          <a:xfrm>
            <a:off x="1195922" y="2512898"/>
            <a:ext cx="1344" cy="138871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BC9910C2-3076-5244-F1FA-B7C12C593E83}"/>
              </a:ext>
            </a:extLst>
          </p:cNvPr>
          <p:cNvSpPr txBox="1">
            <a:spLocks/>
          </p:cNvSpPr>
          <p:nvPr/>
        </p:nvSpPr>
        <p:spPr>
          <a:xfrm>
            <a:off x="427314" y="4139742"/>
            <a:ext cx="3567512" cy="468808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Literature review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on sparsity and quantization format supported on 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SoA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 platforms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0B123D7-E37A-229E-1310-8FFAD8FD6B52}"/>
              </a:ext>
            </a:extLst>
          </p:cNvPr>
          <p:cNvSpPr/>
          <p:nvPr/>
        </p:nvSpPr>
        <p:spPr>
          <a:xfrm>
            <a:off x="559957" y="2382108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676B58F-E0F0-DD9E-0BE5-BD05F9633A21}"/>
              </a:ext>
            </a:extLst>
          </p:cNvPr>
          <p:cNvCxnSpPr>
            <a:cxnSpLocks/>
          </p:cNvCxnSpPr>
          <p:nvPr/>
        </p:nvCxnSpPr>
        <p:spPr>
          <a:xfrm>
            <a:off x="632059" y="2505328"/>
            <a:ext cx="2939" cy="20861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7A088419-8F97-BE02-4DBB-5C7AE0EECBC8}"/>
              </a:ext>
            </a:extLst>
          </p:cNvPr>
          <p:cNvSpPr txBox="1">
            <a:spLocks/>
          </p:cNvSpPr>
          <p:nvPr/>
        </p:nvSpPr>
        <p:spPr>
          <a:xfrm>
            <a:off x="980212" y="3394109"/>
            <a:ext cx="3719158" cy="507501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Proposed Spatz-based multi-cluster architecture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Literature review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on quantization handling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9858A1C0-CB97-1805-B16E-7C65D2B7A076}"/>
              </a:ext>
            </a:extLst>
          </p:cNvPr>
          <p:cNvSpPr txBox="1">
            <a:spLocks/>
          </p:cNvSpPr>
          <p:nvPr/>
        </p:nvSpPr>
        <p:spPr>
          <a:xfrm>
            <a:off x="695424" y="726768"/>
            <a:ext cx="2942721" cy="288933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Multi-granularity sparsity handling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ea typeface="Roboto Light"/>
              <a:cs typeface="Calibri" panose="020F0502020204030204" pitchFamily="34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C20528E5-61C0-46AF-A1FF-0EA1D3B559FC}"/>
              </a:ext>
            </a:extLst>
          </p:cNvPr>
          <p:cNvCxnSpPr>
            <a:cxnSpLocks/>
          </p:cNvCxnSpPr>
          <p:nvPr/>
        </p:nvCxnSpPr>
        <p:spPr>
          <a:xfrm>
            <a:off x="1482055" y="1278940"/>
            <a:ext cx="0" cy="111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4C01BB90-B93C-BF51-E7B1-DA8194197DE1}"/>
              </a:ext>
            </a:extLst>
          </p:cNvPr>
          <p:cNvSpPr txBox="1">
            <a:spLocks/>
          </p:cNvSpPr>
          <p:nvPr/>
        </p:nvSpPr>
        <p:spPr>
          <a:xfrm>
            <a:off x="1265000" y="1227602"/>
            <a:ext cx="3488554" cy="837808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Spatz </a:t>
            </a: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GVSoC model VLSU port extension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Start GVSoC modeling of </a:t>
            </a: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NoC packing scheme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Initial discussion on </a:t>
            </a: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3D chiplet integration</a:t>
            </a: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B8604F14-366F-8503-BD97-C8702836A4A1}"/>
              </a:ext>
            </a:extLst>
          </p:cNvPr>
          <p:cNvSpPr txBox="1"/>
          <p:nvPr/>
        </p:nvSpPr>
        <p:spPr>
          <a:xfrm>
            <a:off x="1627572" y="2505957"/>
            <a:ext cx="6369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2025-04</a:t>
            </a:r>
          </a:p>
        </p:txBody>
      </p:sp>
    </p:spTree>
    <p:extLst>
      <p:ext uri="{BB962C8B-B14F-4D97-AF65-F5344CB8AC3E}">
        <p14:creationId xmlns:p14="http://schemas.microsoft.com/office/powerpoint/2010/main" val="22361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7" grpId="0"/>
      <p:bldP spid="38" grpId="0" animBg="1"/>
      <p:bldP spid="45" grpId="0"/>
      <p:bldP spid="48" grpId="0"/>
      <p:bldP spid="5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16597BDC-AD17-926B-3663-12B519C0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B6981BD6-BAC1-F59D-03F4-5D076B08A1BB}"/>
              </a:ext>
            </a:extLst>
          </p:cNvPr>
          <p:cNvSpPr/>
          <p:nvPr/>
        </p:nvSpPr>
        <p:spPr>
          <a:xfrm>
            <a:off x="4828116" y="3077984"/>
            <a:ext cx="4147368" cy="1605144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6F9DD19-4E39-09B5-B687-969A9AF5A2D9}"/>
              </a:ext>
            </a:extLst>
          </p:cNvPr>
          <p:cNvSpPr/>
          <p:nvPr/>
        </p:nvSpPr>
        <p:spPr>
          <a:xfrm>
            <a:off x="646012" y="2180873"/>
            <a:ext cx="836029" cy="267402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Google Shape;261;p40">
            <a:extLst>
              <a:ext uri="{FF2B5EF4-FFF2-40B4-BE49-F238E27FC236}">
                <a16:creationId xmlns:a16="http://schemas.microsoft.com/office/drawing/2014/main" id="{D8662AB8-B3AD-1DB8-03F1-2199D0DE41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Timeline </a:t>
            </a:r>
            <a:endParaRPr dirty="0"/>
          </a:p>
        </p:txBody>
      </p:sp>
      <p:sp>
        <p:nvSpPr>
          <p:cNvPr id="262" name="Google Shape;262;p40">
            <a:extLst>
              <a:ext uri="{FF2B5EF4-FFF2-40B4-BE49-F238E27FC236}">
                <a16:creationId xmlns:a16="http://schemas.microsoft.com/office/drawing/2014/main" id="{DF24A757-2C02-3584-06D2-71047DE397C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>
            <a:extLst>
              <a:ext uri="{FF2B5EF4-FFF2-40B4-BE49-F238E27FC236}">
                <a16:creationId xmlns:a16="http://schemas.microsoft.com/office/drawing/2014/main" id="{5AB4148B-C2D8-DDE0-2572-CEF8219FC24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2" name="Straight Arrow Connector 14">
            <a:extLst>
              <a:ext uri="{FF2B5EF4-FFF2-40B4-BE49-F238E27FC236}">
                <a16:creationId xmlns:a16="http://schemas.microsoft.com/office/drawing/2014/main" id="{D469C378-0112-CD8D-77EF-8A9F7289A591}"/>
              </a:ext>
            </a:extLst>
          </p:cNvPr>
          <p:cNvCxnSpPr>
            <a:cxnSpLocks/>
          </p:cNvCxnSpPr>
          <p:nvPr/>
        </p:nvCxnSpPr>
        <p:spPr>
          <a:xfrm>
            <a:off x="427314" y="2451283"/>
            <a:ext cx="8548170" cy="30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4CE4A82-0772-46C9-17B7-DB3713247F40}"/>
              </a:ext>
            </a:extLst>
          </p:cNvPr>
          <p:cNvGrpSpPr/>
          <p:nvPr/>
        </p:nvGrpSpPr>
        <p:grpSpPr>
          <a:xfrm>
            <a:off x="7246061" y="2303734"/>
            <a:ext cx="836617" cy="232756"/>
            <a:chOff x="7246061" y="2303734"/>
            <a:chExt cx="836617" cy="23275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7A4B8C7-BDB1-AE55-6DBD-A24DECB8FEF2}"/>
                </a:ext>
              </a:extLst>
            </p:cNvPr>
            <p:cNvSpPr/>
            <p:nvPr/>
          </p:nvSpPr>
          <p:spPr>
            <a:xfrm>
              <a:off x="72460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DBE40476-5843-7D04-30F8-0DD5E114DE2F}"/>
                </a:ext>
              </a:extLst>
            </p:cNvPr>
            <p:cNvSpPr/>
            <p:nvPr/>
          </p:nvSpPr>
          <p:spPr>
            <a:xfrm>
              <a:off x="73984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D0E5CF5-8853-BD94-2EAD-8461E6AC68F3}"/>
                </a:ext>
              </a:extLst>
            </p:cNvPr>
            <p:cNvSpPr/>
            <p:nvPr/>
          </p:nvSpPr>
          <p:spPr>
            <a:xfrm>
              <a:off x="75508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CA3A8FC-ADE7-3835-A50B-D78FFCEAA102}"/>
                </a:ext>
              </a:extLst>
            </p:cNvPr>
            <p:cNvSpPr/>
            <p:nvPr/>
          </p:nvSpPr>
          <p:spPr>
            <a:xfrm>
              <a:off x="77032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A7CDE46-464D-90CC-B650-34702DADB2BF}"/>
                </a:ext>
              </a:extLst>
            </p:cNvPr>
            <p:cNvSpPr/>
            <p:nvPr/>
          </p:nvSpPr>
          <p:spPr>
            <a:xfrm>
              <a:off x="78556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19AE83-A103-F7A3-3E35-11B7DE222E64}"/>
                </a:ext>
              </a:extLst>
            </p:cNvPr>
            <p:cNvSpPr/>
            <p:nvPr/>
          </p:nvSpPr>
          <p:spPr>
            <a:xfrm>
              <a:off x="8008061" y="2303734"/>
              <a:ext cx="74617" cy="23275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4" name="矩形 23">
            <a:extLst>
              <a:ext uri="{FF2B5EF4-FFF2-40B4-BE49-F238E27FC236}">
                <a16:creationId xmlns:a16="http://schemas.microsoft.com/office/drawing/2014/main" id="{1E133CD6-EF3F-D37C-783D-A3209A37A162}"/>
              </a:ext>
            </a:extLst>
          </p:cNvPr>
          <p:cNvSpPr/>
          <p:nvPr/>
        </p:nvSpPr>
        <p:spPr>
          <a:xfrm>
            <a:off x="1476995" y="2177763"/>
            <a:ext cx="7100218" cy="2674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77D4DB-EC3E-2770-1BD9-2E91F5D41CE5}"/>
              </a:ext>
            </a:extLst>
          </p:cNvPr>
          <p:cNvSpPr txBox="1"/>
          <p:nvPr/>
        </p:nvSpPr>
        <p:spPr>
          <a:xfrm>
            <a:off x="11158" y="2516365"/>
            <a:ext cx="6369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2025-02</a:t>
            </a:r>
          </a:p>
        </p:txBody>
      </p:sp>
      <p:cxnSp>
        <p:nvCxnSpPr>
          <p:cNvPr id="5" name="Straight Arrow Connector 15">
            <a:extLst>
              <a:ext uri="{FF2B5EF4-FFF2-40B4-BE49-F238E27FC236}">
                <a16:creationId xmlns:a16="http://schemas.microsoft.com/office/drawing/2014/main" id="{49962B88-D2AF-620C-B454-7A409B17EE5A}"/>
              </a:ext>
            </a:extLst>
          </p:cNvPr>
          <p:cNvCxnSpPr>
            <a:cxnSpLocks/>
          </p:cNvCxnSpPr>
          <p:nvPr/>
        </p:nvCxnSpPr>
        <p:spPr>
          <a:xfrm flipH="1">
            <a:off x="1707741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6">
            <a:extLst>
              <a:ext uri="{FF2B5EF4-FFF2-40B4-BE49-F238E27FC236}">
                <a16:creationId xmlns:a16="http://schemas.microsoft.com/office/drawing/2014/main" id="{43850376-BFB3-77DE-CF54-B735E32BE674}"/>
              </a:ext>
            </a:extLst>
          </p:cNvPr>
          <p:cNvCxnSpPr>
            <a:cxnSpLocks/>
          </p:cNvCxnSpPr>
          <p:nvPr/>
        </p:nvCxnSpPr>
        <p:spPr>
          <a:xfrm flipH="1">
            <a:off x="619355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8">
            <a:extLst>
              <a:ext uri="{FF2B5EF4-FFF2-40B4-BE49-F238E27FC236}">
                <a16:creationId xmlns:a16="http://schemas.microsoft.com/office/drawing/2014/main" id="{FA3433E7-3383-289F-386B-3E1DCFF81F36}"/>
              </a:ext>
            </a:extLst>
          </p:cNvPr>
          <p:cNvSpPr txBox="1"/>
          <p:nvPr/>
        </p:nvSpPr>
        <p:spPr>
          <a:xfrm>
            <a:off x="1549789" y="2701488"/>
            <a:ext cx="757952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Literature</a:t>
            </a:r>
          </a:p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Review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8" name="TextBox 31">
            <a:extLst>
              <a:ext uri="{FF2B5EF4-FFF2-40B4-BE49-F238E27FC236}">
                <a16:creationId xmlns:a16="http://schemas.microsoft.com/office/drawing/2014/main" id="{5C05EC97-7C7A-ADB9-0278-0D3CEBE6AAB9}"/>
              </a:ext>
            </a:extLst>
          </p:cNvPr>
          <p:cNvSpPr txBox="1"/>
          <p:nvPr/>
        </p:nvSpPr>
        <p:spPr>
          <a:xfrm>
            <a:off x="6700297" y="2536490"/>
            <a:ext cx="6027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2026-02</a:t>
            </a:r>
          </a:p>
        </p:txBody>
      </p:sp>
      <p:cxnSp>
        <p:nvCxnSpPr>
          <p:cNvPr id="9" name="Straight Arrow Connector 32">
            <a:extLst>
              <a:ext uri="{FF2B5EF4-FFF2-40B4-BE49-F238E27FC236}">
                <a16:creationId xmlns:a16="http://schemas.microsoft.com/office/drawing/2014/main" id="{7A27C83A-8822-A9D3-3C2B-0E09A74A550A}"/>
              </a:ext>
            </a:extLst>
          </p:cNvPr>
          <p:cNvCxnSpPr>
            <a:cxnSpLocks/>
          </p:cNvCxnSpPr>
          <p:nvPr/>
        </p:nvCxnSpPr>
        <p:spPr>
          <a:xfrm flipH="1">
            <a:off x="7084227" y="216862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6710EE7-46F9-99AF-FE64-B728414CF301}"/>
              </a:ext>
            </a:extLst>
          </p:cNvPr>
          <p:cNvSpPr txBox="1"/>
          <p:nvPr/>
        </p:nvSpPr>
        <p:spPr>
          <a:xfrm>
            <a:off x="8162007" y="2545630"/>
            <a:ext cx="602729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2027-02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EC1F2AC1-13F6-66DD-9A9A-16C25AAC8EB9}"/>
              </a:ext>
            </a:extLst>
          </p:cNvPr>
          <p:cNvCxnSpPr>
            <a:cxnSpLocks/>
          </p:cNvCxnSpPr>
          <p:nvPr/>
        </p:nvCxnSpPr>
        <p:spPr>
          <a:xfrm flipH="1">
            <a:off x="8577213" y="2177763"/>
            <a:ext cx="14" cy="276542"/>
          </a:xfrm>
          <a:prstGeom prst="straightConnector1">
            <a:avLst/>
          </a:prstGeom>
          <a:ln w="5715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8">
            <a:extLst>
              <a:ext uri="{FF2B5EF4-FFF2-40B4-BE49-F238E27FC236}">
                <a16:creationId xmlns:a16="http://schemas.microsoft.com/office/drawing/2014/main" id="{86E28D8D-B578-1282-9645-E6285C4CD736}"/>
              </a:ext>
            </a:extLst>
          </p:cNvPr>
          <p:cNvSpPr txBox="1"/>
          <p:nvPr/>
        </p:nvSpPr>
        <p:spPr>
          <a:xfrm>
            <a:off x="56205" y="2723203"/>
            <a:ext cx="50975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Project</a:t>
            </a:r>
          </a:p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Start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15" name="TextBox 28">
            <a:extLst>
              <a:ext uri="{FF2B5EF4-FFF2-40B4-BE49-F238E27FC236}">
                <a16:creationId xmlns:a16="http://schemas.microsoft.com/office/drawing/2014/main" id="{2F9A33D6-891C-F18B-68F6-C1EE325680C7}"/>
              </a:ext>
            </a:extLst>
          </p:cNvPr>
          <p:cNvSpPr txBox="1"/>
          <p:nvPr/>
        </p:nvSpPr>
        <p:spPr>
          <a:xfrm>
            <a:off x="6572394" y="1860396"/>
            <a:ext cx="1023666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Year 1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54CF35B6-C713-C40A-88C6-5B34B2E3CE39}"/>
              </a:ext>
            </a:extLst>
          </p:cNvPr>
          <p:cNvSpPr txBox="1"/>
          <p:nvPr/>
        </p:nvSpPr>
        <p:spPr>
          <a:xfrm>
            <a:off x="8120133" y="1869536"/>
            <a:ext cx="102386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Year 2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045D8DA-97F3-BAD6-A9C6-5DBC58AF263C}"/>
              </a:ext>
            </a:extLst>
          </p:cNvPr>
          <p:cNvSpPr/>
          <p:nvPr/>
        </p:nvSpPr>
        <p:spPr>
          <a:xfrm>
            <a:off x="844745" y="2378942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5B7981F-F263-DF81-6035-D5B1A20B7275}"/>
              </a:ext>
            </a:extLst>
          </p:cNvPr>
          <p:cNvSpPr/>
          <p:nvPr/>
        </p:nvSpPr>
        <p:spPr>
          <a:xfrm>
            <a:off x="1129533" y="2377431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98C3C708-1328-BF13-DD42-A323CD211739}"/>
              </a:ext>
            </a:extLst>
          </p:cNvPr>
          <p:cNvSpPr/>
          <p:nvPr/>
        </p:nvSpPr>
        <p:spPr>
          <a:xfrm>
            <a:off x="1414322" y="2377431"/>
            <a:ext cx="135467" cy="135467"/>
          </a:xfrm>
          <a:prstGeom prst="ellipse">
            <a:avLst/>
          </a:prstGeom>
          <a:solidFill>
            <a:srgbClr val="C000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cxnSp>
        <p:nvCxnSpPr>
          <p:cNvPr id="31" name="直线连接符 30">
            <a:extLst>
              <a:ext uri="{FF2B5EF4-FFF2-40B4-BE49-F238E27FC236}">
                <a16:creationId xmlns:a16="http://schemas.microsoft.com/office/drawing/2014/main" id="{943D5868-E536-B123-878E-BD8B7AF5711F}"/>
              </a:ext>
            </a:extLst>
          </p:cNvPr>
          <p:cNvCxnSpPr>
            <a:cxnSpLocks/>
          </p:cNvCxnSpPr>
          <p:nvPr/>
        </p:nvCxnSpPr>
        <p:spPr>
          <a:xfrm>
            <a:off x="917537" y="793940"/>
            <a:ext cx="0" cy="1597276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2C88473-48B7-6D30-6FB7-C6A39251B338}"/>
              </a:ext>
            </a:extLst>
          </p:cNvPr>
          <p:cNvCxnSpPr>
            <a:cxnSpLocks/>
          </p:cNvCxnSpPr>
          <p:nvPr/>
        </p:nvCxnSpPr>
        <p:spPr>
          <a:xfrm>
            <a:off x="1195922" y="2512898"/>
            <a:ext cx="1344" cy="1388712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内容占位符 2">
            <a:extLst>
              <a:ext uri="{FF2B5EF4-FFF2-40B4-BE49-F238E27FC236}">
                <a16:creationId xmlns:a16="http://schemas.microsoft.com/office/drawing/2014/main" id="{D8C5D600-46D4-F626-56A3-3F551A07123B}"/>
              </a:ext>
            </a:extLst>
          </p:cNvPr>
          <p:cNvSpPr txBox="1">
            <a:spLocks/>
          </p:cNvSpPr>
          <p:nvPr/>
        </p:nvSpPr>
        <p:spPr>
          <a:xfrm>
            <a:off x="427314" y="4139742"/>
            <a:ext cx="3567512" cy="468808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Literature review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on sparsity and quantization format supported on </a:t>
            </a:r>
            <a:r>
              <a:rPr lang="en-US" sz="1200" dirty="0" err="1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SoA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 platforms </a:t>
            </a: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4743E95-5083-F28D-6559-D6E6BF7F7C1B}"/>
              </a:ext>
            </a:extLst>
          </p:cNvPr>
          <p:cNvSpPr/>
          <p:nvPr/>
        </p:nvSpPr>
        <p:spPr>
          <a:xfrm>
            <a:off x="559957" y="2382108"/>
            <a:ext cx="135467" cy="135467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C852837F-9C90-6908-BEB0-63008E443808}"/>
              </a:ext>
            </a:extLst>
          </p:cNvPr>
          <p:cNvCxnSpPr>
            <a:cxnSpLocks/>
          </p:cNvCxnSpPr>
          <p:nvPr/>
        </p:nvCxnSpPr>
        <p:spPr>
          <a:xfrm>
            <a:off x="632059" y="2505328"/>
            <a:ext cx="2939" cy="2086127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内容占位符 2">
            <a:extLst>
              <a:ext uri="{FF2B5EF4-FFF2-40B4-BE49-F238E27FC236}">
                <a16:creationId xmlns:a16="http://schemas.microsoft.com/office/drawing/2014/main" id="{630669C0-F26D-7F76-98F9-A5FE4649F369}"/>
              </a:ext>
            </a:extLst>
          </p:cNvPr>
          <p:cNvSpPr txBox="1">
            <a:spLocks/>
          </p:cNvSpPr>
          <p:nvPr/>
        </p:nvSpPr>
        <p:spPr>
          <a:xfrm>
            <a:off x="980212" y="3394109"/>
            <a:ext cx="3719158" cy="507501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Proposed Spatz-based multi-cluster architecture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Literature review </a:t>
            </a:r>
            <a:r>
              <a:rPr lang="en-US" sz="1200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on quantization handling</a:t>
            </a:r>
          </a:p>
        </p:txBody>
      </p:sp>
      <p:sp>
        <p:nvSpPr>
          <p:cNvPr id="48" name="内容占位符 2">
            <a:extLst>
              <a:ext uri="{FF2B5EF4-FFF2-40B4-BE49-F238E27FC236}">
                <a16:creationId xmlns:a16="http://schemas.microsoft.com/office/drawing/2014/main" id="{71E61DA6-0161-EA5B-9B45-09DC63920231}"/>
              </a:ext>
            </a:extLst>
          </p:cNvPr>
          <p:cNvSpPr txBox="1">
            <a:spLocks/>
          </p:cNvSpPr>
          <p:nvPr/>
        </p:nvSpPr>
        <p:spPr>
          <a:xfrm>
            <a:off x="695424" y="726768"/>
            <a:ext cx="2942721" cy="288933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solidFill>
                  <a:schemeClr val="bg2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Multi-granularity sparsity handling </a:t>
            </a:r>
            <a:endParaRPr lang="en-US" sz="1200" dirty="0">
              <a:solidFill>
                <a:schemeClr val="bg2"/>
              </a:solidFill>
              <a:latin typeface="Calibri" panose="020F0502020204030204" pitchFamily="34" charset="0"/>
              <a:ea typeface="Roboto Light"/>
              <a:cs typeface="Calibri" panose="020F0502020204030204" pitchFamily="34" charset="0"/>
            </a:endParaRPr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B1EB3586-5AC3-6449-3A89-9097253D9872}"/>
              </a:ext>
            </a:extLst>
          </p:cNvPr>
          <p:cNvCxnSpPr>
            <a:cxnSpLocks/>
          </p:cNvCxnSpPr>
          <p:nvPr/>
        </p:nvCxnSpPr>
        <p:spPr>
          <a:xfrm>
            <a:off x="1482055" y="1278940"/>
            <a:ext cx="0" cy="111227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内容占位符 2">
            <a:extLst>
              <a:ext uri="{FF2B5EF4-FFF2-40B4-BE49-F238E27FC236}">
                <a16:creationId xmlns:a16="http://schemas.microsoft.com/office/drawing/2014/main" id="{1FB9AEF9-00BF-15D6-C360-AE4B88627BE4}"/>
              </a:ext>
            </a:extLst>
          </p:cNvPr>
          <p:cNvSpPr txBox="1">
            <a:spLocks/>
          </p:cNvSpPr>
          <p:nvPr/>
        </p:nvSpPr>
        <p:spPr>
          <a:xfrm>
            <a:off x="1265000" y="1227602"/>
            <a:ext cx="3488554" cy="837808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Spatz </a:t>
            </a: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GVSoC model VLSU port extension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Start GVSoC modeling of </a:t>
            </a: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NoC packing scheme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Initial discussion on </a:t>
            </a: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3D chiplet integration</a:t>
            </a:r>
          </a:p>
        </p:txBody>
      </p:sp>
      <p:sp>
        <p:nvSpPr>
          <p:cNvPr id="55" name="TextBox 2">
            <a:extLst>
              <a:ext uri="{FF2B5EF4-FFF2-40B4-BE49-F238E27FC236}">
                <a16:creationId xmlns:a16="http://schemas.microsoft.com/office/drawing/2014/main" id="{043EAED9-60B0-4451-F309-7D6E00D8079D}"/>
              </a:ext>
            </a:extLst>
          </p:cNvPr>
          <p:cNvSpPr txBox="1"/>
          <p:nvPr/>
        </p:nvSpPr>
        <p:spPr>
          <a:xfrm>
            <a:off x="1627572" y="2505957"/>
            <a:ext cx="6369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defTabSz="720090"/>
            <a:r>
              <a:rPr lang="en-US" i="1" dirty="0">
                <a:solidFill>
                  <a:schemeClr val="bg2"/>
                </a:solidFill>
                <a:latin typeface="Calibri"/>
                <a:cs typeface="Calibri"/>
              </a:rPr>
              <a:t>2025-04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A2EB2354-00F3-B7D2-47D9-E6FA6133A441}"/>
              </a:ext>
            </a:extLst>
          </p:cNvPr>
          <p:cNvSpPr txBox="1">
            <a:spLocks/>
          </p:cNvSpPr>
          <p:nvPr/>
        </p:nvSpPr>
        <p:spPr>
          <a:xfrm>
            <a:off x="4699370" y="3474493"/>
            <a:ext cx="4276114" cy="1167104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Customized data format for MX-like quantization and N:M structured sparsity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Customized ISA support in Spatz GVSoC model</a:t>
            </a:r>
          </a:p>
          <a:p>
            <a:pPr lvl="1">
              <a:buFont typeface="Wingdings" pitchFamily="2" charset="2"/>
              <a:buChar char="Ø"/>
            </a:pPr>
            <a:r>
              <a:rPr lang="en-US" sz="1200" b="1" dirty="0"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Literature review on 3D chiplet integration and discussion on GVSoC modeling 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D090AB7E-A5BD-E9C2-C214-831F69CF7893}"/>
              </a:ext>
            </a:extLst>
          </p:cNvPr>
          <p:cNvSpPr txBox="1">
            <a:spLocks/>
          </p:cNvSpPr>
          <p:nvPr/>
        </p:nvSpPr>
        <p:spPr>
          <a:xfrm>
            <a:off x="4699370" y="3148110"/>
            <a:ext cx="1391049" cy="288933"/>
          </a:xfrm>
          <a:prstGeom prst="rect">
            <a:avLst/>
          </a:prstGeom>
        </p:spPr>
        <p:txBody>
          <a:bodyPr vert="horz" lIns="0" tIns="46800" rIns="0" bIns="45720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8290" lvl="1" indent="0">
              <a:buNone/>
            </a:pPr>
            <a:r>
              <a:rPr lang="en-US" sz="1800" b="1" dirty="0">
                <a:solidFill>
                  <a:schemeClr val="accent3"/>
                </a:solidFill>
                <a:latin typeface="Calibri" panose="020F0502020204030204" pitchFamily="34" charset="0"/>
                <a:ea typeface="Roboto Light"/>
                <a:cs typeface="Calibri" panose="020F0502020204030204" pitchFamily="34" charset="0"/>
              </a:rPr>
              <a:t>Next step:</a:t>
            </a:r>
            <a:endParaRPr lang="en-US" sz="1800" dirty="0">
              <a:solidFill>
                <a:schemeClr val="accent3"/>
              </a:solidFill>
              <a:latin typeface="Calibri" panose="020F0502020204030204" pitchFamily="34" charset="0"/>
              <a:ea typeface="Roboto Ligh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6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4D4DE74C-B001-57FD-6E2C-BB067461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>
            <a:extLst>
              <a:ext uri="{FF2B5EF4-FFF2-40B4-BE49-F238E27FC236}">
                <a16:creationId xmlns:a16="http://schemas.microsoft.com/office/drawing/2014/main" id="{D87CC21A-6BC5-7C0B-7A01-F323CF966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262" name="Google Shape;262;p40">
            <a:extLst>
              <a:ext uri="{FF2B5EF4-FFF2-40B4-BE49-F238E27FC236}">
                <a16:creationId xmlns:a16="http://schemas.microsoft.com/office/drawing/2014/main" id="{03CB11C2-58FD-E9DC-FDC3-6DE26AD2F0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>
            <a:extLst>
              <a:ext uri="{FF2B5EF4-FFF2-40B4-BE49-F238E27FC236}">
                <a16:creationId xmlns:a16="http://schemas.microsoft.com/office/drawing/2014/main" id="{52DCC9DB-FA89-A73B-DD3C-93CD6E33DE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4" name="Google Shape;264;p40">
            <a:extLst>
              <a:ext uri="{FF2B5EF4-FFF2-40B4-BE49-F238E27FC236}">
                <a16:creationId xmlns:a16="http://schemas.microsoft.com/office/drawing/2014/main" id="{80A8A7BC-66BA-2845-7A6A-F8ABD22C6A21}"/>
              </a:ext>
            </a:extLst>
          </p:cNvPr>
          <p:cNvSpPr txBox="1"/>
          <p:nvPr/>
        </p:nvSpPr>
        <p:spPr>
          <a:xfrm>
            <a:off x="314275" y="873850"/>
            <a:ext cx="85545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Vivet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Pascal, et al</a:t>
            </a:r>
            <a:r>
              <a:rPr lang="en-US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"</a:t>
            </a:r>
            <a:r>
              <a:rPr lang="en-US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IntAct</a:t>
            </a:r>
            <a:r>
              <a:rPr lang="en-US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96-core processor with six </a:t>
            </a:r>
            <a:r>
              <a:rPr lang="en-US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chiplets</a:t>
            </a:r>
            <a:r>
              <a:rPr lang="en-US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3D-stacked on an active interposer with distributed interconnects and integrated power management.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IEEE Journal of Solid-State Circuits 56.1 (2020): 79-97.</a:t>
            </a:r>
            <a:endParaRPr lang="en-US" sz="1100" spc="-2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lnSpc>
                <a:spcPct val="150000"/>
              </a:lnSpc>
            </a:pPr>
            <a:endParaRPr lang="en-US" sz="11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543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Progress Update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</a:t>
            </a:r>
            <a:r>
              <a:rPr lang="en" dirty="0"/>
              <a:t>: GVSoC Modeling and RTL 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NoC packing</a:t>
            </a:r>
            <a:r>
              <a:rPr lang="en" dirty="0"/>
              <a:t>: GVSoC Modeling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3D stacking</a:t>
            </a:r>
            <a:r>
              <a:rPr lang="en" dirty="0"/>
              <a:t>: Literature Review and Initial Plan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Timeline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C0614-AC62-0860-2048-CA6713AFE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54C45-26F4-C376-6435-9D27122A5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GVSoC Model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075EB-78DB-4681-1D9C-E762F9D2B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4" y="685778"/>
            <a:ext cx="4906948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Spatz model in SoftHier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</a:rPr>
              <a:t>Configurable</a:t>
            </a:r>
            <a:r>
              <a:rPr lang="en-US" altLang="zh-CN" dirty="0"/>
              <a:t> number of VLSU ports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</a:rPr>
              <a:t>Configurable</a:t>
            </a:r>
            <a:r>
              <a:rPr lang="en-US" altLang="zh-CN" dirty="0"/>
              <a:t> L1 bank data width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rgbClr val="C00000"/>
                </a:solidFill>
              </a:rPr>
              <a:t>Fixed</a:t>
            </a:r>
            <a:r>
              <a:rPr lang="en-US" altLang="zh-CN" dirty="0"/>
              <a:t> VLSU bus-width</a:t>
            </a:r>
          </a:p>
        </p:txBody>
      </p:sp>
      <p:pic>
        <p:nvPicPr>
          <p:cNvPr id="5" name="图片 4" descr="日程表&#10;&#10;AI 生成的内容可能不正确。">
            <a:extLst>
              <a:ext uri="{FF2B5EF4-FFF2-40B4-BE49-F238E27FC236}">
                <a16:creationId xmlns:a16="http://schemas.microsoft.com/office/drawing/2014/main" id="{B9EE5581-4D70-996D-0A61-F895DDAC7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4322" y="970111"/>
            <a:ext cx="3203278" cy="32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3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73608-D2B2-57BF-2B3B-E1F96C5A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5A7A-F152-1805-9444-8F613CEA3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GVSoC Model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C3CC7-F4C8-517F-1FD3-158C42183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4" y="685778"/>
            <a:ext cx="4906948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Original Spatz model in SoftHier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</a:rPr>
              <a:t>Configurable</a:t>
            </a:r>
            <a:r>
              <a:rPr lang="en-US" altLang="zh-CN" dirty="0"/>
              <a:t> number of VLSU ports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</a:rPr>
              <a:t>Configurable</a:t>
            </a:r>
            <a:r>
              <a:rPr lang="en-US" altLang="zh-CN" dirty="0"/>
              <a:t> L1 bank data width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rgbClr val="C00000"/>
                </a:solidFill>
              </a:rPr>
              <a:t>Fixed</a:t>
            </a:r>
            <a:r>
              <a:rPr lang="en-US" altLang="zh-CN" dirty="0"/>
              <a:t> VLSU bus-width</a:t>
            </a:r>
          </a:p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Updated Spatz model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</a:rPr>
              <a:t>Configurable</a:t>
            </a:r>
            <a:r>
              <a:rPr lang="en-US" altLang="zh-CN" dirty="0"/>
              <a:t> VLSU bus-width 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dirty="0"/>
              <a:t>Updated vector instruction libraries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dirty="0"/>
              <a:t>Vector load: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vleX.v</a:t>
            </a:r>
            <a:r>
              <a:rPr lang="en-US" altLang="zh-CN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(X=8, 16, 32, 64)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Vector store: </a:t>
            </a:r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vseX.v</a:t>
            </a: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00" dirty="0">
                <a:latin typeface="Consolas" panose="020B0609020204030204" pitchFamily="49" charset="0"/>
                <a:cs typeface="Consolas" panose="020B0609020204030204" pitchFamily="49" charset="0"/>
              </a:rPr>
              <a:t>(X=8, 16, 32, 64)</a:t>
            </a:r>
            <a:endParaRPr lang="en-US" altLang="zh-C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Additional instruction support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Minor fix on </a:t>
            </a:r>
            <a:r>
              <a:rPr lang="en-US" altLang="zh-CN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vid.v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8E76F8-AE69-774C-22E4-0B4B94D76A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44322" y="970111"/>
            <a:ext cx="3203278" cy="3203278"/>
          </a:xfrm>
          <a:prstGeom prst="rect">
            <a:avLst/>
          </a:prstGeom>
        </p:spPr>
      </p:pic>
      <p:sp>
        <p:nvSpPr>
          <p:cNvPr id="4" name="Arrow: Pentagon 31">
            <a:extLst>
              <a:ext uri="{FF2B5EF4-FFF2-40B4-BE49-F238E27FC236}">
                <a16:creationId xmlns:a16="http://schemas.microsoft.com/office/drawing/2014/main" id="{82EF7FAA-CEE5-9C70-AB94-7CC3113228B4}"/>
              </a:ext>
            </a:extLst>
          </p:cNvPr>
          <p:cNvSpPr/>
          <p:nvPr/>
        </p:nvSpPr>
        <p:spPr>
          <a:xfrm flipH="1">
            <a:off x="3923607" y="4515468"/>
            <a:ext cx="5220392" cy="371319"/>
          </a:xfrm>
          <a:prstGeom prst="homePlate">
            <a:avLst>
              <a:gd name="adj" fmla="val 43606"/>
            </a:avLst>
          </a:prstGeom>
          <a:solidFill>
            <a:srgbClr val="1B1F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0568A274-4C69-236F-3EC6-5CC60C80B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65919" y="4575376"/>
            <a:ext cx="251502" cy="251502"/>
          </a:xfrm>
          <a:prstGeom prst="rect">
            <a:avLst/>
          </a:prstGeom>
        </p:spPr>
      </p:pic>
      <p:sp>
        <p:nvSpPr>
          <p:cNvPr id="7" name="TextBox 33">
            <a:extLst>
              <a:ext uri="{FF2B5EF4-FFF2-40B4-BE49-F238E27FC236}">
                <a16:creationId xmlns:a16="http://schemas.microsoft.com/office/drawing/2014/main" id="{6ACE63E6-1546-5801-A780-8D949F68AEEF}"/>
              </a:ext>
            </a:extLst>
          </p:cNvPr>
          <p:cNvSpPr txBox="1"/>
          <p:nvPr/>
        </p:nvSpPr>
        <p:spPr>
          <a:xfrm>
            <a:off x="4513811" y="4576854"/>
            <a:ext cx="45184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https://github.com/gvsoc/gvsoc/tree/soft_hier_release(#94, #99)</a:t>
            </a:r>
            <a:endParaRPr lang="en-US" altLang="zh-CN" sz="1000" dirty="0">
              <a:solidFill>
                <a:schemeClr val="tx2"/>
              </a:solidFill>
              <a:latin typeface="Consolas" panose="020B0609020204030204" pitchFamily="49" charset="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23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D3992-9527-5DA2-24DC-C54581B8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90C4C-4A24-C167-506D-B55E4C8A1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Structure Sparsity RTL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7DFAB-A801-328B-9363-D33C716F8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3" y="685778"/>
            <a:ext cx="5490095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Spatz has a limited stride/index load support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64-bit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stride load/store operations are supported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Lower precision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stride load/store operations are missing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load/store operations are missing</a:t>
            </a:r>
          </a:p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Current progress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student project started working on low-precision stride load/store RTL implementation</a:t>
            </a:r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E60CEEAC-487C-6161-A35B-D8AFE899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19" y="4575376"/>
            <a:ext cx="251502" cy="251502"/>
          </a:xfrm>
          <a:prstGeom prst="rect">
            <a:avLst/>
          </a:prstGeom>
        </p:spPr>
      </p:pic>
      <p:sp>
        <p:nvSpPr>
          <p:cNvPr id="7" name="TextBox 33">
            <a:extLst>
              <a:ext uri="{FF2B5EF4-FFF2-40B4-BE49-F238E27FC236}">
                <a16:creationId xmlns:a16="http://schemas.microsoft.com/office/drawing/2014/main" id="{7D9504BB-9C58-E27C-BD41-0E6163DCFC78}"/>
              </a:ext>
            </a:extLst>
          </p:cNvPr>
          <p:cNvSpPr txBox="1"/>
          <p:nvPr/>
        </p:nvSpPr>
        <p:spPr>
          <a:xfrm>
            <a:off x="4513811" y="4576854"/>
            <a:ext cx="451842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b="0" i="0" dirty="0">
                <a:solidFill>
                  <a:schemeClr val="tx2"/>
                </a:solidFill>
                <a:effectLst/>
                <a:latin typeface="Consolas" panose="020B0609020204030204" pitchFamily="49" charset="0"/>
                <a:ea typeface="Roboto Light" panose="02000000000000000000" pitchFamily="2" charset="0"/>
              </a:rPr>
              <a:t>https://github.com/gvsoc/gvsoc/tree/soft_hier_release(#94, #99)</a:t>
            </a:r>
            <a:endParaRPr lang="en-US" altLang="zh-CN" sz="1000" dirty="0">
              <a:solidFill>
                <a:schemeClr val="tx2"/>
              </a:solidFill>
              <a:latin typeface="Consolas" panose="020B0609020204030204" pitchFamily="49" charset="0"/>
              <a:ea typeface="Roboto Light" panose="02000000000000000000" pitchFamily="2" charset="0"/>
            </a:endParaRPr>
          </a:p>
        </p:txBody>
      </p:sp>
      <p:pic>
        <p:nvPicPr>
          <p:cNvPr id="9" name="图片 8" descr="图形用户界面, 图示, 应用程序, 表格&#10;&#10;AI 生成的内容可能不正确。">
            <a:extLst>
              <a:ext uri="{FF2B5EF4-FFF2-40B4-BE49-F238E27FC236}">
                <a16:creationId xmlns:a16="http://schemas.microsoft.com/office/drawing/2014/main" id="{C517FF5E-300C-CD3C-6146-266A9F746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98" y="766019"/>
            <a:ext cx="2655803" cy="4057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NoC Packing Scheme: Cluster (TX) side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4" y="685778"/>
            <a:ext cx="3986501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dirty="0"/>
              <a:t>Started work on </a:t>
            </a:r>
            <a:r>
              <a:rPr lang="en-US" i="1" dirty="0"/>
              <a:t>cluster-side </a:t>
            </a:r>
            <a:br>
              <a:rPr lang="en-US" i="1" dirty="0"/>
            </a:br>
            <a:r>
              <a:rPr lang="en-US" dirty="0"/>
              <a:t>(TX) architecture design</a:t>
            </a:r>
          </a:p>
          <a:p>
            <a:pPr marL="717550" lvl="1" indent="-179388"/>
            <a:r>
              <a:rPr lang="en-US" dirty="0"/>
              <a:t>Wide bus (e.g. 256b) split into </a:t>
            </a:r>
            <a:br>
              <a:rPr lang="en-US" dirty="0"/>
            </a:br>
            <a:r>
              <a:rPr lang="en-US" dirty="0"/>
              <a:t>narrow </a:t>
            </a:r>
            <a:r>
              <a:rPr lang="en-US" i="1" dirty="0"/>
              <a:t>request lanes </a:t>
            </a:r>
            <a:r>
              <a:rPr lang="en-US" dirty="0"/>
              <a:t>(e.g. 64b)</a:t>
            </a:r>
            <a:endParaRPr lang="en-US" i="1" dirty="0"/>
          </a:p>
          <a:p>
            <a:pPr marL="717550" lvl="1" indent="-179388"/>
            <a:r>
              <a:rPr lang="en-US" dirty="0"/>
              <a:t>Parallel </a:t>
            </a:r>
            <a:r>
              <a:rPr lang="en-US" i="1" dirty="0"/>
              <a:t>address generators </a:t>
            </a:r>
            <a:r>
              <a:rPr lang="en-US" dirty="0"/>
              <a:t>generate </a:t>
            </a:r>
            <a:r>
              <a:rPr lang="en-US" i="1" dirty="0"/>
              <a:t>strided</a:t>
            </a:r>
            <a:r>
              <a:rPr lang="en-US" dirty="0"/>
              <a:t> or </a:t>
            </a:r>
            <a:r>
              <a:rPr lang="en-US" i="1" dirty="0"/>
              <a:t>indirect</a:t>
            </a:r>
            <a:r>
              <a:rPr lang="en-US" dirty="0"/>
              <a:t> sequences </a:t>
            </a:r>
          </a:p>
          <a:p>
            <a:pPr marL="1174750" lvl="2" indent="-179388"/>
            <a:r>
              <a:rPr lang="en-US" dirty="0"/>
              <a:t>Determine </a:t>
            </a:r>
            <a:r>
              <a:rPr lang="en-US" i="1" dirty="0"/>
              <a:t>target</a:t>
            </a:r>
            <a:r>
              <a:rPr lang="en-US" dirty="0"/>
              <a:t> </a:t>
            </a:r>
            <a:r>
              <a:rPr lang="en-US" i="1" dirty="0"/>
              <a:t>NoC endpoint</a:t>
            </a:r>
            <a:endParaRPr lang="en-US" dirty="0"/>
          </a:p>
          <a:p>
            <a:pPr marL="1174750" lvl="2" indent="-179388"/>
            <a:r>
              <a:rPr lang="en-US" dirty="0"/>
              <a:t>Indices fetched from L1</a:t>
            </a:r>
          </a:p>
          <a:p>
            <a:pPr marL="717550" lvl="1" indent="-179388"/>
            <a:r>
              <a:rPr lang="en-US" dirty="0"/>
              <a:t>Per-lane </a:t>
            </a:r>
            <a:r>
              <a:rPr lang="en-US" i="1" dirty="0"/>
              <a:t>reorder buffers</a:t>
            </a:r>
            <a:r>
              <a:rPr lang="en-US" dirty="0"/>
              <a:t> store reqs, </a:t>
            </a:r>
            <a:r>
              <a:rPr lang="en-US" i="1" dirty="0"/>
              <a:t>vote</a:t>
            </a:r>
            <a:r>
              <a:rPr lang="en-US" dirty="0"/>
              <a:t> to decide next target endpoint</a:t>
            </a:r>
          </a:p>
          <a:p>
            <a:pPr marL="1174750" lvl="2" indent="-179388"/>
            <a:r>
              <a:rPr lang="en-US" dirty="0"/>
              <a:t>Goal: maximum BW utilization</a:t>
            </a:r>
          </a:p>
          <a:p>
            <a:pPr marL="717550" lvl="1" indent="-179388"/>
            <a:r>
              <a:rPr lang="en-US" dirty="0"/>
              <a:t>Request sequences are </a:t>
            </a:r>
            <a:r>
              <a:rPr lang="en-US" i="1" dirty="0"/>
              <a:t>segmented</a:t>
            </a:r>
            <a:r>
              <a:rPr lang="en-US" dirty="0"/>
              <a:t>, </a:t>
            </a:r>
            <a:r>
              <a:rPr lang="en-US" spc="-50" dirty="0"/>
              <a:t>limiting latency and preventing starvation</a:t>
            </a:r>
          </a:p>
          <a:p>
            <a:pPr lvl="1"/>
            <a:endParaRPr lang="en-US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6486320" y="1130301"/>
            <a:ext cx="2105561" cy="3256547"/>
            <a:chOff x="8561112" y="1134232"/>
            <a:chExt cx="2672912" cy="4440293"/>
          </a:xfrm>
        </p:grpSpPr>
        <p:sp>
          <p:nvSpPr>
            <p:cNvPr id="494" name="Rectangle 493"/>
            <p:cNvSpPr/>
            <p:nvPr/>
          </p:nvSpPr>
          <p:spPr>
            <a:xfrm>
              <a:off x="8561112" y="1134232"/>
              <a:ext cx="2327204" cy="4440293"/>
            </a:xfrm>
            <a:prstGeom prst="rect">
              <a:avLst/>
            </a:prstGeom>
            <a:solidFill>
              <a:srgbClr val="ABABA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TX Packer</a:t>
              </a:r>
            </a:p>
          </p:txBody>
        </p:sp>
        <p:sp>
          <p:nvSpPr>
            <p:cNvPr id="495" name="Rectangle 494"/>
            <p:cNvSpPr/>
            <p:nvPr/>
          </p:nvSpPr>
          <p:spPr>
            <a:xfrm>
              <a:off x="8738383" y="1660837"/>
              <a:ext cx="762000" cy="453727"/>
            </a:xfrm>
            <a:prstGeom prst="rect">
              <a:avLst/>
            </a:prstGeom>
            <a:solidFill>
              <a:srgbClr val="A8322C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segment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control</a:t>
              </a:r>
            </a:p>
          </p:txBody>
        </p:sp>
        <p:sp>
          <p:nvSpPr>
            <p:cNvPr id="496" name="Rectangle 495"/>
            <p:cNvSpPr/>
            <p:nvPr/>
          </p:nvSpPr>
          <p:spPr>
            <a:xfrm>
              <a:off x="9677653" y="1953483"/>
              <a:ext cx="451232" cy="417032"/>
            </a:xfrm>
            <a:prstGeom prst="rect">
              <a:avLst/>
            </a:prstGeom>
            <a:solidFill>
              <a:srgbClr val="A8322C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endp.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vote</a:t>
              </a:r>
            </a:p>
          </p:txBody>
        </p:sp>
        <p:grpSp>
          <p:nvGrpSpPr>
            <p:cNvPr id="497" name="Group 496"/>
            <p:cNvGrpSpPr/>
            <p:nvPr/>
          </p:nvGrpSpPr>
          <p:grpSpPr>
            <a:xfrm>
              <a:off x="8751280" y="2649203"/>
              <a:ext cx="1723442" cy="468733"/>
              <a:chOff x="8935456" y="2516811"/>
              <a:chExt cx="1723442" cy="468733"/>
            </a:xfrm>
          </p:grpSpPr>
          <p:sp>
            <p:nvSpPr>
              <p:cNvPr id="555" name="Rectangle 554"/>
              <p:cNvSpPr/>
              <p:nvPr/>
            </p:nvSpPr>
            <p:spPr>
              <a:xfrm>
                <a:off x="8935456" y="2516811"/>
                <a:ext cx="1723442" cy="468733"/>
              </a:xfrm>
              <a:prstGeom prst="rect">
                <a:avLst/>
              </a:prstGeom>
              <a:solidFill>
                <a:srgbClr val="1269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L0 ROB</a:t>
                </a:r>
              </a:p>
            </p:txBody>
          </p:sp>
          <p:sp>
            <p:nvSpPr>
              <p:cNvPr id="556" name="Rectangle 555"/>
              <p:cNvSpPr/>
              <p:nvPr/>
            </p:nvSpPr>
            <p:spPr>
              <a:xfrm>
                <a:off x="9873976" y="2516811"/>
                <a:ext cx="2690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BM</a:t>
                </a:r>
              </a:p>
            </p:txBody>
          </p:sp>
          <p:sp>
            <p:nvSpPr>
              <p:cNvPr id="557" name="Rectangle 556"/>
              <p:cNvSpPr/>
              <p:nvPr/>
            </p:nvSpPr>
            <p:spPr>
              <a:xfrm>
                <a:off x="10161256" y="2516812"/>
                <a:ext cx="4976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CAM</a:t>
                </a:r>
              </a:p>
            </p:txBody>
          </p:sp>
        </p:grpSp>
        <p:grpSp>
          <p:nvGrpSpPr>
            <p:cNvPr id="498" name="Group 497"/>
            <p:cNvGrpSpPr/>
            <p:nvPr/>
          </p:nvGrpSpPr>
          <p:grpSpPr>
            <a:xfrm>
              <a:off x="8751280" y="3391906"/>
              <a:ext cx="1723442" cy="468733"/>
              <a:chOff x="8935456" y="2516811"/>
              <a:chExt cx="1723442" cy="468733"/>
            </a:xfrm>
          </p:grpSpPr>
          <p:sp>
            <p:nvSpPr>
              <p:cNvPr id="552" name="Rectangle 551"/>
              <p:cNvSpPr/>
              <p:nvPr/>
            </p:nvSpPr>
            <p:spPr>
              <a:xfrm>
                <a:off x="8935456" y="2516811"/>
                <a:ext cx="1723442" cy="468733"/>
              </a:xfrm>
              <a:prstGeom prst="rect">
                <a:avLst/>
              </a:prstGeom>
              <a:solidFill>
                <a:srgbClr val="1269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L1 ROB</a:t>
                </a:r>
              </a:p>
            </p:txBody>
          </p:sp>
          <p:sp>
            <p:nvSpPr>
              <p:cNvPr id="553" name="Rectangle 552"/>
              <p:cNvSpPr/>
              <p:nvPr/>
            </p:nvSpPr>
            <p:spPr>
              <a:xfrm>
                <a:off x="9873976" y="2516811"/>
                <a:ext cx="2690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BM</a:t>
                </a:r>
              </a:p>
            </p:txBody>
          </p:sp>
          <p:sp>
            <p:nvSpPr>
              <p:cNvPr id="554" name="Rectangle 553"/>
              <p:cNvSpPr/>
              <p:nvPr/>
            </p:nvSpPr>
            <p:spPr>
              <a:xfrm>
                <a:off x="10161256" y="2516811"/>
                <a:ext cx="4976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CAM</a:t>
                </a:r>
              </a:p>
            </p:txBody>
          </p:sp>
        </p:grpSp>
        <p:grpSp>
          <p:nvGrpSpPr>
            <p:cNvPr id="499" name="Group 498"/>
            <p:cNvGrpSpPr/>
            <p:nvPr/>
          </p:nvGrpSpPr>
          <p:grpSpPr>
            <a:xfrm>
              <a:off x="8738383" y="4134609"/>
              <a:ext cx="1723442" cy="469655"/>
              <a:chOff x="8935456" y="2515889"/>
              <a:chExt cx="1723442" cy="469655"/>
            </a:xfrm>
          </p:grpSpPr>
          <p:sp>
            <p:nvSpPr>
              <p:cNvPr id="549" name="Rectangle 548"/>
              <p:cNvSpPr/>
              <p:nvPr/>
            </p:nvSpPr>
            <p:spPr>
              <a:xfrm>
                <a:off x="8935456" y="2516811"/>
                <a:ext cx="1723442" cy="468733"/>
              </a:xfrm>
              <a:prstGeom prst="rect">
                <a:avLst/>
              </a:prstGeom>
              <a:solidFill>
                <a:srgbClr val="1269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L2 ROB</a:t>
                </a:r>
              </a:p>
            </p:txBody>
          </p:sp>
          <p:sp>
            <p:nvSpPr>
              <p:cNvPr id="550" name="Rectangle 549"/>
              <p:cNvSpPr/>
              <p:nvPr/>
            </p:nvSpPr>
            <p:spPr>
              <a:xfrm>
                <a:off x="9873976" y="2516811"/>
                <a:ext cx="2690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BM</a:t>
                </a:r>
              </a:p>
            </p:txBody>
          </p:sp>
          <p:sp>
            <p:nvSpPr>
              <p:cNvPr id="551" name="Rectangle 550"/>
              <p:cNvSpPr/>
              <p:nvPr/>
            </p:nvSpPr>
            <p:spPr>
              <a:xfrm>
                <a:off x="10161256" y="2515889"/>
                <a:ext cx="497642" cy="219024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CAM</a:t>
                </a:r>
              </a:p>
            </p:txBody>
          </p:sp>
        </p:grpSp>
        <p:grpSp>
          <p:nvGrpSpPr>
            <p:cNvPr id="500" name="Group 499"/>
            <p:cNvGrpSpPr/>
            <p:nvPr/>
          </p:nvGrpSpPr>
          <p:grpSpPr>
            <a:xfrm>
              <a:off x="8738383" y="4870725"/>
              <a:ext cx="1723442" cy="468733"/>
              <a:chOff x="8935456" y="2516811"/>
              <a:chExt cx="1723442" cy="468733"/>
            </a:xfrm>
          </p:grpSpPr>
          <p:sp>
            <p:nvSpPr>
              <p:cNvPr id="546" name="Rectangle 545"/>
              <p:cNvSpPr/>
              <p:nvPr/>
            </p:nvSpPr>
            <p:spPr>
              <a:xfrm>
                <a:off x="8935456" y="2516811"/>
                <a:ext cx="1723442" cy="468733"/>
              </a:xfrm>
              <a:prstGeom prst="rect">
                <a:avLst/>
              </a:prstGeom>
              <a:solidFill>
                <a:srgbClr val="1269B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L3 ROB</a:t>
                </a:r>
              </a:p>
            </p:txBody>
          </p:sp>
          <p:sp>
            <p:nvSpPr>
              <p:cNvPr id="547" name="Rectangle 546"/>
              <p:cNvSpPr/>
              <p:nvPr/>
            </p:nvSpPr>
            <p:spPr>
              <a:xfrm>
                <a:off x="9873976" y="2516811"/>
                <a:ext cx="2690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BM</a:t>
                </a:r>
              </a:p>
            </p:txBody>
          </p:sp>
          <p:sp>
            <p:nvSpPr>
              <p:cNvPr id="548" name="Rectangle 547"/>
              <p:cNvSpPr/>
              <p:nvPr/>
            </p:nvSpPr>
            <p:spPr>
              <a:xfrm>
                <a:off x="10161256" y="2516811"/>
                <a:ext cx="497642" cy="218102"/>
              </a:xfrm>
              <a:prstGeom prst="rect">
                <a:avLst/>
              </a:prstGeom>
              <a:solidFill>
                <a:srgbClr val="AAAA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 Narrow" panose="020B0604020202020204" pitchFamily="34" charset="0"/>
                    <a:ea typeface="+mn-ea"/>
                    <a:cs typeface="Arial Narrow" panose="020B0604020202020204" pitchFamily="34" charset="0"/>
                  </a:rPr>
                  <a:t>CAM</a:t>
                </a:r>
              </a:p>
            </p:txBody>
          </p:sp>
        </p:grpSp>
        <p:cxnSp>
          <p:nvCxnSpPr>
            <p:cNvPr id="501" name="Straight Arrow Connector 500"/>
            <p:cNvCxnSpPr/>
            <p:nvPr/>
          </p:nvCxnSpPr>
          <p:spPr>
            <a:xfrm flipV="1">
              <a:off x="9942296" y="2370515"/>
              <a:ext cx="0" cy="278689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olid"/>
              <a:miter lim="800000"/>
              <a:tailEnd type="triangle"/>
            </a:ln>
            <a:effectLst/>
          </p:spPr>
        </p:cxnSp>
        <p:grpSp>
          <p:nvGrpSpPr>
            <p:cNvPr id="502" name="Group 501"/>
            <p:cNvGrpSpPr/>
            <p:nvPr/>
          </p:nvGrpSpPr>
          <p:grpSpPr>
            <a:xfrm>
              <a:off x="9865905" y="2371772"/>
              <a:ext cx="191" cy="268575"/>
              <a:chOff x="10050081" y="2239380"/>
              <a:chExt cx="191" cy="268575"/>
            </a:xfrm>
          </p:grpSpPr>
          <p:cxnSp>
            <p:nvCxnSpPr>
              <p:cNvPr id="544" name="Straight Arrow Connector 543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45" name="Straight Arrow Connector 544"/>
              <p:cNvCxnSpPr/>
              <p:nvPr/>
            </p:nvCxnSpPr>
            <p:spPr>
              <a:xfrm flipV="1">
                <a:off x="10050081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grpSp>
          <p:nvGrpSpPr>
            <p:cNvPr id="503" name="Group 502"/>
            <p:cNvGrpSpPr/>
            <p:nvPr/>
          </p:nvGrpSpPr>
          <p:grpSpPr>
            <a:xfrm>
              <a:off x="9794469" y="2367972"/>
              <a:ext cx="191" cy="268575"/>
              <a:chOff x="10050081" y="2239380"/>
              <a:chExt cx="191" cy="268575"/>
            </a:xfrm>
          </p:grpSpPr>
          <p:cxnSp>
            <p:nvCxnSpPr>
              <p:cNvPr id="542" name="Straight Arrow Connector 541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43" name="Straight Arrow Connector 542"/>
              <p:cNvCxnSpPr/>
              <p:nvPr/>
            </p:nvCxnSpPr>
            <p:spPr>
              <a:xfrm flipV="1">
                <a:off x="10050081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grpSp>
          <p:nvGrpSpPr>
            <p:cNvPr id="504" name="Group 503"/>
            <p:cNvGrpSpPr/>
            <p:nvPr/>
          </p:nvGrpSpPr>
          <p:grpSpPr>
            <a:xfrm>
              <a:off x="9713221" y="2364172"/>
              <a:ext cx="191" cy="268575"/>
              <a:chOff x="10050081" y="2239380"/>
              <a:chExt cx="191" cy="268575"/>
            </a:xfrm>
          </p:grpSpPr>
          <p:cxnSp>
            <p:nvCxnSpPr>
              <p:cNvPr id="540" name="Straight Arrow Connector 539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541" name="Straight Arrow Connector 540"/>
              <p:cNvCxnSpPr/>
              <p:nvPr/>
            </p:nvCxnSpPr>
            <p:spPr>
              <a:xfrm flipV="1">
                <a:off x="10050081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grpSp>
          <p:nvGrpSpPr>
            <p:cNvPr id="505" name="Group 504"/>
            <p:cNvGrpSpPr/>
            <p:nvPr/>
          </p:nvGrpSpPr>
          <p:grpSpPr>
            <a:xfrm flipV="1">
              <a:off x="9861462" y="3116879"/>
              <a:ext cx="984" cy="268575"/>
              <a:chOff x="10049288" y="2239380"/>
              <a:chExt cx="984" cy="268575"/>
            </a:xfrm>
          </p:grpSpPr>
          <p:cxnSp>
            <p:nvCxnSpPr>
              <p:cNvPr id="538" name="Straight Arrow Connector 537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539" name="Straight Arrow Connector 538"/>
              <p:cNvCxnSpPr/>
              <p:nvPr/>
            </p:nvCxnSpPr>
            <p:spPr>
              <a:xfrm flipV="1">
                <a:off x="10049288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grpSp>
          <p:nvGrpSpPr>
            <p:cNvPr id="506" name="Group 505"/>
            <p:cNvGrpSpPr/>
            <p:nvPr/>
          </p:nvGrpSpPr>
          <p:grpSpPr>
            <a:xfrm flipV="1">
              <a:off x="9770847" y="3878067"/>
              <a:ext cx="1396" cy="268575"/>
              <a:chOff x="10050272" y="2239380"/>
              <a:chExt cx="1396" cy="268575"/>
            </a:xfrm>
          </p:grpSpPr>
          <p:cxnSp>
            <p:nvCxnSpPr>
              <p:cNvPr id="536" name="Straight Arrow Connector 535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537" name="Straight Arrow Connector 536"/>
              <p:cNvCxnSpPr/>
              <p:nvPr/>
            </p:nvCxnSpPr>
            <p:spPr>
              <a:xfrm flipV="1">
                <a:off x="10051668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grpSp>
          <p:nvGrpSpPr>
            <p:cNvPr id="507" name="Group 506"/>
            <p:cNvGrpSpPr/>
            <p:nvPr/>
          </p:nvGrpSpPr>
          <p:grpSpPr>
            <a:xfrm flipV="1">
              <a:off x="9706077" y="4615865"/>
              <a:ext cx="985" cy="268575"/>
              <a:chOff x="10049287" y="2239380"/>
              <a:chExt cx="985" cy="268575"/>
            </a:xfrm>
          </p:grpSpPr>
          <p:cxnSp>
            <p:nvCxnSpPr>
              <p:cNvPr id="534" name="Straight Arrow Connector 533"/>
              <p:cNvCxnSpPr/>
              <p:nvPr/>
            </p:nvCxnSpPr>
            <p:spPr>
              <a:xfrm flipV="1">
                <a:off x="10050272" y="2239380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olid"/>
                <a:miter lim="800000"/>
                <a:tailEnd type="none"/>
              </a:ln>
              <a:effectLst/>
            </p:spPr>
          </p:cxnSp>
          <p:cxnSp>
            <p:nvCxnSpPr>
              <p:cNvPr id="535" name="Straight Arrow Connector 534"/>
              <p:cNvCxnSpPr/>
              <p:nvPr/>
            </p:nvCxnSpPr>
            <p:spPr>
              <a:xfrm flipV="1">
                <a:off x="10049287" y="2369868"/>
                <a:ext cx="0" cy="138087"/>
              </a:xfrm>
              <a:prstGeom prst="straightConnector1">
                <a:avLst/>
              </a:prstGeom>
              <a:noFill/>
              <a:ln w="19050" cap="flat" cmpd="sng" algn="ctr">
                <a:solidFill>
                  <a:srgbClr val="ABABAB"/>
                </a:solidFill>
                <a:prstDash val="sysDot"/>
                <a:miter lim="800000"/>
                <a:tailEnd type="none"/>
              </a:ln>
              <a:effectLst/>
            </p:spPr>
          </p:cxnSp>
        </p:grpSp>
        <p:cxnSp>
          <p:nvCxnSpPr>
            <p:cNvPr id="508" name="Straight Arrow Connector 507"/>
            <p:cNvCxnSpPr/>
            <p:nvPr/>
          </p:nvCxnSpPr>
          <p:spPr>
            <a:xfrm>
              <a:off x="9791520" y="3127461"/>
              <a:ext cx="0" cy="250601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none"/>
            </a:ln>
            <a:effectLst/>
          </p:spPr>
        </p:cxnSp>
        <p:cxnSp>
          <p:nvCxnSpPr>
            <p:cNvPr id="509" name="Straight Arrow Connector 508"/>
            <p:cNvCxnSpPr/>
            <p:nvPr/>
          </p:nvCxnSpPr>
          <p:spPr>
            <a:xfrm>
              <a:off x="9721194" y="3127461"/>
              <a:ext cx="0" cy="250601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none"/>
            </a:ln>
            <a:effectLst/>
          </p:spPr>
        </p:cxnSp>
        <p:cxnSp>
          <p:nvCxnSpPr>
            <p:cNvPr id="510" name="Straight Arrow Connector 509"/>
            <p:cNvCxnSpPr/>
            <p:nvPr/>
          </p:nvCxnSpPr>
          <p:spPr>
            <a:xfrm>
              <a:off x="9706241" y="3873741"/>
              <a:ext cx="0" cy="250601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none"/>
            </a:ln>
            <a:effectLst/>
          </p:spPr>
        </p:cxnSp>
        <p:sp>
          <p:nvSpPr>
            <p:cNvPr id="512" name="TextBox 511"/>
            <p:cNvSpPr txBox="1"/>
            <p:nvPr/>
          </p:nvSpPr>
          <p:spPr>
            <a:xfrm>
              <a:off x="9208554" y="2378267"/>
              <a:ext cx="449434" cy="234773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endps</a:t>
              </a:r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>
              <a:off x="10225901" y="2121454"/>
              <a:ext cx="0" cy="527749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14" name="Straight Arrow Connector 513"/>
            <p:cNvCxnSpPr/>
            <p:nvPr/>
          </p:nvCxnSpPr>
          <p:spPr>
            <a:xfrm>
              <a:off x="10227363" y="3123114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15" name="Straight Arrow Connector 514"/>
            <p:cNvCxnSpPr/>
            <p:nvPr/>
          </p:nvCxnSpPr>
          <p:spPr>
            <a:xfrm>
              <a:off x="10223243" y="3870906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16" name="Straight Arrow Connector 515"/>
            <p:cNvCxnSpPr/>
            <p:nvPr/>
          </p:nvCxnSpPr>
          <p:spPr>
            <a:xfrm>
              <a:off x="10205950" y="4607022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517" name="TextBox 516"/>
            <p:cNvSpPr txBox="1"/>
            <p:nvPr/>
          </p:nvSpPr>
          <p:spPr>
            <a:xfrm>
              <a:off x="8924945" y="2139925"/>
              <a:ext cx="251550" cy="2495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ctrl</a:t>
              </a:r>
            </a:p>
          </p:txBody>
        </p:sp>
        <p:cxnSp>
          <p:nvCxnSpPr>
            <p:cNvPr id="518" name="Straight Arrow Connector 517"/>
            <p:cNvCxnSpPr/>
            <p:nvPr/>
          </p:nvCxnSpPr>
          <p:spPr>
            <a:xfrm>
              <a:off x="8886674" y="2116880"/>
              <a:ext cx="0" cy="515867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19" name="Left Arrow 518"/>
            <p:cNvSpPr/>
            <p:nvPr/>
          </p:nvSpPr>
          <p:spPr>
            <a:xfrm rot="10800000">
              <a:off x="10470024" y="2763344"/>
              <a:ext cx="307866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0" name="Left Arrow 519"/>
            <p:cNvSpPr/>
            <p:nvPr/>
          </p:nvSpPr>
          <p:spPr>
            <a:xfrm rot="10800000">
              <a:off x="10470024" y="3516762"/>
              <a:ext cx="307866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1" name="Left Arrow 520"/>
            <p:cNvSpPr/>
            <p:nvPr/>
          </p:nvSpPr>
          <p:spPr>
            <a:xfrm rot="10800000">
              <a:off x="10460921" y="4228803"/>
              <a:ext cx="307866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2" name="Left Arrow 521"/>
            <p:cNvSpPr/>
            <p:nvPr/>
          </p:nvSpPr>
          <p:spPr>
            <a:xfrm rot="10800000">
              <a:off x="10460921" y="5006971"/>
              <a:ext cx="307866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cxnSp>
          <p:nvCxnSpPr>
            <p:cNvPr id="523" name="Straight Arrow Connector 522"/>
            <p:cNvCxnSpPr/>
            <p:nvPr/>
          </p:nvCxnSpPr>
          <p:spPr>
            <a:xfrm>
              <a:off x="10128885" y="2124710"/>
              <a:ext cx="649005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4" name="Left Arrow 523"/>
            <p:cNvSpPr/>
            <p:nvPr/>
          </p:nvSpPr>
          <p:spPr>
            <a:xfrm rot="10800000">
              <a:off x="9500381" y="1640199"/>
              <a:ext cx="1277509" cy="314036"/>
            </a:xfrm>
            <a:prstGeom prst="leftArrow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5" name="Right Brace 524"/>
            <p:cNvSpPr/>
            <p:nvPr/>
          </p:nvSpPr>
          <p:spPr>
            <a:xfrm>
              <a:off x="10705247" y="2649204"/>
              <a:ext cx="172113" cy="2690254"/>
            </a:xfrm>
            <a:prstGeom prst="rightBrace">
              <a:avLst>
                <a:gd name="adj1" fmla="val 28573"/>
                <a:gd name="adj2" fmla="val 48497"/>
              </a:avLst>
            </a:prstGeom>
            <a:noFill/>
            <a:ln w="25400" cap="flat" cmpd="sng" algn="ctr">
              <a:solidFill>
                <a:srgbClr val="595959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6" name="Down Arrow 525"/>
            <p:cNvSpPr/>
            <p:nvPr/>
          </p:nvSpPr>
          <p:spPr>
            <a:xfrm rot="5400000" flipV="1">
              <a:off x="10866212" y="3812983"/>
              <a:ext cx="230678" cy="268256"/>
            </a:xfrm>
            <a:prstGeom prst="downArrow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27" name="Right Brace 526"/>
            <p:cNvSpPr/>
            <p:nvPr/>
          </p:nvSpPr>
          <p:spPr>
            <a:xfrm>
              <a:off x="10706873" y="1579733"/>
              <a:ext cx="172113" cy="635629"/>
            </a:xfrm>
            <a:prstGeom prst="rightBrace">
              <a:avLst>
                <a:gd name="adj1" fmla="val 28573"/>
                <a:gd name="adj2" fmla="val 48497"/>
              </a:avLst>
            </a:prstGeom>
            <a:noFill/>
            <a:ln w="25400" cap="flat" cmpd="sng" algn="ctr">
              <a:solidFill>
                <a:srgbClr val="595959"/>
              </a:solidFill>
              <a:prstDash val="solid"/>
              <a:miter lim="800000"/>
              <a:tailEnd type="none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0" i="0" u="none" strike="noStrike" kern="1200" cap="none" spc="0" normalizeH="0" baseline="0" noProof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528" name="Straight Arrow Connector 527"/>
            <p:cNvCxnSpPr/>
            <p:nvPr/>
          </p:nvCxnSpPr>
          <p:spPr>
            <a:xfrm>
              <a:off x="8886674" y="3123114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29" name="Straight Arrow Connector 528"/>
            <p:cNvCxnSpPr/>
            <p:nvPr/>
          </p:nvCxnSpPr>
          <p:spPr>
            <a:xfrm>
              <a:off x="8883348" y="3860638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30" name="Straight Arrow Connector 529"/>
            <p:cNvCxnSpPr/>
            <p:nvPr/>
          </p:nvCxnSpPr>
          <p:spPr>
            <a:xfrm>
              <a:off x="8883046" y="4602196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531" name="Down Arrow 530"/>
            <p:cNvSpPr/>
            <p:nvPr/>
          </p:nvSpPr>
          <p:spPr>
            <a:xfrm rot="5400000" flipV="1">
              <a:off x="10866212" y="1753572"/>
              <a:ext cx="230678" cy="268256"/>
            </a:xfrm>
            <a:prstGeom prst="downArrow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32" name="TextBox 531"/>
            <p:cNvSpPr txBox="1"/>
            <p:nvPr/>
          </p:nvSpPr>
          <p:spPr>
            <a:xfrm>
              <a:off x="10936869" y="1324581"/>
              <a:ext cx="243553" cy="4401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flit 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hdr.</a:t>
              </a: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10934548" y="3395384"/>
              <a:ext cx="299476" cy="4401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flit 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data</a:t>
              </a:r>
            </a:p>
          </p:txBody>
        </p:sp>
      </p:grpSp>
      <p:grpSp>
        <p:nvGrpSpPr>
          <p:cNvPr id="558" name="Group 557"/>
          <p:cNvGrpSpPr/>
          <p:nvPr/>
        </p:nvGrpSpPr>
        <p:grpSpPr>
          <a:xfrm>
            <a:off x="4251731" y="1140686"/>
            <a:ext cx="2382624" cy="3256547"/>
            <a:chOff x="5724404" y="1148392"/>
            <a:chExt cx="3024631" cy="4440293"/>
          </a:xfrm>
        </p:grpSpPr>
        <p:sp>
          <p:nvSpPr>
            <p:cNvPr id="559" name="Rectangle 558"/>
            <p:cNvSpPr/>
            <p:nvPr/>
          </p:nvSpPr>
          <p:spPr>
            <a:xfrm>
              <a:off x="6535886" y="1148392"/>
              <a:ext cx="1195387" cy="4440293"/>
            </a:xfrm>
            <a:prstGeom prst="rect">
              <a:avLst/>
            </a:prstGeom>
            <a:solidFill>
              <a:srgbClr val="ABABAB">
                <a:lumMod val="20000"/>
                <a:lumOff val="8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Req.</a:t>
              </a:r>
              <a:r>
                <a:rPr kumimoji="0" lang="en-US" b="1" i="0" u="none" strike="noStrike" kern="120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 Gen</a:t>
              </a: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60" name="Rectangle 559"/>
            <p:cNvSpPr/>
            <p:nvPr/>
          </p:nvSpPr>
          <p:spPr>
            <a:xfrm>
              <a:off x="6765774" y="2638938"/>
              <a:ext cx="762000" cy="478999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narrow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addrgen</a:t>
              </a:r>
            </a:p>
          </p:txBody>
        </p:sp>
        <p:sp>
          <p:nvSpPr>
            <p:cNvPr id="561" name="Rectangle 560"/>
            <p:cNvSpPr/>
            <p:nvPr/>
          </p:nvSpPr>
          <p:spPr>
            <a:xfrm>
              <a:off x="6765774" y="1656736"/>
              <a:ext cx="762000" cy="686553"/>
            </a:xfrm>
            <a:prstGeom prst="rect">
              <a:avLst/>
            </a:prstGeom>
            <a:solidFill>
              <a:srgbClr val="A8322C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segment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control</a:t>
              </a:r>
            </a:p>
          </p:txBody>
        </p:sp>
        <p:cxnSp>
          <p:nvCxnSpPr>
            <p:cNvPr id="562" name="Straight Arrow Connector 561"/>
            <p:cNvCxnSpPr>
              <a:endCxn id="560" idx="0"/>
            </p:cNvCxnSpPr>
            <p:nvPr/>
          </p:nvCxnSpPr>
          <p:spPr>
            <a:xfrm>
              <a:off x="7146774" y="2343289"/>
              <a:ext cx="0" cy="295649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63" name="Rectangle 562"/>
            <p:cNvSpPr/>
            <p:nvPr/>
          </p:nvSpPr>
          <p:spPr>
            <a:xfrm>
              <a:off x="6765774" y="3381640"/>
              <a:ext cx="762000" cy="478999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narrow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addrgen</a:t>
              </a:r>
            </a:p>
          </p:txBody>
        </p:sp>
        <p:cxnSp>
          <p:nvCxnSpPr>
            <p:cNvPr id="564" name="Straight Arrow Connector 563"/>
            <p:cNvCxnSpPr>
              <a:endCxn id="563" idx="0"/>
            </p:cNvCxnSpPr>
            <p:nvPr/>
          </p:nvCxnSpPr>
          <p:spPr>
            <a:xfrm>
              <a:off x="7146774" y="3117937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565" name="Rectangle 564"/>
            <p:cNvSpPr/>
            <p:nvPr/>
          </p:nvSpPr>
          <p:spPr>
            <a:xfrm>
              <a:off x="6765774" y="4124342"/>
              <a:ext cx="762000" cy="478999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narrow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addrgen</a:t>
              </a:r>
            </a:p>
          </p:txBody>
        </p:sp>
        <p:sp>
          <p:nvSpPr>
            <p:cNvPr id="566" name="Rectangle 565"/>
            <p:cNvSpPr/>
            <p:nvPr/>
          </p:nvSpPr>
          <p:spPr>
            <a:xfrm>
              <a:off x="6765774" y="4867044"/>
              <a:ext cx="762000" cy="478999"/>
            </a:xfrm>
            <a:prstGeom prst="rect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narrow</a:t>
              </a:r>
              <a:b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addrgen</a:t>
              </a:r>
            </a:p>
          </p:txBody>
        </p:sp>
        <p:cxnSp>
          <p:nvCxnSpPr>
            <p:cNvPr id="567" name="Straight Arrow Connector 566"/>
            <p:cNvCxnSpPr/>
            <p:nvPr/>
          </p:nvCxnSpPr>
          <p:spPr>
            <a:xfrm>
              <a:off x="7146774" y="3860639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cxnSp>
          <p:nvCxnSpPr>
            <p:cNvPr id="568" name="Straight Arrow Connector 567"/>
            <p:cNvCxnSpPr/>
            <p:nvPr/>
          </p:nvCxnSpPr>
          <p:spPr>
            <a:xfrm>
              <a:off x="7146774" y="4603341"/>
              <a:ext cx="0" cy="263703"/>
            </a:xfrm>
            <a:prstGeom prst="straightConnector1">
              <a:avLst/>
            </a:prstGeom>
            <a:noFill/>
            <a:ln w="19050" cap="flat" cmpd="sng" algn="ctr">
              <a:solidFill>
                <a:srgbClr val="ABABAB"/>
              </a:solidFill>
              <a:prstDash val="sysDot"/>
              <a:miter lim="800000"/>
              <a:tailEnd type="triangle"/>
            </a:ln>
            <a:effectLst/>
          </p:spPr>
        </p:cxnSp>
        <p:sp>
          <p:nvSpPr>
            <p:cNvPr id="569" name="Left Arrow 568"/>
            <p:cNvSpPr/>
            <p:nvPr/>
          </p:nvSpPr>
          <p:spPr>
            <a:xfrm rot="10800000">
              <a:off x="5724404" y="1842994"/>
              <a:ext cx="1041369" cy="314036"/>
            </a:xfrm>
            <a:prstGeom prst="leftArrow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0" name="TextBox 569"/>
            <p:cNvSpPr txBox="1"/>
            <p:nvPr/>
          </p:nvSpPr>
          <p:spPr>
            <a:xfrm>
              <a:off x="5724404" y="1339254"/>
              <a:ext cx="858192" cy="4991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DMA xfers 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(strided/indir)</a:t>
              </a:r>
            </a:p>
          </p:txBody>
        </p:sp>
        <p:sp>
          <p:nvSpPr>
            <p:cNvPr id="571" name="Left Arrow 570"/>
            <p:cNvSpPr/>
            <p:nvPr/>
          </p:nvSpPr>
          <p:spPr>
            <a:xfrm>
              <a:off x="6279923" y="2771434"/>
              <a:ext cx="498743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2" name="Left Arrow 571"/>
            <p:cNvSpPr/>
            <p:nvPr/>
          </p:nvSpPr>
          <p:spPr>
            <a:xfrm>
              <a:off x="6263735" y="3500931"/>
              <a:ext cx="498743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3" name="Left Arrow 572"/>
            <p:cNvSpPr/>
            <p:nvPr/>
          </p:nvSpPr>
          <p:spPr>
            <a:xfrm>
              <a:off x="6267031" y="4244857"/>
              <a:ext cx="498743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4" name="Left Arrow 573"/>
            <p:cNvSpPr/>
            <p:nvPr/>
          </p:nvSpPr>
          <p:spPr>
            <a:xfrm>
              <a:off x="6267031" y="5009070"/>
              <a:ext cx="498743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5" name="TextBox 574"/>
            <p:cNvSpPr txBox="1"/>
            <p:nvPr/>
          </p:nvSpPr>
          <p:spPr>
            <a:xfrm>
              <a:off x="5771671" y="2277363"/>
              <a:ext cx="741435" cy="4991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Index fetch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(to TCDM)</a:t>
              </a:r>
            </a:p>
          </p:txBody>
        </p:sp>
        <p:sp>
          <p:nvSpPr>
            <p:cNvPr id="576" name="Left Arrow 575"/>
            <p:cNvSpPr/>
            <p:nvPr/>
          </p:nvSpPr>
          <p:spPr>
            <a:xfrm rot="10800000">
              <a:off x="7527773" y="2771434"/>
              <a:ext cx="1221262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7" name="TextBox 576"/>
            <p:cNvSpPr txBox="1"/>
            <p:nvPr/>
          </p:nvSpPr>
          <p:spPr>
            <a:xfrm>
              <a:off x="7793671" y="2343289"/>
              <a:ext cx="689982" cy="49912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narrow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requests</a:t>
              </a:r>
            </a:p>
          </p:txBody>
        </p:sp>
        <p:sp>
          <p:nvSpPr>
            <p:cNvPr id="578" name="Left Arrow 577"/>
            <p:cNvSpPr/>
            <p:nvPr/>
          </p:nvSpPr>
          <p:spPr>
            <a:xfrm rot="10800000">
              <a:off x="7527773" y="1838376"/>
              <a:ext cx="1221261" cy="314036"/>
            </a:xfrm>
            <a:prstGeom prst="leftArrow">
              <a:avLst/>
            </a:prstGeom>
            <a:solidFill>
              <a:srgbClr val="A8322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79" name="TextBox 578"/>
            <p:cNvSpPr txBox="1"/>
            <p:nvPr/>
          </p:nvSpPr>
          <p:spPr>
            <a:xfrm>
              <a:off x="7820524" y="1157017"/>
              <a:ext cx="740589" cy="697004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Segment:</a:t>
              </a:r>
              <a:b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</a:b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 (ID, R/W, </a:t>
              </a:r>
            </a:p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#reqs)</a:t>
              </a:r>
            </a:p>
          </p:txBody>
        </p:sp>
        <p:sp>
          <p:nvSpPr>
            <p:cNvPr id="580" name="TextBox 579"/>
            <p:cNvSpPr txBox="1"/>
            <p:nvPr/>
          </p:nvSpPr>
          <p:spPr>
            <a:xfrm>
              <a:off x="7216240" y="2361923"/>
              <a:ext cx="251550" cy="24956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marL="0" marR="0" lvl="0" indent="0" defTabSz="7200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1" u="none" strike="noStrike" kern="1200" cap="none" spc="0" normalizeH="0" baseline="0" noProof="0" dirty="0">
                  <a:ln>
                    <a:noFill/>
                  </a:ln>
                  <a:solidFill>
                    <a:srgbClr val="5D5D5D"/>
                  </a:solidFill>
                  <a:effectLst/>
                  <a:uLnTx/>
                  <a:uFillTx/>
                  <a:latin typeface="Arial Narrow" panose="020B0604020202020204" pitchFamily="34" charset="0"/>
                  <a:ea typeface="+mn-ea"/>
                  <a:cs typeface="Arial Narrow" panose="020B0604020202020204" pitchFamily="34" charset="0"/>
                </a:rPr>
                <a:t>ctrl</a:t>
              </a:r>
            </a:p>
          </p:txBody>
        </p:sp>
        <p:sp>
          <p:nvSpPr>
            <p:cNvPr id="581" name="Left Arrow 580"/>
            <p:cNvSpPr/>
            <p:nvPr/>
          </p:nvSpPr>
          <p:spPr>
            <a:xfrm rot="10800000">
              <a:off x="7521520" y="3500931"/>
              <a:ext cx="1217989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82" name="Left Arrow 581"/>
            <p:cNvSpPr/>
            <p:nvPr/>
          </p:nvSpPr>
          <p:spPr>
            <a:xfrm rot="10800000">
              <a:off x="7521520" y="4228345"/>
              <a:ext cx="1217988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  <p:sp>
          <p:nvSpPr>
            <p:cNvPr id="583" name="Left Arrow 582"/>
            <p:cNvSpPr/>
            <p:nvPr/>
          </p:nvSpPr>
          <p:spPr>
            <a:xfrm rot="10800000">
              <a:off x="7527773" y="4991450"/>
              <a:ext cx="1221259" cy="230186"/>
            </a:xfrm>
            <a:prstGeom prst="leftArrow">
              <a:avLst/>
            </a:prstGeom>
            <a:solidFill>
              <a:srgbClr val="1269B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90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NoC Packing Scheme: GVSoC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4" y="685778"/>
            <a:ext cx="3976037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dirty="0"/>
              <a:t>Worked on implementation</a:t>
            </a:r>
            <a:br>
              <a:rPr lang="en-US" dirty="0"/>
            </a:br>
            <a:r>
              <a:rPr lang="en-US" dirty="0"/>
              <a:t>of TX model in GVSoC</a:t>
            </a:r>
          </a:p>
          <a:p>
            <a:pPr marL="358775" indent="-179388">
              <a:tabLst>
                <a:tab pos="358775" algn="l"/>
              </a:tabLst>
            </a:pPr>
            <a:r>
              <a:rPr lang="en-US" dirty="0"/>
              <a:t>Common requirement: FIFO</a:t>
            </a:r>
            <a:br>
              <a:rPr lang="en-US" dirty="0"/>
            </a:br>
            <a:r>
              <a:rPr lang="en-US" dirty="0"/>
              <a:t>buffers with </a:t>
            </a:r>
            <a:r>
              <a:rPr lang="en-US" i="1" dirty="0"/>
              <a:t>backpressure </a:t>
            </a:r>
            <a:r>
              <a:rPr lang="en-US" dirty="0"/>
              <a:t>support</a:t>
            </a:r>
            <a:endParaRPr lang="en-US" i="1" dirty="0"/>
          </a:p>
          <a:p>
            <a:pPr marL="815975" lvl="1" indent="-179388">
              <a:tabLst>
                <a:tab pos="358775" algn="l"/>
              </a:tabLst>
            </a:pPr>
            <a:r>
              <a:rPr lang="en-US" dirty="0"/>
              <a:t>Existing GVSoC queues enqueue</a:t>
            </a:r>
            <a:br>
              <a:rPr lang="en-US" dirty="0"/>
            </a:br>
            <a:r>
              <a:rPr lang="en-US" dirty="0"/>
              <a:t>callback times on </a:t>
            </a:r>
            <a:r>
              <a:rPr lang="en-US" i="1" dirty="0"/>
              <a:t>push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i="1" dirty="0">
                <a:sym typeface="Wingdings" panose="05000000000000000000" pitchFamily="2" charset="2"/>
              </a:rPr>
              <a:t>complex </a:t>
            </a:r>
            <a:br>
              <a:rPr lang="en-US" i="1" dirty="0">
                <a:sym typeface="Wingdings" panose="05000000000000000000" pitchFamily="2" charset="2"/>
              </a:rPr>
            </a:br>
            <a:r>
              <a:rPr lang="en-US" i="1" dirty="0">
                <a:sym typeface="Wingdings" panose="05000000000000000000" pitchFamily="2" charset="2"/>
              </a:rPr>
              <a:t>handling </a:t>
            </a:r>
            <a:r>
              <a:rPr lang="en-US" dirty="0">
                <a:sym typeface="Wingdings" panose="05000000000000000000" pitchFamily="2" charset="2"/>
              </a:rPr>
              <a:t>required in case of stalls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dirty="0">
                <a:sym typeface="Wingdings" panose="05000000000000000000" pitchFamily="2" charset="2"/>
              </a:rPr>
              <a:t>Alternative: Recurring callback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on head </a:t>
            </a:r>
            <a:r>
              <a:rPr lang="en-US" i="1" dirty="0">
                <a:sym typeface="Wingdings" panose="05000000000000000000" pitchFamily="2" charset="2"/>
              </a:rPr>
              <a:t>whenever nonempty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No downstream stall handling!</a:t>
            </a:r>
          </a:p>
          <a:p>
            <a:pPr marL="522287" indent="-342900">
              <a:buFont typeface="Wingdings" panose="05000000000000000000" pitchFamily="2" charset="2"/>
              <a:buChar char="Ø"/>
              <a:tabLst>
                <a:tab pos="358775" algn="l"/>
              </a:tabLst>
            </a:pPr>
            <a:r>
              <a:rPr lang="en-US" dirty="0">
                <a:sym typeface="Wingdings" panose="05000000000000000000" pitchFamily="2" charset="2"/>
              </a:rPr>
              <a:t>Worked on reusable </a:t>
            </a:r>
            <a:r>
              <a:rPr lang="en-US" i="1" dirty="0">
                <a:sym typeface="Wingdings" panose="05000000000000000000" pitchFamily="2" charset="2"/>
              </a:rPr>
              <a:t>dataflow FIFO</a:t>
            </a:r>
            <a:r>
              <a:rPr lang="en-US" dirty="0">
                <a:sym typeface="Wingdings" panose="05000000000000000000" pitchFamily="2" charset="2"/>
              </a:rPr>
              <a:t> for simpler backpressure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6940044" y="955698"/>
            <a:ext cx="1767538" cy="3441260"/>
            <a:chOff x="6940044" y="955698"/>
            <a:chExt cx="1767538" cy="3441260"/>
          </a:xfrm>
        </p:grpSpPr>
        <p:sp>
          <p:nvSpPr>
            <p:cNvPr id="129" name="Right Arrow 128"/>
            <p:cNvSpPr/>
            <p:nvPr/>
          </p:nvSpPr>
          <p:spPr>
            <a:xfrm rot="5400000">
              <a:off x="7652696" y="3388902"/>
              <a:ext cx="319878" cy="235744"/>
            </a:xfrm>
            <a:prstGeom prst="rightArrow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ight Arrow 129"/>
            <p:cNvSpPr/>
            <p:nvPr/>
          </p:nvSpPr>
          <p:spPr>
            <a:xfrm rot="5400000">
              <a:off x="7659032" y="1680964"/>
              <a:ext cx="307205" cy="235744"/>
            </a:xfrm>
            <a:prstGeom prst="rightArrow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/>
            <p:cNvSpPr/>
            <p:nvPr/>
          </p:nvSpPr>
          <p:spPr>
            <a:xfrm>
              <a:off x="7031581" y="955698"/>
              <a:ext cx="1562099" cy="60244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32" name="Oval 131"/>
            <p:cNvSpPr/>
            <p:nvPr/>
          </p:nvSpPr>
          <p:spPr>
            <a:xfrm>
              <a:off x="7031582" y="3753825"/>
              <a:ext cx="1562098" cy="6431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6961730" y="3750486"/>
              <a:ext cx="17018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No reschedule 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on stall; just disable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evt. when empty</a:t>
              </a:r>
              <a:endParaRPr lang="en-US" sz="1100" b="1" i="1" dirty="0">
                <a:solidFill>
                  <a:srgbClr val="ABABAB">
                    <a:lumMod val="75000"/>
                  </a:srgbClr>
                </a:solidFill>
                <a:ea typeface="+mn-ea"/>
                <a:cs typeface="+mn-cs"/>
              </a:endParaRPr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961730" y="957957"/>
              <a:ext cx="17018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Store data,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enable recurring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event if off</a:t>
              </a:r>
              <a:endParaRPr lang="en-US" sz="1100" b="1" i="1" dirty="0">
                <a:solidFill>
                  <a:srgbClr val="ABABAB">
                    <a:lumMod val="75000"/>
                  </a:srgbClr>
                </a:solidFill>
                <a:ea typeface="+mn-ea"/>
                <a:cs typeface="+mn-cs"/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940044" y="2019089"/>
              <a:ext cx="1767538" cy="1240634"/>
              <a:chOff x="6940044" y="2019089"/>
              <a:chExt cx="1767538" cy="1240634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940044" y="2019089"/>
                <a:ext cx="1767538" cy="1240634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" name="Group 27"/>
              <p:cNvGrpSpPr/>
              <p:nvPr/>
            </p:nvGrpSpPr>
            <p:grpSpPr>
              <a:xfrm>
                <a:off x="7284499" y="2055479"/>
                <a:ext cx="1372104" cy="1168736"/>
                <a:chOff x="7111318" y="2055037"/>
                <a:chExt cx="1372104" cy="1168736"/>
              </a:xfrm>
            </p:grpSpPr>
            <p:sp>
              <p:nvSpPr>
                <p:cNvPr id="142" name="Rectangle 141"/>
                <p:cNvSpPr/>
                <p:nvPr/>
              </p:nvSpPr>
              <p:spPr>
                <a:xfrm>
                  <a:off x="7111318" y="2055037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Data3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111318" y="2347000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Data2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111318" y="2638963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Data1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111318" y="2930926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Data0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6" name="Rectangle 145"/>
                <p:cNvSpPr/>
                <p:nvPr/>
              </p:nvSpPr>
              <p:spPr>
                <a:xfrm>
                  <a:off x="7686931" y="2055037"/>
                  <a:ext cx="796491" cy="1168736"/>
                </a:xfrm>
                <a:prstGeom prst="rect">
                  <a:avLst/>
                </a:prstGeom>
                <a:solidFill>
                  <a:srgbClr val="F4AA6C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b="1" i="1" spc="-6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Recurring</a:t>
                  </a:r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 FIFO evt.</a:t>
                  </a:r>
                  <a:b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</a:br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(data is at head)</a:t>
                  </a: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 rot="16200000">
                <a:off x="6530736" y="2500905"/>
                <a:ext cx="11769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/>
                  <a:t>Dataflow FIFO</a:t>
                </a:r>
              </a:p>
            </p:txBody>
          </p:sp>
        </p:grpSp>
      </p:grpSp>
      <p:grpSp>
        <p:nvGrpSpPr>
          <p:cNvPr id="36" name="Group 35"/>
          <p:cNvGrpSpPr/>
          <p:nvPr/>
        </p:nvGrpSpPr>
        <p:grpSpPr>
          <a:xfrm>
            <a:off x="4426527" y="955698"/>
            <a:ext cx="1795049" cy="3437923"/>
            <a:chOff x="4426527" y="955698"/>
            <a:chExt cx="1795049" cy="3437923"/>
          </a:xfrm>
        </p:grpSpPr>
        <p:sp>
          <p:nvSpPr>
            <p:cNvPr id="21" name="Right Arrow 20"/>
            <p:cNvSpPr/>
            <p:nvPr/>
          </p:nvSpPr>
          <p:spPr>
            <a:xfrm rot="5400000">
              <a:off x="5193652" y="3385564"/>
              <a:ext cx="319879" cy="235744"/>
            </a:xfrm>
            <a:prstGeom prst="rightArrow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ight Arrow 115"/>
            <p:cNvSpPr/>
            <p:nvPr/>
          </p:nvSpPr>
          <p:spPr>
            <a:xfrm rot="5400000">
              <a:off x="5199990" y="1680964"/>
              <a:ext cx="307205" cy="235744"/>
            </a:xfrm>
            <a:prstGeom prst="rightArrow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539" y="955698"/>
              <a:ext cx="1562099" cy="602446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 i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4572539" y="3750488"/>
              <a:ext cx="1562098" cy="643133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100" b="1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502687" y="3740222"/>
              <a:ext cx="17018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On stall: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must reschedule</a:t>
              </a:r>
            </a:p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pending events!</a:t>
              </a:r>
              <a:endParaRPr lang="en-US" sz="1100" b="1" i="1" dirty="0">
                <a:solidFill>
                  <a:srgbClr val="ABABAB">
                    <a:lumMod val="75000"/>
                  </a:srgbClr>
                </a:solidFill>
                <a:ea typeface="+mn-ea"/>
                <a:cs typeface="+mn-cs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4502688" y="957957"/>
              <a:ext cx="1701800" cy="6001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Store data,</a:t>
              </a:r>
              <a:b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</a:br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enqueue event </a:t>
              </a:r>
            </a:p>
            <a:p>
              <a:pPr lvl="0" algn="ctr"/>
              <a:r>
                <a:rPr lang="en-US" sz="1100" b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at </a:t>
              </a:r>
              <a:r>
                <a:rPr lang="en-US" sz="1100" b="1" i="1" dirty="0">
                  <a:solidFill>
                    <a:srgbClr val="ABABAB">
                      <a:lumMod val="75000"/>
                    </a:srgbClr>
                  </a:solidFill>
                  <a:ea typeface="+mn-ea"/>
                  <a:cs typeface="+mn-cs"/>
                </a:rPr>
                <a:t>t + fill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4426527" y="2019088"/>
              <a:ext cx="1795049" cy="1240634"/>
              <a:chOff x="4426527" y="2019088"/>
              <a:chExt cx="1795049" cy="1240634"/>
            </a:xfrm>
          </p:grpSpPr>
          <p:sp>
            <p:nvSpPr>
              <p:cNvPr id="150" name="Rectangle 149"/>
              <p:cNvSpPr/>
              <p:nvPr/>
            </p:nvSpPr>
            <p:spPr>
              <a:xfrm>
                <a:off x="4426527" y="2019088"/>
                <a:ext cx="1795049" cy="1240634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4771089" y="2055921"/>
                <a:ext cx="1404437" cy="1168736"/>
                <a:chOff x="4771089" y="2055921"/>
                <a:chExt cx="1404437" cy="1168736"/>
              </a:xfrm>
            </p:grpSpPr>
            <p:sp>
              <p:nvSpPr>
                <p:cNvPr id="99" name="Rectangle 98"/>
                <p:cNvSpPr/>
                <p:nvPr/>
              </p:nvSpPr>
              <p:spPr>
                <a:xfrm>
                  <a:off x="4771089" y="2055921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Data3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5346701" y="2055921"/>
                  <a:ext cx="828825" cy="292847"/>
                </a:xfrm>
                <a:prstGeom prst="rect">
                  <a:avLst/>
                </a:prstGeom>
                <a:solidFill>
                  <a:srgbClr val="F4AA6C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evt @ t+3</a:t>
                  </a: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4771089" y="2347884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Data2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37" name="Rectangle 136"/>
                <p:cNvSpPr/>
                <p:nvPr/>
              </p:nvSpPr>
              <p:spPr>
                <a:xfrm>
                  <a:off x="5346701" y="2347884"/>
                  <a:ext cx="828825" cy="292847"/>
                </a:xfrm>
                <a:prstGeom prst="rect">
                  <a:avLst/>
                </a:prstGeom>
                <a:solidFill>
                  <a:srgbClr val="F4AA6C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evt @ t+2</a:t>
                  </a: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4771089" y="2639847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Data1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5346701" y="2639847"/>
                  <a:ext cx="828825" cy="292847"/>
                </a:xfrm>
                <a:prstGeom prst="rect">
                  <a:avLst/>
                </a:prstGeom>
                <a:solidFill>
                  <a:srgbClr val="F4AA6C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evt @ t+1</a:t>
                  </a: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4771089" y="2931810"/>
                  <a:ext cx="575612" cy="292847"/>
                </a:xfrm>
                <a:prstGeom prst="rect">
                  <a:avLst/>
                </a:prstGeom>
                <a:solidFill>
                  <a:srgbClr val="0070C0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Data0</a:t>
                  </a:r>
                  <a:endParaRPr lang="en-US" sz="1100" b="1" i="1" dirty="0">
                    <a:solidFill>
                      <a:schemeClr val="bg1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5346701" y="2931810"/>
                  <a:ext cx="828825" cy="292847"/>
                </a:xfrm>
                <a:prstGeom prst="rect">
                  <a:avLst/>
                </a:prstGeom>
                <a:solidFill>
                  <a:srgbClr val="F4AA6C"/>
                </a:solidFill>
                <a:ln>
                  <a:solidFill>
                    <a:srgbClr val="CDCDC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100" b="1" i="1" dirty="0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</a:rPr>
                    <a:t>evt @ t</a:t>
                  </a:r>
                </a:p>
              </p:txBody>
            </p:sp>
          </p:grpSp>
          <p:sp>
            <p:nvSpPr>
              <p:cNvPr id="152" name="TextBox 151"/>
              <p:cNvSpPr txBox="1"/>
              <p:nvPr/>
            </p:nvSpPr>
            <p:spPr>
              <a:xfrm rot="16200000">
                <a:off x="4001748" y="2496350"/>
                <a:ext cx="120898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/>
                  <a:t>GVSoC Queue</a:t>
                </a:r>
              </a:p>
            </p:txBody>
          </p:sp>
        </p:grpSp>
      </p:grpSp>
      <p:sp>
        <p:nvSpPr>
          <p:cNvPr id="32" name="Down Arrow 31"/>
          <p:cNvSpPr/>
          <p:nvPr/>
        </p:nvSpPr>
        <p:spPr>
          <a:xfrm rot="16200000">
            <a:off x="6205525" y="2430493"/>
            <a:ext cx="764858" cy="408713"/>
          </a:xfrm>
          <a:prstGeom prst="downArrow">
            <a:avLst/>
          </a:prstGeom>
          <a:solidFill>
            <a:srgbClr val="CDCDCD"/>
          </a:solidFill>
          <a:ln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59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B209B-F163-7467-7E31-5DF0914E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EBD52-21F1-58AC-E913-71C2B3FF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3D-Chiplet Integration: 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B2D3E-CFE9-8BC5-046F-B70B20C6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2" y="598629"/>
            <a:ext cx="5049522" cy="4143263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IntAct</a:t>
            </a:r>
            <a:r>
              <a:rPr lang="en-US" altLang="zh-CN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[1]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: Architecture overview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Six 16-core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chiplets</a:t>
            </a:r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28nm FDSOI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technology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3D-stacked onto a </a:t>
            </a: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65nm CMOS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active interposer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Active interposer is not just wiring: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dirty="0"/>
              <a:t>Integrated power management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b="1" dirty="0"/>
              <a:t>Distributed NoC</a:t>
            </a:r>
            <a:r>
              <a:rPr lang="en-US" altLang="zh-CN" dirty="0"/>
              <a:t> for </a:t>
            </a:r>
            <a:r>
              <a:rPr lang="en-US" altLang="zh-CN" b="1" dirty="0"/>
              <a:t>chiplet-to-chiplet communication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dirty="0"/>
              <a:t>System I/O PHYs</a:t>
            </a:r>
          </a:p>
          <a:p>
            <a:pPr marL="358775" indent="-179388">
              <a:tabLst>
                <a:tab pos="358775" algn="l"/>
              </a:tabLst>
            </a:pPr>
            <a:r>
              <a:rPr lang="en-US" altLang="zh-CN" dirty="0"/>
              <a:t>Face-to-face 3D stacking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/>
              <a:t>20 µm-pitch micro-bumps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en-US" altLang="zh-CN" dirty="0"/>
              <a:t>3 Tbit/s/mm² bandwidth density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/>
              <a:t>Distributed Interconnects </a:t>
            </a:r>
            <a:r>
              <a:rPr lang="en-US" altLang="zh-CN" dirty="0"/>
              <a:t>via Active Interposer </a:t>
            </a:r>
            <a:br>
              <a:rPr lang="en-US" altLang="zh-CN" dirty="0"/>
            </a:br>
            <a:r>
              <a:rPr lang="en-US" altLang="zh-CN" dirty="0">
                <a:sym typeface="Wingdings" pitchFamily="2" charset="2"/>
              </a:rPr>
              <a:t> </a:t>
            </a:r>
            <a:r>
              <a:rPr lang="en-US" altLang="zh-CN" b="1" dirty="0"/>
              <a:t>Hierarchical NoC</a:t>
            </a:r>
            <a:r>
              <a:rPr lang="en-US" altLang="zh-CN" dirty="0"/>
              <a:t>: 2D </a:t>
            </a:r>
            <a:r>
              <a:rPr lang="en-US" altLang="zh-CN" dirty="0" err="1"/>
              <a:t>NoCs</a:t>
            </a:r>
            <a:r>
              <a:rPr lang="en-US" altLang="zh-CN" dirty="0"/>
              <a:t> inside </a:t>
            </a:r>
            <a:r>
              <a:rPr lang="en-US" altLang="zh-CN" dirty="0" err="1"/>
              <a:t>chiplets</a:t>
            </a:r>
            <a:r>
              <a:rPr lang="en-US" altLang="zh-CN" dirty="0"/>
              <a:t> + 2D NoC in the interposer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6310DCA8-4DF7-209C-98FA-3D4EB0C6A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19" y="4575376"/>
            <a:ext cx="251502" cy="25150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F01888A-1CE6-507C-8CDE-4D091B3A8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6894" y="851794"/>
            <a:ext cx="3745345" cy="17796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7A21599-D07F-5685-DBC0-4FB8F693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7355"/>
          <a:stretch/>
        </p:blipFill>
        <p:spPr>
          <a:xfrm>
            <a:off x="5286894" y="2985458"/>
            <a:ext cx="3745345" cy="15345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16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E2C4B-EFB8-39AD-1406-7E221707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144A-ABB3-F8C7-310B-717EE06D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3D-Chiplet Integration: Initial Plan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04403-321D-F854-0B8A-00C4357B7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2" y="598630"/>
            <a:ext cx="5755566" cy="2256404"/>
          </a:xfrm>
        </p:spPr>
        <p:txBody>
          <a:bodyPr/>
          <a:lstStyle/>
          <a:p>
            <a:pPr marL="358775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Current SoftHier Clusters 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PEs clustered in 2D NoC mesh, HBM as main memory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NoC enables:</a:t>
            </a:r>
          </a:p>
          <a:p>
            <a:pPr marL="1273175" lvl="2" indent="-179388">
              <a:tabLst>
                <a:tab pos="358775" algn="l"/>
              </a:tabLst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Cluster L1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 HBM, Cluster L1  Cluster L1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Wide link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data NoC, iDMA for buck data transfer</a:t>
            </a:r>
          </a:p>
          <a:p>
            <a:pPr marL="815975" lvl="1" indent="-179388">
              <a:tabLst>
                <a:tab pos="358775" algn="l"/>
              </a:tabLst>
            </a:pPr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Narrow link 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sync NoC, snitch core remote access </a:t>
            </a:r>
            <a:b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for global synchronization purposes</a:t>
            </a:r>
          </a:p>
          <a:p>
            <a:pPr marL="815975" lvl="1" indent="-179388">
              <a:tabLst>
                <a:tab pos="358775" algn="l"/>
              </a:tabLst>
            </a:pP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Graphic 32">
            <a:extLst>
              <a:ext uri="{FF2B5EF4-FFF2-40B4-BE49-F238E27FC236}">
                <a16:creationId xmlns:a16="http://schemas.microsoft.com/office/drawing/2014/main" id="{143009D9-F786-72BF-2823-46089D6C7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5919" y="4575376"/>
            <a:ext cx="251502" cy="251502"/>
          </a:xfrm>
          <a:prstGeom prst="rect">
            <a:avLst/>
          </a:prstGeom>
        </p:spPr>
      </p:pic>
      <p:pic>
        <p:nvPicPr>
          <p:cNvPr id="118" name="图片 117">
            <a:extLst>
              <a:ext uri="{FF2B5EF4-FFF2-40B4-BE49-F238E27FC236}">
                <a16:creationId xmlns:a16="http://schemas.microsoft.com/office/drawing/2014/main" id="{66CAEDE3-A6D8-E38E-FFF6-A99AF383853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027" y="749939"/>
            <a:ext cx="3500380" cy="2526590"/>
          </a:xfrm>
          <a:prstGeom prst="rect">
            <a:avLst/>
          </a:prstGeom>
        </p:spPr>
      </p:pic>
      <p:pic>
        <p:nvPicPr>
          <p:cNvPr id="120" name="图片 119" descr="箭头&#10;&#10;AI 生成的内容可能不正确。">
            <a:extLst>
              <a:ext uri="{FF2B5EF4-FFF2-40B4-BE49-F238E27FC236}">
                <a16:creationId xmlns:a16="http://schemas.microsoft.com/office/drawing/2014/main" id="{D2AB4A85-C7B6-8C52-EAEC-3D2D98868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9272" y="3483349"/>
            <a:ext cx="2953709" cy="105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51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1857</TotalTime>
  <Words>1034</Words>
  <Application>Microsoft Macintosh PowerPoint</Application>
  <PresentationFormat>全屏显示(16:9)</PresentationFormat>
  <Paragraphs>185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Calibri</vt:lpstr>
      <vt:lpstr>Wingdings</vt:lpstr>
      <vt:lpstr>Consolas</vt:lpstr>
      <vt:lpstr>Arial</vt:lpstr>
      <vt:lpstr>Arial Narrow</vt:lpstr>
      <vt:lpstr>Simple Light</vt:lpstr>
      <vt:lpstr>PULP Triangle</vt:lpstr>
      <vt:lpstr>QuantSparse 3D Biweekly 2025-04-08</vt:lpstr>
      <vt:lpstr>Agenda</vt:lpstr>
      <vt:lpstr>Spatz GVSoC Model Update</vt:lpstr>
      <vt:lpstr>Spatz GVSoC Model Update</vt:lpstr>
      <vt:lpstr>Spatz N:M Structure Sparsity RTL Update</vt:lpstr>
      <vt:lpstr>NoC Packing Scheme: Cluster (TX) side</vt:lpstr>
      <vt:lpstr>NoC Packing Scheme: GVSoC Implementation</vt:lpstr>
      <vt:lpstr>3D-Chiplet Integration: Literature Review</vt:lpstr>
      <vt:lpstr>3D-Chiplet Integration: Initial Plan</vt:lpstr>
      <vt:lpstr>3D-Chiplet Integration: Initial Plan</vt:lpstr>
      <vt:lpstr>Timeline </vt:lpstr>
      <vt:lpstr>Timeline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245</cp:revision>
  <dcterms:modified xsi:type="dcterms:W3CDTF">2025-04-05T13:59:20Z</dcterms:modified>
</cp:coreProperties>
</file>