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549" r:id="rId2"/>
    <p:sldId id="546" r:id="rId3"/>
    <p:sldId id="567" r:id="rId4"/>
    <p:sldId id="568" r:id="rId5"/>
    <p:sldId id="570" r:id="rId6"/>
    <p:sldId id="572" r:id="rId7"/>
    <p:sldId id="573" r:id="rId8"/>
    <p:sldId id="583" r:id="rId9"/>
    <p:sldId id="574" r:id="rId10"/>
    <p:sldId id="579" r:id="rId11"/>
    <p:sldId id="584" r:id="rId12"/>
    <p:sldId id="581" r:id="rId13"/>
    <p:sldId id="582" r:id="rId14"/>
    <p:sldId id="585" r:id="rId15"/>
    <p:sldId id="580" r:id="rId16"/>
    <p:sldId id="565" r:id="rId17"/>
    <p:sldId id="58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gures" id="{C8583650-CAC8-454D-9CF9-EBFFCEE8B136}">
          <p14:sldIdLst>
            <p14:sldId id="549"/>
            <p14:sldId id="546"/>
            <p14:sldId id="567"/>
            <p14:sldId id="568"/>
            <p14:sldId id="570"/>
            <p14:sldId id="572"/>
            <p14:sldId id="573"/>
            <p14:sldId id="583"/>
            <p14:sldId id="574"/>
            <p14:sldId id="579"/>
            <p14:sldId id="584"/>
            <p14:sldId id="581"/>
            <p14:sldId id="582"/>
            <p14:sldId id="585"/>
            <p14:sldId id="580"/>
            <p14:sldId id="565"/>
            <p14:sldId id="5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D6BFF"/>
    <a:srgbClr val="168638"/>
    <a:srgbClr val="3A70BA"/>
    <a:srgbClr val="B9DAC3"/>
    <a:srgbClr val="B07BA1"/>
    <a:srgbClr val="ACC18C"/>
    <a:srgbClr val="ABABAB"/>
    <a:srgbClr val="53A8E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93438" autoAdjust="0"/>
  </p:normalViewPr>
  <p:slideViewPr>
    <p:cSldViewPr snapToGrid="0">
      <p:cViewPr varScale="1">
        <p:scale>
          <a:sx n="59" d="100"/>
          <a:sy n="59" d="100"/>
        </p:scale>
        <p:origin x="1056" y="52"/>
      </p:cViewPr>
      <p:guideLst/>
    </p:cSldViewPr>
  </p:slideViewPr>
  <p:outlineViewPr>
    <p:cViewPr>
      <p:scale>
        <a:sx n="33" d="100"/>
        <a:sy n="33" d="100"/>
      </p:scale>
      <p:origin x="0" y="-30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CA70578-D0A7-5E5E-25B8-0F3427FB4D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A492E5-1316-3160-1782-92D9797248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CC1D9-6767-4BC1-9424-F6CEA5A9653A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97A886-08F9-E58A-482C-D32F733638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AA4116-CB07-DA78-7A31-B4403F7BFC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B527A-A241-413D-AE91-8748FDC80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662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6B15D-D7C2-488E-AF98-FB6310FDFF34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D64FB-5A94-4654-BF81-4B927C18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6215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64FB-5A94-4654-BF81-4B927C18D4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560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43529-E069-30A3-A10E-9D0DCD39A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CE46408-E570-A0C9-C2C0-D98B5ECCF3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0D35911-1BA3-0D97-5732-BE6B1E2FBA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8022E0-C63B-641F-8319-6170F3622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64FB-5A94-4654-BF81-4B927C18D4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06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A3D06-9C05-E144-FCB7-3D8D6D327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E263550-07E6-4E61-2B6D-0B3F007AAA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5B94184-159F-73D0-D784-FFAC71A608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58A3FD-FF18-7F62-1983-20116DA8D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64FB-5A94-4654-BF81-4B927C18D4C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175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6F32C-48FB-6C48-03AC-084AB9BAC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200175B-0153-18A5-6FE9-C63E3FAAD6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C3040F6-D658-5A5B-6033-C845A1405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F16E4B-DF7B-7132-A480-6A4DBEAE0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64FB-5A94-4654-BF81-4B927C18D4C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940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DC477-95CB-E9D9-49AF-FD5289B23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EA539B-0FDD-9FD7-4EAA-AAC3119737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F0996BD-BF94-0740-8483-2E7F945BA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0185B6-92F5-C436-54AB-1CA98F520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64FB-5A94-4654-BF81-4B927C18D4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840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5F967-3CB2-6CD7-D75B-C3E0CEBD5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4D9CC21-AFA0-8EE2-342A-A58302835F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DDD15B1-D23A-2FF2-B03D-3CF7E431E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4A8805-EB7A-69EB-145A-609F84EAC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64FB-5A94-4654-BF81-4B927C18D4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97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97FE54B2-9C46-CC54-8938-7918C8E89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809086FD-F5A7-AC04-6900-0A7A0D6B90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62D14F90-68CF-1890-7B37-59C15AA5DF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8678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F7735-DD69-1704-6785-D8B49ACD7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DED16E9-FC35-56D5-A173-890663A73D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BAB6A28-B082-BE55-5FDA-3012044BB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12EA6E-2897-BB94-4427-0D694FDCC3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64FB-5A94-4654-BF81-4B927C18D4C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72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44368-CE2C-DEE4-AF3F-8139FC63F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793AA74-7EA2-9B7D-20C6-66135C2A35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6CA73CF-3DEE-1832-CF70-C2FC0BC8E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38B481-DB29-7910-65D1-F75E9D7A3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64FB-5A94-4654-BF81-4B927C18D4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20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6AE85-F552-103F-8333-5B44879EA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3767713-14AC-3E5F-1BAB-8358C8B8F1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5C55F36-9148-4C97-A085-DBFF01817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DAB1E2-32BB-001D-0FA6-16570A1B18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64FB-5A94-4654-BF81-4B927C18D4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969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E6752-3B3B-D735-FBB8-28459FE83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458DA99-E7D7-8CC8-1072-D2B296C4D7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8B83B47-36CC-052D-7C14-2B5ED94A1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871220-CACC-F894-6275-B3D8BA5749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64FB-5A94-4654-BF81-4B927C18D4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985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843B6-D879-256F-38BD-AAFB6C996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F4DCD79-7F43-2116-532F-77D8EC1B0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5D44A52-51DF-8B77-DF53-D136B45135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923E65-077D-324F-13B0-1CB1508910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64FB-5A94-4654-BF81-4B927C18D4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001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A85F1-02E7-68A6-E8AB-E4269A7D5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C2A7FED-DF97-E5C8-1AD4-9997DA9A5F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3298A46-D9CA-2A84-F81E-A8C0277C6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0ABCE8-BEE1-9CC2-4292-C72B5BD907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64FB-5A94-4654-BF81-4B927C18D4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361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0639F-4CE6-28D2-F632-2F6C66FD8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936875C-2194-F016-6EEE-6F0E1879EA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ED95A5E-CF9D-C086-07FC-7818401A14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CED599-2BA6-9A74-E64F-4BE5ED4A2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64FB-5A94-4654-BF81-4B927C18D4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68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37401-6CFA-155B-49D0-1832A11A3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37B0EB7-76DD-7410-FCFB-C6F94DCC1C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9DE9578-84EE-F257-0027-AE4D492BED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DDECE2-E86A-C16F-1086-5CC38990BA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64FB-5A94-4654-BF81-4B927C18D4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462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0B691-23DF-A6D0-C13A-A53BCD2C4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DDF0846-7C48-B42B-64E9-F8C744AE3C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0EACBF1-0437-04A9-A915-3D73DC740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0B96A9-C9A4-FB55-0F36-6B6D2D41C0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64FB-5A94-4654-BF81-4B927C18D4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2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01239-BAA4-8A00-7636-86EDC758881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E0C66A2-8627-414E-981C-541940719BAF}" type="datetime1">
              <a:rPr lang="zh-CN" altLang="en-US" smtClean="0"/>
              <a:t>2025/4/10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580FD-90D9-4643-869E-F2DC0D2AC6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72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noProof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08F47-EC5C-3578-1BA2-5D84AD510EF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16A3985-B2B5-4012-9CB4-876599AD6DCA}" type="datetime1">
              <a:rPr lang="zh-CN" altLang="en-US" smtClean="0"/>
              <a:t>2025/4/10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6D19F-CFD6-B7EE-F862-390C4E0962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87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3FF94-58B5-F00C-068D-4CAB55EC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E2F20-6E0A-08A2-8398-719344B8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66464-4281-28D3-6D9F-810D455E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791D-6C80-43CF-89CB-0F26D37DD820}" type="datetime1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902D1-984E-9061-4AC6-94EC723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3B4D7-EAEC-DEC6-774B-C20F9661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0183" y="6583096"/>
            <a:ext cx="846138" cy="306766"/>
          </a:xfrm>
        </p:spPr>
        <p:txBody>
          <a:bodyPr/>
          <a:lstStyle/>
          <a:p>
            <a:fld id="{5CDD8BBF-345E-4024-ADB0-843CB582CCD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662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192FC1B-B3A0-78B7-C079-3AD8A4EDAFEE}"/>
              </a:ext>
            </a:extLst>
          </p:cNvPr>
          <p:cNvGrpSpPr/>
          <p:nvPr userDrawn="1"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DC3554-F5A8-F2B0-CDD0-9503A1DE3A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49E88C-0CCF-054C-1626-D1593E596C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D234E9D-C054-5674-1BA3-6CDBCAEC8DE6}"/>
              </a:ext>
            </a:extLst>
          </p:cNvPr>
          <p:cNvSpPr/>
          <p:nvPr userDrawn="1"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E74E66C-D0DE-D973-3A0F-2E7108413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489" y="282948"/>
            <a:ext cx="1767831" cy="294643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D93D6F44-AA10-891D-BF7D-311C32BF0F9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81487" y="3115708"/>
            <a:ext cx="6095742" cy="380990"/>
          </a:xfrm>
        </p:spPr>
        <p:txBody>
          <a:bodyPr lIns="0" tIns="0" rIns="0" bIns="0" anchor="b"/>
          <a:lstStyle>
            <a:lvl1pPr marL="0" indent="0" algn="l">
              <a:buNone/>
              <a:defRPr sz="2540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 dirty="0"/>
          </a:p>
        </p:txBody>
      </p:sp>
      <p:sp>
        <p:nvSpPr>
          <p:cNvPr id="31" name="Title 8">
            <a:extLst>
              <a:ext uri="{FF2B5EF4-FFF2-40B4-BE49-F238E27FC236}">
                <a16:creationId xmlns:a16="http://schemas.microsoft.com/office/drawing/2014/main" id="{5D78059F-19FB-CAFA-4937-958597D5C90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1486" y="1854817"/>
            <a:ext cx="10667548" cy="1142969"/>
          </a:xfrm>
        </p:spPr>
        <p:txBody>
          <a:bodyPr anchor="t"/>
          <a:lstStyle>
            <a:lvl1pPr>
              <a:defRPr sz="3810" b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r>
              <a:rPr lang="en-US" noProof="0" dirty="0"/>
              <a:t>Click to edit Master title style (in case you have a</a:t>
            </a:r>
            <a:br>
              <a:rPr lang="en-US" noProof="0" dirty="0"/>
            </a:br>
            <a:r>
              <a:rPr lang="en-US" noProof="0" dirty="0"/>
              <a:t>very very long title it can also span multiple lines)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8568A-23B5-DA36-6C0D-2408AF9BED45}"/>
              </a:ext>
            </a:extLst>
          </p:cNvPr>
          <p:cNvSpPr/>
          <p:nvPr userDrawn="1"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5778BE-53D9-EBE2-E1E3-9486D873D633}"/>
              </a:ext>
            </a:extLst>
          </p:cNvPr>
          <p:cNvSpPr/>
          <p:nvPr userDrawn="1"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4F58EB-B7F2-49D6-1DDD-84753A25C0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1787" y="3246606"/>
            <a:ext cx="2448726" cy="2101406"/>
          </a:xfrm>
          <a:prstGeom prst="rect">
            <a:avLst/>
          </a:prstGeom>
          <a:ln w="66675"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722F6A-3AA4-BFC3-F572-3A7E83CD6F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61186" y="6005221"/>
            <a:ext cx="347027" cy="297807"/>
          </a:xfrm>
          <a:prstGeom prst="rect">
            <a:avLst/>
          </a:prstGeom>
        </p:spPr>
      </p:pic>
      <p:pic>
        <p:nvPicPr>
          <p:cNvPr id="22" name="Picture 2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4DD662A7-2596-572A-621E-FC676E54EA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97284" y="5678622"/>
            <a:ext cx="297421" cy="24467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C50372-BF19-6EDB-06B0-B684360D32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5152" y="6374731"/>
            <a:ext cx="341685" cy="2363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0F954B-C9F2-7811-FBF9-F2B6708CE96A}"/>
              </a:ext>
            </a:extLst>
          </p:cNvPr>
          <p:cNvSpPr txBox="1"/>
          <p:nvPr userDrawn="1"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pulp-platform.org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E24402-6167-3DAC-15F7-96A8C18DA6C3}"/>
              </a:ext>
            </a:extLst>
          </p:cNvPr>
          <p:cNvSpPr txBox="1"/>
          <p:nvPr userDrawn="1"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@pulp_platform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0316D-DDCE-8E08-F033-57AFE61CA03C}"/>
              </a:ext>
            </a:extLst>
          </p:cNvPr>
          <p:cNvSpPr txBox="1"/>
          <p:nvPr userDrawn="1"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youtube.com/pulp_platform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C09BED-6F4B-D060-60EF-CB1FD4E4F544}"/>
              </a:ext>
            </a:extLst>
          </p:cNvPr>
          <p:cNvSpPr txBox="1"/>
          <p:nvPr userDrawn="1"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5" b="1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PULP Platform</a:t>
            </a:r>
            <a:br>
              <a:rPr lang="en-US" sz="1905" b="0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</a:br>
            <a:r>
              <a:rPr lang="en-US" sz="1905" b="0" i="0" noProof="0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Open Source Hardware, the way it should be!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1C72157-447E-AAA3-80DA-9A3928C6C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487" y="3884883"/>
            <a:ext cx="6095742" cy="1713889"/>
          </a:xfrm>
        </p:spPr>
        <p:txBody>
          <a:bodyPr/>
          <a:lstStyle>
            <a:lvl1pPr marL="0" indent="0">
              <a:buNone/>
              <a:defRPr sz="2117">
                <a:solidFill>
                  <a:schemeClr val="accent3"/>
                </a:solidFill>
              </a:defRPr>
            </a:lvl1pPr>
          </a:lstStyle>
          <a:p>
            <a:r>
              <a:rPr lang="en-US" b="1" noProof="0" dirty="0">
                <a:latin typeface="+mj-lt"/>
              </a:rPr>
              <a:t>Author Name 1    </a:t>
            </a:r>
            <a:r>
              <a:rPr lang="en-US" noProof="0" dirty="0">
                <a:solidFill>
                  <a:schemeClr val="tx1"/>
                </a:solidFill>
              </a:rPr>
              <a:t>mail1@iis.ee.ethz.ch</a:t>
            </a:r>
            <a:br>
              <a:rPr lang="en-US" noProof="0" dirty="0">
                <a:solidFill>
                  <a:schemeClr val="tx1"/>
                </a:solidFill>
              </a:rPr>
            </a:br>
            <a:r>
              <a:rPr lang="en-US" b="1" noProof="0" dirty="0">
                <a:latin typeface="+mj-lt"/>
              </a:rPr>
              <a:t>Author Name 2    </a:t>
            </a:r>
            <a:r>
              <a:rPr lang="en-US" noProof="0" dirty="0">
                <a:solidFill>
                  <a:schemeClr val="tx1"/>
                </a:solidFill>
              </a:rPr>
              <a:t>mail2@iis.ee.ethz.ch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3    </a:t>
            </a:r>
            <a:r>
              <a:rPr lang="en-US" noProof="0" dirty="0">
                <a:solidFill>
                  <a:schemeClr val="tx1"/>
                </a:solidFill>
              </a:rPr>
              <a:t>mail3@unibo.it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4    </a:t>
            </a:r>
            <a:r>
              <a:rPr lang="en-US" noProof="0" dirty="0">
                <a:solidFill>
                  <a:schemeClr val="tx1"/>
                </a:solidFill>
              </a:rPr>
              <a:t>mail4@unibo.it</a:t>
            </a:r>
            <a:endParaRPr lang="en-US" b="1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341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A21F4A92-B526-C0E2-7CA3-0721D7897FD8}"/>
              </a:ext>
            </a:extLst>
          </p:cNvPr>
          <p:cNvSpPr txBox="1">
            <a:spLocks/>
          </p:cNvSpPr>
          <p:nvPr userDrawn="1"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</p:spPr>
        <p:txBody>
          <a:bodyPr lIns="571476" tIns="1181050" rIns="0"/>
          <a:lstStyle>
            <a:lvl1pPr marL="0" indent="0" algn="l" defTabSz="720000" rtl="0" eaLnBrk="1" latinLnBrk="0" hangingPunct="1">
              <a:lnSpc>
                <a:spcPts val="2100"/>
              </a:lnSpc>
              <a:spcBef>
                <a:spcPts val="1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lang="en-US" sz="1800" b="0" i="0" kern="1200" dirty="0" smtClean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287996" indent="0" algn="l" defTabSz="7200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503996" indent="0" algn="l" defTabSz="864017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719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935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046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5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6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70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CH" sz="1905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en-US" dirty="0"/>
              <a:t>First line of text</a:t>
            </a:r>
          </a:p>
          <a:p>
            <a:pPr lvl="1"/>
            <a:r>
              <a:rPr lang="en-US" dirty="0"/>
              <a:t>Subtitle</a:t>
            </a:r>
          </a:p>
          <a:p>
            <a:pPr lvl="2"/>
            <a:r>
              <a:rPr lang="en-US" dirty="0"/>
              <a:t>Sub-subtitle</a:t>
            </a:r>
          </a:p>
          <a:p>
            <a:pPr lvl="3"/>
            <a:r>
              <a:rPr lang="en-US" dirty="0"/>
              <a:t>Normally this should not be here</a:t>
            </a:r>
          </a:p>
          <a:p>
            <a:pPr lvl="4"/>
            <a:r>
              <a:rPr lang="en-US" dirty="0"/>
              <a:t>This level should not be used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039F93-7DF2-60D6-16FF-CF97CC82260A}"/>
              </a:ext>
            </a:extLst>
          </p:cNvPr>
          <p:cNvSpPr/>
          <p:nvPr userDrawn="1"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CDF760-B7EB-2325-77A0-22D2F750C836}"/>
              </a:ext>
            </a:extLst>
          </p:cNvPr>
          <p:cNvSpPr/>
          <p:nvPr userDrawn="1"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EA5A80-7EE5-E82F-A70F-F148FEF320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69708" y="149147"/>
            <a:ext cx="981397" cy="842200"/>
          </a:xfrm>
          <a:prstGeom prst="rect">
            <a:avLst/>
          </a:prstGeom>
          <a:ln w="66675">
            <a:noFill/>
          </a:ln>
        </p:spPr>
      </p:pic>
      <p:sp>
        <p:nvSpPr>
          <p:cNvPr id="15" name="Date Placeholder 12">
            <a:extLst>
              <a:ext uri="{FF2B5EF4-FFF2-40B4-BE49-F238E27FC236}">
                <a16:creationId xmlns:a16="http://schemas.microsoft.com/office/drawing/2014/main" id="{18D25101-8D3A-4FCE-AD45-EFF7381EE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76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fld id="{10CD0060-CF93-4A5C-B8B0-87FB8F1D783B}" type="datetime1">
              <a:rPr lang="zh-CN" altLang="en-US" smtClean="0"/>
              <a:t>2025/4/10</a:t>
            </a:fld>
            <a:endParaRPr lang="en-US" dirty="0"/>
          </a:p>
        </p:txBody>
      </p:sp>
      <p:sp>
        <p:nvSpPr>
          <p:cNvPr id="16" name="Slide Number Placeholder 13">
            <a:extLst>
              <a:ext uri="{FF2B5EF4-FFF2-40B4-BE49-F238E27FC236}">
                <a16:creationId xmlns:a16="http://schemas.microsoft.com/office/drawing/2014/main" id="{9FD5FD96-2F1C-A83C-31B3-F7A0C195B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76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9038FDA-08BA-A66A-1241-36A63C59580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6504" y="6517136"/>
            <a:ext cx="1170551" cy="19509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5D4EFA1-A84C-F8AD-9799-5ACEE8E43DC7}"/>
              </a:ext>
            </a:extLst>
          </p:cNvPr>
          <p:cNvGrpSpPr/>
          <p:nvPr userDrawn="1"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D51C634-BBE7-C8AC-9A88-CD89B5500A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A97D5C1-9506-E7FC-7C0D-931DA2D5FC0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337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6" r:id="rId3"/>
    <p:sldLayoutId id="2147483667" r:id="rId4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3810" b="0" i="0" kern="1200" spc="-106" baseline="0">
          <a:ln w="15875" cmpd="sng">
            <a:noFill/>
            <a:round/>
          </a:ln>
          <a:solidFill>
            <a:schemeClr val="accent3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304795" indent="-304795" algn="l" defTabSz="761976" rtl="0" eaLnBrk="1" latinLnBrk="0" hangingPunct="1">
        <a:lnSpc>
          <a:spcPct val="100000"/>
        </a:lnSpc>
        <a:spcBef>
          <a:spcPts val="127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54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533383" indent="-228597" algn="l" defTabSz="761976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2117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761976" indent="-228597" algn="l" defTabSz="914389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1905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990569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27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1219162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164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izhang@iis.ee.ethz.ch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use.wikichip.org/news/7375/tsmc-n3-and-challenges-ahead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0C81A-4D60-9DF7-4932-20608018F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45697D-E273-A676-87FB-12CDCC67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4" y="1137920"/>
            <a:ext cx="11898086" cy="1578201"/>
          </a:xfrm>
        </p:spPr>
        <p:txBody>
          <a:bodyPr/>
          <a:lstStyle/>
          <a:p>
            <a:pPr algn="ctr"/>
            <a:r>
              <a:rPr lang="en-US" altLang="zh-CN" noProof="0" dirty="0"/>
              <a:t>FlatAttention: Dataflow and Fabric Collectives Co-Optimization for Efficient Multi-Head Attention on Tile-Based Many-PE Accelerators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BBAFE9-82FB-AFB6-63C8-DCE26CAB81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487" y="3441348"/>
            <a:ext cx="5282713" cy="2278732"/>
          </a:xfrm>
        </p:spPr>
        <p:txBody>
          <a:bodyPr/>
          <a:lstStyle/>
          <a:p>
            <a:r>
              <a:rPr lang="en-US" b="1" noProof="0" dirty="0">
                <a:latin typeface="+mj-lt"/>
              </a:rPr>
              <a:t>Chi Zhang 		</a:t>
            </a:r>
            <a:r>
              <a:rPr lang="en-US" altLang="zh-CN" noProof="0" dirty="0">
                <a:solidFill>
                  <a:schemeClr val="tx1"/>
                </a:solidFill>
                <a:hlinkClick r:id="rId2"/>
              </a:rPr>
              <a:t>chizhang@iis.ee.ethz.ch</a:t>
            </a:r>
            <a:endParaRPr lang="en-US" b="1" dirty="0">
              <a:latin typeface="+mj-lt"/>
            </a:endParaRPr>
          </a:p>
          <a:p>
            <a:r>
              <a:rPr lang="en-US" noProof="0" dirty="0">
                <a:latin typeface="+mj-lt"/>
              </a:rPr>
              <a:t>Luca Colagrande, Renzo Andri, </a:t>
            </a:r>
            <a:r>
              <a:rPr lang="en-US" dirty="0">
                <a:latin typeface="+mj-lt"/>
              </a:rPr>
              <a:t>Thomas Benz,</a:t>
            </a:r>
            <a:r>
              <a:rPr lang="zh-CN" altLang="en-US" dirty="0">
                <a:latin typeface="+mj-lt"/>
              </a:rPr>
              <a:t> </a:t>
            </a:r>
            <a:r>
              <a:rPr lang="it-IT" dirty="0">
                <a:latin typeface="+mj-lt"/>
              </a:rPr>
              <a:t>Gamze Islamoglu, Alessandro Nadalini, Francesco Conti, Yawei Li and Luca Benini</a:t>
            </a:r>
            <a:endParaRPr lang="en-US" dirty="0">
              <a:latin typeface="+mj-lt"/>
            </a:endParaRPr>
          </a:p>
          <a:p>
            <a:endParaRPr lang="en-US" noProof="0" dirty="0"/>
          </a:p>
          <a:p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20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8FD2A-F88B-EC3E-73C2-74C486B5D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7A7444-1C8E-3DF0-C533-A3FE364EC9D5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dirty="0"/>
              <a:t>Asynchronous FlatAttention</a:t>
            </a:r>
            <a:endParaRPr lang="en-US" altLang="zh-CN" dirty="0"/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159AC4FF-D561-C36B-C722-DB16B88C886E}"/>
              </a:ext>
            </a:extLst>
          </p:cNvPr>
          <p:cNvSpPr txBox="1">
            <a:spLocks/>
          </p:cNvSpPr>
          <p:nvPr/>
        </p:nvSpPr>
        <p:spPr>
          <a:xfrm>
            <a:off x="316501" y="791241"/>
            <a:ext cx="9774556" cy="203904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 To further improve utilization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Using </a:t>
            </a:r>
            <a:r>
              <a:rPr lang="en-US" altLang="zh-CN" sz="1977" b="1" dirty="0">
                <a:solidFill>
                  <a:schemeClr val="accent3"/>
                </a:solidFill>
              </a:rPr>
              <a:t>asynchronization</a:t>
            </a:r>
            <a:r>
              <a:rPr lang="en-US" altLang="zh-CN" sz="1977" dirty="0"/>
              <a:t> nature of {DMA, Matrix, Vector}  engines invoking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One tile group </a:t>
            </a:r>
            <a:r>
              <a:rPr lang="en-US" altLang="zh-CN" sz="1977" b="1" dirty="0">
                <a:solidFill>
                  <a:schemeClr val="accent3"/>
                </a:solidFill>
              </a:rPr>
              <a:t>dealing with 2 heads concurrently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b="1" dirty="0">
                <a:solidFill>
                  <a:schemeClr val="accent3"/>
                </a:solidFill>
              </a:rPr>
              <a:t>Overlap the runtime</a:t>
            </a:r>
            <a:r>
              <a:rPr lang="en-US" altLang="zh-CN" sz="1977" dirty="0"/>
              <a:t> of {DMA, Matrix, Vector} engines</a:t>
            </a:r>
            <a:endParaRPr lang="fr-FR" altLang="zh-CN" sz="2400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761FE5-54AB-AD5C-99AD-B27719CE950A}"/>
              </a:ext>
            </a:extLst>
          </p:cNvPr>
          <p:cNvGrpSpPr/>
          <p:nvPr/>
        </p:nvGrpSpPr>
        <p:grpSpPr>
          <a:xfrm>
            <a:off x="497895" y="2724841"/>
            <a:ext cx="11859837" cy="2400701"/>
            <a:chOff x="497895" y="2724841"/>
            <a:chExt cx="11859837" cy="2400701"/>
          </a:xfrm>
        </p:grpSpPr>
        <p:pic>
          <p:nvPicPr>
            <p:cNvPr id="201" name="图片 200">
              <a:extLst>
                <a:ext uri="{FF2B5EF4-FFF2-40B4-BE49-F238E27FC236}">
                  <a16:creationId xmlns:a16="http://schemas.microsoft.com/office/drawing/2014/main" id="{44981467-4548-A0C2-3CFE-750C1C6AA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-1" r="15202" b="34692"/>
            <a:stretch/>
          </p:blipFill>
          <p:spPr>
            <a:xfrm>
              <a:off x="566746" y="2724841"/>
              <a:ext cx="8076511" cy="2400701"/>
            </a:xfrm>
            <a:prstGeom prst="rect">
              <a:avLst/>
            </a:prstGeom>
          </p:spPr>
        </p:pic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8736C7CA-578C-8620-7E85-A1D65C7E0283}"/>
                </a:ext>
              </a:extLst>
            </p:cNvPr>
            <p:cNvSpPr/>
            <p:nvPr/>
          </p:nvSpPr>
          <p:spPr>
            <a:xfrm>
              <a:off x="10870076" y="3677266"/>
              <a:ext cx="162413" cy="35044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D812B457-C7F7-DDB7-4659-FF62C5873A75}"/>
                </a:ext>
              </a:extLst>
            </p:cNvPr>
            <p:cNvSpPr/>
            <p:nvPr/>
          </p:nvSpPr>
          <p:spPr>
            <a:xfrm>
              <a:off x="10873718" y="4055846"/>
              <a:ext cx="359505" cy="35045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i="0" cap="none" spc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Att</a:t>
              </a:r>
              <a:endParaRPr lang="zh-CN" altLang="en-US" sz="1400" b="1" i="0" cap="none" spc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EDB24114-E7D1-E36B-3563-98E9735D5B12}"/>
                </a:ext>
              </a:extLst>
            </p:cNvPr>
            <p:cNvSpPr/>
            <p:nvPr/>
          </p:nvSpPr>
          <p:spPr>
            <a:xfrm>
              <a:off x="11261288" y="3857712"/>
              <a:ext cx="359505" cy="17000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K</a:t>
              </a:r>
              <a:r>
                <a:rPr lang="en-US" altLang="zh-CN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T</a:t>
              </a:r>
              <a:endParaRPr lang="zh-CN" altLang="en-US" sz="1400" b="1" i="0" cap="none" spc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3E2FB708-F5E7-4221-34E1-03189727D5CF}"/>
                </a:ext>
              </a:extLst>
            </p:cNvPr>
            <p:cNvSpPr/>
            <p:nvPr/>
          </p:nvSpPr>
          <p:spPr>
            <a:xfrm>
              <a:off x="11065485" y="3677266"/>
              <a:ext cx="170953" cy="35044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67F25D40-62C1-3A83-3662-1AA9627E7200}"/>
                </a:ext>
              </a:extLst>
            </p:cNvPr>
            <p:cNvCxnSpPr/>
            <p:nvPr/>
          </p:nvCxnSpPr>
          <p:spPr>
            <a:xfrm>
              <a:off x="11287640" y="4055846"/>
              <a:ext cx="0" cy="35045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54907E1D-7B60-E272-D245-0FBD3396BF90}"/>
                </a:ext>
              </a:extLst>
            </p:cNvPr>
            <p:cNvCxnSpPr/>
            <p:nvPr/>
          </p:nvCxnSpPr>
          <p:spPr>
            <a:xfrm>
              <a:off x="11367809" y="4055846"/>
              <a:ext cx="0" cy="35045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1A3ED573-65C7-E53A-7064-2AEE702A328C}"/>
                </a:ext>
              </a:extLst>
            </p:cNvPr>
            <p:cNvCxnSpPr/>
            <p:nvPr/>
          </p:nvCxnSpPr>
          <p:spPr>
            <a:xfrm>
              <a:off x="11447978" y="4055846"/>
              <a:ext cx="0" cy="35045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EF7E89EA-F143-FDDF-0C57-8A090CCDFD3A}"/>
                </a:ext>
              </a:extLst>
            </p:cNvPr>
            <p:cNvCxnSpPr/>
            <p:nvPr/>
          </p:nvCxnSpPr>
          <p:spPr>
            <a:xfrm>
              <a:off x="11528147" y="4055846"/>
              <a:ext cx="0" cy="35045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91850149-C555-EB10-EF10-5FD6BB4D3356}"/>
                </a:ext>
              </a:extLst>
            </p:cNvPr>
            <p:cNvCxnSpPr/>
            <p:nvPr/>
          </p:nvCxnSpPr>
          <p:spPr>
            <a:xfrm>
              <a:off x="11608316" y="4055846"/>
              <a:ext cx="0" cy="35045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F6FEFC12-4C16-418E-6259-4D9C50BD382D}"/>
                </a:ext>
              </a:extLst>
            </p:cNvPr>
            <p:cNvSpPr txBox="1"/>
            <p:nvPr/>
          </p:nvSpPr>
          <p:spPr>
            <a:xfrm>
              <a:off x="11082841" y="4329000"/>
              <a:ext cx="7749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b="1" i="0" cap="none" spc="0" dirty="0">
                  <a:ln>
                    <a:noFill/>
                  </a:ln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m l e l</a:t>
              </a:r>
              <a:r>
                <a:rPr lang="en-US" altLang="zh-CN" sz="1100" b="1" i="0" cap="none" spc="0" baseline="-25000" dirty="0">
                  <a:ln>
                    <a:noFill/>
                  </a:ln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-1 </a:t>
              </a:r>
              <a:r>
                <a:rPr lang="en-US" altLang="zh-CN" sz="1100" b="1" i="0" cap="none" spc="0" dirty="0">
                  <a:ln>
                    <a:noFill/>
                  </a:ln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m</a:t>
              </a:r>
              <a:r>
                <a:rPr lang="en-US" altLang="zh-CN" sz="1100" b="1" i="0" cap="none" spc="0" baseline="-25000" dirty="0">
                  <a:ln>
                    <a:noFill/>
                  </a:ln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-1</a:t>
              </a:r>
              <a:endParaRPr lang="zh-CN" altLang="en-US" sz="1100" baseline="-25000" dirty="0"/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E07848DF-D162-6170-7B7E-F5CB18A5D02C}"/>
                </a:ext>
              </a:extLst>
            </p:cNvPr>
            <p:cNvSpPr txBox="1"/>
            <p:nvPr/>
          </p:nvSpPr>
          <p:spPr>
            <a:xfrm>
              <a:off x="8643257" y="3703387"/>
              <a:ext cx="2182324" cy="3795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baseline="-25000" dirty="0">
                  <a:latin typeface="Arial Narrow" panose="020B0604020202020204" pitchFamily="34" charset="0"/>
                </a:rPr>
                <a:t>Naïve FlatAttention</a:t>
              </a:r>
              <a:endParaRPr lang="zh-CN" altLang="en-US" sz="2800" baseline="-25000" dirty="0"/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6BF81AEA-DB65-17C6-959A-4ECDFD9CC5CB}"/>
                </a:ext>
              </a:extLst>
            </p:cNvPr>
            <p:cNvSpPr txBox="1"/>
            <p:nvPr/>
          </p:nvSpPr>
          <p:spPr>
            <a:xfrm>
              <a:off x="11702239" y="3772059"/>
              <a:ext cx="655493" cy="3795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baseline="-25000" dirty="0">
                  <a:latin typeface="Arial Narrow" panose="020B0604020202020204" pitchFamily="34" charset="0"/>
                </a:rPr>
                <a:t>x1</a:t>
              </a:r>
              <a:endParaRPr lang="zh-CN" altLang="en-US" sz="2800" baseline="-25000" dirty="0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40E02A90-9742-3003-9EE4-85F8A526217D}"/>
                </a:ext>
              </a:extLst>
            </p:cNvPr>
            <p:cNvSpPr/>
            <p:nvPr/>
          </p:nvSpPr>
          <p:spPr>
            <a:xfrm>
              <a:off x="11639870" y="3677266"/>
              <a:ext cx="170953" cy="35044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V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1E5826-206B-1C99-4F7D-A1D83ACE3D0A}"/>
                </a:ext>
              </a:extLst>
            </p:cNvPr>
            <p:cNvSpPr/>
            <p:nvPr/>
          </p:nvSpPr>
          <p:spPr>
            <a:xfrm>
              <a:off x="544987" y="2830286"/>
              <a:ext cx="565357" cy="10274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48E0B77B-2246-8DB8-0AE0-7810DF3DB67A}"/>
                </a:ext>
              </a:extLst>
            </p:cNvPr>
            <p:cNvSpPr txBox="1"/>
            <p:nvPr/>
          </p:nvSpPr>
          <p:spPr>
            <a:xfrm>
              <a:off x="497896" y="2890131"/>
              <a:ext cx="7545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DMA</a:t>
              </a:r>
              <a:endParaRPr lang="zh-CN" altLang="en-US" sz="1200" baseline="-25000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E4D7ACD-C7E1-6C58-ABF1-EE1E78FBA98A}"/>
                </a:ext>
              </a:extLst>
            </p:cNvPr>
            <p:cNvSpPr txBox="1"/>
            <p:nvPr/>
          </p:nvSpPr>
          <p:spPr>
            <a:xfrm>
              <a:off x="497895" y="3145124"/>
              <a:ext cx="75458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Matrix</a:t>
              </a:r>
            </a:p>
            <a:p>
              <a:pPr algn="ctr"/>
              <a:r>
                <a:rPr lang="en-US" altLang="zh-CN" sz="1200" b="1" baseline="30000" dirty="0">
                  <a:latin typeface="Arial Narrow" panose="020B0604020202020204" pitchFamily="34" charset="0"/>
                </a:rPr>
                <a:t>Engine</a:t>
              </a:r>
              <a:endParaRPr lang="zh-CN" altLang="en-US" sz="1200" baseline="300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D3DD384-D812-5B3E-2BEB-C47B39CB06B5}"/>
                </a:ext>
              </a:extLst>
            </p:cNvPr>
            <p:cNvSpPr txBox="1"/>
            <p:nvPr/>
          </p:nvSpPr>
          <p:spPr>
            <a:xfrm>
              <a:off x="518609" y="3435596"/>
              <a:ext cx="75458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Vector</a:t>
              </a:r>
            </a:p>
            <a:p>
              <a:pPr algn="ctr"/>
              <a:r>
                <a:rPr lang="en-US" altLang="zh-CN" sz="1200" b="1" baseline="30000" dirty="0">
                  <a:latin typeface="Arial Narrow" panose="020B0604020202020204" pitchFamily="34" charset="0"/>
                </a:rPr>
                <a:t>Engine</a:t>
              </a:r>
              <a:endParaRPr lang="zh-CN" altLang="en-US" sz="1200" baseline="30000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EC77626-251C-E700-8BA6-040B96301BD5}"/>
              </a:ext>
            </a:extLst>
          </p:cNvPr>
          <p:cNvGrpSpPr/>
          <p:nvPr/>
        </p:nvGrpSpPr>
        <p:grpSpPr>
          <a:xfrm>
            <a:off x="497895" y="5357082"/>
            <a:ext cx="11844152" cy="1173990"/>
            <a:chOff x="497895" y="5357082"/>
            <a:chExt cx="11844152" cy="1173990"/>
          </a:xfrm>
        </p:grpSpPr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46778396-D87C-9DE9-75D4-58D6D8F8384D}"/>
                </a:ext>
              </a:extLst>
            </p:cNvPr>
            <p:cNvSpPr/>
            <p:nvPr/>
          </p:nvSpPr>
          <p:spPr>
            <a:xfrm>
              <a:off x="10870076" y="5605347"/>
              <a:ext cx="162413" cy="35044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98CA87BA-2FDE-27EC-D20E-F806B63B7B13}"/>
                </a:ext>
              </a:extLst>
            </p:cNvPr>
            <p:cNvSpPr/>
            <p:nvPr/>
          </p:nvSpPr>
          <p:spPr>
            <a:xfrm>
              <a:off x="10873718" y="5983927"/>
              <a:ext cx="359505" cy="35045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i="0" cap="none" spc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Att</a:t>
              </a:r>
              <a:endParaRPr lang="zh-CN" altLang="en-US" sz="1400" b="1" i="0" cap="none" spc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A2818E4F-D6A7-3711-DAD4-84880307C01A}"/>
                </a:ext>
              </a:extLst>
            </p:cNvPr>
            <p:cNvSpPr/>
            <p:nvPr/>
          </p:nvSpPr>
          <p:spPr>
            <a:xfrm>
              <a:off x="11261288" y="5785793"/>
              <a:ext cx="359505" cy="17000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K</a:t>
              </a:r>
              <a:r>
                <a:rPr lang="en-US" altLang="zh-CN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T</a:t>
              </a:r>
              <a:endParaRPr lang="zh-CN" altLang="en-US" sz="1400" b="1" i="0" cap="none" spc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3EBB6147-2E17-4DD8-9511-7B48E3DD29B5}"/>
                </a:ext>
              </a:extLst>
            </p:cNvPr>
            <p:cNvSpPr/>
            <p:nvPr/>
          </p:nvSpPr>
          <p:spPr>
            <a:xfrm>
              <a:off x="11065485" y="5605347"/>
              <a:ext cx="170953" cy="35044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221" name="直接连接符 220">
              <a:extLst>
                <a:ext uri="{FF2B5EF4-FFF2-40B4-BE49-F238E27FC236}">
                  <a16:creationId xmlns:a16="http://schemas.microsoft.com/office/drawing/2014/main" id="{DD0ECEAB-49B0-5DB3-D696-868A0E551333}"/>
                </a:ext>
              </a:extLst>
            </p:cNvPr>
            <p:cNvCxnSpPr/>
            <p:nvPr/>
          </p:nvCxnSpPr>
          <p:spPr>
            <a:xfrm>
              <a:off x="11287640" y="5983927"/>
              <a:ext cx="0" cy="35045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>
              <a:extLst>
                <a:ext uri="{FF2B5EF4-FFF2-40B4-BE49-F238E27FC236}">
                  <a16:creationId xmlns:a16="http://schemas.microsoft.com/office/drawing/2014/main" id="{C96CC0E5-A5F7-270E-E286-CF4C344E29DF}"/>
                </a:ext>
              </a:extLst>
            </p:cNvPr>
            <p:cNvCxnSpPr/>
            <p:nvPr/>
          </p:nvCxnSpPr>
          <p:spPr>
            <a:xfrm>
              <a:off x="11367809" y="5983927"/>
              <a:ext cx="0" cy="35045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AF8EC307-3603-70C0-7FE2-491C35DAD27A}"/>
                </a:ext>
              </a:extLst>
            </p:cNvPr>
            <p:cNvCxnSpPr/>
            <p:nvPr/>
          </p:nvCxnSpPr>
          <p:spPr>
            <a:xfrm>
              <a:off x="11447978" y="5983927"/>
              <a:ext cx="0" cy="35045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06AC1AF9-4892-5EF5-48D3-CDEAA3EC1F2C}"/>
                </a:ext>
              </a:extLst>
            </p:cNvPr>
            <p:cNvCxnSpPr/>
            <p:nvPr/>
          </p:nvCxnSpPr>
          <p:spPr>
            <a:xfrm>
              <a:off x="11528147" y="5983927"/>
              <a:ext cx="0" cy="35045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>
              <a:extLst>
                <a:ext uri="{FF2B5EF4-FFF2-40B4-BE49-F238E27FC236}">
                  <a16:creationId xmlns:a16="http://schemas.microsoft.com/office/drawing/2014/main" id="{CB718989-F14A-038E-FD38-49B6900C0094}"/>
                </a:ext>
              </a:extLst>
            </p:cNvPr>
            <p:cNvCxnSpPr/>
            <p:nvPr/>
          </p:nvCxnSpPr>
          <p:spPr>
            <a:xfrm>
              <a:off x="11608316" y="5983927"/>
              <a:ext cx="0" cy="35045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51CA4D61-B245-3A10-F4F1-A837F7FA8C56}"/>
                </a:ext>
              </a:extLst>
            </p:cNvPr>
            <p:cNvSpPr txBox="1"/>
            <p:nvPr/>
          </p:nvSpPr>
          <p:spPr>
            <a:xfrm>
              <a:off x="11082841" y="6257081"/>
              <a:ext cx="7749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b="1" i="0" cap="none" spc="0" dirty="0">
                  <a:ln>
                    <a:noFill/>
                  </a:ln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m l e l</a:t>
              </a:r>
              <a:r>
                <a:rPr lang="en-US" altLang="zh-CN" sz="1100" b="1" i="0" cap="none" spc="0" baseline="-25000" dirty="0">
                  <a:ln>
                    <a:noFill/>
                  </a:ln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-1 </a:t>
              </a:r>
              <a:r>
                <a:rPr lang="en-US" altLang="zh-CN" sz="1100" b="1" i="0" cap="none" spc="0" dirty="0">
                  <a:ln>
                    <a:noFill/>
                  </a:ln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m</a:t>
              </a:r>
              <a:r>
                <a:rPr lang="en-US" altLang="zh-CN" sz="1100" b="1" i="0" cap="none" spc="0" baseline="-25000" dirty="0">
                  <a:ln>
                    <a:noFill/>
                  </a:ln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-1</a:t>
              </a:r>
              <a:endParaRPr lang="zh-CN" altLang="en-US" sz="1100" baseline="-25000" dirty="0"/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DBCC5973-2DD8-EF62-6229-2B9E73A24317}"/>
                </a:ext>
              </a:extLst>
            </p:cNvPr>
            <p:cNvSpPr txBox="1"/>
            <p:nvPr/>
          </p:nvSpPr>
          <p:spPr>
            <a:xfrm>
              <a:off x="11686554" y="5708170"/>
              <a:ext cx="655493" cy="3795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baseline="-25000" dirty="0">
                  <a:latin typeface="Arial Narrow" panose="020B0604020202020204" pitchFamily="34" charset="0"/>
                </a:rPr>
                <a:t>x2</a:t>
              </a:r>
              <a:endParaRPr lang="zh-CN" altLang="en-US" sz="2800" baseline="-25000" dirty="0"/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0B80940E-C4E3-00F7-8E18-5FB34C36E017}"/>
                </a:ext>
              </a:extLst>
            </p:cNvPr>
            <p:cNvSpPr/>
            <p:nvPr/>
          </p:nvSpPr>
          <p:spPr>
            <a:xfrm>
              <a:off x="11639870" y="5605347"/>
              <a:ext cx="170953" cy="350449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V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DB8172C5-8B50-076D-9D59-4CCF1215E544}"/>
                </a:ext>
              </a:extLst>
            </p:cNvPr>
            <p:cNvSpPr txBox="1"/>
            <p:nvPr/>
          </p:nvSpPr>
          <p:spPr>
            <a:xfrm>
              <a:off x="8799352" y="5549552"/>
              <a:ext cx="1648660" cy="6668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baseline="-25000" dirty="0">
                  <a:solidFill>
                    <a:schemeClr val="accent3"/>
                  </a:solidFill>
                  <a:latin typeface="Arial Narrow" panose="020B0604020202020204" pitchFamily="34" charset="0"/>
                </a:rPr>
                <a:t>Asynchronous FlatAttention</a:t>
              </a:r>
              <a:endParaRPr lang="zh-CN" altLang="en-US" sz="2800" baseline="-25000" dirty="0">
                <a:solidFill>
                  <a:schemeClr val="accent3"/>
                </a:solidFill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200BC50-ACBF-4F86-CCFE-BC9A28089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339" t="74215" r="15201"/>
            <a:stretch/>
          </p:blipFill>
          <p:spPr>
            <a:xfrm>
              <a:off x="1066800" y="5509526"/>
              <a:ext cx="7567899" cy="947853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8F464CD-FDAE-63B9-97E9-32026ADD569D}"/>
                </a:ext>
              </a:extLst>
            </p:cNvPr>
            <p:cNvSpPr/>
            <p:nvPr/>
          </p:nvSpPr>
          <p:spPr>
            <a:xfrm>
              <a:off x="544987" y="5357082"/>
              <a:ext cx="565357" cy="10274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40CE6FC-C169-D5DC-B084-355B9617FB86}"/>
                </a:ext>
              </a:extLst>
            </p:cNvPr>
            <p:cNvSpPr/>
            <p:nvPr/>
          </p:nvSpPr>
          <p:spPr>
            <a:xfrm>
              <a:off x="544987" y="5503646"/>
              <a:ext cx="565357" cy="10274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808CE28-E85C-E010-83A7-2558F9865689}"/>
                </a:ext>
              </a:extLst>
            </p:cNvPr>
            <p:cNvSpPr txBox="1"/>
            <p:nvPr/>
          </p:nvSpPr>
          <p:spPr>
            <a:xfrm>
              <a:off x="497896" y="5563491"/>
              <a:ext cx="7545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DMA</a:t>
              </a:r>
              <a:endParaRPr lang="zh-CN" altLang="en-US" sz="1200" baseline="-250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54A29EE-5114-83E6-6447-AB77560A7646}"/>
                </a:ext>
              </a:extLst>
            </p:cNvPr>
            <p:cNvSpPr txBox="1"/>
            <p:nvPr/>
          </p:nvSpPr>
          <p:spPr>
            <a:xfrm>
              <a:off x="497895" y="5818484"/>
              <a:ext cx="75458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Matrix</a:t>
              </a:r>
            </a:p>
            <a:p>
              <a:pPr algn="ctr"/>
              <a:r>
                <a:rPr lang="en-US" altLang="zh-CN" sz="1200" b="1" baseline="30000" dirty="0">
                  <a:latin typeface="Arial Narrow" panose="020B0604020202020204" pitchFamily="34" charset="0"/>
                </a:rPr>
                <a:t>Engine</a:t>
              </a:r>
              <a:endParaRPr lang="zh-CN" altLang="en-US" sz="1200" baseline="300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BF254AF-9382-BC4E-308F-9C842832FAC0}"/>
                </a:ext>
              </a:extLst>
            </p:cNvPr>
            <p:cNvSpPr txBox="1"/>
            <p:nvPr/>
          </p:nvSpPr>
          <p:spPr>
            <a:xfrm>
              <a:off x="518609" y="6108956"/>
              <a:ext cx="75458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Vector</a:t>
              </a:r>
            </a:p>
            <a:p>
              <a:pPr algn="ctr"/>
              <a:r>
                <a:rPr lang="en-US" altLang="zh-CN" sz="1200" b="1" baseline="30000" dirty="0">
                  <a:latin typeface="Arial Narrow" panose="020B0604020202020204" pitchFamily="34" charset="0"/>
                </a:rPr>
                <a:t>Engine</a:t>
              </a:r>
              <a:endParaRPr lang="zh-CN" altLang="en-US" sz="1200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120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52120-D260-A20E-11D3-3098D4CC4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B124E0-79E7-C521-8CA9-53529520F74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/>
              <a:t>High-Level Simulation Model – SoftHier System</a:t>
            </a:r>
            <a:r>
              <a:rPr lang="en-US" altLang="zh-CN" dirty="0"/>
              <a:t> </a:t>
            </a:r>
          </a:p>
        </p:txBody>
      </p: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363D204D-F067-D7C5-C065-F87ECF256B75}"/>
              </a:ext>
            </a:extLst>
          </p:cNvPr>
          <p:cNvSpPr txBox="1">
            <a:spLocks/>
          </p:cNvSpPr>
          <p:nvPr/>
        </p:nvSpPr>
        <p:spPr>
          <a:xfrm>
            <a:off x="299151" y="747649"/>
            <a:ext cx="9035245" cy="5448492"/>
          </a:xfrm>
          <a:prstGeom prst="rect">
            <a:avLst/>
          </a:prstGeom>
        </p:spPr>
        <p:txBody>
          <a:bodyPr vert="horz" lIns="0" tIns="44222" rIns="0" bIns="43201" rtlCol="0" anchor="t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165" indent="-304165">
              <a:lnSpc>
                <a:spcPts val="2551"/>
              </a:lnSpc>
              <a:defRPr/>
            </a:pPr>
            <a:r>
              <a:rPr lang="en-US" altLang="zh-CN" sz="2400" b="1" dirty="0">
                <a:solidFill>
                  <a:srgbClr val="000000"/>
                </a:solidFill>
              </a:rPr>
              <a:t>Fully Parameterizable through Configuration File</a:t>
            </a:r>
            <a:endParaRPr lang="en-US" sz="2800" dirty="0">
              <a:solidFill>
                <a:srgbClr val="000000"/>
              </a:solidFill>
            </a:endParaRPr>
          </a:p>
          <a:p>
            <a:pPr marL="532765" lvl="1" indent="-227965">
              <a:lnSpc>
                <a:spcPts val="2551"/>
              </a:lnSpc>
              <a:defRPr/>
            </a:pPr>
            <a:r>
              <a:rPr lang="en-US" altLang="zh-CN" sz="1800" dirty="0">
                <a:solidFill>
                  <a:srgbClr val="000000"/>
                </a:solidFill>
              </a:rPr>
              <a:t>System configuration</a:t>
            </a:r>
          </a:p>
          <a:p>
            <a:pPr marL="761365" lvl="2" indent="-227965">
              <a:lnSpc>
                <a:spcPts val="2551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</a:rPr>
              <a:t>#Tiles (#row, #column)</a:t>
            </a:r>
          </a:p>
          <a:p>
            <a:pPr marL="761365" lvl="2" indent="-227965">
              <a:lnSpc>
                <a:spcPts val="2551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</a:rPr>
              <a:t>NoC link data width</a:t>
            </a:r>
          </a:p>
          <a:p>
            <a:pPr marL="761365" lvl="2" indent="-227965">
              <a:lnSpc>
                <a:spcPts val="2551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</a:rPr>
              <a:t>#HBM channels and placement on 4 edges</a:t>
            </a:r>
          </a:p>
          <a:p>
            <a:pPr marL="532765" lvl="1" indent="-227965">
              <a:lnSpc>
                <a:spcPts val="2551"/>
              </a:lnSpc>
              <a:defRPr/>
            </a:pPr>
            <a:r>
              <a:rPr lang="en-US" altLang="zh-CN" sz="1800" dirty="0">
                <a:solidFill>
                  <a:srgbClr val="000000"/>
                </a:solidFill>
              </a:rPr>
              <a:t>Cluster configuration</a:t>
            </a:r>
          </a:p>
          <a:p>
            <a:pPr marL="761365" lvl="2" indent="-227965">
              <a:lnSpc>
                <a:spcPts val="2551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ea typeface="Roboto Light"/>
                <a:cs typeface="Roboto Light"/>
              </a:rPr>
              <a:t>L1 memory capacity and bandwidth</a:t>
            </a:r>
          </a:p>
          <a:p>
            <a:pPr marL="761365" lvl="2" indent="-227965">
              <a:lnSpc>
                <a:spcPts val="2551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</a:rPr>
              <a:t>Matrix engine systolic array (shape, CE pipeline stage)</a:t>
            </a:r>
          </a:p>
          <a:p>
            <a:pPr marL="761365" lvl="2" indent="-227965">
              <a:lnSpc>
                <a:spcPts val="2551"/>
              </a:lnSpc>
              <a:defRPr/>
            </a:pPr>
            <a:r>
              <a:rPr lang="en-US" altLang="zh-CN" sz="1600" dirty="0">
                <a:solidFill>
                  <a:srgbClr val="000000"/>
                </a:solidFill>
                <a:ea typeface="Roboto Light"/>
                <a:cs typeface="Roboto Light"/>
              </a:rPr>
              <a:t>DMA burst length, #outstanding burst</a:t>
            </a:r>
          </a:p>
          <a:p>
            <a:pPr marL="304165" indent="-304165">
              <a:lnSpc>
                <a:spcPts val="2551"/>
              </a:lnSpc>
              <a:defRPr/>
            </a:pPr>
            <a:r>
              <a:rPr lang="en-US" altLang="zh-CN" sz="2400" b="1" dirty="0">
                <a:solidFill>
                  <a:srgbClr val="000000"/>
                </a:solidFill>
                <a:ea typeface="Roboto Light"/>
                <a:cs typeface="Roboto Light"/>
              </a:rPr>
              <a:t>Based on GVSoC</a:t>
            </a:r>
            <a:r>
              <a:rPr lang="en-US" altLang="zh-CN" sz="2400" b="1" baseline="30000" dirty="0">
                <a:solidFill>
                  <a:srgbClr val="000000"/>
                </a:solidFill>
                <a:ea typeface="Roboto Light"/>
                <a:cs typeface="Roboto Light"/>
              </a:rPr>
              <a:t>[10]</a:t>
            </a:r>
            <a:r>
              <a:rPr lang="en-US" altLang="zh-CN" sz="2400" b="1" dirty="0">
                <a:solidFill>
                  <a:srgbClr val="000000"/>
                </a:solidFill>
                <a:ea typeface="Roboto Light"/>
                <a:cs typeface="Roboto Light"/>
              </a:rPr>
              <a:t> Platform</a:t>
            </a:r>
          </a:p>
          <a:p>
            <a:pPr marL="532765" lvl="1" indent="-227965">
              <a:lnSpc>
                <a:spcPts val="2551"/>
              </a:lnSpc>
              <a:defRPr/>
            </a:pPr>
            <a:r>
              <a:rPr lang="en-US" altLang="zh-CN" sz="1800" dirty="0">
                <a:solidFill>
                  <a:srgbClr val="000000"/>
                </a:solidFill>
              </a:rPr>
              <a:t>Event-based simulator, fast simulation speed up to 25 MIPS 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marL="304165" indent="-304165">
              <a:lnSpc>
                <a:spcPts val="2551"/>
              </a:lnSpc>
              <a:defRPr/>
            </a:pPr>
            <a:r>
              <a:rPr lang="en-US" altLang="zh-CN" sz="2400" b="1" dirty="0">
                <a:solidFill>
                  <a:srgbClr val="000000"/>
                </a:solidFill>
              </a:rPr>
              <a:t>Calibrated with RTL Models</a:t>
            </a:r>
          </a:p>
          <a:p>
            <a:pPr marL="304165" indent="-304165">
              <a:lnSpc>
                <a:spcPts val="2551"/>
              </a:lnSpc>
              <a:defRPr/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304165" lvl="1" indent="0">
              <a:buFont typeface="Arial" panose="020B0604020202020204" pitchFamily="34" charset="0"/>
              <a:buNone/>
              <a:defRPr/>
            </a:pPr>
            <a:endParaRPr lang="en-US" altLang="zh-CN" sz="1800" dirty="0">
              <a:solidFill>
                <a:srgbClr val="000000"/>
              </a:solidFill>
            </a:endParaRPr>
          </a:p>
        </p:txBody>
      </p:sp>
      <p:sp>
        <p:nvSpPr>
          <p:cNvPr id="204" name="Arrow: Pentagon 31">
            <a:extLst>
              <a:ext uri="{FF2B5EF4-FFF2-40B4-BE49-F238E27FC236}">
                <a16:creationId xmlns:a16="http://schemas.microsoft.com/office/drawing/2014/main" id="{F38FCC86-4079-CDE8-F2D6-9F300C253EC0}"/>
              </a:ext>
            </a:extLst>
          </p:cNvPr>
          <p:cNvSpPr/>
          <p:nvPr/>
        </p:nvSpPr>
        <p:spPr>
          <a:xfrm flipH="1">
            <a:off x="4194866" y="5839853"/>
            <a:ext cx="7997134" cy="579289"/>
          </a:xfrm>
          <a:prstGeom prst="homePlate">
            <a:avLst>
              <a:gd name="adj" fmla="val 43606"/>
            </a:avLst>
          </a:prstGeom>
          <a:solidFill>
            <a:srgbClr val="1B1F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01" b="0" i="0" u="none" strike="noStrike" kern="0" cap="none" spc="0" normalizeH="0" baseline="0" noProof="0">
              <a:ln>
                <a:noFill/>
              </a:ln>
              <a:solidFill>
                <a:srgbClr val="ABABA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" name="Graphic 32">
            <a:extLst>
              <a:ext uri="{FF2B5EF4-FFF2-40B4-BE49-F238E27FC236}">
                <a16:creationId xmlns:a16="http://schemas.microsoft.com/office/drawing/2014/main" id="{D06CC002-E293-4A85-0B05-77DF56EDD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88972" y="5933316"/>
            <a:ext cx="392364" cy="392364"/>
          </a:xfrm>
          <a:prstGeom prst="rect">
            <a:avLst/>
          </a:prstGeom>
        </p:spPr>
      </p:pic>
      <p:sp>
        <p:nvSpPr>
          <p:cNvPr id="206" name="TextBox 33">
            <a:extLst>
              <a:ext uri="{FF2B5EF4-FFF2-40B4-BE49-F238E27FC236}">
                <a16:creationId xmlns:a16="http://schemas.microsoft.com/office/drawing/2014/main" id="{4CD8DD71-7C14-918C-FEEC-98FA32EE006D}"/>
              </a:ext>
            </a:extLst>
          </p:cNvPr>
          <p:cNvSpPr txBox="1"/>
          <p:nvPr/>
        </p:nvSpPr>
        <p:spPr>
          <a:xfrm>
            <a:off x="5097292" y="5955006"/>
            <a:ext cx="7094592" cy="354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altLang="zh-CN" sz="1701" dirty="0">
                <a:solidFill>
                  <a:srgbClr val="FFFFFF"/>
                </a:solidFill>
                <a:latin typeface="Consolas" panose="020B0609020204030204" pitchFamily="49" charset="0"/>
                <a:ea typeface="Roboto Light" panose="02000000000000000000" pitchFamily="2" charset="0"/>
              </a:rPr>
              <a:t>https://github.com/gvsoc/gvsoc/tree/soft_hier_release</a:t>
            </a:r>
          </a:p>
        </p:txBody>
      </p: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DDC33E4A-4334-C173-9669-8180355D7211}"/>
              </a:ext>
            </a:extLst>
          </p:cNvPr>
          <p:cNvCxnSpPr>
            <a:cxnSpLocks/>
          </p:cNvCxnSpPr>
          <p:nvPr/>
        </p:nvCxnSpPr>
        <p:spPr>
          <a:xfrm>
            <a:off x="8326489" y="2805180"/>
            <a:ext cx="705967" cy="0"/>
          </a:xfrm>
          <a:prstGeom prst="straightConnector1">
            <a:avLst/>
          </a:prstGeom>
          <a:noFill/>
          <a:ln w="38100" cap="flat" cmpd="sng" algn="ctr">
            <a:solidFill>
              <a:srgbClr val="48592C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4837394B-6AEC-8F82-8E75-3F2EBBE7064D}"/>
              </a:ext>
            </a:extLst>
          </p:cNvPr>
          <p:cNvGrpSpPr/>
          <p:nvPr/>
        </p:nvGrpSpPr>
        <p:grpSpPr>
          <a:xfrm>
            <a:off x="9579428" y="715417"/>
            <a:ext cx="2403449" cy="3342551"/>
            <a:chOff x="8911347" y="1808911"/>
            <a:chExt cx="2752333" cy="3827755"/>
          </a:xfrm>
        </p:grpSpPr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id="{2B3FBCD5-7243-5DAA-24E5-B33C71173177}"/>
                </a:ext>
              </a:extLst>
            </p:cNvPr>
            <p:cNvGrpSpPr/>
            <p:nvPr/>
          </p:nvGrpSpPr>
          <p:grpSpPr>
            <a:xfrm>
              <a:off x="8990357" y="1808911"/>
              <a:ext cx="2563249" cy="3827755"/>
              <a:chOff x="9460341" y="1090900"/>
              <a:chExt cx="2563249" cy="3827755"/>
            </a:xfrm>
          </p:grpSpPr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1DAF3F67-5162-4405-ACAF-80131940CF27}"/>
                  </a:ext>
                </a:extLst>
              </p:cNvPr>
              <p:cNvSpPr/>
              <p:nvPr/>
            </p:nvSpPr>
            <p:spPr>
              <a:xfrm>
                <a:off x="10239473" y="1998136"/>
                <a:ext cx="695325" cy="232526"/>
              </a:xfrm>
              <a:prstGeom prst="rect">
                <a:avLst/>
              </a:prstGeom>
              <a:solidFill>
                <a:srgbClr val="A8322C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23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Core 0</a:t>
                </a:r>
                <a:endParaRPr kumimoji="0" lang="zh-CN" altLang="en-US" sz="132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0D96C17E-A190-B880-77D3-9B9E4D76B3CF}"/>
                  </a:ext>
                </a:extLst>
              </p:cNvPr>
              <p:cNvSpPr/>
              <p:nvPr/>
            </p:nvSpPr>
            <p:spPr>
              <a:xfrm>
                <a:off x="10239473" y="2242596"/>
                <a:ext cx="695325" cy="232526"/>
              </a:xfrm>
              <a:prstGeom prst="rect">
                <a:avLst/>
              </a:prstGeom>
              <a:solidFill>
                <a:srgbClr val="A8322C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23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Core 0</a:t>
                </a:r>
                <a:endParaRPr kumimoji="0" lang="zh-CN" altLang="en-US" sz="132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5B8B6751-CBA2-FA89-571F-0550B03B72EB}"/>
                  </a:ext>
                </a:extLst>
              </p:cNvPr>
              <p:cNvSpPr/>
              <p:nvPr/>
            </p:nvSpPr>
            <p:spPr>
              <a:xfrm>
                <a:off x="10239473" y="2487056"/>
                <a:ext cx="695325" cy="232526"/>
              </a:xfrm>
              <a:prstGeom prst="rect">
                <a:avLst/>
              </a:prstGeom>
              <a:solidFill>
                <a:srgbClr val="A8322C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23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…</a:t>
                </a:r>
                <a:endParaRPr kumimoji="0" lang="zh-CN" altLang="en-US" sz="132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8514E52F-B569-2235-A950-0F5F51AC64E2}"/>
                  </a:ext>
                </a:extLst>
              </p:cNvPr>
              <p:cNvSpPr/>
              <p:nvPr/>
            </p:nvSpPr>
            <p:spPr>
              <a:xfrm>
                <a:off x="10239473" y="2731515"/>
                <a:ext cx="695325" cy="232526"/>
              </a:xfrm>
              <a:prstGeom prst="rect">
                <a:avLst/>
              </a:prstGeom>
              <a:solidFill>
                <a:srgbClr val="A8322C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23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Core n</a:t>
                </a:r>
                <a:endParaRPr kumimoji="0" lang="zh-CN" altLang="en-US" sz="132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147D5F37-22A3-EE21-64FF-FCB23979FABB}"/>
                  </a:ext>
                </a:extLst>
              </p:cNvPr>
              <p:cNvSpPr/>
              <p:nvPr/>
            </p:nvSpPr>
            <p:spPr>
              <a:xfrm>
                <a:off x="10971500" y="1998136"/>
                <a:ext cx="584236" cy="971873"/>
              </a:xfrm>
              <a:prstGeom prst="rect">
                <a:avLst/>
              </a:prstGeom>
              <a:solidFill>
                <a:srgbClr val="91056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23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Matrix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23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Engine</a:t>
                </a:r>
                <a:endParaRPr kumimoji="0" lang="zh-CN" altLang="en-US" sz="132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D3CE26FF-2668-CB36-54FA-F23B7D3775E6}"/>
                  </a:ext>
                </a:extLst>
              </p:cNvPr>
              <p:cNvSpPr/>
              <p:nvPr/>
            </p:nvSpPr>
            <p:spPr>
              <a:xfrm>
                <a:off x="11594828" y="1998136"/>
                <a:ext cx="428762" cy="971873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23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DMA</a:t>
                </a:r>
                <a:endParaRPr kumimoji="0" lang="zh-CN" altLang="en-US" sz="132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FACB5AE6-A0A8-0C24-B8CB-E1427191DA87}"/>
                  </a:ext>
                </a:extLst>
              </p:cNvPr>
              <p:cNvSpPr/>
              <p:nvPr/>
            </p:nvSpPr>
            <p:spPr>
              <a:xfrm>
                <a:off x="9623289" y="1728415"/>
                <a:ext cx="2400301" cy="232526"/>
              </a:xfrm>
              <a:prstGeom prst="rect">
                <a:avLst/>
              </a:prstGeom>
              <a:solidFill>
                <a:srgbClr val="1269B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23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I $</a:t>
                </a:r>
                <a:endParaRPr kumimoji="0" lang="zh-CN" altLang="en-US" sz="132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9A89DB67-F6FE-93B9-97D8-BCD6904C1BC9}"/>
                  </a:ext>
                </a:extLst>
              </p:cNvPr>
              <p:cNvSpPr/>
              <p:nvPr/>
            </p:nvSpPr>
            <p:spPr>
              <a:xfrm>
                <a:off x="9623289" y="3264472"/>
                <a:ext cx="2400301" cy="1320110"/>
              </a:xfrm>
              <a:prstGeom prst="rect">
                <a:avLst/>
              </a:prstGeom>
              <a:solidFill>
                <a:srgbClr val="1269B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23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L1 local memory</a:t>
                </a:r>
                <a:endParaRPr kumimoji="0" lang="zh-CN" altLang="en-US" sz="1323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B112658D-025E-6C5A-6CE8-935FC3A527C2}"/>
                  </a:ext>
                </a:extLst>
              </p:cNvPr>
              <p:cNvSpPr/>
              <p:nvPr/>
            </p:nvSpPr>
            <p:spPr>
              <a:xfrm>
                <a:off x="9623289" y="1992169"/>
                <a:ext cx="569077" cy="971873"/>
              </a:xfrm>
              <a:prstGeom prst="rect">
                <a:avLst/>
              </a:prstGeom>
              <a:solidFill>
                <a:srgbClr val="A8322C">
                  <a:lumMod val="75000"/>
                </a:srgbClr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2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Vector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2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Engine</a:t>
                </a:r>
                <a:endParaRPr kumimoji="0" lang="zh-CN" altLang="en-US" sz="132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AA959120-4D80-74E7-DF0B-E299B574BDA2}"/>
                  </a:ext>
                </a:extLst>
              </p:cNvPr>
              <p:cNvSpPr/>
              <p:nvPr/>
            </p:nvSpPr>
            <p:spPr>
              <a:xfrm>
                <a:off x="9617862" y="2995270"/>
                <a:ext cx="2400300" cy="237975"/>
              </a:xfrm>
              <a:prstGeom prst="rect">
                <a:avLst/>
              </a:prstGeom>
              <a:solidFill>
                <a:srgbClr val="168638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23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Interconnect</a:t>
                </a:r>
                <a:endParaRPr kumimoji="0" lang="zh-CN" altLang="en-US" sz="132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21" name="直接箭头连接符 220">
                <a:extLst>
                  <a:ext uri="{FF2B5EF4-FFF2-40B4-BE49-F238E27FC236}">
                    <a16:creationId xmlns:a16="http://schemas.microsoft.com/office/drawing/2014/main" id="{5419853B-5EFE-E051-EA5E-9C0ACFB70724}"/>
                  </a:ext>
                </a:extLst>
              </p:cNvPr>
              <p:cNvCxnSpPr>
                <a:cxnSpLocks/>
                <a:stCxn id="224" idx="1"/>
              </p:cNvCxnSpPr>
              <p:nvPr/>
            </p:nvCxnSpPr>
            <p:spPr>
              <a:xfrm>
                <a:off x="9460341" y="1376901"/>
                <a:ext cx="0" cy="1728091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168638"/>
                </a:solidFill>
                <a:prstDash val="sysDash"/>
                <a:miter lim="800000"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222" name="直接箭头连接符 221">
                <a:extLst>
                  <a:ext uri="{FF2B5EF4-FFF2-40B4-BE49-F238E27FC236}">
                    <a16:creationId xmlns:a16="http://schemas.microsoft.com/office/drawing/2014/main" id="{0184FC38-D325-223F-3EE4-80324A603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4415" y="1419692"/>
                <a:ext cx="0" cy="617445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C375A3AD-F10B-AA9F-4ABA-364EFA4B0C6F}"/>
                  </a:ext>
                </a:extLst>
              </p:cNvPr>
              <p:cNvSpPr txBox="1"/>
              <p:nvPr/>
            </p:nvSpPr>
            <p:spPr>
              <a:xfrm>
                <a:off x="10181720" y="1359479"/>
                <a:ext cx="1836442" cy="338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23" b="0" i="0" u="none" strike="noStrike" kern="0" cap="none" spc="0" normalizeH="0" baseline="0" noProof="0">
                    <a:ln>
                      <a:noFill/>
                    </a:ln>
                    <a:solidFill>
                      <a:srgbClr val="F29545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 Narrow" panose="020B0604020202020204" pitchFamily="34" charset="0"/>
                  </a:rPr>
                  <a:t>To DATA NoC Router</a:t>
                </a:r>
                <a:endParaRPr kumimoji="0" lang="zh-CN" altLang="en-US" sz="1323" b="0" i="0" u="none" strike="noStrike" kern="0" cap="none" spc="0" normalizeH="0" baseline="0" noProof="0">
                  <a:ln>
                    <a:noFill/>
                  </a:ln>
                  <a:solidFill>
                    <a:srgbClr val="F29545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3AE60655-E22F-95AA-BB9D-CAD210EE8CAC}"/>
                  </a:ext>
                </a:extLst>
              </p:cNvPr>
              <p:cNvSpPr txBox="1"/>
              <p:nvPr/>
            </p:nvSpPr>
            <p:spPr>
              <a:xfrm>
                <a:off x="9460341" y="1090900"/>
                <a:ext cx="1721194" cy="5720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23" b="0" i="0" u="none" strike="noStrike" kern="0" cap="none" spc="0" normalizeH="0" baseline="0" noProof="0">
                    <a:ln>
                      <a:noFill/>
                    </a:ln>
                    <a:solidFill>
                      <a:srgbClr val="168638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 Narrow" panose="020B0604020202020204" pitchFamily="34" charset="0"/>
                  </a:rPr>
                  <a:t>To SYNC NoC Router</a:t>
                </a:r>
                <a:endParaRPr kumimoji="0" lang="zh-CN" altLang="en-US" sz="1323" b="0" i="0" u="none" strike="noStrike" kern="0" cap="none" spc="0" normalizeH="0" baseline="0" noProof="0">
                  <a:ln>
                    <a:noFill/>
                  </a:ln>
                  <a:solidFill>
                    <a:srgbClr val="168638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  <p:cxnSp>
            <p:nvCxnSpPr>
              <p:cNvPr id="225" name="直接箭头连接符 224">
                <a:extLst>
                  <a:ext uri="{FF2B5EF4-FFF2-40B4-BE49-F238E27FC236}">
                    <a16:creationId xmlns:a16="http://schemas.microsoft.com/office/drawing/2014/main" id="{DAA8CF30-79D8-DB83-5141-B0D590A0A2FC}"/>
                  </a:ext>
                </a:extLst>
              </p:cNvPr>
              <p:cNvCxnSpPr>
                <a:cxnSpLocks/>
                <a:endCxn id="220" idx="1"/>
              </p:cNvCxnSpPr>
              <p:nvPr/>
            </p:nvCxnSpPr>
            <p:spPr>
              <a:xfrm>
                <a:off x="9460341" y="3114257"/>
                <a:ext cx="157521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168638"/>
                </a:solidFill>
                <a:prstDash val="sysDash"/>
                <a:miter lim="800000"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26" name="文本框 225">
                <a:extLst>
                  <a:ext uri="{FF2B5EF4-FFF2-40B4-BE49-F238E27FC236}">
                    <a16:creationId xmlns:a16="http://schemas.microsoft.com/office/drawing/2014/main" id="{1BF7D73A-2870-20ED-0E50-767AFBDA3B3C}"/>
                  </a:ext>
                </a:extLst>
              </p:cNvPr>
              <p:cNvSpPr txBox="1"/>
              <p:nvPr/>
            </p:nvSpPr>
            <p:spPr>
              <a:xfrm>
                <a:off x="9943249" y="4479850"/>
                <a:ext cx="1721194" cy="438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90" b="1" i="0" u="none" strike="noStrike" kern="0" cap="none" spc="0" normalizeH="0" baseline="0" noProof="0">
                    <a:ln>
                      <a:noFill/>
                    </a:ln>
                    <a:solidFill>
                      <a:srgbClr val="48592C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Arial Narrow" panose="020B0604020202020204" pitchFamily="34" charset="0"/>
                  </a:rPr>
                  <a:t>TE Cluster</a:t>
                </a:r>
                <a:endParaRPr kumimoji="0" lang="zh-CN" altLang="en-US" sz="1890" b="1" i="0" u="none" strike="noStrike" kern="0" cap="none" spc="0" normalizeH="0" baseline="0" noProof="0">
                  <a:ln>
                    <a:noFill/>
                  </a:ln>
                  <a:solidFill>
                    <a:srgbClr val="48592C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B4A5BBCA-D741-48A2-2BDF-8839E4868F02}"/>
                </a:ext>
              </a:extLst>
            </p:cNvPr>
            <p:cNvSpPr/>
            <p:nvPr/>
          </p:nvSpPr>
          <p:spPr>
            <a:xfrm>
              <a:off x="8911347" y="2385269"/>
              <a:ext cx="2752333" cy="3209454"/>
            </a:xfrm>
            <a:prstGeom prst="rect">
              <a:avLst/>
            </a:prstGeom>
            <a:noFill/>
            <a:ln w="19050" cap="flat" cmpd="sng" algn="ctr">
              <a:solidFill>
                <a:srgbClr val="89937A"/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1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宋体" panose="02010600030101010101" pitchFamily="2" charset="-122"/>
                <a:cs typeface="Arial Narrow" panose="020B0604020202020204" pitchFamily="34" charset="0"/>
              </a:endParaRPr>
            </a:p>
          </p:txBody>
        </p:sp>
      </p:grp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914F8E4B-2F48-3DD7-B59F-C2918CB7E8EB}"/>
              </a:ext>
            </a:extLst>
          </p:cNvPr>
          <p:cNvGrpSpPr/>
          <p:nvPr/>
        </p:nvGrpSpPr>
        <p:grpSpPr>
          <a:xfrm>
            <a:off x="5662107" y="1289535"/>
            <a:ext cx="3528745" cy="3651166"/>
            <a:chOff x="6006810" y="2269012"/>
            <a:chExt cx="2976375" cy="3079633"/>
          </a:xfrm>
        </p:grpSpPr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23930A83-249F-834E-B7AB-DE65327291AC}"/>
                </a:ext>
              </a:extLst>
            </p:cNvPr>
            <p:cNvGrpSpPr/>
            <p:nvPr/>
          </p:nvGrpSpPr>
          <p:grpSpPr>
            <a:xfrm>
              <a:off x="6404506" y="2655319"/>
              <a:ext cx="2356033" cy="2349015"/>
              <a:chOff x="405578" y="1206905"/>
              <a:chExt cx="1708151" cy="1703063"/>
            </a:xfrm>
            <a:solidFill>
              <a:srgbClr val="89937A"/>
            </a:solidFill>
          </p:grpSpPr>
          <p:sp>
            <p:nvSpPr>
              <p:cNvPr id="315" name="矩形 314">
                <a:extLst>
                  <a:ext uri="{FF2B5EF4-FFF2-40B4-BE49-F238E27FC236}">
                    <a16:creationId xmlns:a16="http://schemas.microsoft.com/office/drawing/2014/main" id="{4E6E1AB5-7CA8-D87E-3974-43F7E8DD9389}"/>
                  </a:ext>
                </a:extLst>
              </p:cNvPr>
              <p:cNvSpPr/>
              <p:nvPr/>
            </p:nvSpPr>
            <p:spPr>
              <a:xfrm>
                <a:off x="405578" y="1206905"/>
                <a:ext cx="406400" cy="406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134" b="1" kern="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T</a:t>
                </a:r>
                <a:endParaRPr kumimoji="0" lang="zh-CN" altLang="en-US" sz="1134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16" name="矩形 315">
                <a:extLst>
                  <a:ext uri="{FF2B5EF4-FFF2-40B4-BE49-F238E27FC236}">
                    <a16:creationId xmlns:a16="http://schemas.microsoft.com/office/drawing/2014/main" id="{C548D0F8-905F-4042-B926-A92F6FB31B97}"/>
                  </a:ext>
                </a:extLst>
              </p:cNvPr>
              <p:cNvSpPr/>
              <p:nvPr/>
            </p:nvSpPr>
            <p:spPr>
              <a:xfrm>
                <a:off x="839495" y="1206905"/>
                <a:ext cx="406400" cy="406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134" b="1" kern="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T</a:t>
                </a:r>
                <a:endParaRPr kumimoji="0" lang="zh-CN" altLang="en-US" sz="1134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17" name="矩形 316">
                <a:extLst>
                  <a:ext uri="{FF2B5EF4-FFF2-40B4-BE49-F238E27FC236}">
                    <a16:creationId xmlns:a16="http://schemas.microsoft.com/office/drawing/2014/main" id="{D8AF31B7-81D2-5C8F-3B7E-9A59FD68D66A}"/>
                  </a:ext>
                </a:extLst>
              </p:cNvPr>
              <p:cNvSpPr/>
              <p:nvPr/>
            </p:nvSpPr>
            <p:spPr>
              <a:xfrm>
                <a:off x="1273412" y="1206905"/>
                <a:ext cx="406400" cy="406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134" b="1" kern="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T</a:t>
                </a:r>
                <a:endParaRPr kumimoji="0" lang="zh-CN" altLang="en-US" sz="1134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18" name="矩形 317">
                <a:extLst>
                  <a:ext uri="{FF2B5EF4-FFF2-40B4-BE49-F238E27FC236}">
                    <a16:creationId xmlns:a16="http://schemas.microsoft.com/office/drawing/2014/main" id="{946DD832-FF8B-9B20-CE88-F7EEB69098D7}"/>
                  </a:ext>
                </a:extLst>
              </p:cNvPr>
              <p:cNvSpPr/>
              <p:nvPr/>
            </p:nvSpPr>
            <p:spPr>
              <a:xfrm>
                <a:off x="1707329" y="1206905"/>
                <a:ext cx="406400" cy="406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134" b="1" kern="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T</a:t>
                </a:r>
                <a:endParaRPr kumimoji="0" lang="zh-CN" altLang="en-US" sz="1134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19" name="矩形 318">
                <a:extLst>
                  <a:ext uri="{FF2B5EF4-FFF2-40B4-BE49-F238E27FC236}">
                    <a16:creationId xmlns:a16="http://schemas.microsoft.com/office/drawing/2014/main" id="{E235574A-0199-E39D-4DE8-B7D9FE6E1BA1}"/>
                  </a:ext>
                </a:extLst>
              </p:cNvPr>
              <p:cNvSpPr/>
              <p:nvPr/>
            </p:nvSpPr>
            <p:spPr>
              <a:xfrm>
                <a:off x="405578" y="1639126"/>
                <a:ext cx="406400" cy="406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134" b="1" kern="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T</a:t>
                </a:r>
                <a:endParaRPr kumimoji="0" lang="zh-CN" altLang="en-US" sz="1134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20" name="矩形 319">
                <a:extLst>
                  <a:ext uri="{FF2B5EF4-FFF2-40B4-BE49-F238E27FC236}">
                    <a16:creationId xmlns:a16="http://schemas.microsoft.com/office/drawing/2014/main" id="{A965C0F5-1BE9-8690-7DFA-C8CD576A18F0}"/>
                  </a:ext>
                </a:extLst>
              </p:cNvPr>
              <p:cNvSpPr/>
              <p:nvPr/>
            </p:nvSpPr>
            <p:spPr>
              <a:xfrm>
                <a:off x="839495" y="1639126"/>
                <a:ext cx="406400" cy="406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134" b="1" kern="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T</a:t>
                </a:r>
                <a:endParaRPr kumimoji="0" lang="zh-CN" altLang="en-US" sz="1134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21" name="矩形 320">
                <a:extLst>
                  <a:ext uri="{FF2B5EF4-FFF2-40B4-BE49-F238E27FC236}">
                    <a16:creationId xmlns:a16="http://schemas.microsoft.com/office/drawing/2014/main" id="{32274A10-5632-F076-084B-1D35CE06A761}"/>
                  </a:ext>
                </a:extLst>
              </p:cNvPr>
              <p:cNvSpPr/>
              <p:nvPr/>
            </p:nvSpPr>
            <p:spPr>
              <a:xfrm>
                <a:off x="1273412" y="1639126"/>
                <a:ext cx="406400" cy="406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134" b="1" kern="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T</a:t>
                </a:r>
                <a:endParaRPr kumimoji="0" lang="zh-CN" altLang="en-US" sz="1134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22" name="矩形 321">
                <a:extLst>
                  <a:ext uri="{FF2B5EF4-FFF2-40B4-BE49-F238E27FC236}">
                    <a16:creationId xmlns:a16="http://schemas.microsoft.com/office/drawing/2014/main" id="{E8D08BA5-7A6E-5619-E746-785144B275C8}"/>
                  </a:ext>
                </a:extLst>
              </p:cNvPr>
              <p:cNvSpPr/>
              <p:nvPr/>
            </p:nvSpPr>
            <p:spPr>
              <a:xfrm>
                <a:off x="1707329" y="1639126"/>
                <a:ext cx="406400" cy="406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T</a:t>
                </a:r>
                <a:endParaRPr kumimoji="0" lang="zh-CN" altLang="en-US" sz="1134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23" name="矩形 322">
                <a:extLst>
                  <a:ext uri="{FF2B5EF4-FFF2-40B4-BE49-F238E27FC236}">
                    <a16:creationId xmlns:a16="http://schemas.microsoft.com/office/drawing/2014/main" id="{2982ED37-8587-E68F-72D5-AB490AFCA4DF}"/>
                  </a:ext>
                </a:extLst>
              </p:cNvPr>
              <p:cNvSpPr/>
              <p:nvPr/>
            </p:nvSpPr>
            <p:spPr>
              <a:xfrm>
                <a:off x="405578" y="2071347"/>
                <a:ext cx="406400" cy="406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134" b="1" kern="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T</a:t>
                </a:r>
                <a:endParaRPr kumimoji="0" lang="zh-CN" altLang="en-US" sz="1134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FE031B05-A3AF-C429-8437-37047CB22A84}"/>
                  </a:ext>
                </a:extLst>
              </p:cNvPr>
              <p:cNvSpPr/>
              <p:nvPr/>
            </p:nvSpPr>
            <p:spPr>
              <a:xfrm>
                <a:off x="839495" y="2071347"/>
                <a:ext cx="406400" cy="406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134" b="1" kern="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T</a:t>
                </a:r>
                <a:endParaRPr kumimoji="0" lang="zh-CN" altLang="en-US" sz="1134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01234E68-5548-B41E-F547-93452D21F12B}"/>
                  </a:ext>
                </a:extLst>
              </p:cNvPr>
              <p:cNvSpPr/>
              <p:nvPr/>
            </p:nvSpPr>
            <p:spPr>
              <a:xfrm>
                <a:off x="1273412" y="2071347"/>
                <a:ext cx="406400" cy="406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134" b="1" kern="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T</a:t>
                </a:r>
                <a:endParaRPr kumimoji="0" lang="zh-CN" altLang="en-US" sz="1134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51400124-702F-8424-4DAC-7B3EFB68AD16}"/>
                  </a:ext>
                </a:extLst>
              </p:cNvPr>
              <p:cNvSpPr/>
              <p:nvPr/>
            </p:nvSpPr>
            <p:spPr>
              <a:xfrm>
                <a:off x="1707329" y="2071347"/>
                <a:ext cx="406400" cy="406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134" b="1" kern="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T</a:t>
                </a:r>
                <a:endParaRPr kumimoji="0" lang="zh-CN" altLang="en-US" sz="1134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E5BE7256-0562-EA95-C1F8-3D3C316D3484}"/>
                  </a:ext>
                </a:extLst>
              </p:cNvPr>
              <p:cNvSpPr/>
              <p:nvPr/>
            </p:nvSpPr>
            <p:spPr>
              <a:xfrm>
                <a:off x="405578" y="2503568"/>
                <a:ext cx="406400" cy="406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134" b="1" kern="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T</a:t>
                </a:r>
                <a:endParaRPr kumimoji="0" lang="zh-CN" altLang="en-US" sz="1134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E709C194-A2D6-273C-56A5-EEE950E4F421}"/>
                  </a:ext>
                </a:extLst>
              </p:cNvPr>
              <p:cNvSpPr/>
              <p:nvPr/>
            </p:nvSpPr>
            <p:spPr>
              <a:xfrm>
                <a:off x="839495" y="2503568"/>
                <a:ext cx="406400" cy="406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134" b="1" kern="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T</a:t>
                </a:r>
                <a:endParaRPr kumimoji="0" lang="zh-CN" altLang="en-US" sz="1134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29" name="矩形 328">
                <a:extLst>
                  <a:ext uri="{FF2B5EF4-FFF2-40B4-BE49-F238E27FC236}">
                    <a16:creationId xmlns:a16="http://schemas.microsoft.com/office/drawing/2014/main" id="{5FFB8D61-AB14-3F6F-F6F4-ACB490B9B02E}"/>
                  </a:ext>
                </a:extLst>
              </p:cNvPr>
              <p:cNvSpPr/>
              <p:nvPr/>
            </p:nvSpPr>
            <p:spPr>
              <a:xfrm>
                <a:off x="1273412" y="2503568"/>
                <a:ext cx="406400" cy="406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134" b="1" kern="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T</a:t>
                </a:r>
                <a:endParaRPr kumimoji="0" lang="zh-CN" altLang="en-US" sz="1134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F3DD3A60-320F-1F4A-3488-56AE2B81D18C}"/>
                  </a:ext>
                </a:extLst>
              </p:cNvPr>
              <p:cNvSpPr/>
              <p:nvPr/>
            </p:nvSpPr>
            <p:spPr>
              <a:xfrm>
                <a:off x="1707329" y="2503568"/>
                <a:ext cx="406400" cy="406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134" b="1" kern="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T</a:t>
                </a:r>
                <a:endParaRPr kumimoji="0" lang="zh-CN" altLang="en-US" sz="1134" b="1" i="0" u="none" strike="noStrike" kern="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BCFAFC68-AB88-6904-84EE-3563391A91D4}"/>
                </a:ext>
              </a:extLst>
            </p:cNvPr>
            <p:cNvGrpSpPr/>
            <p:nvPr/>
          </p:nvGrpSpPr>
          <p:grpSpPr>
            <a:xfrm>
              <a:off x="6406695" y="2655078"/>
              <a:ext cx="1956599" cy="1950319"/>
              <a:chOff x="7345306" y="3032507"/>
              <a:chExt cx="3299462" cy="3288873"/>
            </a:xfrm>
          </p:grpSpPr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1A0EE3C8-85BF-A416-231E-D1856E9C7A01}"/>
                  </a:ext>
                </a:extLst>
              </p:cNvPr>
              <p:cNvSpPr/>
              <p:nvPr/>
            </p:nvSpPr>
            <p:spPr>
              <a:xfrm>
                <a:off x="7345306" y="3032507"/>
                <a:ext cx="268076" cy="269811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solidFill>
                  <a:srgbClr val="F2954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kumimoji="0" lang="zh-CN" altLang="en-US" sz="1134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76" name="直接箭头连接符 275">
                <a:extLst>
                  <a:ext uri="{FF2B5EF4-FFF2-40B4-BE49-F238E27FC236}">
                    <a16:creationId xmlns:a16="http://schemas.microsoft.com/office/drawing/2014/main" id="{21BA4987-6FB0-EC2D-BEB7-712B426A12ED}"/>
                  </a:ext>
                </a:extLst>
              </p:cNvPr>
              <p:cNvCxnSpPr>
                <a:cxnSpLocks/>
                <a:stCxn id="275" idx="3"/>
              </p:cNvCxnSpPr>
              <p:nvPr/>
            </p:nvCxnSpPr>
            <p:spPr>
              <a:xfrm>
                <a:off x="7613382" y="3167413"/>
                <a:ext cx="74238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cxnSp>
            <p:nvCxnSpPr>
              <p:cNvPr id="277" name="直接箭头连接符 276">
                <a:extLst>
                  <a:ext uri="{FF2B5EF4-FFF2-40B4-BE49-F238E27FC236}">
                    <a16:creationId xmlns:a16="http://schemas.microsoft.com/office/drawing/2014/main" id="{A1AE0FD2-3678-D46A-DFFB-B897383C110D}"/>
                  </a:ext>
                </a:extLst>
              </p:cNvPr>
              <p:cNvCxnSpPr>
                <a:cxnSpLocks/>
                <a:stCxn id="275" idx="2"/>
              </p:cNvCxnSpPr>
              <p:nvPr/>
            </p:nvCxnSpPr>
            <p:spPr>
              <a:xfrm>
                <a:off x="7479344" y="3302318"/>
                <a:ext cx="0" cy="73654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5E50642E-134A-116F-F5E6-48DF8117D1E4}"/>
                  </a:ext>
                </a:extLst>
              </p:cNvPr>
              <p:cNvSpPr/>
              <p:nvPr/>
            </p:nvSpPr>
            <p:spPr>
              <a:xfrm>
                <a:off x="8355768" y="3032507"/>
                <a:ext cx="268076" cy="269811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solidFill>
                  <a:srgbClr val="F2954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kumimoji="0" lang="zh-CN" altLang="en-US" sz="1134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79" name="直接箭头连接符 278">
                <a:extLst>
                  <a:ext uri="{FF2B5EF4-FFF2-40B4-BE49-F238E27FC236}">
                    <a16:creationId xmlns:a16="http://schemas.microsoft.com/office/drawing/2014/main" id="{B000AE6F-75DA-7FF7-2C5A-F424861BA539}"/>
                  </a:ext>
                </a:extLst>
              </p:cNvPr>
              <p:cNvCxnSpPr>
                <a:cxnSpLocks/>
                <a:stCxn id="278" idx="3"/>
              </p:cNvCxnSpPr>
              <p:nvPr/>
            </p:nvCxnSpPr>
            <p:spPr>
              <a:xfrm>
                <a:off x="8623844" y="3167413"/>
                <a:ext cx="74238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cxnSp>
            <p:nvCxnSpPr>
              <p:cNvPr id="280" name="直接箭头连接符 279">
                <a:extLst>
                  <a:ext uri="{FF2B5EF4-FFF2-40B4-BE49-F238E27FC236}">
                    <a16:creationId xmlns:a16="http://schemas.microsoft.com/office/drawing/2014/main" id="{061F95FD-B729-AF9F-CB73-D712DE25CC41}"/>
                  </a:ext>
                </a:extLst>
              </p:cNvPr>
              <p:cNvCxnSpPr>
                <a:cxnSpLocks/>
                <a:stCxn id="278" idx="2"/>
              </p:cNvCxnSpPr>
              <p:nvPr/>
            </p:nvCxnSpPr>
            <p:spPr>
              <a:xfrm>
                <a:off x="8489806" y="3302318"/>
                <a:ext cx="0" cy="73654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F5C861E1-35FB-A7DB-8887-0AF3808BC827}"/>
                  </a:ext>
                </a:extLst>
              </p:cNvPr>
              <p:cNvSpPr/>
              <p:nvPr/>
            </p:nvSpPr>
            <p:spPr>
              <a:xfrm>
                <a:off x="9366230" y="3032507"/>
                <a:ext cx="268076" cy="269811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solidFill>
                  <a:srgbClr val="F2954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kumimoji="0" lang="zh-CN" altLang="en-US" sz="1134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82" name="直接箭头连接符 281">
                <a:extLst>
                  <a:ext uri="{FF2B5EF4-FFF2-40B4-BE49-F238E27FC236}">
                    <a16:creationId xmlns:a16="http://schemas.microsoft.com/office/drawing/2014/main" id="{CAFC9779-E4DA-6E07-C0D6-00D26068FC9F}"/>
                  </a:ext>
                </a:extLst>
              </p:cNvPr>
              <p:cNvCxnSpPr>
                <a:cxnSpLocks/>
                <a:stCxn id="281" idx="3"/>
              </p:cNvCxnSpPr>
              <p:nvPr/>
            </p:nvCxnSpPr>
            <p:spPr>
              <a:xfrm>
                <a:off x="9634306" y="3167413"/>
                <a:ext cx="74238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cxnSp>
            <p:nvCxnSpPr>
              <p:cNvPr id="283" name="直接箭头连接符 282">
                <a:extLst>
                  <a:ext uri="{FF2B5EF4-FFF2-40B4-BE49-F238E27FC236}">
                    <a16:creationId xmlns:a16="http://schemas.microsoft.com/office/drawing/2014/main" id="{444BAA46-88E9-DA9E-863D-ECBA5C5D3F67}"/>
                  </a:ext>
                </a:extLst>
              </p:cNvPr>
              <p:cNvCxnSpPr>
                <a:cxnSpLocks/>
                <a:stCxn id="281" idx="2"/>
              </p:cNvCxnSpPr>
              <p:nvPr/>
            </p:nvCxnSpPr>
            <p:spPr>
              <a:xfrm>
                <a:off x="9500268" y="3302318"/>
                <a:ext cx="0" cy="73654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65DFD12C-61B8-1973-C2EE-7FBF8ED80323}"/>
                  </a:ext>
                </a:extLst>
              </p:cNvPr>
              <p:cNvSpPr/>
              <p:nvPr/>
            </p:nvSpPr>
            <p:spPr>
              <a:xfrm>
                <a:off x="10376692" y="3032507"/>
                <a:ext cx="268076" cy="269811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solidFill>
                  <a:srgbClr val="F2954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kumimoji="0" lang="zh-CN" altLang="en-US" sz="1134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85" name="直接箭头连接符 284">
                <a:extLst>
                  <a:ext uri="{FF2B5EF4-FFF2-40B4-BE49-F238E27FC236}">
                    <a16:creationId xmlns:a16="http://schemas.microsoft.com/office/drawing/2014/main" id="{04623B0E-78D3-B14E-DF08-05C95B6EDF02}"/>
                  </a:ext>
                </a:extLst>
              </p:cNvPr>
              <p:cNvCxnSpPr>
                <a:cxnSpLocks/>
                <a:stCxn id="284" idx="2"/>
              </p:cNvCxnSpPr>
              <p:nvPr/>
            </p:nvCxnSpPr>
            <p:spPr>
              <a:xfrm>
                <a:off x="10510730" y="3302318"/>
                <a:ext cx="0" cy="73654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DF8F8A4D-9610-601A-9A8C-2E766064D13A}"/>
                  </a:ext>
                </a:extLst>
              </p:cNvPr>
              <p:cNvSpPr/>
              <p:nvPr/>
            </p:nvSpPr>
            <p:spPr>
              <a:xfrm>
                <a:off x="7345306" y="4038861"/>
                <a:ext cx="268076" cy="269811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solidFill>
                  <a:srgbClr val="F2954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kumimoji="0" lang="zh-CN" altLang="en-US" sz="1134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87" name="直接箭头连接符 286">
                <a:extLst>
                  <a:ext uri="{FF2B5EF4-FFF2-40B4-BE49-F238E27FC236}">
                    <a16:creationId xmlns:a16="http://schemas.microsoft.com/office/drawing/2014/main" id="{006ABD6F-1E4D-8E1C-B0C8-B7CC82F54868}"/>
                  </a:ext>
                </a:extLst>
              </p:cNvPr>
              <p:cNvCxnSpPr>
                <a:cxnSpLocks/>
                <a:stCxn id="286" idx="3"/>
              </p:cNvCxnSpPr>
              <p:nvPr/>
            </p:nvCxnSpPr>
            <p:spPr>
              <a:xfrm>
                <a:off x="7613382" y="4173767"/>
                <a:ext cx="74238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cxnSp>
            <p:nvCxnSpPr>
              <p:cNvPr id="288" name="直接箭头连接符 287">
                <a:extLst>
                  <a:ext uri="{FF2B5EF4-FFF2-40B4-BE49-F238E27FC236}">
                    <a16:creationId xmlns:a16="http://schemas.microsoft.com/office/drawing/2014/main" id="{06C37442-0038-EAEF-E175-1649291130FE}"/>
                  </a:ext>
                </a:extLst>
              </p:cNvPr>
              <p:cNvCxnSpPr>
                <a:cxnSpLocks/>
                <a:stCxn id="286" idx="2"/>
              </p:cNvCxnSpPr>
              <p:nvPr/>
            </p:nvCxnSpPr>
            <p:spPr>
              <a:xfrm>
                <a:off x="7479344" y="4308672"/>
                <a:ext cx="0" cy="73654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B12CE744-11F6-A9E4-46B2-3A30144F2BC4}"/>
                  </a:ext>
                </a:extLst>
              </p:cNvPr>
              <p:cNvSpPr/>
              <p:nvPr/>
            </p:nvSpPr>
            <p:spPr>
              <a:xfrm>
                <a:off x="8355768" y="4038861"/>
                <a:ext cx="268076" cy="269811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solidFill>
                  <a:srgbClr val="F2954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kumimoji="0" lang="zh-CN" altLang="en-US" sz="1134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90" name="直接箭头连接符 289">
                <a:extLst>
                  <a:ext uri="{FF2B5EF4-FFF2-40B4-BE49-F238E27FC236}">
                    <a16:creationId xmlns:a16="http://schemas.microsoft.com/office/drawing/2014/main" id="{AB23DACC-03A6-98F0-7F9B-5E4C9D6257E2}"/>
                  </a:ext>
                </a:extLst>
              </p:cNvPr>
              <p:cNvCxnSpPr>
                <a:cxnSpLocks/>
                <a:stCxn id="289" idx="3"/>
              </p:cNvCxnSpPr>
              <p:nvPr/>
            </p:nvCxnSpPr>
            <p:spPr>
              <a:xfrm>
                <a:off x="8623844" y="4173767"/>
                <a:ext cx="74238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cxnSp>
            <p:nvCxnSpPr>
              <p:cNvPr id="291" name="直接箭头连接符 290">
                <a:extLst>
                  <a:ext uri="{FF2B5EF4-FFF2-40B4-BE49-F238E27FC236}">
                    <a16:creationId xmlns:a16="http://schemas.microsoft.com/office/drawing/2014/main" id="{3898645F-8AE8-DD5C-14F6-6F03FFFC98E7}"/>
                  </a:ext>
                </a:extLst>
              </p:cNvPr>
              <p:cNvCxnSpPr>
                <a:cxnSpLocks/>
                <a:stCxn id="289" idx="2"/>
              </p:cNvCxnSpPr>
              <p:nvPr/>
            </p:nvCxnSpPr>
            <p:spPr>
              <a:xfrm>
                <a:off x="8489806" y="4308672"/>
                <a:ext cx="0" cy="73654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BB1D556F-B573-E9DA-43CC-7F89A6BF2F38}"/>
                  </a:ext>
                </a:extLst>
              </p:cNvPr>
              <p:cNvSpPr/>
              <p:nvPr/>
            </p:nvSpPr>
            <p:spPr>
              <a:xfrm>
                <a:off x="9366230" y="4038861"/>
                <a:ext cx="268076" cy="269811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solidFill>
                  <a:srgbClr val="F2954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kumimoji="0" lang="zh-CN" altLang="en-US" sz="1134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93" name="直接箭头连接符 292">
                <a:extLst>
                  <a:ext uri="{FF2B5EF4-FFF2-40B4-BE49-F238E27FC236}">
                    <a16:creationId xmlns:a16="http://schemas.microsoft.com/office/drawing/2014/main" id="{771612B0-6C04-1CE6-E783-3BC886B944E5}"/>
                  </a:ext>
                </a:extLst>
              </p:cNvPr>
              <p:cNvCxnSpPr>
                <a:cxnSpLocks/>
                <a:stCxn id="292" idx="3"/>
              </p:cNvCxnSpPr>
              <p:nvPr/>
            </p:nvCxnSpPr>
            <p:spPr>
              <a:xfrm>
                <a:off x="9634306" y="4173767"/>
                <a:ext cx="74238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cxnSp>
            <p:nvCxnSpPr>
              <p:cNvPr id="294" name="直接箭头连接符 293">
                <a:extLst>
                  <a:ext uri="{FF2B5EF4-FFF2-40B4-BE49-F238E27FC236}">
                    <a16:creationId xmlns:a16="http://schemas.microsoft.com/office/drawing/2014/main" id="{2D712768-61E0-DAF0-45E3-BCB57FAF95AE}"/>
                  </a:ext>
                </a:extLst>
              </p:cNvPr>
              <p:cNvCxnSpPr>
                <a:cxnSpLocks/>
                <a:stCxn id="292" idx="2"/>
              </p:cNvCxnSpPr>
              <p:nvPr/>
            </p:nvCxnSpPr>
            <p:spPr>
              <a:xfrm>
                <a:off x="9500268" y="4308672"/>
                <a:ext cx="0" cy="73654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895224CA-E666-C774-6105-3B86100082B6}"/>
                  </a:ext>
                </a:extLst>
              </p:cNvPr>
              <p:cNvSpPr/>
              <p:nvPr/>
            </p:nvSpPr>
            <p:spPr>
              <a:xfrm>
                <a:off x="10376692" y="4038861"/>
                <a:ext cx="268076" cy="269811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solidFill>
                  <a:srgbClr val="F2954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kumimoji="0" lang="zh-CN" altLang="en-US" sz="1134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96" name="直接箭头连接符 295">
                <a:extLst>
                  <a:ext uri="{FF2B5EF4-FFF2-40B4-BE49-F238E27FC236}">
                    <a16:creationId xmlns:a16="http://schemas.microsoft.com/office/drawing/2014/main" id="{0BF66C3F-05BC-B3B2-857D-DBD2FE12DDF9}"/>
                  </a:ext>
                </a:extLst>
              </p:cNvPr>
              <p:cNvCxnSpPr>
                <a:cxnSpLocks/>
                <a:stCxn id="295" idx="2"/>
              </p:cNvCxnSpPr>
              <p:nvPr/>
            </p:nvCxnSpPr>
            <p:spPr>
              <a:xfrm>
                <a:off x="10510730" y="4308672"/>
                <a:ext cx="0" cy="73654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4E99A20D-94BF-0D4A-AFFD-BC6FF2737B1A}"/>
                  </a:ext>
                </a:extLst>
              </p:cNvPr>
              <p:cNvSpPr/>
              <p:nvPr/>
            </p:nvSpPr>
            <p:spPr>
              <a:xfrm>
                <a:off x="7345306" y="5045215"/>
                <a:ext cx="268076" cy="269811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solidFill>
                  <a:srgbClr val="F2954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kumimoji="0" lang="zh-CN" altLang="en-US" sz="1134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98" name="直接箭头连接符 297">
                <a:extLst>
                  <a:ext uri="{FF2B5EF4-FFF2-40B4-BE49-F238E27FC236}">
                    <a16:creationId xmlns:a16="http://schemas.microsoft.com/office/drawing/2014/main" id="{BC76C6CB-3C57-4B1F-23ED-4A6983F62CAB}"/>
                  </a:ext>
                </a:extLst>
              </p:cNvPr>
              <p:cNvCxnSpPr>
                <a:cxnSpLocks/>
                <a:stCxn id="297" idx="3"/>
              </p:cNvCxnSpPr>
              <p:nvPr/>
            </p:nvCxnSpPr>
            <p:spPr>
              <a:xfrm>
                <a:off x="7613382" y="5180121"/>
                <a:ext cx="74238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cxnSp>
            <p:nvCxnSpPr>
              <p:cNvPr id="299" name="直接箭头连接符 298">
                <a:extLst>
                  <a:ext uri="{FF2B5EF4-FFF2-40B4-BE49-F238E27FC236}">
                    <a16:creationId xmlns:a16="http://schemas.microsoft.com/office/drawing/2014/main" id="{02708C3B-C66D-B0CD-4B6A-6C7C37F8FE26}"/>
                  </a:ext>
                </a:extLst>
              </p:cNvPr>
              <p:cNvCxnSpPr>
                <a:cxnSpLocks/>
                <a:stCxn id="297" idx="2"/>
              </p:cNvCxnSpPr>
              <p:nvPr/>
            </p:nvCxnSpPr>
            <p:spPr>
              <a:xfrm>
                <a:off x="7479344" y="5315026"/>
                <a:ext cx="0" cy="73654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1C871075-2DF3-5C83-6B61-DAD43A05B514}"/>
                  </a:ext>
                </a:extLst>
              </p:cNvPr>
              <p:cNvSpPr/>
              <p:nvPr/>
            </p:nvSpPr>
            <p:spPr>
              <a:xfrm>
                <a:off x="8355768" y="5045215"/>
                <a:ext cx="268076" cy="269811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solidFill>
                  <a:srgbClr val="F2954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kumimoji="0" lang="zh-CN" altLang="en-US" sz="1134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301" name="直接箭头连接符 300">
                <a:extLst>
                  <a:ext uri="{FF2B5EF4-FFF2-40B4-BE49-F238E27FC236}">
                    <a16:creationId xmlns:a16="http://schemas.microsoft.com/office/drawing/2014/main" id="{899037C8-0FA6-457D-7AB3-1FC2754026BC}"/>
                  </a:ext>
                </a:extLst>
              </p:cNvPr>
              <p:cNvCxnSpPr>
                <a:cxnSpLocks/>
                <a:stCxn id="300" idx="3"/>
              </p:cNvCxnSpPr>
              <p:nvPr/>
            </p:nvCxnSpPr>
            <p:spPr>
              <a:xfrm>
                <a:off x="8623844" y="5180121"/>
                <a:ext cx="74238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cxnSp>
            <p:nvCxnSpPr>
              <p:cNvPr id="302" name="直接箭头连接符 301">
                <a:extLst>
                  <a:ext uri="{FF2B5EF4-FFF2-40B4-BE49-F238E27FC236}">
                    <a16:creationId xmlns:a16="http://schemas.microsoft.com/office/drawing/2014/main" id="{6083011B-6209-3F6D-9E15-7835BA53A483}"/>
                  </a:ext>
                </a:extLst>
              </p:cNvPr>
              <p:cNvCxnSpPr>
                <a:cxnSpLocks/>
                <a:stCxn id="300" idx="2"/>
              </p:cNvCxnSpPr>
              <p:nvPr/>
            </p:nvCxnSpPr>
            <p:spPr>
              <a:xfrm>
                <a:off x="8489806" y="5315026"/>
                <a:ext cx="0" cy="73654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2E371E7E-8209-5688-337C-936BF61165D0}"/>
                  </a:ext>
                </a:extLst>
              </p:cNvPr>
              <p:cNvSpPr/>
              <p:nvPr/>
            </p:nvSpPr>
            <p:spPr>
              <a:xfrm>
                <a:off x="9366230" y="5045215"/>
                <a:ext cx="268076" cy="269811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solidFill>
                  <a:srgbClr val="F2954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kumimoji="0" lang="zh-CN" altLang="en-US" sz="1134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304" name="直接箭头连接符 303">
                <a:extLst>
                  <a:ext uri="{FF2B5EF4-FFF2-40B4-BE49-F238E27FC236}">
                    <a16:creationId xmlns:a16="http://schemas.microsoft.com/office/drawing/2014/main" id="{784DF032-F814-3ACD-BF67-40B83E3DF650}"/>
                  </a:ext>
                </a:extLst>
              </p:cNvPr>
              <p:cNvCxnSpPr>
                <a:cxnSpLocks/>
                <a:stCxn id="303" idx="3"/>
              </p:cNvCxnSpPr>
              <p:nvPr/>
            </p:nvCxnSpPr>
            <p:spPr>
              <a:xfrm>
                <a:off x="9634306" y="5180121"/>
                <a:ext cx="74238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cxnSp>
            <p:nvCxnSpPr>
              <p:cNvPr id="305" name="直接箭头连接符 304">
                <a:extLst>
                  <a:ext uri="{FF2B5EF4-FFF2-40B4-BE49-F238E27FC236}">
                    <a16:creationId xmlns:a16="http://schemas.microsoft.com/office/drawing/2014/main" id="{4013672B-2101-F8DE-5FF9-EE168D52D3DA}"/>
                  </a:ext>
                </a:extLst>
              </p:cNvPr>
              <p:cNvCxnSpPr>
                <a:cxnSpLocks/>
                <a:stCxn id="303" idx="2"/>
              </p:cNvCxnSpPr>
              <p:nvPr/>
            </p:nvCxnSpPr>
            <p:spPr>
              <a:xfrm>
                <a:off x="9500268" y="5315026"/>
                <a:ext cx="0" cy="73654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5D790788-1CE7-41B3-D4F0-D2CC7001C47A}"/>
                  </a:ext>
                </a:extLst>
              </p:cNvPr>
              <p:cNvSpPr/>
              <p:nvPr/>
            </p:nvSpPr>
            <p:spPr>
              <a:xfrm>
                <a:off x="10376692" y="5045215"/>
                <a:ext cx="268076" cy="269811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solidFill>
                  <a:srgbClr val="F2954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kumimoji="0" lang="zh-CN" altLang="en-US" sz="1134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307" name="直接箭头连接符 306">
                <a:extLst>
                  <a:ext uri="{FF2B5EF4-FFF2-40B4-BE49-F238E27FC236}">
                    <a16:creationId xmlns:a16="http://schemas.microsoft.com/office/drawing/2014/main" id="{0F44244B-0109-F085-4875-DBD8A2365A80}"/>
                  </a:ext>
                </a:extLst>
              </p:cNvPr>
              <p:cNvCxnSpPr>
                <a:cxnSpLocks/>
                <a:stCxn id="306" idx="2"/>
              </p:cNvCxnSpPr>
              <p:nvPr/>
            </p:nvCxnSpPr>
            <p:spPr>
              <a:xfrm>
                <a:off x="10510730" y="5315026"/>
                <a:ext cx="0" cy="73654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EEDE1CA4-06B0-A5FA-F1EE-6BF4DCA2EAAB}"/>
                  </a:ext>
                </a:extLst>
              </p:cNvPr>
              <p:cNvSpPr/>
              <p:nvPr/>
            </p:nvSpPr>
            <p:spPr>
              <a:xfrm>
                <a:off x="7345306" y="6051569"/>
                <a:ext cx="268076" cy="269811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solidFill>
                  <a:srgbClr val="F2954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kumimoji="0" lang="zh-CN" altLang="en-US" sz="1134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309" name="直接箭头连接符 308">
                <a:extLst>
                  <a:ext uri="{FF2B5EF4-FFF2-40B4-BE49-F238E27FC236}">
                    <a16:creationId xmlns:a16="http://schemas.microsoft.com/office/drawing/2014/main" id="{6E8A3256-973C-4245-BCF8-2ECA151ED857}"/>
                  </a:ext>
                </a:extLst>
              </p:cNvPr>
              <p:cNvCxnSpPr>
                <a:cxnSpLocks/>
                <a:stCxn id="308" idx="3"/>
              </p:cNvCxnSpPr>
              <p:nvPr/>
            </p:nvCxnSpPr>
            <p:spPr>
              <a:xfrm>
                <a:off x="7613382" y="6186475"/>
                <a:ext cx="74238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4D6D9D7B-CB14-9EC3-EA37-BA5802500278}"/>
                  </a:ext>
                </a:extLst>
              </p:cNvPr>
              <p:cNvSpPr/>
              <p:nvPr/>
            </p:nvSpPr>
            <p:spPr>
              <a:xfrm>
                <a:off x="8355768" y="6051569"/>
                <a:ext cx="268076" cy="269811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solidFill>
                  <a:srgbClr val="F2954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kumimoji="0" lang="zh-CN" altLang="en-US" sz="1134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311" name="直接箭头连接符 310">
                <a:extLst>
                  <a:ext uri="{FF2B5EF4-FFF2-40B4-BE49-F238E27FC236}">
                    <a16:creationId xmlns:a16="http://schemas.microsoft.com/office/drawing/2014/main" id="{A3CDD795-1ED8-6032-98F3-908976813DBA}"/>
                  </a:ext>
                </a:extLst>
              </p:cNvPr>
              <p:cNvCxnSpPr>
                <a:cxnSpLocks/>
                <a:stCxn id="310" idx="3"/>
              </p:cNvCxnSpPr>
              <p:nvPr/>
            </p:nvCxnSpPr>
            <p:spPr>
              <a:xfrm>
                <a:off x="8623844" y="6186475"/>
                <a:ext cx="74238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312" name="矩形 311">
                <a:extLst>
                  <a:ext uri="{FF2B5EF4-FFF2-40B4-BE49-F238E27FC236}">
                    <a16:creationId xmlns:a16="http://schemas.microsoft.com/office/drawing/2014/main" id="{0FB8B0F7-A1B3-8CE1-E236-6FCF74F3072E}"/>
                  </a:ext>
                </a:extLst>
              </p:cNvPr>
              <p:cNvSpPr/>
              <p:nvPr/>
            </p:nvSpPr>
            <p:spPr>
              <a:xfrm>
                <a:off x="9366230" y="6051569"/>
                <a:ext cx="268076" cy="269811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solidFill>
                  <a:srgbClr val="F2954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kumimoji="0" lang="zh-CN" altLang="en-US" sz="1134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313" name="直接箭头连接符 312">
                <a:extLst>
                  <a:ext uri="{FF2B5EF4-FFF2-40B4-BE49-F238E27FC236}">
                    <a16:creationId xmlns:a16="http://schemas.microsoft.com/office/drawing/2014/main" id="{42404FD2-502B-C342-5699-EB37E7CE4D9F}"/>
                  </a:ext>
                </a:extLst>
              </p:cNvPr>
              <p:cNvCxnSpPr>
                <a:cxnSpLocks/>
                <a:stCxn id="312" idx="3"/>
              </p:cNvCxnSpPr>
              <p:nvPr/>
            </p:nvCxnSpPr>
            <p:spPr>
              <a:xfrm>
                <a:off x="9634306" y="6186475"/>
                <a:ext cx="74238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314" name="矩形 313">
                <a:extLst>
                  <a:ext uri="{FF2B5EF4-FFF2-40B4-BE49-F238E27FC236}">
                    <a16:creationId xmlns:a16="http://schemas.microsoft.com/office/drawing/2014/main" id="{11CB924F-E22E-72E2-58BB-F5A3AC6BD601}"/>
                  </a:ext>
                </a:extLst>
              </p:cNvPr>
              <p:cNvSpPr/>
              <p:nvPr/>
            </p:nvSpPr>
            <p:spPr>
              <a:xfrm>
                <a:off x="10376692" y="6051569"/>
                <a:ext cx="268076" cy="269811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solidFill>
                  <a:srgbClr val="F2954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kumimoji="0" lang="zh-CN" altLang="en-US" sz="1134" b="1" i="0" u="none" strike="noStrike" kern="0" cap="none" spc="0" normalizeH="0" baseline="-25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</p:grp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7BA6E4B2-B55F-0303-00DA-7D0C9B126B54}"/>
                </a:ext>
              </a:extLst>
            </p:cNvPr>
            <p:cNvCxnSpPr>
              <a:cxnSpLocks/>
            </p:cNvCxnSpPr>
            <p:nvPr/>
          </p:nvCxnSpPr>
          <p:spPr>
            <a:xfrm>
              <a:off x="8363294" y="3318249"/>
              <a:ext cx="44023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29545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8151345C-2AD4-BB41-723D-ACECD6D20D89}"/>
                </a:ext>
              </a:extLst>
            </p:cNvPr>
            <p:cNvCxnSpPr>
              <a:cxnSpLocks/>
            </p:cNvCxnSpPr>
            <p:nvPr/>
          </p:nvCxnSpPr>
          <p:spPr>
            <a:xfrm>
              <a:off x="8363294" y="3928624"/>
              <a:ext cx="44023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29545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D26A51D7-3850-16C9-E6B9-69FEF3C74974}"/>
                </a:ext>
              </a:extLst>
            </p:cNvPr>
            <p:cNvCxnSpPr>
              <a:cxnSpLocks/>
            </p:cNvCxnSpPr>
            <p:nvPr/>
          </p:nvCxnSpPr>
          <p:spPr>
            <a:xfrm>
              <a:off x="8363294" y="4519801"/>
              <a:ext cx="44023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29545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33" name="直接箭头连接符 232">
              <a:extLst>
                <a:ext uri="{FF2B5EF4-FFF2-40B4-BE49-F238E27FC236}">
                  <a16:creationId xmlns:a16="http://schemas.microsoft.com/office/drawing/2014/main" id="{ADB35597-D2DC-FB41-B063-F80DC426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494440" y="4631627"/>
              <a:ext cx="0" cy="570615"/>
            </a:xfrm>
            <a:prstGeom prst="straightConnector1">
              <a:avLst/>
            </a:prstGeom>
            <a:noFill/>
            <a:ln w="38100" cap="flat" cmpd="sng" algn="ctr">
              <a:solidFill>
                <a:srgbClr val="F29545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823C73E3-F08B-A36E-1580-5FED86B19CBB}"/>
                </a:ext>
              </a:extLst>
            </p:cNvPr>
            <p:cNvCxnSpPr>
              <a:cxnSpLocks/>
            </p:cNvCxnSpPr>
            <p:nvPr/>
          </p:nvCxnSpPr>
          <p:spPr>
            <a:xfrm>
              <a:off x="7091807" y="4631627"/>
              <a:ext cx="0" cy="570615"/>
            </a:xfrm>
            <a:prstGeom prst="straightConnector1">
              <a:avLst/>
            </a:prstGeom>
            <a:noFill/>
            <a:ln w="38100" cap="flat" cmpd="sng" algn="ctr">
              <a:solidFill>
                <a:srgbClr val="F29545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934B07F5-D47C-03F4-FA94-D3EB4C0CD831}"/>
                </a:ext>
              </a:extLst>
            </p:cNvPr>
            <p:cNvCxnSpPr>
              <a:cxnSpLocks/>
            </p:cNvCxnSpPr>
            <p:nvPr/>
          </p:nvCxnSpPr>
          <p:spPr>
            <a:xfrm>
              <a:off x="7689175" y="4631627"/>
              <a:ext cx="0" cy="570615"/>
            </a:xfrm>
            <a:prstGeom prst="straightConnector1">
              <a:avLst/>
            </a:prstGeom>
            <a:noFill/>
            <a:ln w="38100" cap="flat" cmpd="sng" algn="ctr">
              <a:solidFill>
                <a:srgbClr val="F29545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08D49460-3553-EBDC-CF5A-36A1651A1001}"/>
                </a:ext>
              </a:extLst>
            </p:cNvPr>
            <p:cNvCxnSpPr>
              <a:cxnSpLocks/>
            </p:cNvCxnSpPr>
            <p:nvPr/>
          </p:nvCxnSpPr>
          <p:spPr>
            <a:xfrm>
              <a:off x="8286542" y="4631627"/>
              <a:ext cx="0" cy="570615"/>
            </a:xfrm>
            <a:prstGeom prst="straightConnector1">
              <a:avLst/>
            </a:prstGeom>
            <a:noFill/>
            <a:ln w="38100" cap="flat" cmpd="sng" algn="ctr">
              <a:solidFill>
                <a:srgbClr val="F29545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FAE36E5F-ABF5-82EA-0372-D16DEEF9928B}"/>
                </a:ext>
              </a:extLst>
            </p:cNvPr>
            <p:cNvCxnSpPr>
              <a:cxnSpLocks/>
            </p:cNvCxnSpPr>
            <p:nvPr/>
          </p:nvCxnSpPr>
          <p:spPr>
            <a:xfrm>
              <a:off x="8363294" y="2735077"/>
              <a:ext cx="44023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29545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B4774153-045A-C969-4447-20812308DDC4}"/>
                </a:ext>
              </a:extLst>
            </p:cNvPr>
            <p:cNvCxnSpPr>
              <a:cxnSpLocks/>
            </p:cNvCxnSpPr>
            <p:nvPr/>
          </p:nvCxnSpPr>
          <p:spPr>
            <a:xfrm>
              <a:off x="6493587" y="2456930"/>
              <a:ext cx="0" cy="235088"/>
            </a:xfrm>
            <a:prstGeom prst="straightConnector1">
              <a:avLst/>
            </a:prstGeom>
            <a:noFill/>
            <a:ln w="38100" cap="flat" cmpd="sng" algn="ctr">
              <a:solidFill>
                <a:srgbClr val="F29545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41570E0E-8386-825C-8AD5-2AB08E87E359}"/>
                </a:ext>
              </a:extLst>
            </p:cNvPr>
            <p:cNvCxnSpPr>
              <a:cxnSpLocks/>
            </p:cNvCxnSpPr>
            <p:nvPr/>
          </p:nvCxnSpPr>
          <p:spPr>
            <a:xfrm>
              <a:off x="7090954" y="2456930"/>
              <a:ext cx="0" cy="235088"/>
            </a:xfrm>
            <a:prstGeom prst="straightConnector1">
              <a:avLst/>
            </a:prstGeom>
            <a:noFill/>
            <a:ln w="38100" cap="flat" cmpd="sng" algn="ctr">
              <a:solidFill>
                <a:srgbClr val="F29545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40" name="直接箭头连接符 239">
              <a:extLst>
                <a:ext uri="{FF2B5EF4-FFF2-40B4-BE49-F238E27FC236}">
                  <a16:creationId xmlns:a16="http://schemas.microsoft.com/office/drawing/2014/main" id="{46CD14E6-A4B0-21B2-60D2-F31288C8F3BD}"/>
                </a:ext>
              </a:extLst>
            </p:cNvPr>
            <p:cNvCxnSpPr>
              <a:cxnSpLocks/>
            </p:cNvCxnSpPr>
            <p:nvPr/>
          </p:nvCxnSpPr>
          <p:spPr>
            <a:xfrm>
              <a:off x="7688322" y="2456930"/>
              <a:ext cx="0" cy="235088"/>
            </a:xfrm>
            <a:prstGeom prst="straightConnector1">
              <a:avLst/>
            </a:prstGeom>
            <a:noFill/>
            <a:ln w="38100" cap="flat" cmpd="sng" algn="ctr">
              <a:solidFill>
                <a:srgbClr val="F29545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41" name="直接箭头连接符 240">
              <a:extLst>
                <a:ext uri="{FF2B5EF4-FFF2-40B4-BE49-F238E27FC236}">
                  <a16:creationId xmlns:a16="http://schemas.microsoft.com/office/drawing/2014/main" id="{857989E7-EBCF-50B9-17A2-E39C7934A6FD}"/>
                </a:ext>
              </a:extLst>
            </p:cNvPr>
            <p:cNvCxnSpPr>
              <a:cxnSpLocks/>
            </p:cNvCxnSpPr>
            <p:nvPr/>
          </p:nvCxnSpPr>
          <p:spPr>
            <a:xfrm>
              <a:off x="8285689" y="2456930"/>
              <a:ext cx="0" cy="235088"/>
            </a:xfrm>
            <a:prstGeom prst="straightConnector1">
              <a:avLst/>
            </a:prstGeom>
            <a:noFill/>
            <a:ln w="38100" cap="flat" cmpd="sng" algn="ctr">
              <a:solidFill>
                <a:srgbClr val="F29545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grpSp>
          <p:nvGrpSpPr>
            <p:cNvPr id="242" name="组合 241">
              <a:extLst>
                <a:ext uri="{FF2B5EF4-FFF2-40B4-BE49-F238E27FC236}">
                  <a16:creationId xmlns:a16="http://schemas.microsoft.com/office/drawing/2014/main" id="{24980DBA-B89F-9C0D-F9A1-6F73DFCB0B39}"/>
                </a:ext>
              </a:extLst>
            </p:cNvPr>
            <p:cNvGrpSpPr/>
            <p:nvPr/>
          </p:nvGrpSpPr>
          <p:grpSpPr>
            <a:xfrm rot="16200000">
              <a:off x="5379767" y="3506205"/>
              <a:ext cx="1792104" cy="235088"/>
              <a:chOff x="7753216" y="2427597"/>
              <a:chExt cx="1939182" cy="254382"/>
            </a:xfrm>
          </p:grpSpPr>
          <p:cxnSp>
            <p:nvCxnSpPr>
              <p:cNvPr id="271" name="直接箭头连接符 270">
                <a:extLst>
                  <a:ext uri="{FF2B5EF4-FFF2-40B4-BE49-F238E27FC236}">
                    <a16:creationId xmlns:a16="http://schemas.microsoft.com/office/drawing/2014/main" id="{D5085C5E-A164-DE44-4E1F-F72076CC80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3216" y="2427597"/>
                <a:ext cx="0" cy="25438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cxnSp>
            <p:nvCxnSpPr>
              <p:cNvPr id="272" name="直接箭头连接符 271">
                <a:extLst>
                  <a:ext uri="{FF2B5EF4-FFF2-40B4-BE49-F238E27FC236}">
                    <a16:creationId xmlns:a16="http://schemas.microsoft.com/office/drawing/2014/main" id="{A9F3933E-A6FF-8746-8087-4C6CFF224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9609" y="2427597"/>
                <a:ext cx="0" cy="25438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cxnSp>
            <p:nvCxnSpPr>
              <p:cNvPr id="273" name="直接箭头连接符 272">
                <a:extLst>
                  <a:ext uri="{FF2B5EF4-FFF2-40B4-BE49-F238E27FC236}">
                    <a16:creationId xmlns:a16="http://schemas.microsoft.com/office/drawing/2014/main" id="{2F2F2FA2-32D7-6622-C6AB-E36EF82885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6002" y="2427597"/>
                <a:ext cx="0" cy="25438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cxnSp>
            <p:nvCxnSpPr>
              <p:cNvPr id="274" name="直接箭头连接符 273">
                <a:extLst>
                  <a:ext uri="{FF2B5EF4-FFF2-40B4-BE49-F238E27FC236}">
                    <a16:creationId xmlns:a16="http://schemas.microsoft.com/office/drawing/2014/main" id="{803136B2-856B-E286-A16A-D9B5B5794B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2398" y="2427597"/>
                <a:ext cx="0" cy="25438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29545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</p:grpSp>
        <p:cxnSp>
          <p:nvCxnSpPr>
            <p:cNvPr id="243" name="直接箭头连接符 242">
              <a:extLst>
                <a:ext uri="{FF2B5EF4-FFF2-40B4-BE49-F238E27FC236}">
                  <a16:creationId xmlns:a16="http://schemas.microsoft.com/office/drawing/2014/main" id="{78F5A258-2FDC-0DDE-E198-27F1DFBCE98F}"/>
                </a:ext>
              </a:extLst>
            </p:cNvPr>
            <p:cNvCxnSpPr>
              <a:cxnSpLocks/>
            </p:cNvCxnSpPr>
            <p:nvPr/>
          </p:nvCxnSpPr>
          <p:spPr>
            <a:xfrm>
              <a:off x="6565665" y="2674928"/>
              <a:ext cx="44023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44" name="直接箭头连接符 243">
              <a:extLst>
                <a:ext uri="{FF2B5EF4-FFF2-40B4-BE49-F238E27FC236}">
                  <a16:creationId xmlns:a16="http://schemas.microsoft.com/office/drawing/2014/main" id="{44375781-811D-BAC1-FCBB-0042342BBBD3}"/>
                </a:ext>
              </a:extLst>
            </p:cNvPr>
            <p:cNvCxnSpPr>
              <a:cxnSpLocks/>
            </p:cNvCxnSpPr>
            <p:nvPr/>
          </p:nvCxnSpPr>
          <p:spPr>
            <a:xfrm>
              <a:off x="6563170" y="3280838"/>
              <a:ext cx="44023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45" name="直接箭头连接符 244">
              <a:extLst>
                <a:ext uri="{FF2B5EF4-FFF2-40B4-BE49-F238E27FC236}">
                  <a16:creationId xmlns:a16="http://schemas.microsoft.com/office/drawing/2014/main" id="{8D9F1D87-C393-59BB-7EDE-BD8D6AB90EBA}"/>
                </a:ext>
              </a:extLst>
            </p:cNvPr>
            <p:cNvCxnSpPr>
              <a:cxnSpLocks/>
            </p:cNvCxnSpPr>
            <p:nvPr/>
          </p:nvCxnSpPr>
          <p:spPr>
            <a:xfrm>
              <a:off x="6560674" y="3886748"/>
              <a:ext cx="44023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46" name="直接箭头连接符 245">
              <a:extLst>
                <a:ext uri="{FF2B5EF4-FFF2-40B4-BE49-F238E27FC236}">
                  <a16:creationId xmlns:a16="http://schemas.microsoft.com/office/drawing/2014/main" id="{600E6C66-86FC-02D0-9244-5B5603B08D9C}"/>
                </a:ext>
              </a:extLst>
            </p:cNvPr>
            <p:cNvCxnSpPr>
              <a:cxnSpLocks/>
            </p:cNvCxnSpPr>
            <p:nvPr/>
          </p:nvCxnSpPr>
          <p:spPr>
            <a:xfrm>
              <a:off x="6558179" y="4492658"/>
              <a:ext cx="44023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47" name="直接箭头连接符 246">
              <a:extLst>
                <a:ext uri="{FF2B5EF4-FFF2-40B4-BE49-F238E27FC236}">
                  <a16:creationId xmlns:a16="http://schemas.microsoft.com/office/drawing/2014/main" id="{45282A57-A3E1-63A7-AA5D-361AFDD10D6C}"/>
                </a:ext>
              </a:extLst>
            </p:cNvPr>
            <p:cNvCxnSpPr>
              <a:cxnSpLocks/>
            </p:cNvCxnSpPr>
            <p:nvPr/>
          </p:nvCxnSpPr>
          <p:spPr>
            <a:xfrm>
              <a:off x="7164875" y="2674928"/>
              <a:ext cx="44023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48" name="直接箭头连接符 247">
              <a:extLst>
                <a:ext uri="{FF2B5EF4-FFF2-40B4-BE49-F238E27FC236}">
                  <a16:creationId xmlns:a16="http://schemas.microsoft.com/office/drawing/2014/main" id="{749FC596-1DB0-1B44-7FF4-EF9B63C7C4FE}"/>
                </a:ext>
              </a:extLst>
            </p:cNvPr>
            <p:cNvCxnSpPr>
              <a:cxnSpLocks/>
            </p:cNvCxnSpPr>
            <p:nvPr/>
          </p:nvCxnSpPr>
          <p:spPr>
            <a:xfrm>
              <a:off x="7162380" y="3280838"/>
              <a:ext cx="44023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49" name="直接箭头连接符 248">
              <a:extLst>
                <a:ext uri="{FF2B5EF4-FFF2-40B4-BE49-F238E27FC236}">
                  <a16:creationId xmlns:a16="http://schemas.microsoft.com/office/drawing/2014/main" id="{36E90C28-208F-A826-6702-B8E7F3FB74C2}"/>
                </a:ext>
              </a:extLst>
            </p:cNvPr>
            <p:cNvCxnSpPr>
              <a:cxnSpLocks/>
            </p:cNvCxnSpPr>
            <p:nvPr/>
          </p:nvCxnSpPr>
          <p:spPr>
            <a:xfrm>
              <a:off x="7159884" y="3886748"/>
              <a:ext cx="44023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50" name="直接箭头连接符 249">
              <a:extLst>
                <a:ext uri="{FF2B5EF4-FFF2-40B4-BE49-F238E27FC236}">
                  <a16:creationId xmlns:a16="http://schemas.microsoft.com/office/drawing/2014/main" id="{8861BDE3-359F-B6D2-1AA6-B218FB873680}"/>
                </a:ext>
              </a:extLst>
            </p:cNvPr>
            <p:cNvCxnSpPr>
              <a:cxnSpLocks/>
            </p:cNvCxnSpPr>
            <p:nvPr/>
          </p:nvCxnSpPr>
          <p:spPr>
            <a:xfrm>
              <a:off x="7157389" y="4492658"/>
              <a:ext cx="44023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51" name="直接箭头连接符 250">
              <a:extLst>
                <a:ext uri="{FF2B5EF4-FFF2-40B4-BE49-F238E27FC236}">
                  <a16:creationId xmlns:a16="http://schemas.microsoft.com/office/drawing/2014/main" id="{87D9A413-8F7B-6F64-E49E-CA124173A7E8}"/>
                </a:ext>
              </a:extLst>
            </p:cNvPr>
            <p:cNvCxnSpPr>
              <a:cxnSpLocks/>
            </p:cNvCxnSpPr>
            <p:nvPr/>
          </p:nvCxnSpPr>
          <p:spPr>
            <a:xfrm>
              <a:off x="7764085" y="2674928"/>
              <a:ext cx="44023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52" name="直接箭头连接符 251">
              <a:extLst>
                <a:ext uri="{FF2B5EF4-FFF2-40B4-BE49-F238E27FC236}">
                  <a16:creationId xmlns:a16="http://schemas.microsoft.com/office/drawing/2014/main" id="{D6EC0416-9F39-07AA-0FB3-7FD290299A98}"/>
                </a:ext>
              </a:extLst>
            </p:cNvPr>
            <p:cNvCxnSpPr>
              <a:cxnSpLocks/>
            </p:cNvCxnSpPr>
            <p:nvPr/>
          </p:nvCxnSpPr>
          <p:spPr>
            <a:xfrm>
              <a:off x="7761589" y="3280838"/>
              <a:ext cx="44023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53" name="直接箭头连接符 252">
              <a:extLst>
                <a:ext uri="{FF2B5EF4-FFF2-40B4-BE49-F238E27FC236}">
                  <a16:creationId xmlns:a16="http://schemas.microsoft.com/office/drawing/2014/main" id="{E4E72B98-13AD-AB3A-28A7-C80662E13D65}"/>
                </a:ext>
              </a:extLst>
            </p:cNvPr>
            <p:cNvCxnSpPr>
              <a:cxnSpLocks/>
            </p:cNvCxnSpPr>
            <p:nvPr/>
          </p:nvCxnSpPr>
          <p:spPr>
            <a:xfrm>
              <a:off x="7759094" y="3886748"/>
              <a:ext cx="44023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54" name="直接箭头连接符 253">
              <a:extLst>
                <a:ext uri="{FF2B5EF4-FFF2-40B4-BE49-F238E27FC236}">
                  <a16:creationId xmlns:a16="http://schemas.microsoft.com/office/drawing/2014/main" id="{297196CD-6A3E-A38C-7D29-FD059119D373}"/>
                </a:ext>
              </a:extLst>
            </p:cNvPr>
            <p:cNvCxnSpPr>
              <a:cxnSpLocks/>
            </p:cNvCxnSpPr>
            <p:nvPr/>
          </p:nvCxnSpPr>
          <p:spPr>
            <a:xfrm>
              <a:off x="7756599" y="4492658"/>
              <a:ext cx="44023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55" name="直接箭头连接符 254">
              <a:extLst>
                <a:ext uri="{FF2B5EF4-FFF2-40B4-BE49-F238E27FC236}">
                  <a16:creationId xmlns:a16="http://schemas.microsoft.com/office/drawing/2014/main" id="{D7F91960-A9AF-30F2-CD0C-18D153DBD5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2191" y="2815078"/>
              <a:ext cx="0" cy="436158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60BB3725-A827-5695-BD01-3059AC1DB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6365" y="2815078"/>
              <a:ext cx="0" cy="436158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6958DC84-A229-8EC8-4DFE-17DD6FCEB9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0538" y="2815078"/>
              <a:ext cx="0" cy="436158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58" name="直接箭头连接符 257">
              <a:extLst>
                <a:ext uri="{FF2B5EF4-FFF2-40B4-BE49-F238E27FC236}">
                  <a16:creationId xmlns:a16="http://schemas.microsoft.com/office/drawing/2014/main" id="{0B14CD26-DA8E-647E-5867-E48ADB41C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4711" y="2815078"/>
              <a:ext cx="0" cy="436158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59" name="直接箭头连接符 258">
              <a:extLst>
                <a:ext uri="{FF2B5EF4-FFF2-40B4-BE49-F238E27FC236}">
                  <a16:creationId xmlns:a16="http://schemas.microsoft.com/office/drawing/2014/main" id="{7E3B97A6-A12C-8CD5-19D5-557B25DE6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2191" y="3411235"/>
              <a:ext cx="0" cy="436158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60" name="直接箭头连接符 259">
              <a:extLst>
                <a:ext uri="{FF2B5EF4-FFF2-40B4-BE49-F238E27FC236}">
                  <a16:creationId xmlns:a16="http://schemas.microsoft.com/office/drawing/2014/main" id="{E30FADFB-9E91-C9F0-D66D-A48BBFB2F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6365" y="3411235"/>
              <a:ext cx="0" cy="436158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61" name="直接箭头连接符 260">
              <a:extLst>
                <a:ext uri="{FF2B5EF4-FFF2-40B4-BE49-F238E27FC236}">
                  <a16:creationId xmlns:a16="http://schemas.microsoft.com/office/drawing/2014/main" id="{14A29D7A-ECD5-FCA8-69DC-735BE8333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0538" y="3411235"/>
              <a:ext cx="0" cy="436158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62" name="直接箭头连接符 261">
              <a:extLst>
                <a:ext uri="{FF2B5EF4-FFF2-40B4-BE49-F238E27FC236}">
                  <a16:creationId xmlns:a16="http://schemas.microsoft.com/office/drawing/2014/main" id="{88202B39-5E8B-23AA-9BEC-C317815522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4711" y="3411235"/>
              <a:ext cx="0" cy="436158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63" name="直接箭头连接符 262">
              <a:extLst>
                <a:ext uri="{FF2B5EF4-FFF2-40B4-BE49-F238E27FC236}">
                  <a16:creationId xmlns:a16="http://schemas.microsoft.com/office/drawing/2014/main" id="{6605D10E-BD7B-67EC-FECD-B3DB3B277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2191" y="4007392"/>
              <a:ext cx="0" cy="436158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64" name="直接箭头连接符 263">
              <a:extLst>
                <a:ext uri="{FF2B5EF4-FFF2-40B4-BE49-F238E27FC236}">
                  <a16:creationId xmlns:a16="http://schemas.microsoft.com/office/drawing/2014/main" id="{59027AAF-5C0F-FDCA-542B-AEECB54E4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6365" y="4007392"/>
              <a:ext cx="0" cy="436158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65" name="直接箭头连接符 264">
              <a:extLst>
                <a:ext uri="{FF2B5EF4-FFF2-40B4-BE49-F238E27FC236}">
                  <a16:creationId xmlns:a16="http://schemas.microsoft.com/office/drawing/2014/main" id="{01CB4F5D-6607-FB37-A3A0-8494F0B72B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0538" y="4007392"/>
              <a:ext cx="0" cy="436158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266" name="直接箭头连接符 265">
              <a:extLst>
                <a:ext uri="{FF2B5EF4-FFF2-40B4-BE49-F238E27FC236}">
                  <a16:creationId xmlns:a16="http://schemas.microsoft.com/office/drawing/2014/main" id="{9B0093F1-11A9-1D7C-52B2-0FD4CAC641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4711" y="4007392"/>
              <a:ext cx="0" cy="436158"/>
            </a:xfrm>
            <a:prstGeom prst="straightConnector1">
              <a:avLst/>
            </a:prstGeom>
            <a:noFill/>
            <a:ln w="19050" cap="flat" cmpd="sng" algn="ctr">
              <a:solidFill>
                <a:srgbClr val="168638"/>
              </a:solidFill>
              <a:prstDash val="sysDash"/>
              <a:miter lim="800000"/>
              <a:headEnd type="triangle"/>
              <a:tailEnd type="triangle"/>
            </a:ln>
            <a:effectLst/>
          </p:spPr>
        </p:cxn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48EE5077-E08C-3D57-567C-56C460BAE107}"/>
                </a:ext>
              </a:extLst>
            </p:cNvPr>
            <p:cNvSpPr/>
            <p:nvPr/>
          </p:nvSpPr>
          <p:spPr>
            <a:xfrm>
              <a:off x="6383186" y="5188644"/>
              <a:ext cx="2377353" cy="160001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2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rPr>
                <a:t>HBM</a:t>
              </a:r>
              <a:endParaRPr kumimoji="0" lang="zh-CN" altLang="en-US" sz="132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宋体" panose="02010600030101010101" pitchFamily="2" charset="-122"/>
                <a:cs typeface="Arial Narrow" panose="020B0604020202020204" pitchFamily="34" charset="0"/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A7D3037C-A1E4-5C6D-88B7-AAD2B45A154C}"/>
                </a:ext>
              </a:extLst>
            </p:cNvPr>
            <p:cNvSpPr/>
            <p:nvPr/>
          </p:nvSpPr>
          <p:spPr>
            <a:xfrm rot="16200000">
              <a:off x="7714508" y="3686378"/>
              <a:ext cx="2377353" cy="160001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2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rPr>
                <a:t>HBM</a:t>
              </a:r>
              <a:endParaRPr kumimoji="0" lang="zh-CN" altLang="en-US" sz="132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宋体" panose="02010600030101010101" pitchFamily="2" charset="-122"/>
                <a:cs typeface="Arial Narrow" panose="020B0604020202020204" pitchFamily="34" charset="0"/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FDB38669-58FC-B1CC-4E1E-2C821D401689}"/>
                </a:ext>
              </a:extLst>
            </p:cNvPr>
            <p:cNvSpPr/>
            <p:nvPr/>
          </p:nvSpPr>
          <p:spPr>
            <a:xfrm rot="16200000">
              <a:off x="4898134" y="3686378"/>
              <a:ext cx="2377353" cy="160001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2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rPr>
                <a:t>HBM</a:t>
              </a:r>
              <a:endParaRPr kumimoji="0" lang="zh-CN" altLang="en-US" sz="132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宋体" panose="02010600030101010101" pitchFamily="2" charset="-122"/>
                <a:cs typeface="Arial Narrow" panose="020B060402020202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04371CD6-7947-3B6C-A8E3-6F3F1E07846F}"/>
                </a:ext>
              </a:extLst>
            </p:cNvPr>
            <p:cNvSpPr/>
            <p:nvPr/>
          </p:nvSpPr>
          <p:spPr>
            <a:xfrm>
              <a:off x="6383186" y="2269012"/>
              <a:ext cx="2377353" cy="160001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23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rPr>
                <a:t>HBM</a:t>
              </a:r>
              <a:endParaRPr kumimoji="0" lang="zh-CN" altLang="en-US" sz="132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宋体" panose="02010600030101010101" pitchFamily="2" charset="-122"/>
                <a:cs typeface="Arial Narrow" panose="020B0604020202020204" pitchFamily="34" charset="0"/>
              </a:endParaRPr>
            </a:p>
          </p:txBody>
        </p:sp>
      </p:grpSp>
      <p:grpSp>
        <p:nvGrpSpPr>
          <p:cNvPr id="331" name="组合 330">
            <a:extLst>
              <a:ext uri="{FF2B5EF4-FFF2-40B4-BE49-F238E27FC236}">
                <a16:creationId xmlns:a16="http://schemas.microsoft.com/office/drawing/2014/main" id="{5228F612-63AF-BE17-13AB-75F178319024}"/>
              </a:ext>
            </a:extLst>
          </p:cNvPr>
          <p:cNvGrpSpPr/>
          <p:nvPr/>
        </p:nvGrpSpPr>
        <p:grpSpPr>
          <a:xfrm>
            <a:off x="10066962" y="4167395"/>
            <a:ext cx="1688860" cy="1335352"/>
            <a:chOff x="2710590" y="5114723"/>
            <a:chExt cx="1787329" cy="1413210"/>
          </a:xfrm>
        </p:grpSpPr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5417E5CE-D529-9371-348A-9D64DE640EDE}"/>
                </a:ext>
              </a:extLst>
            </p:cNvPr>
            <p:cNvSpPr/>
            <p:nvPr/>
          </p:nvSpPr>
          <p:spPr>
            <a:xfrm>
              <a:off x="3261219" y="5557365"/>
              <a:ext cx="677596" cy="681985"/>
            </a:xfrm>
            <a:prstGeom prst="rect">
              <a:avLst/>
            </a:prstGeom>
            <a:solidFill>
              <a:srgbClr val="1686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9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rPr>
                <a:t>R</a:t>
              </a:r>
              <a:endParaRPr kumimoji="0" lang="zh-CN" altLang="en-US" sz="1890" b="1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宋体" panose="02010600030101010101" pitchFamily="2" charset="-122"/>
                <a:cs typeface="Arial Narrow" panose="020B0604020202020204" pitchFamily="34" charset="0"/>
              </a:endParaRPr>
            </a:p>
          </p:txBody>
        </p:sp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F4930F61-28D8-DCB4-7679-AA686135B4EE}"/>
                </a:ext>
              </a:extLst>
            </p:cNvPr>
            <p:cNvSpPr/>
            <p:nvPr/>
          </p:nvSpPr>
          <p:spPr>
            <a:xfrm>
              <a:off x="3085007" y="5403736"/>
              <a:ext cx="677596" cy="681985"/>
            </a:xfrm>
            <a:prstGeom prst="rect">
              <a:avLst/>
            </a:prstGeom>
            <a:solidFill>
              <a:srgbClr val="F2954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9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rPr>
                <a:t>R</a:t>
              </a:r>
              <a:endParaRPr kumimoji="0" lang="zh-CN" altLang="en-US" sz="1890" b="1" i="0" u="none" strike="noStrike" kern="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宋体" panose="02010600030101010101" pitchFamily="2" charset="-122"/>
                <a:cs typeface="Arial Narrow" panose="020B0604020202020204" pitchFamily="34" charset="0"/>
              </a:endParaRPr>
            </a:p>
          </p:txBody>
        </p:sp>
        <p:sp>
          <p:nvSpPr>
            <p:cNvPr id="334" name="文本框 333">
              <a:extLst>
                <a:ext uri="{FF2B5EF4-FFF2-40B4-BE49-F238E27FC236}">
                  <a16:creationId xmlns:a16="http://schemas.microsoft.com/office/drawing/2014/main" id="{DFDFC273-E524-5FA8-1F00-F1AFF56897DA}"/>
                </a:ext>
              </a:extLst>
            </p:cNvPr>
            <p:cNvSpPr txBox="1"/>
            <p:nvPr/>
          </p:nvSpPr>
          <p:spPr>
            <a:xfrm>
              <a:off x="3009139" y="5114723"/>
              <a:ext cx="1488780" cy="3131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23" b="0" i="0" u="none" strike="noStrike" kern="0" cap="none" spc="0" normalizeH="0" baseline="0" noProof="0" dirty="0">
                  <a:ln>
                    <a:noFill/>
                  </a:ln>
                  <a:solidFill>
                    <a:srgbClr val="F29545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 Narrow" panose="020B0604020202020204" pitchFamily="34" charset="0"/>
                </a:rPr>
                <a:t>Data NoC Router</a:t>
              </a:r>
              <a:endParaRPr kumimoji="0" lang="zh-CN" altLang="en-US" sz="1323" b="0" i="0" u="none" strike="noStrike" kern="0" cap="none" spc="0" normalizeH="0" baseline="0" noProof="0" dirty="0">
                <a:ln>
                  <a:noFill/>
                </a:ln>
                <a:solidFill>
                  <a:srgbClr val="F29545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35" name="文本框 334">
              <a:extLst>
                <a:ext uri="{FF2B5EF4-FFF2-40B4-BE49-F238E27FC236}">
                  <a16:creationId xmlns:a16="http://schemas.microsoft.com/office/drawing/2014/main" id="{CCD677AA-4155-EFB6-9B68-58C899072651}"/>
                </a:ext>
              </a:extLst>
            </p:cNvPr>
            <p:cNvSpPr txBox="1"/>
            <p:nvPr/>
          </p:nvSpPr>
          <p:spPr>
            <a:xfrm>
              <a:off x="2710590" y="6214765"/>
              <a:ext cx="1488780" cy="3131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23" b="0" i="0" u="none" strike="noStrike" kern="0" cap="none" spc="0" normalizeH="0" baseline="0" noProof="0">
                  <a:ln>
                    <a:noFill/>
                  </a:ln>
                  <a:solidFill>
                    <a:srgbClr val="168638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Arial Narrow" panose="020B0604020202020204" pitchFamily="34" charset="0"/>
                </a:rPr>
                <a:t>Sync NoC Router</a:t>
              </a:r>
              <a:endParaRPr kumimoji="0" lang="zh-CN" altLang="en-US" sz="1323" b="0" i="0" u="none" strike="noStrike" kern="0" cap="none" spc="0" normalizeH="0" baseline="0" noProof="0">
                <a:ln>
                  <a:noFill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endParaRPr>
            </a:p>
          </p:txBody>
        </p:sp>
      </p:grpSp>
      <p:cxnSp>
        <p:nvCxnSpPr>
          <p:cNvPr id="336" name="直接连接符 335">
            <a:extLst>
              <a:ext uri="{FF2B5EF4-FFF2-40B4-BE49-F238E27FC236}">
                <a16:creationId xmlns:a16="http://schemas.microsoft.com/office/drawing/2014/main" id="{50358111-EEFD-1AAF-F262-A523F049339A}"/>
              </a:ext>
            </a:extLst>
          </p:cNvPr>
          <p:cNvCxnSpPr>
            <a:cxnSpLocks/>
            <a:stCxn id="314" idx="3"/>
          </p:cNvCxnSpPr>
          <p:nvPr/>
        </p:nvCxnSpPr>
        <p:spPr>
          <a:xfrm>
            <a:off x="8455919" y="3964672"/>
            <a:ext cx="1964831" cy="461202"/>
          </a:xfrm>
          <a:prstGeom prst="line">
            <a:avLst/>
          </a:prstGeom>
          <a:noFill/>
          <a:ln w="6350" cap="flat" cmpd="sng" algn="ctr">
            <a:solidFill>
              <a:srgbClr val="A8322C"/>
            </a:solidFill>
            <a:prstDash val="dashDot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7" name="直接连接符 336">
            <a:extLst>
              <a:ext uri="{FF2B5EF4-FFF2-40B4-BE49-F238E27FC236}">
                <a16:creationId xmlns:a16="http://schemas.microsoft.com/office/drawing/2014/main" id="{5F51AA3D-3D23-9662-3AC1-9A3DA0398AA0}"/>
              </a:ext>
            </a:extLst>
          </p:cNvPr>
          <p:cNvCxnSpPr>
            <a:cxnSpLocks/>
            <a:stCxn id="314" idx="2"/>
          </p:cNvCxnSpPr>
          <p:nvPr/>
        </p:nvCxnSpPr>
        <p:spPr>
          <a:xfrm>
            <a:off x="8361683" y="4059519"/>
            <a:ext cx="2225572" cy="1137473"/>
          </a:xfrm>
          <a:prstGeom prst="line">
            <a:avLst/>
          </a:prstGeom>
          <a:noFill/>
          <a:ln w="6350" cap="flat" cmpd="sng" algn="ctr">
            <a:solidFill>
              <a:srgbClr val="A8322C"/>
            </a:solidFill>
            <a:prstDash val="dashDot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6275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BEDAC-978D-650A-843E-9BC73CCD5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3CB9EF-4D1E-97B5-6F5E-10563E387C2C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FlashAttention vs. FlatAttention </a:t>
            </a:r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A7CFC756-40FB-DDEA-8047-A2242C2BCC8A}"/>
              </a:ext>
            </a:extLst>
          </p:cNvPr>
          <p:cNvSpPr txBox="1">
            <a:spLocks/>
          </p:cNvSpPr>
          <p:nvPr/>
        </p:nvSpPr>
        <p:spPr>
          <a:xfrm>
            <a:off x="316501" y="791241"/>
            <a:ext cx="5855699" cy="571841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b="1" dirty="0"/>
              <a:t> </a:t>
            </a:r>
            <a:r>
              <a:rPr lang="en-US" altLang="zh-CN" sz="2400" dirty="0"/>
              <a:t>Compare different MHA implementations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b="1" dirty="0"/>
              <a:t>FlashAttention-2</a:t>
            </a:r>
            <a:r>
              <a:rPr lang="en-US" altLang="zh-CN" sz="1977" dirty="0"/>
              <a:t>(</a:t>
            </a:r>
            <a:r>
              <a:rPr lang="en-US" altLang="zh-CN" sz="1977" b="1" i="1" dirty="0"/>
              <a:t>FA-2</a:t>
            </a:r>
            <a:r>
              <a:rPr lang="en-US" altLang="zh-CN" sz="1977" dirty="0"/>
              <a:t>) and </a:t>
            </a:r>
            <a:r>
              <a:rPr lang="en-US" altLang="zh-CN" sz="1977" b="1" dirty="0"/>
              <a:t>FlashAttention-3</a:t>
            </a:r>
            <a:r>
              <a:rPr lang="en-US" altLang="zh-CN" sz="1977" dirty="0"/>
              <a:t> (</a:t>
            </a:r>
            <a:r>
              <a:rPr lang="en-US" altLang="zh-CN" sz="1977" b="1" i="1" dirty="0"/>
              <a:t>FA-3</a:t>
            </a:r>
            <a:r>
              <a:rPr lang="en-US" altLang="zh-CN" sz="1977" dirty="0"/>
              <a:t>)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b="1" dirty="0"/>
              <a:t>Naïve FlatAttention </a:t>
            </a:r>
            <a:r>
              <a:rPr lang="en-US" altLang="zh-CN" sz="1977" dirty="0"/>
              <a:t>without (</a:t>
            </a:r>
            <a:r>
              <a:rPr lang="en-US" altLang="zh-CN" sz="1977" b="1" i="1" dirty="0"/>
              <a:t>Flat</a:t>
            </a:r>
            <a:r>
              <a:rPr lang="en-US" altLang="zh-CN" sz="1977" dirty="0"/>
              <a:t>) and with (</a:t>
            </a:r>
            <a:r>
              <a:rPr lang="en-US" altLang="zh-CN" sz="1977" b="1" i="1" dirty="0" err="1"/>
              <a:t>FlatColl</a:t>
            </a:r>
            <a:r>
              <a:rPr lang="en-US" altLang="zh-CN" sz="1977" dirty="0"/>
              <a:t>) </a:t>
            </a:r>
            <a:r>
              <a:rPr lang="fr-FR" altLang="zh-CN" sz="1977" dirty="0"/>
              <a:t>Collective primitves on NoC fabric.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b="1" dirty="0"/>
              <a:t>Asynchronous FlatAttention </a:t>
            </a:r>
            <a:r>
              <a:rPr lang="en-US" altLang="zh-CN" sz="1977" dirty="0"/>
              <a:t>(</a:t>
            </a:r>
            <a:r>
              <a:rPr lang="en-US" altLang="zh-CN" sz="1977" b="1" i="1" dirty="0" err="1"/>
              <a:t>FlatAsyn</a:t>
            </a:r>
            <a:r>
              <a:rPr lang="en-US" altLang="zh-CN" sz="1977" dirty="0"/>
              <a:t>) with NoC collective primitives</a:t>
            </a:r>
          </a:p>
          <a:p>
            <a:pPr>
              <a:defRPr/>
            </a:pPr>
            <a:r>
              <a:rPr lang="en-US" altLang="zh-CN" sz="2400" dirty="0"/>
              <a:t>With FlatAttention </a:t>
            </a:r>
            <a:r>
              <a:rPr lang="en-US" altLang="zh-CN" sz="2400" b="1" dirty="0"/>
              <a:t>group includes all tiles</a:t>
            </a:r>
          </a:p>
          <a:p>
            <a:pPr>
              <a:defRPr/>
            </a:pPr>
            <a:r>
              <a:rPr lang="fr-FR" altLang="zh-CN" sz="2400" dirty="0"/>
              <a:t>Results</a:t>
            </a:r>
          </a:p>
          <a:p>
            <a:pPr lvl="1">
              <a:defRPr/>
            </a:pPr>
            <a:r>
              <a:rPr lang="en-US" altLang="zh-CN" sz="1977" b="1" dirty="0">
                <a:solidFill>
                  <a:schemeClr val="accent1"/>
                </a:solidFill>
              </a:rPr>
              <a:t>FlashAttention is highly memory-bound</a:t>
            </a:r>
          </a:p>
          <a:p>
            <a:pPr lvl="1">
              <a:defRPr/>
            </a:pPr>
            <a:r>
              <a:rPr lang="en-US" altLang="zh-CN" sz="1977" b="1" dirty="0">
                <a:solidFill>
                  <a:schemeClr val="accent3"/>
                </a:solidFill>
              </a:rPr>
              <a:t>FlatAttention significantly reduces HBM access</a:t>
            </a:r>
            <a:endParaRPr lang="fr-FR" altLang="zh-CN" sz="1977" b="1" dirty="0">
              <a:solidFill>
                <a:schemeClr val="accent3"/>
              </a:solidFill>
            </a:endParaRPr>
          </a:p>
          <a:p>
            <a:pPr lvl="1">
              <a:defRPr/>
            </a:pPr>
            <a:r>
              <a:rPr lang="fr-FR" altLang="zh-CN" sz="1977" b="1" dirty="0">
                <a:solidFill>
                  <a:schemeClr val="accent3"/>
                </a:solidFill>
              </a:rPr>
              <a:t>NoC supported  collective primitives are essential </a:t>
            </a:r>
            <a:r>
              <a:rPr lang="fr-FR" altLang="zh-CN" sz="1977" dirty="0"/>
              <a:t>to accelerate inter-tile data exchange</a:t>
            </a:r>
          </a:p>
          <a:p>
            <a:pPr lvl="1">
              <a:defRPr/>
            </a:pPr>
            <a:r>
              <a:rPr lang="fr-FR" altLang="zh-CN" sz="1977" dirty="0"/>
              <a:t>With NoC collective primitives + Asynchronous: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Up to </a:t>
            </a:r>
            <a:r>
              <a:rPr lang="en-US" altLang="zh-CN" sz="1765" b="1" dirty="0">
                <a:solidFill>
                  <a:schemeClr val="accent3"/>
                </a:solidFill>
                <a:latin typeface="Calibri Light"/>
              </a:rPr>
              <a:t>89.3% </a:t>
            </a:r>
            <a:r>
              <a:rPr lang="en-US" altLang="zh-CN" sz="1765" b="1" dirty="0" err="1">
                <a:solidFill>
                  <a:schemeClr val="accent3"/>
                </a:solidFill>
                <a:latin typeface="Calibri Light"/>
              </a:rPr>
              <a:t>uti</a:t>
            </a:r>
            <a:r>
              <a:rPr lang="en-US" altLang="zh-CN" sz="1765" dirty="0">
                <a:solidFill>
                  <a:schemeClr val="accent3"/>
                </a:solidFill>
                <a:latin typeface="Calibri Light"/>
              </a:rPr>
              <a:t>, </a:t>
            </a:r>
            <a:r>
              <a:rPr lang="en-US" altLang="zh-CN" sz="1765" b="1" dirty="0">
                <a:solidFill>
                  <a:schemeClr val="accent3"/>
                </a:solidFill>
                <a:latin typeface="Calibri Light"/>
              </a:rPr>
              <a:t>4.1× perf speedup</a:t>
            </a: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, </a:t>
            </a:r>
            <a:r>
              <a:rPr lang="en-US" altLang="zh-CN" sz="1765" b="1" dirty="0">
                <a:solidFill>
                  <a:schemeClr val="accent3"/>
                </a:solidFill>
                <a:latin typeface="Calibri Light"/>
              </a:rPr>
              <a:t>16× less HBM traffic</a:t>
            </a:r>
          </a:p>
          <a:p>
            <a:pPr lvl="2">
              <a:defRPr/>
            </a:pPr>
            <a:endParaRPr lang="fr-FR" altLang="zh-CN" sz="1765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4E7B4D-3E79-58AD-287B-D76DE5751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632" y="1634160"/>
            <a:ext cx="5365350" cy="438564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E7BE0AF-8DF4-3C62-ACD7-A8518A637D7C}"/>
              </a:ext>
            </a:extLst>
          </p:cNvPr>
          <p:cNvSpPr/>
          <p:nvPr/>
        </p:nvSpPr>
        <p:spPr>
          <a:xfrm>
            <a:off x="6172200" y="5194300"/>
            <a:ext cx="567267" cy="28786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12F65ED5-64EF-90C0-D214-BD498BA77212}"/>
              </a:ext>
            </a:extLst>
          </p:cNvPr>
          <p:cNvSpPr/>
          <p:nvPr/>
        </p:nvSpPr>
        <p:spPr>
          <a:xfrm>
            <a:off x="6648450" y="1720850"/>
            <a:ext cx="3581400" cy="2520950"/>
          </a:xfrm>
          <a:custGeom>
            <a:avLst/>
            <a:gdLst>
              <a:gd name="connsiteX0" fmla="*/ 1574800 w 3581400"/>
              <a:gd name="connsiteY0" fmla="*/ 0 h 2520950"/>
              <a:gd name="connsiteX1" fmla="*/ 3581400 w 3581400"/>
              <a:gd name="connsiteY1" fmla="*/ 0 h 2520950"/>
              <a:gd name="connsiteX2" fmla="*/ 3581400 w 3581400"/>
              <a:gd name="connsiteY2" fmla="*/ 2520950 h 2520950"/>
              <a:gd name="connsiteX3" fmla="*/ 0 w 3581400"/>
              <a:gd name="connsiteY3" fmla="*/ 2520950 h 2520950"/>
              <a:gd name="connsiteX4" fmla="*/ 0 w 3581400"/>
              <a:gd name="connsiteY4" fmla="*/ 1379936 h 2520950"/>
              <a:gd name="connsiteX5" fmla="*/ 1574800 w 3581400"/>
              <a:gd name="connsiteY5" fmla="*/ 1379936 h 252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1400" h="2520950">
                <a:moveTo>
                  <a:pt x="1574800" y="0"/>
                </a:moveTo>
                <a:lnTo>
                  <a:pt x="3581400" y="0"/>
                </a:lnTo>
                <a:lnTo>
                  <a:pt x="3581400" y="2520950"/>
                </a:lnTo>
                <a:lnTo>
                  <a:pt x="0" y="2520950"/>
                </a:lnTo>
                <a:lnTo>
                  <a:pt x="0" y="1379936"/>
                </a:lnTo>
                <a:lnTo>
                  <a:pt x="1574800" y="1379936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26FED1-9935-893B-3C4A-4F627D350D34}"/>
              </a:ext>
            </a:extLst>
          </p:cNvPr>
          <p:cNvSpPr/>
          <p:nvPr/>
        </p:nvSpPr>
        <p:spPr>
          <a:xfrm>
            <a:off x="10229851" y="1720851"/>
            <a:ext cx="152400" cy="252095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645512-B3E1-CAF7-F331-1586AF6BE5A3}"/>
              </a:ext>
            </a:extLst>
          </p:cNvPr>
          <p:cNvSpPr/>
          <p:nvPr/>
        </p:nvSpPr>
        <p:spPr>
          <a:xfrm>
            <a:off x="10382251" y="1720851"/>
            <a:ext cx="117474" cy="252095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50C72E-1889-2C28-08AA-A2DFD8739801}"/>
              </a:ext>
            </a:extLst>
          </p:cNvPr>
          <p:cNvSpPr/>
          <p:nvPr/>
        </p:nvSpPr>
        <p:spPr>
          <a:xfrm>
            <a:off x="10499725" y="1720851"/>
            <a:ext cx="117474" cy="252095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05CFF7A-F483-64FE-428D-96B48AFF938E}"/>
              </a:ext>
            </a:extLst>
          </p:cNvPr>
          <p:cNvSpPr/>
          <p:nvPr/>
        </p:nvSpPr>
        <p:spPr>
          <a:xfrm>
            <a:off x="10618786" y="1720851"/>
            <a:ext cx="117474" cy="252095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5957D5F-3E6D-560A-2824-F9DA8F997B60}"/>
              </a:ext>
            </a:extLst>
          </p:cNvPr>
          <p:cNvSpPr/>
          <p:nvPr/>
        </p:nvSpPr>
        <p:spPr>
          <a:xfrm>
            <a:off x="10736050" y="1720851"/>
            <a:ext cx="117474" cy="252095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7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85A5F-B357-974D-AE09-5E59EC866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78564C-9915-130E-2BAD-F79A43BF1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465" y="1898579"/>
            <a:ext cx="5458982" cy="443872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1F20D9A-2B26-A1FC-F0BF-99060146971B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dirty="0"/>
              <a:t>Tile Group ScaleTrade-offs for FlatAttention</a:t>
            </a:r>
            <a:r>
              <a:rPr lang="en-US" altLang="zh-CN" dirty="0"/>
              <a:t> </a:t>
            </a:r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859290A5-AD7C-2DB0-8690-DC5923DC0220}"/>
              </a:ext>
            </a:extLst>
          </p:cNvPr>
          <p:cNvSpPr txBox="1">
            <a:spLocks/>
          </p:cNvSpPr>
          <p:nvPr/>
        </p:nvSpPr>
        <p:spPr>
          <a:xfrm>
            <a:off x="316501" y="791241"/>
            <a:ext cx="6073413" cy="571841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The group scale is a sensitive parameter to utilization of different MHA layers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MHA with </a:t>
            </a:r>
            <a:r>
              <a:rPr lang="en-US" altLang="zh-CN" sz="1977" b="1" dirty="0">
                <a:solidFill>
                  <a:schemeClr val="accent3"/>
                </a:solidFill>
              </a:rPr>
              <a:t>long sequences benefit from large tile group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/>
              <a:t>Reduced overall HBM traffic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MHA with </a:t>
            </a:r>
            <a:r>
              <a:rPr lang="en-US" altLang="zh-CN" sz="1977" b="1" dirty="0">
                <a:solidFill>
                  <a:schemeClr val="accent1"/>
                </a:solidFill>
              </a:rPr>
              <a:t>shorter sequence length would suffer from “over-flatten effect”</a:t>
            </a:r>
            <a:r>
              <a:rPr lang="en-US" altLang="zh-CN" sz="1977" dirty="0"/>
              <a:t>.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/>
              <a:t>Reduced slice size per tile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/>
              <a:t>Reduced matrix engine utilization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/>
              <a:t>Increased synchronization overhead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For every sequence length there exists </a:t>
            </a:r>
            <a:r>
              <a:rPr lang="en-US" altLang="zh-CN" sz="1977" b="1" dirty="0"/>
              <a:t>an optimal group scale balancing the two effects</a:t>
            </a:r>
          </a:p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endParaRPr lang="fr-FR" altLang="zh-CN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C1C159-63FA-AB3F-88FA-0B259999CDB7}"/>
              </a:ext>
            </a:extLst>
          </p:cNvPr>
          <p:cNvSpPr/>
          <p:nvPr/>
        </p:nvSpPr>
        <p:spPr>
          <a:xfrm>
            <a:off x="7876061" y="520700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3748D5-8627-2CA1-64AD-9061A7B53B7E}"/>
              </a:ext>
            </a:extLst>
          </p:cNvPr>
          <p:cNvSpPr/>
          <p:nvPr/>
        </p:nvSpPr>
        <p:spPr>
          <a:xfrm>
            <a:off x="8458942" y="520700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97DC3D-7EA6-950F-AC09-EB4C2E50FF7E}"/>
              </a:ext>
            </a:extLst>
          </p:cNvPr>
          <p:cNvSpPr/>
          <p:nvPr/>
        </p:nvSpPr>
        <p:spPr>
          <a:xfrm>
            <a:off x="7876061" y="1128747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FBCD02-FDE9-2698-6374-A427143808C3}"/>
              </a:ext>
            </a:extLst>
          </p:cNvPr>
          <p:cNvSpPr/>
          <p:nvPr/>
        </p:nvSpPr>
        <p:spPr>
          <a:xfrm>
            <a:off x="8458942" y="1128747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91DA65-97B1-44CE-0FE5-C01459F8840D}"/>
              </a:ext>
            </a:extLst>
          </p:cNvPr>
          <p:cNvSpPr/>
          <p:nvPr/>
        </p:nvSpPr>
        <p:spPr>
          <a:xfrm>
            <a:off x="7876061" y="520700"/>
            <a:ext cx="1138546" cy="1216089"/>
          </a:xfrm>
          <a:prstGeom prst="rect">
            <a:avLst/>
          </a:prstGeom>
          <a:solidFill>
            <a:srgbClr val="168638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C6D945-87E2-16A5-135D-6BF5DD4AAE26}"/>
              </a:ext>
            </a:extLst>
          </p:cNvPr>
          <p:cNvSpPr/>
          <p:nvPr/>
        </p:nvSpPr>
        <p:spPr>
          <a:xfrm>
            <a:off x="9393121" y="745640"/>
            <a:ext cx="162413" cy="350449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A19775-45B2-23A3-8175-D49C0531F366}"/>
              </a:ext>
            </a:extLst>
          </p:cNvPr>
          <p:cNvSpPr/>
          <p:nvPr/>
        </p:nvSpPr>
        <p:spPr>
          <a:xfrm>
            <a:off x="9396763" y="1124220"/>
            <a:ext cx="359505" cy="35045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endParaRPr lang="zh-CN" altLang="en-US" sz="1400" b="1" i="0" cap="none" spc="0" baseline="3000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F164AED-80FE-3B7F-A2CF-880115ADD006}"/>
              </a:ext>
            </a:extLst>
          </p:cNvPr>
          <p:cNvSpPr/>
          <p:nvPr/>
        </p:nvSpPr>
        <p:spPr>
          <a:xfrm>
            <a:off x="9784333" y="926086"/>
            <a:ext cx="359505" cy="17000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400" b="1" i="0" cap="none" spc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</a:t>
            </a:r>
            <a:endParaRPr lang="zh-CN" altLang="en-US" sz="1400" b="1" i="0" cap="none" spc="0" baseline="3000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D3EDC6-20D3-396F-0451-B3CAB422B800}"/>
              </a:ext>
            </a:extLst>
          </p:cNvPr>
          <p:cNvSpPr/>
          <p:nvPr/>
        </p:nvSpPr>
        <p:spPr>
          <a:xfrm>
            <a:off x="9588530" y="745640"/>
            <a:ext cx="170953" cy="350449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2F55F71-7A88-5AF2-4621-11DFC59CAEFB}"/>
              </a:ext>
            </a:extLst>
          </p:cNvPr>
          <p:cNvCxnSpPr/>
          <p:nvPr/>
        </p:nvCxnSpPr>
        <p:spPr>
          <a:xfrm>
            <a:off x="9810685" y="1124220"/>
            <a:ext cx="0" cy="35045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1C63527-D21C-003E-420E-D23BFD0F0495}"/>
              </a:ext>
            </a:extLst>
          </p:cNvPr>
          <p:cNvCxnSpPr/>
          <p:nvPr/>
        </p:nvCxnSpPr>
        <p:spPr>
          <a:xfrm>
            <a:off x="9890854" y="1124220"/>
            <a:ext cx="0" cy="35045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76D827F-1A79-96B6-BD06-CC294B2A1155}"/>
              </a:ext>
            </a:extLst>
          </p:cNvPr>
          <p:cNvCxnSpPr/>
          <p:nvPr/>
        </p:nvCxnSpPr>
        <p:spPr>
          <a:xfrm>
            <a:off x="9971023" y="1124220"/>
            <a:ext cx="0" cy="35045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4EC3EE4-6D33-57D4-F51B-DE9D5DCAF7D3}"/>
              </a:ext>
            </a:extLst>
          </p:cNvPr>
          <p:cNvCxnSpPr/>
          <p:nvPr/>
        </p:nvCxnSpPr>
        <p:spPr>
          <a:xfrm>
            <a:off x="10051192" y="1124220"/>
            <a:ext cx="0" cy="35045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BDD9823-C1A8-1564-339B-5BC8134D9AF4}"/>
              </a:ext>
            </a:extLst>
          </p:cNvPr>
          <p:cNvCxnSpPr/>
          <p:nvPr/>
        </p:nvCxnSpPr>
        <p:spPr>
          <a:xfrm>
            <a:off x="10131361" y="1124220"/>
            <a:ext cx="0" cy="35045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88ECC0C-B29A-7AA1-CCF2-476BEFBCD5A9}"/>
              </a:ext>
            </a:extLst>
          </p:cNvPr>
          <p:cNvSpPr txBox="1"/>
          <p:nvPr/>
        </p:nvSpPr>
        <p:spPr>
          <a:xfrm>
            <a:off x="9605886" y="1397374"/>
            <a:ext cx="7749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b="1" i="0" cap="none" spc="0" dirty="0">
                <a:ln>
                  <a:noFill/>
                </a:ln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m l e l</a:t>
            </a:r>
            <a:r>
              <a:rPr lang="en-US" altLang="zh-CN" sz="1100" b="1" i="0" cap="none" spc="0" baseline="-25000" dirty="0">
                <a:ln>
                  <a:noFill/>
                </a:ln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-1 </a:t>
            </a:r>
            <a:r>
              <a:rPr lang="en-US" altLang="zh-CN" sz="1100" b="1" i="0" cap="none" spc="0" dirty="0">
                <a:ln>
                  <a:noFill/>
                </a:ln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100" b="1" i="0" cap="none" spc="0" baseline="-25000" dirty="0">
                <a:ln>
                  <a:noFill/>
                </a:ln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-1</a:t>
            </a:r>
            <a:endParaRPr lang="zh-CN" altLang="en-US" sz="1100" baseline="-250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61766D-5EE0-5C3D-1B0E-3B0D3628B9AE}"/>
              </a:ext>
            </a:extLst>
          </p:cNvPr>
          <p:cNvSpPr/>
          <p:nvPr/>
        </p:nvSpPr>
        <p:spPr>
          <a:xfrm>
            <a:off x="10162915" y="745640"/>
            <a:ext cx="170953" cy="350449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E108215B-5401-470B-4335-43D7F7574495}"/>
              </a:ext>
            </a:extLst>
          </p:cNvPr>
          <p:cNvSpPr/>
          <p:nvPr/>
        </p:nvSpPr>
        <p:spPr>
          <a:xfrm>
            <a:off x="9004300" y="520700"/>
            <a:ext cx="1358900" cy="1098550"/>
          </a:xfrm>
          <a:custGeom>
            <a:avLst/>
            <a:gdLst>
              <a:gd name="connsiteX0" fmla="*/ 0 w 1358900"/>
              <a:gd name="connsiteY0" fmla="*/ 0 h 1098550"/>
              <a:gd name="connsiteX1" fmla="*/ 349250 w 1358900"/>
              <a:gd name="connsiteY1" fmla="*/ 165100 h 1098550"/>
              <a:gd name="connsiteX2" fmla="*/ 1352550 w 1358900"/>
              <a:gd name="connsiteY2" fmla="*/ 165100 h 1098550"/>
              <a:gd name="connsiteX3" fmla="*/ 1358900 w 1358900"/>
              <a:gd name="connsiteY3" fmla="*/ 1098550 h 1098550"/>
              <a:gd name="connsiteX4" fmla="*/ 374650 w 1358900"/>
              <a:gd name="connsiteY4" fmla="*/ 1085850 h 1098550"/>
              <a:gd name="connsiteX5" fmla="*/ 0 w 1358900"/>
              <a:gd name="connsiteY5" fmla="*/ 584200 h 1098550"/>
              <a:gd name="connsiteX6" fmla="*/ 0 w 1358900"/>
              <a:gd name="connsiteY6" fmla="*/ 0 h 109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8900" h="1098550">
                <a:moveTo>
                  <a:pt x="0" y="0"/>
                </a:moveTo>
                <a:lnTo>
                  <a:pt x="349250" y="165100"/>
                </a:lnTo>
                <a:lnTo>
                  <a:pt x="1352550" y="165100"/>
                </a:lnTo>
                <a:cubicBezTo>
                  <a:pt x="1354667" y="476250"/>
                  <a:pt x="1356783" y="787400"/>
                  <a:pt x="1358900" y="1098550"/>
                </a:cubicBezTo>
                <a:lnTo>
                  <a:pt x="374650" y="1085850"/>
                </a:lnTo>
                <a:lnTo>
                  <a:pt x="0" y="584200"/>
                </a:lnTo>
                <a:lnTo>
                  <a:pt x="0" y="0"/>
                </a:lnTo>
                <a:close/>
              </a:path>
            </a:pathLst>
          </a:custGeom>
          <a:solidFill>
            <a:srgbClr val="B9DAC3">
              <a:alpha val="4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6D71606-85AA-ED7E-1022-42AE8E2C66F0}"/>
              </a:ext>
            </a:extLst>
          </p:cNvPr>
          <p:cNvCxnSpPr/>
          <p:nvPr/>
        </p:nvCxnSpPr>
        <p:spPr>
          <a:xfrm>
            <a:off x="10481734" y="685800"/>
            <a:ext cx="0" cy="4384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2608678-E563-E44C-F3D1-9424630F5CB7}"/>
              </a:ext>
            </a:extLst>
          </p:cNvPr>
          <p:cNvSpPr txBox="1"/>
          <p:nvPr/>
        </p:nvSpPr>
        <p:spPr>
          <a:xfrm>
            <a:off x="10471199" y="723075"/>
            <a:ext cx="11188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slice size per tile</a:t>
            </a:r>
            <a:endParaRPr lang="zh-CN" altLang="en-US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074793-4733-646F-8F51-E561D9309841}"/>
              </a:ext>
            </a:extLst>
          </p:cNvPr>
          <p:cNvSpPr/>
          <p:nvPr/>
        </p:nvSpPr>
        <p:spPr>
          <a:xfrm>
            <a:off x="7162800" y="3429000"/>
            <a:ext cx="1003300" cy="117475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077FB7A-28F6-DB07-678D-FAEE978DF2E9}"/>
              </a:ext>
            </a:extLst>
          </p:cNvPr>
          <p:cNvSpPr/>
          <p:nvPr/>
        </p:nvSpPr>
        <p:spPr>
          <a:xfrm>
            <a:off x="8160656" y="3429000"/>
            <a:ext cx="1003300" cy="117475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A0331D1-1303-43B3-7530-A5374B91629A}"/>
              </a:ext>
            </a:extLst>
          </p:cNvPr>
          <p:cNvSpPr/>
          <p:nvPr/>
        </p:nvSpPr>
        <p:spPr>
          <a:xfrm>
            <a:off x="9158512" y="1952228"/>
            <a:ext cx="1003300" cy="265152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816CE15-93A5-83C4-2DAE-26683EE6029E}"/>
              </a:ext>
            </a:extLst>
          </p:cNvPr>
          <p:cNvSpPr/>
          <p:nvPr/>
        </p:nvSpPr>
        <p:spPr>
          <a:xfrm>
            <a:off x="10162915" y="1952228"/>
            <a:ext cx="1003300" cy="265152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9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4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D12BD-21B3-E1F0-7179-EE7C8DDDE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5B4A46-44AA-4D5C-E251-1F0FC8421B59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dirty="0"/>
              <a:t>Co-exploration of Architecture and Algorithm Parameters</a:t>
            </a:r>
            <a:endParaRPr lang="en-US" altLang="zh-CN" dirty="0"/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4BFE3AFF-4733-C1E6-C7E4-3BD17FA1FD99}"/>
              </a:ext>
            </a:extLst>
          </p:cNvPr>
          <p:cNvSpPr txBox="1">
            <a:spLocks/>
          </p:cNvSpPr>
          <p:nvPr/>
        </p:nvSpPr>
        <p:spPr>
          <a:xfrm>
            <a:off x="316501" y="609601"/>
            <a:ext cx="5964556" cy="5900056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b="1" dirty="0"/>
              <a:t>Our goal</a:t>
            </a:r>
            <a:endParaRPr lang="en-US" altLang="zh-CN" sz="2400" dirty="0"/>
          </a:p>
          <a:p>
            <a:pPr lvl="1">
              <a:defRPr/>
            </a:pPr>
            <a:r>
              <a:rPr lang="en-US" altLang="zh-CN" sz="1977" dirty="0"/>
              <a:t>Design a tile-based accelerator with </a:t>
            </a:r>
            <a:r>
              <a:rPr lang="en-US" altLang="zh-CN" sz="1977" b="1" dirty="0">
                <a:solidFill>
                  <a:schemeClr val="accent3"/>
                </a:solidFill>
              </a:rPr>
              <a:t>comparable peak performance to Nvidia’s H100</a:t>
            </a:r>
          </a:p>
          <a:p>
            <a:pPr lvl="1">
              <a:defRPr/>
            </a:pPr>
            <a:r>
              <a:rPr lang="en-US" altLang="zh-CN" sz="1977" dirty="0"/>
              <a:t>While </a:t>
            </a:r>
            <a:r>
              <a:rPr lang="en-US" altLang="zh-CN" sz="1977" b="1" dirty="0">
                <a:solidFill>
                  <a:schemeClr val="accent3"/>
                </a:solidFill>
              </a:rPr>
              <a:t>improve utilization </a:t>
            </a:r>
            <a:r>
              <a:rPr lang="en-US" altLang="zh-CN" sz="1977" dirty="0"/>
              <a:t>and </a:t>
            </a:r>
            <a:r>
              <a:rPr lang="en-US" altLang="zh-CN" sz="1977" b="1" dirty="0">
                <a:solidFill>
                  <a:schemeClr val="accent3"/>
                </a:solidFill>
              </a:rPr>
              <a:t>reducing overall HBM bandwidth requirements</a:t>
            </a:r>
            <a:r>
              <a:rPr lang="en-US" altLang="zh-CN" sz="1977" dirty="0"/>
              <a:t> on MHA workloads</a:t>
            </a:r>
          </a:p>
          <a:p>
            <a:pPr>
              <a:defRPr/>
            </a:pPr>
            <a:r>
              <a:rPr lang="en-US" altLang="zh-CN" sz="2400" dirty="0"/>
              <a:t>Searching for both architecture and MHA dataflow parameter design space</a:t>
            </a:r>
            <a:endParaRPr lang="en-US" altLang="zh-CN" sz="1554" dirty="0"/>
          </a:p>
          <a:p>
            <a:pPr lvl="1">
              <a:defRPr/>
            </a:pPr>
            <a:r>
              <a:rPr lang="en-US" altLang="zh-CN" sz="2000" dirty="0">
                <a:latin typeface="Calibri Light"/>
              </a:rPr>
              <a:t>Select BestArch</a:t>
            </a:r>
            <a:r>
              <a:rPr lang="en-US" altLang="zh-CN" sz="2000" b="1" dirty="0">
                <a:solidFill>
                  <a:schemeClr val="accent3"/>
                </a:solidFill>
                <a:latin typeface="Calibri Light"/>
              </a:rPr>
              <a:t> </a:t>
            </a:r>
            <a:r>
              <a:rPr lang="en-US" altLang="zh-CN" sz="2000" dirty="0">
                <a:latin typeface="Calibri Light"/>
              </a:rPr>
              <a:t>for performance over cost</a:t>
            </a:r>
          </a:p>
          <a:p>
            <a:pPr lvl="1">
              <a:defRPr/>
            </a:pPr>
            <a:r>
              <a:rPr lang="en-US" altLang="zh-CN" sz="2000" b="1" dirty="0">
                <a:solidFill>
                  <a:schemeClr val="accent3"/>
                </a:solidFill>
                <a:latin typeface="Calibri Light"/>
              </a:rPr>
              <a:t>Up to 1.3× utilization speedup in MHA</a:t>
            </a:r>
            <a:r>
              <a:rPr lang="en-US" altLang="zh-CN" sz="2000" dirty="0">
                <a:solidFill>
                  <a:schemeClr val="accent3"/>
                </a:solidFill>
                <a:latin typeface="Calibri Light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 Light"/>
              </a:rPr>
              <a:t>(FlatAttention on </a:t>
            </a:r>
            <a:r>
              <a:rPr lang="en-US" altLang="zh-CN" sz="2000" i="1" dirty="0">
                <a:solidFill>
                  <a:srgbClr val="000000"/>
                </a:solidFill>
                <a:latin typeface="Calibri Light"/>
              </a:rPr>
              <a:t>BestArch</a:t>
            </a:r>
            <a:r>
              <a:rPr lang="en-US" altLang="zh-CN" sz="2000" dirty="0">
                <a:solidFill>
                  <a:srgbClr val="000000"/>
                </a:solidFill>
                <a:latin typeface="Calibri Light"/>
              </a:rPr>
              <a:t> vs. FlashAttention-3 on H100)</a:t>
            </a:r>
            <a:endParaRPr lang="fr-FR" altLang="zh-CN" sz="2800" dirty="0"/>
          </a:p>
          <a:p>
            <a:pPr lvl="1">
              <a:defRPr/>
            </a:pPr>
            <a:r>
              <a:rPr lang="en-US" altLang="zh-CN" sz="1800" b="1" dirty="0">
                <a:solidFill>
                  <a:schemeClr val="accent3"/>
                </a:solidFill>
                <a:latin typeface="Calibri Light"/>
              </a:rPr>
              <a:t>Up to 1.2× utilization speedup in GEMM</a:t>
            </a:r>
            <a:r>
              <a:rPr lang="en-US" altLang="zh-CN" sz="1800" dirty="0">
                <a:solidFill>
                  <a:schemeClr val="accent3"/>
                </a:solidFill>
                <a:latin typeface="Calibri Light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libri Light"/>
              </a:rPr>
              <a:t>(SUMMA on </a:t>
            </a:r>
            <a:r>
              <a:rPr lang="en-US" altLang="zh-CN" sz="1800" i="1" dirty="0">
                <a:solidFill>
                  <a:srgbClr val="000000"/>
                </a:solidFill>
                <a:latin typeface="Calibri Light"/>
              </a:rPr>
              <a:t>BestArch</a:t>
            </a:r>
            <a:r>
              <a:rPr lang="en-US" altLang="zh-CN" sz="1800" dirty="0">
                <a:solidFill>
                  <a:srgbClr val="000000"/>
                </a:solidFill>
                <a:latin typeface="Calibri Light"/>
              </a:rPr>
              <a:t> vs. </a:t>
            </a:r>
            <a:r>
              <a:rPr lang="en-US" altLang="zh-CN" sz="1800" dirty="0" err="1">
                <a:solidFill>
                  <a:srgbClr val="000000"/>
                </a:solidFill>
                <a:latin typeface="Calibri Light"/>
              </a:rPr>
              <a:t>Torch.Matmul</a:t>
            </a:r>
            <a:r>
              <a:rPr lang="en-US" altLang="zh-CN" sz="1800" dirty="0">
                <a:solidFill>
                  <a:srgbClr val="000000"/>
                </a:solidFill>
                <a:latin typeface="Calibri Light"/>
              </a:rPr>
              <a:t> on H100)</a:t>
            </a:r>
          </a:p>
          <a:p>
            <a:pPr lvl="1">
              <a:defRPr/>
            </a:pPr>
            <a:r>
              <a:rPr lang="en-US" altLang="zh-CN" sz="1800" b="1" dirty="0">
                <a:solidFill>
                  <a:schemeClr val="accent3"/>
                </a:solidFill>
                <a:latin typeface="Calibri Light"/>
              </a:rPr>
              <a:t>Require 40% less available HBM BW to H100</a:t>
            </a:r>
            <a:endParaRPr lang="en-US" altLang="zh-CN" sz="1800" dirty="0">
              <a:solidFill>
                <a:srgbClr val="000000"/>
              </a:solidFill>
              <a:latin typeface="Calibri Light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Estimate die area cost from reference RTLs</a:t>
            </a:r>
          </a:p>
          <a:p>
            <a:pPr lvl="1">
              <a:defRPr/>
            </a:pPr>
            <a:r>
              <a:rPr lang="en-US" altLang="zh-CN" sz="2000" b="1" dirty="0">
                <a:solidFill>
                  <a:schemeClr val="accent3"/>
                </a:solidFill>
                <a:latin typeface="Calibri Light"/>
              </a:rPr>
              <a:t>1.8x die size reduction to H100 </a:t>
            </a:r>
            <a:r>
              <a:rPr lang="en-US" altLang="zh-CN" sz="2000" dirty="0">
                <a:solidFill>
                  <a:srgbClr val="000000"/>
                </a:solidFill>
                <a:latin typeface="Calibri Light"/>
              </a:rPr>
              <a:t>(TSMC 5nm)</a:t>
            </a:r>
            <a:endParaRPr lang="fr-FR" altLang="zh-CN" sz="1977" dirty="0"/>
          </a:p>
          <a:p>
            <a:pPr lvl="1" indent="-304795">
              <a:spcBef>
                <a:spcPts val="1270"/>
              </a:spcBef>
              <a:defRPr/>
            </a:pPr>
            <a:endParaRPr lang="fr-FR" altLang="zh-CN" sz="1977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D5BA8D-483A-DED5-80EE-1C33630371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3054"/>
          <a:stretch/>
        </p:blipFill>
        <p:spPr>
          <a:xfrm>
            <a:off x="6458856" y="707988"/>
            <a:ext cx="4731658" cy="46694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A698F19-12A3-C9E4-232B-8ED829446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405" y="5489551"/>
            <a:ext cx="5755594" cy="1020105"/>
          </a:xfrm>
          <a:prstGeom prst="rect">
            <a:avLst/>
          </a:prstGeom>
        </p:spPr>
      </p:pic>
      <p:sp>
        <p:nvSpPr>
          <p:cNvPr id="2" name="星形: 五角 1">
            <a:extLst>
              <a:ext uri="{FF2B5EF4-FFF2-40B4-BE49-F238E27FC236}">
                <a16:creationId xmlns:a16="http://schemas.microsoft.com/office/drawing/2014/main" id="{383C5C5D-4C6C-D2AC-8AB8-78DBB1F00721}"/>
              </a:ext>
            </a:extLst>
          </p:cNvPr>
          <p:cNvSpPr/>
          <p:nvPr/>
        </p:nvSpPr>
        <p:spPr>
          <a:xfrm>
            <a:off x="10871804" y="2357967"/>
            <a:ext cx="233438" cy="233438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" name="星形: 五角 4">
            <a:extLst>
              <a:ext uri="{FF2B5EF4-FFF2-40B4-BE49-F238E27FC236}">
                <a16:creationId xmlns:a16="http://schemas.microsoft.com/office/drawing/2014/main" id="{CE2BCA84-47F8-E28A-9031-5496137426C5}"/>
              </a:ext>
            </a:extLst>
          </p:cNvPr>
          <p:cNvSpPr/>
          <p:nvPr/>
        </p:nvSpPr>
        <p:spPr>
          <a:xfrm>
            <a:off x="10871804" y="4033158"/>
            <a:ext cx="233438" cy="233438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29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681FC-6F9E-97F6-4840-265299BB5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654DC6-270B-1127-7B5D-04473FED1B88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Conclusion For FlatAttention</a:t>
            </a:r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4764B737-39A2-65F8-99D5-D62FDEE77AF3}"/>
              </a:ext>
            </a:extLst>
          </p:cNvPr>
          <p:cNvSpPr txBox="1">
            <a:spLocks/>
          </p:cNvSpPr>
          <p:nvPr/>
        </p:nvSpPr>
        <p:spPr>
          <a:xfrm>
            <a:off x="316501" y="671495"/>
            <a:ext cx="9437099" cy="571841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 We propose </a:t>
            </a:r>
            <a:r>
              <a:rPr lang="en-US" altLang="zh-CN" sz="2400" b="1" dirty="0"/>
              <a:t>FlatAttention</a:t>
            </a:r>
            <a:endParaRPr lang="en-US" altLang="zh-CN" sz="2400" dirty="0"/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An optimized </a:t>
            </a:r>
            <a:r>
              <a:rPr lang="en-US" altLang="zh-CN" sz="1977" b="1" dirty="0">
                <a:solidFill>
                  <a:schemeClr val="accent3"/>
                </a:solidFill>
              </a:rPr>
              <a:t>dataflow for MHA on tile-based many-PE accelerators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/>
              <a:t>Co-designed with </a:t>
            </a:r>
            <a:r>
              <a:rPr lang="en-US" altLang="zh-CN" sz="1765" b="1" dirty="0">
                <a:solidFill>
                  <a:schemeClr val="accent3"/>
                </a:solidFill>
              </a:rPr>
              <a:t>NoC collective primitives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FlatAttention vs. FlashAttention-3 on tile-based  accelerator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600" dirty="0"/>
              <a:t>Up to </a:t>
            </a:r>
            <a:r>
              <a:rPr lang="en-US" altLang="zh-CN" sz="1600" b="1" dirty="0">
                <a:solidFill>
                  <a:schemeClr val="accent3"/>
                </a:solidFill>
              </a:rPr>
              <a:t>89.3% utilization, 4.1× performance speedup, 16x HBM traffic reduction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80" b="1" dirty="0">
                <a:solidFill>
                  <a:schemeClr val="accent3"/>
                </a:solidFill>
              </a:rPr>
              <a:t>The key idea of FlatAttention is general for other MHA variants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8" b="1" dirty="0">
                <a:solidFill>
                  <a:schemeClr val="accent3"/>
                </a:solidFill>
              </a:rPr>
              <a:t>Tile groups collectively handle larger MHA Blocks: also applies to </a:t>
            </a:r>
            <a:r>
              <a:rPr lang="en-US" altLang="zh-CN" sz="1768" b="1" dirty="0" err="1">
                <a:solidFill>
                  <a:schemeClr val="accent3"/>
                </a:solidFill>
              </a:rPr>
              <a:t>FlashMLA</a:t>
            </a:r>
            <a:r>
              <a:rPr lang="en-US" altLang="zh-CN" sz="1768" b="1" dirty="0">
                <a:solidFill>
                  <a:schemeClr val="accent3"/>
                </a:solidFill>
              </a:rPr>
              <a:t> in </a:t>
            </a:r>
            <a:r>
              <a:rPr lang="en-US" altLang="zh-CN" sz="1768" b="1" dirty="0" err="1">
                <a:solidFill>
                  <a:schemeClr val="accent3"/>
                </a:solidFill>
              </a:rPr>
              <a:t>DeepSeek</a:t>
            </a:r>
            <a:endParaRPr lang="en-US" altLang="zh-CN" sz="1768" b="1" dirty="0">
              <a:solidFill>
                <a:schemeClr val="accent3"/>
              </a:solidFill>
            </a:endParaRPr>
          </a:p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Through algorithm architecture co-exploration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Find optimal configuration of tile-based accelerator (BestArch)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600" dirty="0"/>
              <a:t>Peak FP16 Perf(1024 TFLOPS) Match H100 (989 TFLOPS)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812" b="1" dirty="0">
                <a:solidFill>
                  <a:schemeClr val="accent3"/>
                </a:solidFill>
              </a:rPr>
              <a:t>Requires 40% less HBM BW, 1.8× die size reduction</a:t>
            </a:r>
            <a:r>
              <a:rPr lang="en-US" altLang="zh-CN" sz="1812" dirty="0"/>
              <a:t> (estimated at TSMC 5nm)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812" b="1" dirty="0">
                <a:solidFill>
                  <a:schemeClr val="accent3"/>
                </a:solidFill>
              </a:rPr>
              <a:t>Up to 1.3× utilization speedup in MHA </a:t>
            </a:r>
            <a:r>
              <a:rPr lang="en-US" altLang="zh-CN" sz="1812" dirty="0"/>
              <a:t>(FlatAttention on BestArch vs. FlashAttention-3 on H100)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812" b="1" dirty="0">
                <a:solidFill>
                  <a:schemeClr val="accent3"/>
                </a:solidFill>
              </a:rPr>
              <a:t>Up to 1.2× utilization speedup in GEMM </a:t>
            </a:r>
            <a:r>
              <a:rPr lang="en-US" altLang="zh-CN" sz="1812" dirty="0"/>
              <a:t>(SUMMA on BestArch vs. </a:t>
            </a:r>
            <a:r>
              <a:rPr lang="en-US" altLang="zh-CN" sz="1812" dirty="0" err="1"/>
              <a:t>Torch.Matmul</a:t>
            </a:r>
            <a:r>
              <a:rPr lang="en-US" altLang="zh-CN" sz="1812" dirty="0"/>
              <a:t> on H100)</a:t>
            </a:r>
          </a:p>
          <a:p>
            <a:pPr lvl="2" indent="-304795">
              <a:spcBef>
                <a:spcPts val="1270"/>
              </a:spcBef>
              <a:defRPr/>
            </a:pPr>
            <a:endParaRPr lang="en-US" altLang="zh-CN" sz="1553" dirty="0"/>
          </a:p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None/>
              <a:tabLst/>
              <a:defRPr/>
            </a:pPr>
            <a:endParaRPr lang="fr-FR" altLang="zh-CN" sz="24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4BF9F79-EE82-C52A-CBA6-E04B11BB10C4}"/>
              </a:ext>
            </a:extLst>
          </p:cNvPr>
          <p:cNvGrpSpPr/>
          <p:nvPr/>
        </p:nvGrpSpPr>
        <p:grpSpPr>
          <a:xfrm>
            <a:off x="7788868" y="0"/>
            <a:ext cx="4364577" cy="4485163"/>
            <a:chOff x="7788868" y="0"/>
            <a:chExt cx="4364577" cy="448516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281888B-7204-5FBF-D646-1D177C23F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88868" y="0"/>
              <a:ext cx="2023692" cy="326571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8A680E3-1005-D160-DC5F-1DC265949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8061" y="0"/>
              <a:ext cx="2015723" cy="3265714"/>
            </a:xfrm>
            <a:prstGeom prst="rect">
              <a:avLst/>
            </a:prstGeom>
          </p:spPr>
        </p:pic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3EB227AD-01A7-1A2E-F715-6F81C6D51100}"/>
                </a:ext>
              </a:extLst>
            </p:cNvPr>
            <p:cNvSpPr/>
            <p:nvPr/>
          </p:nvSpPr>
          <p:spPr>
            <a:xfrm>
              <a:off x="9652658" y="2198915"/>
              <a:ext cx="772886" cy="402771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FE5673C-F81A-22A7-C237-E67E66E83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5339" t="74215" r="15201"/>
            <a:stretch/>
          </p:blipFill>
          <p:spPr>
            <a:xfrm>
              <a:off x="8131629" y="3981444"/>
              <a:ext cx="4021816" cy="503719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8AFBF21-76A6-2C8A-D4C2-06CCA09F5E1A}"/>
                </a:ext>
              </a:extLst>
            </p:cNvPr>
            <p:cNvSpPr txBox="1"/>
            <p:nvPr/>
          </p:nvSpPr>
          <p:spPr>
            <a:xfrm>
              <a:off x="9578041" y="2564368"/>
              <a:ext cx="9361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chemeClr val="accent3"/>
                  </a:solidFill>
                </a:rPr>
                <a:t>Flatten</a:t>
              </a:r>
              <a:endParaRPr lang="zh-CN" altLang="en-US" dirty="0"/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604A848C-D10A-835E-4B4C-ABA082AA70CF}"/>
                </a:ext>
              </a:extLst>
            </p:cNvPr>
            <p:cNvSpPr/>
            <p:nvPr/>
          </p:nvSpPr>
          <p:spPr>
            <a:xfrm rot="5400000">
              <a:off x="10919611" y="3391739"/>
              <a:ext cx="549742" cy="421593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70C4504-5335-E034-8054-8295D363BE98}"/>
                </a:ext>
              </a:extLst>
            </p:cNvPr>
            <p:cNvSpPr txBox="1"/>
            <p:nvPr/>
          </p:nvSpPr>
          <p:spPr>
            <a:xfrm>
              <a:off x="9197388" y="3335113"/>
              <a:ext cx="169747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accent3"/>
                  </a:solidFill>
                </a:rPr>
                <a:t>NoC Collectives</a:t>
              </a:r>
            </a:p>
            <a:p>
              <a:pPr algn="ctr"/>
              <a:r>
                <a:rPr lang="en-US" altLang="zh-CN" b="1" dirty="0">
                  <a:solidFill>
                    <a:schemeClr val="accent3"/>
                  </a:solidFill>
                </a:rPr>
                <a:t>&amp; Async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527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C8CAF06A-FE5F-15A2-FE75-C3A8F2E38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D97FBC04-6EB2-9E10-5DDA-3172D3729038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altLang="zh-CN" sz="3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Beyond FlatAttention: Work in Progress</a:t>
            </a:r>
            <a:endParaRPr lang="en-US"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64AEBA0-0959-88D2-C132-5DDFCDE06768}"/>
              </a:ext>
            </a:extLst>
          </p:cNvPr>
          <p:cNvSpPr txBox="1">
            <a:spLocks/>
          </p:cNvSpPr>
          <p:nvPr/>
        </p:nvSpPr>
        <p:spPr>
          <a:xfrm>
            <a:off x="316500" y="805546"/>
            <a:ext cx="6378214" cy="6193971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alibri Light"/>
              </a:rPr>
              <a:t>End-to-End Deployment of </a:t>
            </a:r>
            <a:r>
              <a:rPr lang="en-US" altLang="zh-CN" sz="2400" b="1" dirty="0" err="1">
                <a:solidFill>
                  <a:srgbClr val="000000"/>
                </a:solidFill>
                <a:latin typeface="Calibri Light"/>
              </a:rPr>
              <a:t>SoA</a:t>
            </a:r>
            <a:r>
              <a:rPr lang="en-US" altLang="zh-CN" sz="2400" b="1" dirty="0">
                <a:solidFill>
                  <a:srgbClr val="000000"/>
                </a:solidFill>
                <a:latin typeface="Calibri Light"/>
              </a:rPr>
              <a:t> Models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Emphasis on full-stack implementation (e.g., </a:t>
            </a:r>
            <a:r>
              <a:rPr lang="en-US" altLang="zh-CN" sz="1977" b="1" dirty="0" err="1">
                <a:solidFill>
                  <a:schemeClr val="accent3"/>
                </a:solidFill>
                <a:latin typeface="Calibri Light"/>
              </a:rPr>
              <a:t>DeepSeek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)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Support for low-compute operators essential for complete </a:t>
            </a:r>
            <a:r>
              <a:rPr lang="en-US" altLang="zh-CN" sz="1977" b="1" dirty="0">
                <a:solidFill>
                  <a:schemeClr val="accent3"/>
                </a:solidFill>
                <a:latin typeface="Calibri Light"/>
              </a:rPr>
              <a:t>End-to-End flows</a:t>
            </a:r>
          </a:p>
          <a:p>
            <a:pPr lvl="1">
              <a:defRPr/>
            </a:pPr>
            <a:r>
              <a:rPr lang="en-US" altLang="zh-CN" sz="2000" dirty="0">
                <a:solidFill>
                  <a:srgbClr val="000000"/>
                </a:solidFill>
                <a:latin typeface="Calibri Light"/>
              </a:rPr>
              <a:t>Focus on workloads in non-prefill inference</a:t>
            </a:r>
          </a:p>
          <a:p>
            <a:pPr lvl="2">
              <a:defRPr/>
            </a:pPr>
            <a:r>
              <a:rPr lang="en-US" altLang="zh-CN" sz="1788" dirty="0">
                <a:solidFill>
                  <a:srgbClr val="000000"/>
                </a:solidFill>
                <a:latin typeface="Calibri Light"/>
              </a:rPr>
              <a:t>Toward </a:t>
            </a:r>
            <a:r>
              <a:rPr lang="en-US" altLang="zh-CN" sz="1788" b="1" dirty="0">
                <a:solidFill>
                  <a:schemeClr val="accent3"/>
                </a:solidFill>
                <a:latin typeface="Calibri Light"/>
              </a:rPr>
              <a:t>autoregressive and reasoning-heavy </a:t>
            </a:r>
            <a:r>
              <a:rPr lang="en-US" altLang="zh-CN" sz="1788" dirty="0">
                <a:solidFill>
                  <a:srgbClr val="000000"/>
                </a:solidFill>
                <a:latin typeface="Calibri Light"/>
              </a:rPr>
              <a:t>strategies</a:t>
            </a:r>
          </a:p>
          <a:p>
            <a:pPr lvl="2">
              <a:defRPr/>
            </a:pPr>
            <a:r>
              <a:rPr lang="en-US" altLang="zh-CN" sz="1800" dirty="0">
                <a:solidFill>
                  <a:srgbClr val="000000"/>
                </a:solidFill>
                <a:latin typeface="Calibri Light"/>
              </a:rPr>
              <a:t>Methods like beam search becoming increasingly relevant</a:t>
            </a:r>
            <a:endParaRPr lang="en-US" altLang="zh-CN" sz="1765" dirty="0">
              <a:solidFill>
                <a:srgbClr val="000000"/>
              </a:solidFill>
              <a:latin typeface="Calibri Light"/>
            </a:endParaRPr>
          </a:p>
          <a:p>
            <a:pPr>
              <a:defRPr/>
            </a:pPr>
            <a:r>
              <a:rPr lang="en-US" altLang="zh-CN" sz="2435" b="1" dirty="0">
                <a:solidFill>
                  <a:srgbClr val="000000"/>
                </a:solidFill>
                <a:latin typeface="Calibri Light"/>
              </a:rPr>
              <a:t>Automatic code generation for optimal dataflow</a:t>
            </a:r>
          </a:p>
          <a:p>
            <a:pPr lvl="1">
              <a:defRPr/>
            </a:pPr>
            <a:r>
              <a:rPr lang="en-US" altLang="zh-CN" sz="2012" b="1" dirty="0">
                <a:solidFill>
                  <a:schemeClr val="accent3"/>
                </a:solidFill>
                <a:latin typeface="Calibri Light"/>
              </a:rPr>
              <a:t>SoftHier backed in </a:t>
            </a:r>
            <a:r>
              <a:rPr lang="en-US" altLang="zh-CN" sz="2012" b="1" dirty="0" err="1">
                <a:solidFill>
                  <a:schemeClr val="accent3"/>
                </a:solidFill>
                <a:latin typeface="Calibri Light"/>
              </a:rPr>
              <a:t>DaCe</a:t>
            </a:r>
            <a:r>
              <a:rPr lang="en-US" altLang="zh-CN" sz="2012" b="1" baseline="30000" dirty="0">
                <a:solidFill>
                  <a:schemeClr val="accent3"/>
                </a:solidFill>
                <a:latin typeface="Calibri Light"/>
              </a:rPr>
              <a:t>[12]</a:t>
            </a:r>
            <a:r>
              <a:rPr lang="en-US" altLang="zh-CN" sz="2012" b="1" dirty="0">
                <a:solidFill>
                  <a:schemeClr val="accent3"/>
                </a:solidFill>
                <a:latin typeface="Calibri Light"/>
              </a:rPr>
              <a:t> </a:t>
            </a:r>
            <a:r>
              <a:rPr lang="en-US" altLang="zh-CN" sz="2012" dirty="0">
                <a:latin typeface="Calibri Light"/>
              </a:rPr>
              <a:t>(Data-Centric Optimization) framework</a:t>
            </a: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 for automated code generation, </a:t>
            </a:r>
            <a:r>
              <a:rPr lang="en-US" altLang="zh-CN" sz="2012" b="1" dirty="0">
                <a:solidFill>
                  <a:schemeClr val="accent3"/>
                </a:solidFill>
                <a:latin typeface="Calibri Light"/>
              </a:rPr>
              <a:t>in collaboration with Prof. Torsten Hoefler’s group</a:t>
            </a: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.</a:t>
            </a:r>
          </a:p>
          <a:p>
            <a:pPr lvl="1">
              <a:defRPr/>
            </a:pPr>
            <a:r>
              <a:rPr lang="en-US" altLang="zh-CN" sz="2012" b="1" dirty="0">
                <a:solidFill>
                  <a:schemeClr val="accent3"/>
                </a:solidFill>
                <a:latin typeface="Calibri Light"/>
              </a:rPr>
              <a:t>Automating design space exploration </a:t>
            </a: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for both architecture and dataflow</a:t>
            </a: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E.g., for GEMM, this tool flow helps us find better HW-SW solutions that </a:t>
            </a:r>
            <a:r>
              <a:rPr lang="en-US" altLang="zh-CN" sz="2012" b="1" dirty="0">
                <a:solidFill>
                  <a:schemeClr val="accent3"/>
                </a:solidFill>
                <a:latin typeface="Calibri Light"/>
              </a:rPr>
              <a:t>outperform </a:t>
            </a:r>
            <a:r>
              <a:rPr lang="en-US" altLang="zh-CN" sz="2012" b="1" dirty="0" err="1">
                <a:solidFill>
                  <a:schemeClr val="accent3"/>
                </a:solidFill>
                <a:latin typeface="Calibri Light"/>
              </a:rPr>
              <a:t>DeepGEMM</a:t>
            </a:r>
            <a:r>
              <a:rPr lang="en-US" altLang="zh-CN" sz="2012" b="1" dirty="0">
                <a:solidFill>
                  <a:schemeClr val="accent3"/>
                </a:solidFill>
                <a:latin typeface="Calibri Light"/>
              </a:rPr>
              <a:t> on H100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B26199-0491-C3BF-6F86-163C14724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312" y="1669981"/>
            <a:ext cx="4634804" cy="351803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87BE957-8BB2-8DF7-D894-8E6034814F00}"/>
              </a:ext>
            </a:extLst>
          </p:cNvPr>
          <p:cNvSpPr txBox="1"/>
          <p:nvPr/>
        </p:nvSpPr>
        <p:spPr>
          <a:xfrm>
            <a:off x="6917311" y="1669981"/>
            <a:ext cx="28036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3"/>
                </a:solidFill>
              </a:rPr>
              <a:t>SoftHier Framework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3190262-168F-375F-FD2F-9741B78D33CB}"/>
              </a:ext>
            </a:extLst>
          </p:cNvPr>
          <p:cNvGrpSpPr/>
          <p:nvPr/>
        </p:nvGrpSpPr>
        <p:grpSpPr>
          <a:xfrm>
            <a:off x="7089550" y="5732722"/>
            <a:ext cx="4140877" cy="995469"/>
            <a:chOff x="7089550" y="5732722"/>
            <a:chExt cx="4140877" cy="99546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5150E88-1E46-EAC6-355A-2FF69F4F6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89550" y="5821739"/>
              <a:ext cx="1518408" cy="889572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2F29A8D-381C-40F3-6967-6B091013EFD9}"/>
                </a:ext>
              </a:extLst>
            </p:cNvPr>
            <p:cNvSpPr/>
            <p:nvPr/>
          </p:nvSpPr>
          <p:spPr>
            <a:xfrm>
              <a:off x="8680799" y="5732723"/>
              <a:ext cx="1240970" cy="461665"/>
            </a:xfrm>
            <a:prstGeom prst="rect">
              <a:avLst/>
            </a:prstGeom>
            <a:solidFill>
              <a:srgbClr val="3A70B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  <a:sym typeface="Arial"/>
                </a:rPr>
                <a:t>Tiling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  <a:sym typeface="Arial"/>
                </a:rPr>
                <a:t>Parameter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5F9E8C0-7562-7719-451F-0F4ADA07CDA6}"/>
                </a:ext>
              </a:extLst>
            </p:cNvPr>
            <p:cNvSpPr/>
            <p:nvPr/>
          </p:nvSpPr>
          <p:spPr>
            <a:xfrm>
              <a:off x="9989457" y="5732722"/>
              <a:ext cx="1240970" cy="461665"/>
            </a:xfrm>
            <a:prstGeom prst="rect">
              <a:avLst/>
            </a:prstGeom>
            <a:solidFill>
              <a:srgbClr val="3A70B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  <a:sym typeface="Arial"/>
                </a:rPr>
                <a:t>Data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  <a:sym typeface="Arial"/>
                </a:rPr>
                <a:t>Layout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1FE55E1-ABBE-70E4-B9D8-A330CB16A435}"/>
                </a:ext>
              </a:extLst>
            </p:cNvPr>
            <p:cNvSpPr/>
            <p:nvPr/>
          </p:nvSpPr>
          <p:spPr>
            <a:xfrm>
              <a:off x="9989457" y="6266525"/>
              <a:ext cx="1240970" cy="461665"/>
            </a:xfrm>
            <a:prstGeom prst="rect">
              <a:avLst/>
            </a:prstGeom>
            <a:solidFill>
              <a:srgbClr val="3A70B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  <a:sym typeface="Arial"/>
                </a:rPr>
                <a:t>Workload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  <a:sym typeface="Arial"/>
                </a:rPr>
                <a:t>Mapping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346068B-444E-4243-F994-750DE67F55C0}"/>
                </a:ext>
              </a:extLst>
            </p:cNvPr>
            <p:cNvSpPr/>
            <p:nvPr/>
          </p:nvSpPr>
          <p:spPr>
            <a:xfrm>
              <a:off x="8680799" y="6266526"/>
              <a:ext cx="1240970" cy="461665"/>
            </a:xfrm>
            <a:prstGeom prst="rect">
              <a:avLst/>
            </a:prstGeom>
            <a:solidFill>
              <a:srgbClr val="3A70B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  <a:sym typeface="Arial"/>
                </a:rPr>
                <a:t>Dataflow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3DF726-3538-C383-14C6-127F3AE8A7C2}"/>
              </a:ext>
            </a:extLst>
          </p:cNvPr>
          <p:cNvGrpSpPr/>
          <p:nvPr/>
        </p:nvGrpSpPr>
        <p:grpSpPr>
          <a:xfrm>
            <a:off x="7089550" y="4801073"/>
            <a:ext cx="1595037" cy="888098"/>
            <a:chOff x="5455837" y="2746958"/>
            <a:chExt cx="2877457" cy="1753458"/>
          </a:xfrm>
        </p:grpSpPr>
        <p:sp>
          <p:nvSpPr>
            <p:cNvPr id="16" name="箭头: 手杖形 15">
              <a:extLst>
                <a:ext uri="{FF2B5EF4-FFF2-40B4-BE49-F238E27FC236}">
                  <a16:creationId xmlns:a16="http://schemas.microsoft.com/office/drawing/2014/main" id="{B78EBDA0-10EB-E32D-73CB-723A5A4F3A76}"/>
                </a:ext>
              </a:extLst>
            </p:cNvPr>
            <p:cNvSpPr/>
            <p:nvPr/>
          </p:nvSpPr>
          <p:spPr>
            <a:xfrm rot="5400000">
              <a:off x="6786650" y="3012508"/>
              <a:ext cx="1732534" cy="1243281"/>
            </a:xfrm>
            <a:prstGeom prst="uturnArrow">
              <a:avLst>
                <a:gd name="adj1" fmla="val 36561"/>
                <a:gd name="adj2" fmla="val 15370"/>
                <a:gd name="adj3" fmla="val 27109"/>
                <a:gd name="adj4" fmla="val 43750"/>
                <a:gd name="adj5" fmla="val 100000"/>
              </a:avLst>
            </a:prstGeom>
            <a:solidFill>
              <a:srgbClr val="16863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箭头: 手杖形 16">
              <a:extLst>
                <a:ext uri="{FF2B5EF4-FFF2-40B4-BE49-F238E27FC236}">
                  <a16:creationId xmlns:a16="http://schemas.microsoft.com/office/drawing/2014/main" id="{9731BB8F-22D0-8B03-A3B2-A1E2EE33DC03}"/>
                </a:ext>
              </a:extLst>
            </p:cNvPr>
            <p:cNvSpPr/>
            <p:nvPr/>
          </p:nvSpPr>
          <p:spPr>
            <a:xfrm rot="16200000">
              <a:off x="5315668" y="2991584"/>
              <a:ext cx="1732533" cy="1243281"/>
            </a:xfrm>
            <a:prstGeom prst="uturnArrow">
              <a:avLst>
                <a:gd name="adj1" fmla="val 27805"/>
                <a:gd name="adj2" fmla="val 19201"/>
                <a:gd name="adj3" fmla="val 27109"/>
                <a:gd name="adj4" fmla="val 43750"/>
                <a:gd name="adj5" fmla="val 10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1BB3384-7C01-9C9A-4912-37E3B2EB08DA}"/>
                </a:ext>
              </a:extLst>
            </p:cNvPr>
            <p:cNvSpPr txBox="1"/>
            <p:nvPr/>
          </p:nvSpPr>
          <p:spPr>
            <a:xfrm>
              <a:off x="5455837" y="3194801"/>
              <a:ext cx="2877457" cy="523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000000"/>
                  </a:solidFill>
                  <a:latin typeface="Calibri Light"/>
                </a:rPr>
                <a:t>Design Space</a:t>
              </a:r>
            </a:p>
            <a:p>
              <a:pPr algn="ctr"/>
              <a:r>
                <a:rPr lang="en-US" altLang="zh-CN" sz="1400" b="1" dirty="0">
                  <a:latin typeface="Calibri Light"/>
                </a:rPr>
                <a:t>Co-exploration</a:t>
              </a:r>
              <a:endParaRPr lang="en-US" altLang="zh-CN" sz="1400" b="1" dirty="0">
                <a:solidFill>
                  <a:srgbClr val="000000"/>
                </a:solidFill>
                <a:latin typeface="Calibri Light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282239A-CEB2-58BC-DED2-0999148461B3}"/>
              </a:ext>
            </a:extLst>
          </p:cNvPr>
          <p:cNvGrpSpPr/>
          <p:nvPr/>
        </p:nvGrpSpPr>
        <p:grpSpPr>
          <a:xfrm>
            <a:off x="6917312" y="460842"/>
            <a:ext cx="2598461" cy="1274452"/>
            <a:chOff x="6917312" y="460842"/>
            <a:chExt cx="2598461" cy="1274452"/>
          </a:xfrm>
        </p:grpSpPr>
        <p:pic>
          <p:nvPicPr>
            <p:cNvPr id="5" name="Picture 14" descr="WashU Expert: How DeepSeek changes the ...">
              <a:extLst>
                <a:ext uri="{FF2B5EF4-FFF2-40B4-BE49-F238E27FC236}">
                  <a16:creationId xmlns:a16="http://schemas.microsoft.com/office/drawing/2014/main" id="{21D5A844-B266-D001-879B-61BABA3F47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91" b="23091"/>
            <a:stretch/>
          </p:blipFill>
          <p:spPr bwMode="auto">
            <a:xfrm>
              <a:off x="6917312" y="460842"/>
              <a:ext cx="2598461" cy="930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箭头: 下 20">
              <a:extLst>
                <a:ext uri="{FF2B5EF4-FFF2-40B4-BE49-F238E27FC236}">
                  <a16:creationId xmlns:a16="http://schemas.microsoft.com/office/drawing/2014/main" id="{E052BFA1-1C3E-5488-9C5E-A179EB646769}"/>
                </a:ext>
              </a:extLst>
            </p:cNvPr>
            <p:cNvSpPr/>
            <p:nvPr/>
          </p:nvSpPr>
          <p:spPr>
            <a:xfrm>
              <a:off x="7716886" y="1273629"/>
              <a:ext cx="447398" cy="461665"/>
            </a:xfrm>
            <a:prstGeom prst="downArrow">
              <a:avLst/>
            </a:prstGeom>
            <a:solidFill>
              <a:srgbClr val="4D6B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8332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C5CCB-EB18-A31F-99B4-F8CABDF81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536C7A-90EB-C36C-2F50-1A3D0374CE0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References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E64CC6B-C4C0-54E7-EEF2-AC0B8CBB5B89}"/>
              </a:ext>
            </a:extLst>
          </p:cNvPr>
          <p:cNvSpPr txBox="1">
            <a:spLocks/>
          </p:cNvSpPr>
          <p:nvPr/>
        </p:nvSpPr>
        <p:spPr>
          <a:xfrm>
            <a:off x="316501" y="715039"/>
            <a:ext cx="11621498" cy="571841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None/>
              <a:tabLst/>
              <a:defRPr/>
            </a:pPr>
            <a:r>
              <a:rPr lang="en-US" altLang="zh-CN" sz="1600" dirty="0"/>
              <a:t>[1] A. Ivanov et al., “Data movement is all you need: A case study on optimizing transformers,” in </a:t>
            </a:r>
            <a:r>
              <a:rPr lang="en-US" altLang="zh-CN" sz="1600" dirty="0" err="1"/>
              <a:t>MLSys</a:t>
            </a:r>
            <a:r>
              <a:rPr lang="en-US" altLang="zh-CN" sz="1600" dirty="0"/>
              <a:t>, 2021.</a:t>
            </a:r>
          </a:p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None/>
              <a:tabLst/>
              <a:defRPr/>
            </a:pPr>
            <a:r>
              <a:rPr lang="en-US" altLang="zh-CN" sz="1600" dirty="0"/>
              <a:t>[2] T. Dao et al., “FlashAttention: Fast and memory-efficient exact attention with IO-awareness,” in </a:t>
            </a:r>
            <a:r>
              <a:rPr lang="en-US" altLang="zh-CN" sz="1600" dirty="0" err="1"/>
              <a:t>NeurIPS</a:t>
            </a:r>
            <a:r>
              <a:rPr lang="en-US" altLang="zh-CN" sz="1600" dirty="0"/>
              <a:t>, 2022.</a:t>
            </a:r>
          </a:p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None/>
              <a:tabLst/>
              <a:defRPr/>
            </a:pPr>
            <a:r>
              <a:rPr lang="en-US" altLang="zh-CN" sz="1600" dirty="0"/>
              <a:t>[3] F. Zaruba et al., “Snitch: A tiny pseudo dual-issue processor for area and energy efficient execution of floating-point intensive workloads,” IEEE TCOMP, 2020.</a:t>
            </a:r>
          </a:p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None/>
              <a:tabLst/>
              <a:defRPr/>
            </a:pPr>
            <a:r>
              <a:rPr lang="en-US" altLang="zh-CN" sz="1600" dirty="0"/>
              <a:t>[4] T. Benz et al., “A high-performance, energy-efficient modular DMA engine architecture,” IEEE TCOMP, 2023.</a:t>
            </a:r>
          </a:p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None/>
              <a:tabLst/>
              <a:defRPr/>
            </a:pPr>
            <a:r>
              <a:rPr lang="en-US" altLang="zh-CN" sz="1600" dirty="0"/>
              <a:t>[5] T. Fischer et al., “</a:t>
            </a:r>
            <a:r>
              <a:rPr lang="en-US" altLang="zh-CN" sz="1600" dirty="0" err="1"/>
              <a:t>FlooNoC</a:t>
            </a:r>
            <a:r>
              <a:rPr lang="en-US" altLang="zh-CN" sz="1600" dirty="0"/>
              <a:t>: A 645-Gb/s/link 0.15-pJ/B/hop open-source NoC with wide physical links and end-to-end AXI4 parallel </a:t>
            </a:r>
            <a:r>
              <a:rPr lang="en-US" altLang="zh-CN" sz="1600" dirty="0" err="1"/>
              <a:t>multistream</a:t>
            </a:r>
            <a:r>
              <a:rPr lang="en-US" altLang="zh-CN" sz="1600" dirty="0"/>
              <a:t> support,” IEEE TVLSI, 2025.</a:t>
            </a:r>
          </a:p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None/>
              <a:tabLst/>
              <a:defRPr/>
            </a:pPr>
            <a:r>
              <a:rPr lang="en-US" altLang="zh-CN" sz="1600" dirty="0"/>
              <a:t>[6] Y. Tortorella et al., “RedMule: A mixed-precision matrix–matrix operation engine for flexible and energy-efficient on-chip linear algebra and </a:t>
            </a:r>
            <a:r>
              <a:rPr lang="en-US" altLang="zh-CN" sz="1600" dirty="0" err="1"/>
              <a:t>TinyML</a:t>
            </a:r>
            <a:r>
              <a:rPr lang="en-US" altLang="zh-CN" sz="1600" dirty="0"/>
              <a:t> training acceleration,"  FGCS, 2023.</a:t>
            </a:r>
          </a:p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None/>
              <a:tabLst/>
              <a:defRPr/>
            </a:pPr>
            <a:r>
              <a:rPr lang="en-US" altLang="zh-CN" sz="1600" dirty="0"/>
              <a:t>[7] M. Perotti et al., “Spatz: Clustering compact RISC-V-based vector units to maximize computing efficiency,” IEEE TCAD, 2025.</a:t>
            </a:r>
          </a:p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None/>
              <a:tabLst/>
              <a:defRPr/>
            </a:pPr>
            <a:r>
              <a:rPr lang="en-US" altLang="zh-CN" sz="1600" dirty="0"/>
              <a:t>[8] T. Dao, “FlashAttention-2: Faster attention with better parallelism and work partitioning,” in ICLR, 2024.</a:t>
            </a:r>
          </a:p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None/>
              <a:tabLst/>
              <a:defRPr/>
            </a:pPr>
            <a:r>
              <a:rPr lang="en-US" altLang="zh-CN" sz="1600" dirty="0"/>
              <a:t>[9] J. Shah et al., “FlashAttention-3: Fast and accurate attention with asynchrony and low-precision,” in </a:t>
            </a:r>
            <a:r>
              <a:rPr lang="en-US" altLang="zh-CN" sz="1600" dirty="0" err="1"/>
              <a:t>NeurIPS</a:t>
            </a:r>
            <a:r>
              <a:rPr lang="en-US" altLang="zh-CN" sz="1600" dirty="0"/>
              <a:t>, 2024.</a:t>
            </a:r>
          </a:p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None/>
              <a:tabLst/>
              <a:defRPr/>
            </a:pPr>
            <a:r>
              <a:rPr lang="en-US" altLang="zh-CN" sz="1600" dirty="0"/>
              <a:t>[10] N. Bruschi et al., “GVSoC: a highly configurable, fast and accurate full-platform simulator for RISC-V based IoT processors,” in ICCD, 2021.</a:t>
            </a:r>
          </a:p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None/>
              <a:tabLst/>
              <a:defRPr/>
            </a:pPr>
            <a:r>
              <a:rPr lang="en-US" altLang="zh-CN" sz="1600" dirty="0"/>
              <a:t>[11] D. Schor, “TSMC N3, and challenges ahead,” 2023. [Online]. Available: </a:t>
            </a:r>
            <a:r>
              <a:rPr lang="en-US" altLang="zh-CN" sz="1600" dirty="0">
                <a:hlinkClick r:id="rId3"/>
              </a:rPr>
              <a:t>https://fuse.wikichip.org/news/7375/tsmc-n3-and-challenges-ahead/</a:t>
            </a:r>
            <a:endParaRPr lang="en-US" altLang="zh-CN" sz="1600" dirty="0"/>
          </a:p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None/>
              <a:tabLst/>
              <a:defRPr/>
            </a:pPr>
            <a:r>
              <a:rPr lang="en-US" altLang="zh-CN" sz="1600" dirty="0"/>
              <a:t>[12] Rausch, Oliver, et al. "A data-centric optimization framework for machine learning." in SC, 2022.</a:t>
            </a:r>
          </a:p>
        </p:txBody>
      </p:sp>
    </p:spTree>
    <p:extLst>
      <p:ext uri="{BB962C8B-B14F-4D97-AF65-F5344CB8AC3E}">
        <p14:creationId xmlns:p14="http://schemas.microsoft.com/office/powerpoint/2010/main" val="299492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矩形 248">
            <a:extLst>
              <a:ext uri="{FF2B5EF4-FFF2-40B4-BE49-F238E27FC236}">
                <a16:creationId xmlns:a16="http://schemas.microsoft.com/office/drawing/2014/main" id="{2C7EC24B-F26A-EB26-7128-D109D5C78462}"/>
              </a:ext>
            </a:extLst>
          </p:cNvPr>
          <p:cNvSpPr/>
          <p:nvPr/>
        </p:nvSpPr>
        <p:spPr>
          <a:xfrm>
            <a:off x="8660620" y="1304049"/>
            <a:ext cx="2931524" cy="5178055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1ECED9F7-0A4E-C270-C2A9-7802D7B81E4A}"/>
              </a:ext>
            </a:extLst>
          </p:cNvPr>
          <p:cNvSpPr/>
          <p:nvPr/>
        </p:nvSpPr>
        <p:spPr>
          <a:xfrm>
            <a:off x="8583620" y="1179568"/>
            <a:ext cx="2931524" cy="5178055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D3AAA2C7-AC0B-2571-A568-588F58E7DD12}"/>
              </a:ext>
            </a:extLst>
          </p:cNvPr>
          <p:cNvSpPr/>
          <p:nvPr/>
        </p:nvSpPr>
        <p:spPr>
          <a:xfrm>
            <a:off x="8478460" y="1073194"/>
            <a:ext cx="2931524" cy="5178055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F759EC4F-7272-0957-42E7-1E36E37A8253}"/>
              </a:ext>
            </a:extLst>
          </p:cNvPr>
          <p:cNvSpPr/>
          <p:nvPr/>
        </p:nvSpPr>
        <p:spPr>
          <a:xfrm>
            <a:off x="8374933" y="965200"/>
            <a:ext cx="2931524" cy="5178055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Attention Bottleneck in Transformer-Based LLMs </a:t>
            </a:r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1FE7E4EB-441F-F90D-62E8-83C19FE64D2D}"/>
              </a:ext>
            </a:extLst>
          </p:cNvPr>
          <p:cNvSpPr txBox="1">
            <a:spLocks/>
          </p:cNvSpPr>
          <p:nvPr/>
        </p:nvSpPr>
        <p:spPr>
          <a:xfrm>
            <a:off x="316501" y="791242"/>
            <a:ext cx="5779499" cy="5233638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b="1" dirty="0"/>
              <a:t>LLM workloads </a:t>
            </a:r>
            <a:r>
              <a:rPr lang="en-US" altLang="zh-CN" sz="2400" dirty="0"/>
              <a:t>have become increasingly impactful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DeepSeek-V3, ChatGPT, Llama</a:t>
            </a:r>
          </a:p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Dominating LLM are </a:t>
            </a:r>
            <a:r>
              <a:rPr lang="en-US" altLang="zh-CN" sz="2400" b="1" dirty="0"/>
              <a:t>Transformer-based</a:t>
            </a:r>
          </a:p>
          <a:p>
            <a:pPr>
              <a:defRPr/>
            </a:pPr>
            <a:r>
              <a:rPr lang="en-US" altLang="zh-CN" sz="2400" dirty="0"/>
              <a:t>The </a:t>
            </a:r>
            <a:r>
              <a:rPr lang="en-US" altLang="zh-CN" sz="2400" b="1" dirty="0">
                <a:solidFill>
                  <a:schemeClr val="accent1"/>
                </a:solidFill>
              </a:rPr>
              <a:t>attention bottleneck</a:t>
            </a:r>
          </a:p>
          <a:p>
            <a:pPr lvl="1">
              <a:defRPr/>
            </a:pPr>
            <a:r>
              <a:rPr lang="en-US" altLang="zh-CN" sz="1977" b="1" dirty="0"/>
              <a:t>Multi-Head Attention (MHA) </a:t>
            </a:r>
            <a:r>
              <a:rPr lang="en-US" altLang="zh-CN" sz="1977" dirty="0"/>
              <a:t>exhibits</a:t>
            </a:r>
            <a:r>
              <a:rPr lang="en-US" altLang="zh-CN" sz="1977" dirty="0">
                <a:solidFill>
                  <a:schemeClr val="accent1"/>
                </a:solidFill>
              </a:rPr>
              <a:t> </a:t>
            </a:r>
            <a:r>
              <a:rPr lang="en-US" altLang="zh-CN" sz="1977" b="1" dirty="0">
                <a:solidFill>
                  <a:schemeClr val="accent1"/>
                </a:solidFill>
              </a:rPr>
              <a:t>quadratic complexity</a:t>
            </a:r>
            <a:r>
              <a:rPr lang="en-US" altLang="zh-CN" sz="1977" dirty="0">
                <a:solidFill>
                  <a:srgbClr val="FF0000"/>
                </a:solidFill>
              </a:rPr>
              <a:t> </a:t>
            </a:r>
            <a:r>
              <a:rPr lang="en-US" altLang="zh-CN" sz="1977" dirty="0"/>
              <a:t>over </a:t>
            </a:r>
            <a:r>
              <a:rPr lang="en-US" altLang="zh-CN" sz="1977" b="1" dirty="0">
                <a:solidFill>
                  <a:schemeClr val="accent1"/>
                </a:solidFill>
              </a:rPr>
              <a:t>sequence length. O(S</a:t>
            </a:r>
            <a:r>
              <a:rPr lang="en-US" altLang="zh-CN" sz="1977" b="1" baseline="30000" dirty="0">
                <a:solidFill>
                  <a:schemeClr val="accent1"/>
                </a:solidFill>
              </a:rPr>
              <a:t>2</a:t>
            </a:r>
            <a:r>
              <a:rPr lang="en-US" altLang="zh-CN" sz="1977" b="1" dirty="0">
                <a:solidFill>
                  <a:schemeClr val="accent1"/>
                </a:solidFill>
              </a:rPr>
              <a:t>)</a:t>
            </a:r>
          </a:p>
          <a:p>
            <a:pPr lvl="1">
              <a:defRPr/>
            </a:pPr>
            <a:r>
              <a:rPr lang="en-US" altLang="zh-CN" sz="1977" dirty="0"/>
              <a:t>Most operations in MHA are </a:t>
            </a:r>
            <a:r>
              <a:rPr lang="en-US" altLang="zh-CN" sz="1977" b="1" dirty="0">
                <a:solidFill>
                  <a:schemeClr val="accent1"/>
                </a:solidFill>
              </a:rPr>
              <a:t>bottlenecked by memory accesses</a:t>
            </a:r>
            <a:r>
              <a:rPr lang="en-US" altLang="zh-CN" sz="1977" b="1" baseline="30000" dirty="0">
                <a:solidFill>
                  <a:schemeClr val="accent1"/>
                </a:solidFill>
              </a:rPr>
              <a:t>[1]</a:t>
            </a:r>
          </a:p>
          <a:p>
            <a:pPr lvl="1">
              <a:defRPr/>
            </a:pPr>
            <a:r>
              <a:rPr lang="en-US" altLang="zh-CN" sz="1977" dirty="0"/>
              <a:t>Performance bottleneck for</a:t>
            </a:r>
          </a:p>
          <a:p>
            <a:pPr lvl="2">
              <a:defRPr/>
            </a:pPr>
            <a:r>
              <a:rPr lang="en-US" altLang="zh-CN" sz="1765" dirty="0"/>
              <a:t>LLM inference </a:t>
            </a:r>
          </a:p>
          <a:p>
            <a:pPr lvl="3">
              <a:defRPr/>
            </a:pPr>
            <a:r>
              <a:rPr lang="en-US" altLang="zh-CN" sz="1600" dirty="0"/>
              <a:t>Especially during  long context prefill</a:t>
            </a:r>
          </a:p>
          <a:p>
            <a:pPr lvl="2">
              <a:defRPr/>
            </a:pPr>
            <a:r>
              <a:rPr lang="en-US" altLang="zh-CN" sz="1765" dirty="0"/>
              <a:t>LLM training</a:t>
            </a:r>
          </a:p>
          <a:p>
            <a:pPr marL="0" indent="0">
              <a:buNone/>
              <a:defRPr/>
            </a:pPr>
            <a:endParaRPr lang="en-US" altLang="zh-CN" sz="1977" dirty="0"/>
          </a:p>
        </p:txBody>
      </p:sp>
      <p:pic>
        <p:nvPicPr>
          <p:cNvPr id="9" name="Picture 16" descr="What is ChatGPT? • How can ChatGPT help ...">
            <a:extLst>
              <a:ext uri="{FF2B5EF4-FFF2-40B4-BE49-F238E27FC236}">
                <a16:creationId xmlns:a16="http://schemas.microsoft.com/office/drawing/2014/main" id="{68E7F9CE-3538-C7C5-8F3B-38CA2E797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946" y="1086915"/>
            <a:ext cx="2150565" cy="120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WashU Expert: How DeepSeek changes the ...">
            <a:extLst>
              <a:ext uri="{FF2B5EF4-FFF2-40B4-BE49-F238E27FC236}">
                <a16:creationId xmlns:a16="http://schemas.microsoft.com/office/drawing/2014/main" id="{CE512428-A20D-E8C5-525B-33CA83636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150" y="430156"/>
            <a:ext cx="1960156" cy="130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8" descr="Meta's Llama 4 is Coming Soon">
            <a:extLst>
              <a:ext uri="{FF2B5EF4-FFF2-40B4-BE49-F238E27FC236}">
                <a16:creationId xmlns:a16="http://schemas.microsoft.com/office/drawing/2014/main" id="{906FA589-9DA4-1F1F-0407-1E9C2D86E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1F4F9"/>
              </a:clrFrom>
              <a:clrTo>
                <a:srgbClr val="F1F4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082" y="1523851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0ACEA6B4-2D95-4B9F-0E82-2210AC63728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014978" y="2728167"/>
            <a:ext cx="2889834" cy="4117305"/>
          </a:xfrm>
          <a:custGeom>
            <a:avLst/>
            <a:gdLst>
              <a:gd name="connsiteX0" fmla="*/ 979714 w 2624443"/>
              <a:gd name="connsiteY0" fmla="*/ 0 h 3739188"/>
              <a:gd name="connsiteX1" fmla="*/ 2624443 w 2624443"/>
              <a:gd name="connsiteY1" fmla="*/ 0 h 3739188"/>
              <a:gd name="connsiteX2" fmla="*/ 2624443 w 2624443"/>
              <a:gd name="connsiteY2" fmla="*/ 3739188 h 3739188"/>
              <a:gd name="connsiteX3" fmla="*/ 0 w 2624443"/>
              <a:gd name="connsiteY3" fmla="*/ 3739188 h 3739188"/>
              <a:gd name="connsiteX4" fmla="*/ 0 w 2624443"/>
              <a:gd name="connsiteY4" fmla="*/ 419045 h 3739188"/>
              <a:gd name="connsiteX5" fmla="*/ 979714 w 2624443"/>
              <a:gd name="connsiteY5" fmla="*/ 419045 h 373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24443" h="3739188">
                <a:moveTo>
                  <a:pt x="979714" y="0"/>
                </a:moveTo>
                <a:lnTo>
                  <a:pt x="2624443" y="0"/>
                </a:lnTo>
                <a:lnTo>
                  <a:pt x="2624443" y="3739188"/>
                </a:lnTo>
                <a:lnTo>
                  <a:pt x="0" y="3739188"/>
                </a:lnTo>
                <a:lnTo>
                  <a:pt x="0" y="419045"/>
                </a:lnTo>
                <a:lnTo>
                  <a:pt x="979714" y="419045"/>
                </a:lnTo>
                <a:close/>
              </a:path>
            </a:pathLst>
          </a:custGeom>
        </p:spPr>
      </p:pic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1B54E473-A4FF-7C3B-591D-8936298B2EF9}"/>
              </a:ext>
            </a:extLst>
          </p:cNvPr>
          <p:cNvGrpSpPr/>
          <p:nvPr/>
        </p:nvGrpSpPr>
        <p:grpSpPr>
          <a:xfrm>
            <a:off x="8512653" y="1082353"/>
            <a:ext cx="2743999" cy="5060903"/>
            <a:chOff x="8850818" y="1106417"/>
            <a:chExt cx="2743999" cy="5060903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4700C1E6-567B-4F8F-1396-3E06070A2447}"/>
                </a:ext>
              </a:extLst>
            </p:cNvPr>
            <p:cNvSpPr/>
            <p:nvPr/>
          </p:nvSpPr>
          <p:spPr>
            <a:xfrm>
              <a:off x="8880095" y="1645648"/>
              <a:ext cx="260129" cy="18643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endParaRPr lang="zh-CN" altLang="en-US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DCC89C90-38BE-29A4-8A49-FE0884E7C722}"/>
                </a:ext>
              </a:extLst>
            </p:cNvPr>
            <p:cNvSpPr/>
            <p:nvPr/>
          </p:nvSpPr>
          <p:spPr>
            <a:xfrm>
              <a:off x="9313125" y="1643249"/>
              <a:ext cx="1864360" cy="18643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Attention Score</a:t>
              </a:r>
              <a:endParaRPr lang="zh-CN" altLang="en-US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60BA8E16-DA4B-7A15-C2C6-0CDDBDBFEB31}"/>
                </a:ext>
              </a:extLst>
            </p:cNvPr>
            <p:cNvSpPr/>
            <p:nvPr/>
          </p:nvSpPr>
          <p:spPr>
            <a:xfrm>
              <a:off x="9313125" y="1139427"/>
              <a:ext cx="1864360" cy="2601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K</a:t>
              </a:r>
              <a:r>
                <a:rPr lang="en-US" altLang="zh-CN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T</a:t>
              </a:r>
              <a:endParaRPr lang="zh-CN" altLang="en-US" b="1" i="0" cap="none" spc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59AF89E9-A7E7-3CF8-70C0-E150BAE025CC}"/>
                </a:ext>
              </a:extLst>
            </p:cNvPr>
            <p:cNvSpPr txBox="1"/>
            <p:nvPr/>
          </p:nvSpPr>
          <p:spPr>
            <a:xfrm>
              <a:off x="8850818" y="1106417"/>
              <a:ext cx="3525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D</a:t>
              </a:r>
              <a:endParaRPr lang="zh-CN" altLang="en-US" dirty="0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36C8DE18-1650-D4A9-F7B3-B9A7FD018EC4}"/>
                </a:ext>
              </a:extLst>
            </p:cNvPr>
            <p:cNvSpPr txBox="1"/>
            <p:nvPr/>
          </p:nvSpPr>
          <p:spPr>
            <a:xfrm>
              <a:off x="9078982" y="2390763"/>
              <a:ext cx="3525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S</a:t>
              </a:r>
              <a:endParaRPr lang="zh-CN" altLang="en-US" dirty="0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353A06A5-050A-E2D7-2A69-FCFB823BDE7E}"/>
                </a:ext>
              </a:extLst>
            </p:cNvPr>
            <p:cNvSpPr txBox="1"/>
            <p:nvPr/>
          </p:nvSpPr>
          <p:spPr>
            <a:xfrm>
              <a:off x="10069137" y="1328113"/>
              <a:ext cx="3525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S</a:t>
              </a:r>
              <a:endParaRPr lang="zh-CN" altLang="en-US" dirty="0"/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6A8EFC8A-9546-2115-F473-92DECB3376B7}"/>
                </a:ext>
              </a:extLst>
            </p:cNvPr>
            <p:cNvCxnSpPr/>
            <p:nvPr/>
          </p:nvCxnSpPr>
          <p:spPr>
            <a:xfrm>
              <a:off x="9208685" y="1139427"/>
              <a:ext cx="0" cy="2601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5E55E9F1-033C-45F9-6CE8-F3528B51F60C}"/>
                </a:ext>
              </a:extLst>
            </p:cNvPr>
            <p:cNvCxnSpPr>
              <a:cxnSpLocks/>
            </p:cNvCxnSpPr>
            <p:nvPr/>
          </p:nvCxnSpPr>
          <p:spPr>
            <a:xfrm>
              <a:off x="8880095" y="1512779"/>
              <a:ext cx="2601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27933D86-7414-2105-DFB4-A65D4F0EF8DB}"/>
                </a:ext>
              </a:extLst>
            </p:cNvPr>
            <p:cNvCxnSpPr>
              <a:cxnSpLocks/>
              <a:endCxn id="134" idx="1"/>
            </p:cNvCxnSpPr>
            <p:nvPr/>
          </p:nvCxnSpPr>
          <p:spPr>
            <a:xfrm>
              <a:off x="9313125" y="1512779"/>
              <a:ext cx="7560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箭头连接符 207">
              <a:extLst>
                <a:ext uri="{FF2B5EF4-FFF2-40B4-BE49-F238E27FC236}">
                  <a16:creationId xmlns:a16="http://schemas.microsoft.com/office/drawing/2014/main" id="{F45C4FD7-800F-047B-837F-D9C99AC140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82387" y="1512779"/>
              <a:ext cx="89509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>
              <a:extLst>
                <a:ext uri="{FF2B5EF4-FFF2-40B4-BE49-F238E27FC236}">
                  <a16:creationId xmlns:a16="http://schemas.microsoft.com/office/drawing/2014/main" id="{45699D9B-4A3E-23C5-E1B0-4FB9D5FB49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5586" y="1665179"/>
              <a:ext cx="467" cy="7781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箭头连接符 213">
              <a:extLst>
                <a:ext uri="{FF2B5EF4-FFF2-40B4-BE49-F238E27FC236}">
                  <a16:creationId xmlns:a16="http://schemas.microsoft.com/office/drawing/2014/main" id="{C6C2CBF4-F100-86D8-B654-2CE3A928BA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15587" y="2739703"/>
              <a:ext cx="2388" cy="75256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1393CD96-068B-DED6-3EDD-1E42330BF9AB}"/>
                </a:ext>
              </a:extLst>
            </p:cNvPr>
            <p:cNvSpPr/>
            <p:nvPr/>
          </p:nvSpPr>
          <p:spPr>
            <a:xfrm>
              <a:off x="8880095" y="3791003"/>
              <a:ext cx="260129" cy="18643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</a:t>
              </a:r>
              <a:endParaRPr lang="zh-CN" altLang="en-US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E252CEED-1E01-54F1-42F4-BF3140702DA1}"/>
                </a:ext>
              </a:extLst>
            </p:cNvPr>
            <p:cNvSpPr/>
            <p:nvPr/>
          </p:nvSpPr>
          <p:spPr>
            <a:xfrm>
              <a:off x="9313125" y="3788604"/>
              <a:ext cx="1864360" cy="18643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SoftMax(</a:t>
              </a:r>
              <a:r>
                <a:rPr lang="en-US" altLang="zh-CN" b="1" i="0" cap="none" spc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Att.Score</a:t>
              </a:r>
              <a:r>
                <a:rPr lang="en-US" altLang="zh-CN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)</a:t>
              </a:r>
              <a:endParaRPr lang="zh-CN" altLang="en-US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CB6F9352-6EFF-E158-662E-735954FDE1C3}"/>
                </a:ext>
              </a:extLst>
            </p:cNvPr>
            <p:cNvSpPr txBox="1"/>
            <p:nvPr/>
          </p:nvSpPr>
          <p:spPr>
            <a:xfrm>
              <a:off x="9078982" y="4536118"/>
              <a:ext cx="3525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S</a:t>
              </a:r>
              <a:endParaRPr lang="zh-CN" altLang="en-US" dirty="0"/>
            </a:p>
          </p:txBody>
        </p:sp>
        <p:cxnSp>
          <p:nvCxnSpPr>
            <p:cNvPr id="220" name="直接箭头连接符 219">
              <a:extLst>
                <a:ext uri="{FF2B5EF4-FFF2-40B4-BE49-F238E27FC236}">
                  <a16:creationId xmlns:a16="http://schemas.microsoft.com/office/drawing/2014/main" id="{9487476E-823E-521A-236A-D2EF51D39D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5586" y="3810534"/>
              <a:ext cx="467" cy="7781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01B2200D-6DEC-0A95-842F-AC5F346BFF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15587" y="4885058"/>
              <a:ext cx="2388" cy="75256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7DC22D76-25E4-EF4D-F685-4CC269E5535A}"/>
                </a:ext>
              </a:extLst>
            </p:cNvPr>
            <p:cNvSpPr/>
            <p:nvPr/>
          </p:nvSpPr>
          <p:spPr>
            <a:xfrm>
              <a:off x="11284277" y="3791003"/>
              <a:ext cx="260129" cy="18643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V</a:t>
              </a:r>
              <a:endParaRPr lang="zh-CN" altLang="en-US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224" name="直接箭头连接符 223">
              <a:extLst>
                <a:ext uri="{FF2B5EF4-FFF2-40B4-BE49-F238E27FC236}">
                  <a16:creationId xmlns:a16="http://schemas.microsoft.com/office/drawing/2014/main" id="{CA02095B-5E1C-0DDE-E167-35D1734974AB}"/>
                </a:ext>
              </a:extLst>
            </p:cNvPr>
            <p:cNvCxnSpPr/>
            <p:nvPr/>
          </p:nvCxnSpPr>
          <p:spPr>
            <a:xfrm>
              <a:off x="9431518" y="1808049"/>
              <a:ext cx="259613" cy="24622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箭头连接符 224">
              <a:extLst>
                <a:ext uri="{FF2B5EF4-FFF2-40B4-BE49-F238E27FC236}">
                  <a16:creationId xmlns:a16="http://schemas.microsoft.com/office/drawing/2014/main" id="{0549B653-C4B6-3970-8138-F708CFAC557B}"/>
                </a:ext>
              </a:extLst>
            </p:cNvPr>
            <p:cNvCxnSpPr>
              <a:cxnSpLocks/>
            </p:cNvCxnSpPr>
            <p:nvPr/>
          </p:nvCxnSpPr>
          <p:spPr>
            <a:xfrm>
              <a:off x="9078982" y="1808049"/>
              <a:ext cx="375788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9758A836-DF3F-7DE0-B40E-0C11CA437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1518" y="1366551"/>
              <a:ext cx="0" cy="441498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76E15EBD-AC0C-7584-B6AF-6168EBC82E4B}"/>
                </a:ext>
              </a:extLst>
            </p:cNvPr>
            <p:cNvCxnSpPr>
              <a:cxnSpLocks/>
            </p:cNvCxnSpPr>
            <p:nvPr/>
          </p:nvCxnSpPr>
          <p:spPr>
            <a:xfrm>
              <a:off x="9846348" y="3348863"/>
              <a:ext cx="6347" cy="6230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箭头连接符 232">
              <a:extLst>
                <a:ext uri="{FF2B5EF4-FFF2-40B4-BE49-F238E27FC236}">
                  <a16:creationId xmlns:a16="http://schemas.microsoft.com/office/drawing/2014/main" id="{349704FB-645B-3742-0DC1-1980BDAAF758}"/>
                </a:ext>
              </a:extLst>
            </p:cNvPr>
            <p:cNvCxnSpPr>
              <a:cxnSpLocks/>
              <a:endCxn id="217" idx="2"/>
            </p:cNvCxnSpPr>
            <p:nvPr/>
          </p:nvCxnSpPr>
          <p:spPr>
            <a:xfrm flipH="1" flipV="1">
              <a:off x="9010160" y="5655363"/>
              <a:ext cx="193194" cy="1535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3F3D0206-C6CF-AB9A-4310-4E6BF4A882FB}"/>
                </a:ext>
              </a:extLst>
            </p:cNvPr>
            <p:cNvCxnSpPr>
              <a:cxnSpLocks/>
            </p:cNvCxnSpPr>
            <p:nvPr/>
          </p:nvCxnSpPr>
          <p:spPr>
            <a:xfrm>
              <a:off x="9185536" y="5802199"/>
              <a:ext cx="2228805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6099FB50-B0F0-237B-0369-6C2EE0C0DDA6}"/>
                </a:ext>
              </a:extLst>
            </p:cNvPr>
            <p:cNvCxnSpPr>
              <a:cxnSpLocks/>
              <a:stCxn id="218" idx="2"/>
            </p:cNvCxnSpPr>
            <p:nvPr/>
          </p:nvCxnSpPr>
          <p:spPr>
            <a:xfrm>
              <a:off x="10245305" y="5652964"/>
              <a:ext cx="0" cy="149235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>
              <a:extLst>
                <a:ext uri="{FF2B5EF4-FFF2-40B4-BE49-F238E27FC236}">
                  <a16:creationId xmlns:a16="http://schemas.microsoft.com/office/drawing/2014/main" id="{BCFD5F05-3597-DFF2-2F1C-3B6C7BCF8DBA}"/>
                </a:ext>
              </a:extLst>
            </p:cNvPr>
            <p:cNvCxnSpPr>
              <a:cxnSpLocks/>
            </p:cNvCxnSpPr>
            <p:nvPr/>
          </p:nvCxnSpPr>
          <p:spPr>
            <a:xfrm>
              <a:off x="11414341" y="5652964"/>
              <a:ext cx="0" cy="149235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文本框 241">
                  <a:extLst>
                    <a:ext uri="{FF2B5EF4-FFF2-40B4-BE49-F238E27FC236}">
                      <a16:creationId xmlns:a16="http://schemas.microsoft.com/office/drawing/2014/main" id="{DDEE3054-EC39-C1A8-1D7A-F35C4999994B}"/>
                    </a:ext>
                  </a:extLst>
                </p:cNvPr>
                <p:cNvSpPr txBox="1"/>
                <p:nvPr/>
              </p:nvSpPr>
              <p:spPr>
                <a:xfrm>
                  <a:off x="9732670" y="1774995"/>
                  <a:ext cx="1729762" cy="5607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accent1"/>
                      </a:solidFill>
                    </a:rPr>
                    <a:t>(1).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  <m:r>
                            <a:rPr lang="en-US" altLang="zh-CN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rad>
                        </m:den>
                      </m:f>
                    </m:oMath>
                  </a14:m>
                  <a:endParaRPr lang="zh-CN" altLang="en-US" b="1" baseline="30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42" name="文本框 241">
                  <a:extLst>
                    <a:ext uri="{FF2B5EF4-FFF2-40B4-BE49-F238E27FC236}">
                      <a16:creationId xmlns:a16="http://schemas.microsoft.com/office/drawing/2014/main" id="{DDEE3054-EC39-C1A8-1D7A-F35C499999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2670" y="1774995"/>
                  <a:ext cx="1729762" cy="560731"/>
                </a:xfrm>
                <a:prstGeom prst="rect">
                  <a:avLst/>
                </a:prstGeom>
                <a:blipFill>
                  <a:blip r:embed="rId7"/>
                  <a:stretch>
                    <a:fillRect l="-2817" b="-1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文本框 242">
                  <a:extLst>
                    <a:ext uri="{FF2B5EF4-FFF2-40B4-BE49-F238E27FC236}">
                      <a16:creationId xmlns:a16="http://schemas.microsoft.com/office/drawing/2014/main" id="{1478D9A4-37F5-7293-857F-97D2449B7D97}"/>
                    </a:ext>
                  </a:extLst>
                </p:cNvPr>
                <p:cNvSpPr txBox="1"/>
                <p:nvPr/>
              </p:nvSpPr>
              <p:spPr>
                <a:xfrm>
                  <a:off x="9865055" y="3438038"/>
                  <a:ext cx="17297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accent1"/>
                      </a:solidFill>
                    </a:rPr>
                    <a:t>(2).</a:t>
                  </a:r>
                  <a14:m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𝐒𝐨𝐟</m:t>
                      </m:r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𝒕𝑴𝒂𝒙</m:t>
                      </m:r>
                    </m:oMath>
                  </a14:m>
                  <a:endParaRPr lang="zh-CN" altLang="en-US" b="1" baseline="30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43" name="文本框 242">
                  <a:extLst>
                    <a:ext uri="{FF2B5EF4-FFF2-40B4-BE49-F238E27FC236}">
                      <a16:creationId xmlns:a16="http://schemas.microsoft.com/office/drawing/2014/main" id="{1478D9A4-37F5-7293-857F-97D2449B7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5055" y="3438038"/>
                  <a:ext cx="1729762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169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文本框 243">
                  <a:extLst>
                    <a:ext uri="{FF2B5EF4-FFF2-40B4-BE49-F238E27FC236}">
                      <a16:creationId xmlns:a16="http://schemas.microsoft.com/office/drawing/2014/main" id="{1293FB6E-A3E4-8CA8-9219-B55CA31C96E4}"/>
                    </a:ext>
                  </a:extLst>
                </p:cNvPr>
                <p:cNvSpPr txBox="1"/>
                <p:nvPr/>
              </p:nvSpPr>
              <p:spPr>
                <a:xfrm>
                  <a:off x="9865055" y="5797988"/>
                  <a:ext cx="17297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accent1"/>
                      </a:solidFill>
                    </a:rPr>
                    <a:t>(3).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lang="zh-CN" altLang="en-US" b="1" baseline="30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文本框 243">
                  <a:extLst>
                    <a:ext uri="{FF2B5EF4-FFF2-40B4-BE49-F238E27FC236}">
                      <a16:creationId xmlns:a16="http://schemas.microsoft.com/office/drawing/2014/main" id="{1293FB6E-A3E4-8CA8-9219-B55CA31C96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5055" y="5797988"/>
                  <a:ext cx="1729762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169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109CA055-E177-ADC3-0023-A75A06C6EB74}"/>
              </a:ext>
            </a:extLst>
          </p:cNvPr>
          <p:cNvCxnSpPr/>
          <p:nvPr/>
        </p:nvCxnSpPr>
        <p:spPr>
          <a:xfrm>
            <a:off x="7700211" y="4957011"/>
            <a:ext cx="53901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文本框 251">
            <a:extLst>
              <a:ext uri="{FF2B5EF4-FFF2-40B4-BE49-F238E27FC236}">
                <a16:creationId xmlns:a16="http://schemas.microsoft.com/office/drawing/2014/main" id="{919D1FAE-129B-D152-B483-6CCFA0D678DA}"/>
              </a:ext>
            </a:extLst>
          </p:cNvPr>
          <p:cNvSpPr txBox="1"/>
          <p:nvPr/>
        </p:nvSpPr>
        <p:spPr>
          <a:xfrm>
            <a:off x="10534244" y="6415822"/>
            <a:ext cx="1444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sz="1800" b="1" dirty="0"/>
              <a:t>ulti Heads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2606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 animBg="1"/>
      <p:bldP spid="248" grpId="0" animBg="1"/>
      <p:bldP spid="247" grpId="0" animBg="1"/>
      <p:bldP spid="246" grpId="0" animBg="1"/>
      <p:bldP spid="2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5F16D-35D8-B674-D5CF-34343B1F8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469DD7-646B-83B3-2A01-6B04583DF43D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SoA Solution: FlashAttention-3 on Nvidia H100 GPU</a:t>
            </a:r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1BD4A486-27E1-5D2C-F880-07D95D622D1F}"/>
              </a:ext>
            </a:extLst>
          </p:cNvPr>
          <p:cNvSpPr txBox="1">
            <a:spLocks/>
          </p:cNvSpPr>
          <p:nvPr/>
        </p:nvSpPr>
        <p:spPr>
          <a:xfrm>
            <a:off x="316501" y="791241"/>
            <a:ext cx="8043728" cy="571841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The attention bottleneck has driven </a:t>
            </a:r>
            <a:r>
              <a:rPr lang="en-US" altLang="zh-CN" sz="2400" b="1" dirty="0"/>
              <a:t>optimizing MHA dataflows </a:t>
            </a:r>
            <a:r>
              <a:rPr lang="en-US" altLang="zh-CN" sz="2400" dirty="0"/>
              <a:t>on the dominant AI hardware platform – </a:t>
            </a:r>
            <a:r>
              <a:rPr lang="en-US" altLang="zh-CN" sz="2400" b="1" dirty="0"/>
              <a:t>Nvidia GPU</a:t>
            </a:r>
          </a:p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b="1" dirty="0"/>
              <a:t>FlashAttention</a:t>
            </a:r>
            <a:r>
              <a:rPr lang="en-US" altLang="zh-CN" sz="2400" b="1" baseline="30000" dirty="0"/>
              <a:t>[2]</a:t>
            </a:r>
            <a:r>
              <a:rPr lang="en-US" altLang="zh-CN" sz="2400" dirty="0"/>
              <a:t> – most widely adopted solution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Efficiently </a:t>
            </a:r>
            <a:r>
              <a:rPr lang="en-US" altLang="zh-CN" sz="1977" b="1" dirty="0">
                <a:solidFill>
                  <a:schemeClr val="accent3"/>
                </a:solidFill>
              </a:rPr>
              <a:t>fuses MHA microkernels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FlashAttention</a:t>
            </a:r>
            <a:r>
              <a:rPr lang="en-US" altLang="zh-CN" sz="1977" b="1" dirty="0"/>
              <a:t>-2</a:t>
            </a:r>
            <a:r>
              <a:rPr lang="en-US" altLang="zh-CN" sz="1977" b="1" baseline="30000" dirty="0"/>
              <a:t>[8]</a:t>
            </a:r>
            <a:r>
              <a:rPr lang="en-US" altLang="zh-CN" sz="1977" dirty="0"/>
              <a:t>: </a:t>
            </a:r>
            <a:r>
              <a:rPr lang="en-US" altLang="zh-CN" sz="1977" b="1" dirty="0">
                <a:solidFill>
                  <a:schemeClr val="accent3"/>
                </a:solidFill>
              </a:rPr>
              <a:t>algorithmic optimizations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FlashAttention</a:t>
            </a:r>
            <a:r>
              <a:rPr lang="en-US" altLang="zh-CN" sz="1977" b="1" dirty="0"/>
              <a:t>-3</a:t>
            </a:r>
            <a:r>
              <a:rPr lang="en-US" altLang="zh-CN" sz="1977" b="1" baseline="30000" dirty="0"/>
              <a:t>[9]</a:t>
            </a:r>
            <a:r>
              <a:rPr lang="en-US" altLang="zh-CN" sz="1977" dirty="0"/>
              <a:t>: </a:t>
            </a:r>
            <a:r>
              <a:rPr lang="en-US" altLang="zh-CN" sz="1977" b="1" dirty="0">
                <a:solidFill>
                  <a:schemeClr val="accent3"/>
                </a:solidFill>
              </a:rPr>
              <a:t>leverages asynchronous execution</a:t>
            </a:r>
          </a:p>
          <a:p>
            <a:pPr>
              <a:defRPr/>
            </a:pPr>
            <a:r>
              <a:rPr lang="en-US" altLang="zh-CN" sz="2400" dirty="0"/>
              <a:t>Drawback of SoA solution: FlashAttention-3 on H100 </a:t>
            </a:r>
          </a:p>
          <a:p>
            <a:pPr lvl="1">
              <a:defRPr/>
            </a:pPr>
            <a:r>
              <a:rPr lang="en-US" altLang="zh-CN" sz="1977" dirty="0"/>
              <a:t>Suboptimal performance</a:t>
            </a:r>
          </a:p>
          <a:p>
            <a:pPr lvl="2">
              <a:defRPr/>
            </a:pPr>
            <a:r>
              <a:rPr lang="en-US" altLang="zh-CN" sz="1765" b="1" dirty="0">
                <a:solidFill>
                  <a:schemeClr val="accent1"/>
                </a:solidFill>
              </a:rPr>
              <a:t>No more than 75% utilization </a:t>
            </a:r>
            <a:r>
              <a:rPr lang="en-US" altLang="zh-CN" sz="1765" dirty="0"/>
              <a:t>on H100</a:t>
            </a:r>
          </a:p>
          <a:p>
            <a:pPr lvl="1">
              <a:defRPr/>
            </a:pPr>
            <a:r>
              <a:rPr lang="en-US" altLang="zh-CN" sz="1977" dirty="0"/>
              <a:t>High cost of hardware platform</a:t>
            </a:r>
          </a:p>
          <a:p>
            <a:pPr lvl="2">
              <a:defRPr/>
            </a:pPr>
            <a:r>
              <a:rPr lang="nl-NL" altLang="zh-CN" sz="1600" b="1" dirty="0">
                <a:solidFill>
                  <a:schemeClr val="accent1"/>
                </a:solidFill>
              </a:rPr>
              <a:t>814 mm</a:t>
            </a:r>
            <a:r>
              <a:rPr lang="nl-NL" altLang="zh-CN" sz="1600" b="1" baseline="30000" dirty="0">
                <a:solidFill>
                  <a:schemeClr val="accent1"/>
                </a:solidFill>
              </a:rPr>
              <a:t>2</a:t>
            </a:r>
            <a:r>
              <a:rPr lang="nl-NL" altLang="zh-CN" sz="1600" b="1" dirty="0">
                <a:solidFill>
                  <a:schemeClr val="accent1"/>
                </a:solidFill>
              </a:rPr>
              <a:t> die on TSMC’s 5nm </a:t>
            </a:r>
            <a:r>
              <a:rPr lang="nl-NL" altLang="zh-CN" sz="1600" dirty="0"/>
              <a:t>process node</a:t>
            </a:r>
          </a:p>
          <a:p>
            <a:pPr lvl="2">
              <a:defRPr/>
            </a:pPr>
            <a:r>
              <a:rPr lang="nl-NL" altLang="zh-CN" sz="1600" b="1" dirty="0">
                <a:solidFill>
                  <a:schemeClr val="accent1"/>
                </a:solidFill>
              </a:rPr>
              <a:t>6 HBM3 stacks – up to 50% </a:t>
            </a:r>
            <a:r>
              <a:rPr lang="de-DE" altLang="zh-CN" sz="1600" b="1" dirty="0">
                <a:solidFill>
                  <a:schemeClr val="accent1"/>
                </a:solidFill>
              </a:rPr>
              <a:t>total cost</a:t>
            </a:r>
          </a:p>
          <a:p>
            <a:pPr lvl="2">
              <a:defRPr/>
            </a:pPr>
            <a:r>
              <a:rPr lang="de-DE" altLang="zh-CN" sz="1600" b="1" dirty="0">
                <a:solidFill>
                  <a:schemeClr val="accent1"/>
                </a:solidFill>
              </a:rPr>
              <a:t>700W</a:t>
            </a:r>
            <a:r>
              <a:rPr lang="de-DE" altLang="zh-CN" sz="1600" dirty="0"/>
              <a:t> Thermal Design Power(TDP)</a:t>
            </a:r>
            <a:endParaRPr lang="en-US" altLang="zh-CN" sz="1765" dirty="0"/>
          </a:p>
          <a:p>
            <a:pPr marL="0" indent="0">
              <a:buNone/>
              <a:defRPr/>
            </a:pPr>
            <a:endParaRPr lang="en-US" altLang="zh-CN" sz="1977" dirty="0"/>
          </a:p>
        </p:txBody>
      </p:sp>
      <p:pic>
        <p:nvPicPr>
          <p:cNvPr id="2050" name="Picture 2" descr="ELI5: FlashAttention. Step by step explanation of how one of… | by Aleksa  Gordić | Medium">
            <a:extLst>
              <a:ext uri="{FF2B5EF4-FFF2-40B4-BE49-F238E27FC236}">
                <a16:creationId xmlns:a16="http://schemas.microsoft.com/office/drawing/2014/main" id="{883F2618-9E86-C154-0514-086583D5B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687" y="480816"/>
            <a:ext cx="3401633" cy="328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02A5C304-94CC-82F9-FDF3-B223334513C6}"/>
              </a:ext>
            </a:extLst>
          </p:cNvPr>
          <p:cNvGrpSpPr/>
          <p:nvPr/>
        </p:nvGrpSpPr>
        <p:grpSpPr>
          <a:xfrm>
            <a:off x="7702745" y="4297996"/>
            <a:ext cx="3980575" cy="2079188"/>
            <a:chOff x="7702745" y="4297996"/>
            <a:chExt cx="3980575" cy="2079188"/>
          </a:xfrm>
        </p:grpSpPr>
        <p:pic>
          <p:nvPicPr>
            <p:cNvPr id="2052" name="Picture 4" descr="NVIDIA H100 SXM5 96 GB Specs | TechPowerUp GPU Database">
              <a:extLst>
                <a:ext uri="{FF2B5EF4-FFF2-40B4-BE49-F238E27FC236}">
                  <a16:creationId xmlns:a16="http://schemas.microsoft.com/office/drawing/2014/main" id="{13996C7F-9B91-767C-8380-1F7240AAA5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2745" y="4297996"/>
              <a:ext cx="3980575" cy="2079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A85D754-5144-F950-A68F-F7B2A8B095D9}"/>
                </a:ext>
              </a:extLst>
            </p:cNvPr>
            <p:cNvSpPr/>
            <p:nvPr/>
          </p:nvSpPr>
          <p:spPr>
            <a:xfrm>
              <a:off x="9240292" y="4724400"/>
              <a:ext cx="295275" cy="2889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1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HBM</a:t>
              </a:r>
              <a:endParaRPr lang="zh-CN" altLang="en-US" sz="11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1F79DBC-7590-81F9-801B-3FA83677D7F7}"/>
                </a:ext>
              </a:extLst>
            </p:cNvPr>
            <p:cNvSpPr/>
            <p:nvPr/>
          </p:nvSpPr>
          <p:spPr>
            <a:xfrm>
              <a:off x="9545394" y="4724400"/>
              <a:ext cx="295275" cy="2889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1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HBM</a:t>
              </a:r>
              <a:endParaRPr lang="zh-CN" altLang="en-US" sz="11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119A82C-BCA0-1F20-858F-224137533FAA}"/>
                </a:ext>
              </a:extLst>
            </p:cNvPr>
            <p:cNvSpPr/>
            <p:nvPr/>
          </p:nvSpPr>
          <p:spPr>
            <a:xfrm>
              <a:off x="9840669" y="4724400"/>
              <a:ext cx="295275" cy="2889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1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HBM</a:t>
              </a:r>
              <a:endParaRPr lang="zh-CN" altLang="en-US" sz="11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CD46C92-5DB8-F2E4-6783-2977FFE839E8}"/>
                </a:ext>
              </a:extLst>
            </p:cNvPr>
            <p:cNvSpPr/>
            <p:nvPr/>
          </p:nvSpPr>
          <p:spPr>
            <a:xfrm>
              <a:off x="9240292" y="5654675"/>
              <a:ext cx="295275" cy="2889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1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HBM</a:t>
              </a:r>
              <a:endParaRPr lang="zh-CN" altLang="en-US" sz="11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F9F10F-E23E-F478-D24F-5548020B971B}"/>
                </a:ext>
              </a:extLst>
            </p:cNvPr>
            <p:cNvSpPr/>
            <p:nvPr/>
          </p:nvSpPr>
          <p:spPr>
            <a:xfrm>
              <a:off x="9545394" y="5654675"/>
              <a:ext cx="295275" cy="2889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1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HBM</a:t>
              </a:r>
              <a:endParaRPr lang="zh-CN" altLang="en-US" sz="11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4DE0F9D-3C7B-AD6D-1C60-2344FC230532}"/>
                </a:ext>
              </a:extLst>
            </p:cNvPr>
            <p:cNvSpPr/>
            <p:nvPr/>
          </p:nvSpPr>
          <p:spPr>
            <a:xfrm>
              <a:off x="9840669" y="5654675"/>
              <a:ext cx="295275" cy="2889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1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HBM</a:t>
              </a:r>
              <a:endParaRPr lang="zh-CN" altLang="en-US" sz="11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788FA1A-F909-447A-4542-7484F998B830}"/>
                </a:ext>
              </a:extLst>
            </p:cNvPr>
            <p:cNvSpPr/>
            <p:nvPr/>
          </p:nvSpPr>
          <p:spPr>
            <a:xfrm>
              <a:off x="9240291" y="5026025"/>
              <a:ext cx="895653" cy="6286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1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Die</a:t>
              </a:r>
              <a:endParaRPr lang="zh-CN" altLang="en-US" sz="11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82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71A6D-E65A-5C2A-9C85-6E4EDD6C3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38772E3-2820-A76B-2522-427C7E54815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Emerging AI </a:t>
            </a:r>
            <a:r>
              <a:rPr lang="de-DE" altLang="zh-CN" dirty="0"/>
              <a:t>Accelerator: Tile-Based Many-PE Architecture</a:t>
            </a:r>
            <a:endParaRPr lang="en-US" altLang="zh-CN" dirty="0"/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AC72B1E6-0E77-7217-7E3C-2B0FD1BB9BE5}"/>
              </a:ext>
            </a:extLst>
          </p:cNvPr>
          <p:cNvSpPr txBox="1">
            <a:spLocks/>
          </p:cNvSpPr>
          <p:nvPr/>
        </p:nvSpPr>
        <p:spPr>
          <a:xfrm>
            <a:off x="316501" y="791241"/>
            <a:ext cx="5779499" cy="571841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b="1" dirty="0">
                <a:solidFill>
                  <a:schemeClr val="accent3"/>
                </a:solidFill>
              </a:rPr>
              <a:t>Tile-based many-PE accelerators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Structured as meshes of compute tiles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/>
              <a:t>Matrix, vector and scalar engines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/>
              <a:t>Local explicitly managed memories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Interconnect with scalable NoC topology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Main memory positioned at die boundaries</a:t>
            </a:r>
          </a:p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Favors </a:t>
            </a:r>
            <a:r>
              <a:rPr lang="en-US" altLang="zh-CN" sz="2400" b="1" dirty="0">
                <a:solidFill>
                  <a:schemeClr val="accent3"/>
                </a:solidFill>
              </a:rPr>
              <a:t>silicon efficiency</a:t>
            </a:r>
            <a:r>
              <a:rPr lang="en-US" altLang="zh-CN" sz="2400" dirty="0">
                <a:solidFill>
                  <a:schemeClr val="accent3"/>
                </a:solidFill>
              </a:rPr>
              <a:t> </a:t>
            </a:r>
            <a:r>
              <a:rPr lang="en-US" altLang="zh-CN" sz="2400" dirty="0"/>
              <a:t>and </a:t>
            </a:r>
            <a:r>
              <a:rPr lang="en-US" altLang="zh-CN" sz="2400" b="1" dirty="0">
                <a:solidFill>
                  <a:schemeClr val="accent3"/>
                </a:solidFill>
              </a:rPr>
              <a:t>scalability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fr-FR" altLang="zh-CN" sz="1977" dirty="0"/>
              <a:t>A </a:t>
            </a:r>
            <a:r>
              <a:rPr lang="fr-FR" altLang="zh-CN" sz="1977" b="1" dirty="0">
                <a:solidFill>
                  <a:schemeClr val="accent3"/>
                </a:solidFill>
              </a:rPr>
              <a:t>dense compute tile placement</a:t>
            </a:r>
            <a:endParaRPr lang="en-US" altLang="zh-CN" sz="1977" b="1" dirty="0">
              <a:solidFill>
                <a:schemeClr val="accent3"/>
              </a:solidFill>
            </a:endParaRP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b="1" dirty="0">
                <a:solidFill>
                  <a:schemeClr val="accent3"/>
                </a:solidFill>
              </a:rPr>
              <a:t>Software-controlled </a:t>
            </a:r>
            <a:r>
              <a:rPr lang="en-US" altLang="zh-CN" sz="1977" dirty="0"/>
              <a:t>partitioned memory hierarchy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b="1" dirty="0">
                <a:solidFill>
                  <a:schemeClr val="accent3"/>
                </a:solidFill>
              </a:rPr>
              <a:t>Eliminates L2 on-chip cache </a:t>
            </a:r>
            <a:r>
              <a:rPr lang="en-US" altLang="zh-CN" sz="1977" dirty="0"/>
              <a:t>for area efficiency</a:t>
            </a:r>
          </a:p>
          <a:p>
            <a:pPr>
              <a:defRPr/>
            </a:pPr>
            <a:r>
              <a:rPr lang="en-US" altLang="zh-CN" sz="2400" dirty="0"/>
              <a:t>Examples</a:t>
            </a:r>
          </a:p>
          <a:p>
            <a:pPr lvl="1">
              <a:defRPr/>
            </a:pPr>
            <a:r>
              <a:rPr lang="en-US" altLang="zh-CN" sz="1977" dirty="0"/>
              <a:t>Tesla’s Dojo, Tenstorrent’s Blackhole, </a:t>
            </a:r>
            <a:r>
              <a:rPr lang="en-US" altLang="zh-CN" sz="1977" dirty="0" err="1"/>
              <a:t>SambaNova</a:t>
            </a:r>
            <a:r>
              <a:rPr lang="en-US" altLang="zh-CN" sz="1977" dirty="0"/>
              <a:t> </a:t>
            </a:r>
          </a:p>
        </p:txBody>
      </p:sp>
      <p:pic>
        <p:nvPicPr>
          <p:cNvPr id="4098" name="Picture 2" descr="Accelerating Scientific Applications With SambaNova Reconfigurable Dataflow  Architecture">
            <a:extLst>
              <a:ext uri="{FF2B5EF4-FFF2-40B4-BE49-F238E27FC236}">
                <a16:creationId xmlns:a16="http://schemas.microsoft.com/office/drawing/2014/main" id="{EC5CFF7B-46FE-B18C-0383-2C72E5121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6" b="11370"/>
          <a:stretch/>
        </p:blipFill>
        <p:spPr bwMode="auto">
          <a:xfrm>
            <a:off x="9647588" y="5357143"/>
            <a:ext cx="2130755" cy="145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Tenstorrent details its RISC-V packed Blackhole chips • The Register">
            <a:extLst>
              <a:ext uri="{FF2B5EF4-FFF2-40B4-BE49-F238E27FC236}">
                <a16:creationId xmlns:a16="http://schemas.microsoft.com/office/drawing/2014/main" id="{7B33FDB8-35FA-CB56-511D-EF41777142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7" t="25478" r="10222" b="17296"/>
          <a:stretch/>
        </p:blipFill>
        <p:spPr bwMode="auto">
          <a:xfrm>
            <a:off x="9638316" y="3740612"/>
            <a:ext cx="2038342" cy="142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88" name="组合 2087">
            <a:extLst>
              <a:ext uri="{FF2B5EF4-FFF2-40B4-BE49-F238E27FC236}">
                <a16:creationId xmlns:a16="http://schemas.microsoft.com/office/drawing/2014/main" id="{BEA39035-E9B8-7308-1367-E29095CC2833}"/>
              </a:ext>
            </a:extLst>
          </p:cNvPr>
          <p:cNvGrpSpPr/>
          <p:nvPr/>
        </p:nvGrpSpPr>
        <p:grpSpPr>
          <a:xfrm>
            <a:off x="6655553" y="1774529"/>
            <a:ext cx="2185618" cy="2264734"/>
            <a:chOff x="5337254" y="974674"/>
            <a:chExt cx="2185618" cy="2264734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DA70687-43DA-C213-AD9C-9F3BB484B727}"/>
                </a:ext>
              </a:extLst>
            </p:cNvPr>
            <p:cNvGrpSpPr/>
            <p:nvPr/>
          </p:nvGrpSpPr>
          <p:grpSpPr>
            <a:xfrm>
              <a:off x="5586362" y="1218461"/>
              <a:ext cx="1691970" cy="1761889"/>
              <a:chOff x="3770120" y="903514"/>
              <a:chExt cx="2304308" cy="239953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93C3619-8368-8BF8-0C10-48C5F9913599}"/>
                  </a:ext>
                </a:extLst>
              </p:cNvPr>
              <p:cNvSpPr/>
              <p:nvPr/>
            </p:nvSpPr>
            <p:spPr>
              <a:xfrm>
                <a:off x="3770120" y="903514"/>
                <a:ext cx="549234" cy="5753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Tile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925A34A-6D3B-F5DA-D6BD-90F96D1B6571}"/>
                  </a:ext>
                </a:extLst>
              </p:cNvPr>
              <p:cNvSpPr/>
              <p:nvPr/>
            </p:nvSpPr>
            <p:spPr>
              <a:xfrm>
                <a:off x="4353001" y="903514"/>
                <a:ext cx="549234" cy="5753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Tile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A736010-D5B6-6697-FD8A-447BC5D4B7CB}"/>
                  </a:ext>
                </a:extLst>
              </p:cNvPr>
              <p:cNvSpPr/>
              <p:nvPr/>
            </p:nvSpPr>
            <p:spPr>
              <a:xfrm>
                <a:off x="4942313" y="903514"/>
                <a:ext cx="549234" cy="5753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Tile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FE4CC1C-968E-6B2B-9F93-3AF6EF167551}"/>
                  </a:ext>
                </a:extLst>
              </p:cNvPr>
              <p:cNvSpPr/>
              <p:nvPr/>
            </p:nvSpPr>
            <p:spPr>
              <a:xfrm>
                <a:off x="5525194" y="903514"/>
                <a:ext cx="549234" cy="575389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Tile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BCE5CB7-441D-EF78-41D8-488B6E204BFD}"/>
                  </a:ext>
                </a:extLst>
              </p:cNvPr>
              <p:cNvSpPr/>
              <p:nvPr/>
            </p:nvSpPr>
            <p:spPr>
              <a:xfrm>
                <a:off x="3770120" y="1511561"/>
                <a:ext cx="549234" cy="5753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Tile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98518E3-3C83-7A38-5645-B641255E55FA}"/>
                  </a:ext>
                </a:extLst>
              </p:cNvPr>
              <p:cNvSpPr/>
              <p:nvPr/>
            </p:nvSpPr>
            <p:spPr>
              <a:xfrm>
                <a:off x="4353001" y="1511561"/>
                <a:ext cx="549234" cy="5753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Tile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E2AE496-9A86-3AB8-AE07-63B9EC94119E}"/>
                  </a:ext>
                </a:extLst>
              </p:cNvPr>
              <p:cNvSpPr/>
              <p:nvPr/>
            </p:nvSpPr>
            <p:spPr>
              <a:xfrm>
                <a:off x="4942313" y="1511561"/>
                <a:ext cx="549234" cy="5753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Tile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58F0AED-27D4-DFA0-02EE-33AAF1E998B6}"/>
                  </a:ext>
                </a:extLst>
              </p:cNvPr>
              <p:cNvSpPr/>
              <p:nvPr/>
            </p:nvSpPr>
            <p:spPr>
              <a:xfrm>
                <a:off x="5525194" y="1511561"/>
                <a:ext cx="549234" cy="5753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Tile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D1265F2-A865-463B-5D2B-956EC6727AD1}"/>
                  </a:ext>
                </a:extLst>
              </p:cNvPr>
              <p:cNvSpPr/>
              <p:nvPr/>
            </p:nvSpPr>
            <p:spPr>
              <a:xfrm>
                <a:off x="3770120" y="2119608"/>
                <a:ext cx="549234" cy="5753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Tile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B853839-C612-B6F1-E38F-FFB9A7C948C1}"/>
                  </a:ext>
                </a:extLst>
              </p:cNvPr>
              <p:cNvSpPr/>
              <p:nvPr/>
            </p:nvSpPr>
            <p:spPr>
              <a:xfrm>
                <a:off x="4353001" y="2119608"/>
                <a:ext cx="549234" cy="5753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Tile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4345EEE-CD57-24C7-5EFE-6EFFF26DD10B}"/>
                  </a:ext>
                </a:extLst>
              </p:cNvPr>
              <p:cNvSpPr/>
              <p:nvPr/>
            </p:nvSpPr>
            <p:spPr>
              <a:xfrm>
                <a:off x="4942313" y="2119608"/>
                <a:ext cx="549234" cy="5753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Tile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E803193-43A8-2544-8325-D834B21AE787}"/>
                  </a:ext>
                </a:extLst>
              </p:cNvPr>
              <p:cNvSpPr/>
              <p:nvPr/>
            </p:nvSpPr>
            <p:spPr>
              <a:xfrm>
                <a:off x="5525194" y="2119608"/>
                <a:ext cx="549234" cy="5753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Tile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6339082-F355-6DA2-4EBE-A7CB4A06E1D9}"/>
                  </a:ext>
                </a:extLst>
              </p:cNvPr>
              <p:cNvSpPr/>
              <p:nvPr/>
            </p:nvSpPr>
            <p:spPr>
              <a:xfrm>
                <a:off x="3770120" y="2727655"/>
                <a:ext cx="549234" cy="5753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Tile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D9969FF5-0249-4C53-F65A-A2F00C22CD40}"/>
                  </a:ext>
                </a:extLst>
              </p:cNvPr>
              <p:cNvSpPr/>
              <p:nvPr/>
            </p:nvSpPr>
            <p:spPr>
              <a:xfrm>
                <a:off x="4353001" y="2727655"/>
                <a:ext cx="549234" cy="5753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Tile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39D1DD5-BF1F-67DB-7E06-1F9C3081336A}"/>
                  </a:ext>
                </a:extLst>
              </p:cNvPr>
              <p:cNvSpPr/>
              <p:nvPr/>
            </p:nvSpPr>
            <p:spPr>
              <a:xfrm>
                <a:off x="4942313" y="2727655"/>
                <a:ext cx="549234" cy="5753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Tile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2BA3A94-EB5A-F331-4B21-E6C273D188D9}"/>
                  </a:ext>
                </a:extLst>
              </p:cNvPr>
              <p:cNvSpPr/>
              <p:nvPr/>
            </p:nvSpPr>
            <p:spPr>
              <a:xfrm>
                <a:off x="5525194" y="2727655"/>
                <a:ext cx="549234" cy="57538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Tile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216473C-A6D2-492B-BB94-F1B8E54EE581}"/>
                </a:ext>
              </a:extLst>
            </p:cNvPr>
            <p:cNvSpPr/>
            <p:nvPr/>
          </p:nvSpPr>
          <p:spPr>
            <a:xfrm>
              <a:off x="5586134" y="1483221"/>
              <a:ext cx="151087" cy="1575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5C512B7-BA94-53F2-9792-80114738633C}"/>
                </a:ext>
              </a:extLst>
            </p:cNvPr>
            <p:cNvSpPr/>
            <p:nvPr/>
          </p:nvSpPr>
          <p:spPr>
            <a:xfrm>
              <a:off x="6017270" y="1483221"/>
              <a:ext cx="151087" cy="1575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825DFAF-C521-0E47-7C95-F856AC4D6FD3}"/>
                </a:ext>
              </a:extLst>
            </p:cNvPr>
            <p:cNvSpPr/>
            <p:nvPr/>
          </p:nvSpPr>
          <p:spPr>
            <a:xfrm>
              <a:off x="6448407" y="1483221"/>
              <a:ext cx="151087" cy="1575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2EA0461-634C-216F-B0F7-74CCAB48D7A6}"/>
                </a:ext>
              </a:extLst>
            </p:cNvPr>
            <p:cNvSpPr/>
            <p:nvPr/>
          </p:nvSpPr>
          <p:spPr>
            <a:xfrm>
              <a:off x="6879544" y="1483221"/>
              <a:ext cx="151087" cy="1575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3FE80F8-8122-5D9E-049A-5FBAFCC47AAD}"/>
                </a:ext>
              </a:extLst>
            </p:cNvPr>
            <p:cNvSpPr/>
            <p:nvPr/>
          </p:nvSpPr>
          <p:spPr>
            <a:xfrm>
              <a:off x="5586134" y="1928219"/>
              <a:ext cx="151087" cy="1575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F3785F1-68CC-6969-E8BF-D8631F04AA8A}"/>
                </a:ext>
              </a:extLst>
            </p:cNvPr>
            <p:cNvSpPr/>
            <p:nvPr/>
          </p:nvSpPr>
          <p:spPr>
            <a:xfrm>
              <a:off x="6017270" y="1928219"/>
              <a:ext cx="151087" cy="1575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C9080B3-282D-2E29-3BDE-D2A5E002F988}"/>
                </a:ext>
              </a:extLst>
            </p:cNvPr>
            <p:cNvSpPr/>
            <p:nvPr/>
          </p:nvSpPr>
          <p:spPr>
            <a:xfrm>
              <a:off x="6448407" y="1928219"/>
              <a:ext cx="151087" cy="1575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C8889B3-C7EC-2AC0-8F4F-15C78E148409}"/>
                </a:ext>
              </a:extLst>
            </p:cNvPr>
            <p:cNvSpPr/>
            <p:nvPr/>
          </p:nvSpPr>
          <p:spPr>
            <a:xfrm>
              <a:off x="6879544" y="1928219"/>
              <a:ext cx="151087" cy="1575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7A21790-7EE4-0CAB-058B-CA415A8929EB}"/>
                </a:ext>
              </a:extLst>
            </p:cNvPr>
            <p:cNvSpPr/>
            <p:nvPr/>
          </p:nvSpPr>
          <p:spPr>
            <a:xfrm>
              <a:off x="5586134" y="2373218"/>
              <a:ext cx="151087" cy="1575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5F9ACF2-6250-0F97-F36C-272A8DD2068F}"/>
                </a:ext>
              </a:extLst>
            </p:cNvPr>
            <p:cNvSpPr/>
            <p:nvPr/>
          </p:nvSpPr>
          <p:spPr>
            <a:xfrm>
              <a:off x="6017270" y="2373218"/>
              <a:ext cx="151087" cy="1575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D451DC0-A98A-A1CF-8D05-2EA969F78972}"/>
                </a:ext>
              </a:extLst>
            </p:cNvPr>
            <p:cNvSpPr/>
            <p:nvPr/>
          </p:nvSpPr>
          <p:spPr>
            <a:xfrm>
              <a:off x="6448407" y="2373218"/>
              <a:ext cx="151087" cy="1575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3FC0BD6-9D48-EB54-9733-FBF2EC01B744}"/>
                </a:ext>
              </a:extLst>
            </p:cNvPr>
            <p:cNvSpPr/>
            <p:nvPr/>
          </p:nvSpPr>
          <p:spPr>
            <a:xfrm>
              <a:off x="6879544" y="2373218"/>
              <a:ext cx="151087" cy="1575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900BE76-A6E1-EC91-EB1A-A0ACFB0E0164}"/>
                </a:ext>
              </a:extLst>
            </p:cNvPr>
            <p:cNvSpPr/>
            <p:nvPr/>
          </p:nvSpPr>
          <p:spPr>
            <a:xfrm>
              <a:off x="5586134" y="2818217"/>
              <a:ext cx="151087" cy="1575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7EBF74F-5DB1-5794-2F6A-883679D25E6B}"/>
                </a:ext>
              </a:extLst>
            </p:cNvPr>
            <p:cNvSpPr/>
            <p:nvPr/>
          </p:nvSpPr>
          <p:spPr>
            <a:xfrm>
              <a:off x="6017270" y="2818217"/>
              <a:ext cx="151087" cy="1575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F20CFB0-B395-A1F8-DBFB-05519887307E}"/>
                </a:ext>
              </a:extLst>
            </p:cNvPr>
            <p:cNvSpPr/>
            <p:nvPr/>
          </p:nvSpPr>
          <p:spPr>
            <a:xfrm>
              <a:off x="6448407" y="2818217"/>
              <a:ext cx="151087" cy="1575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EBCC954-AFBA-3A91-1FE1-14E979039EE7}"/>
                </a:ext>
              </a:extLst>
            </p:cNvPr>
            <p:cNvSpPr/>
            <p:nvPr/>
          </p:nvSpPr>
          <p:spPr>
            <a:xfrm>
              <a:off x="6879544" y="2818217"/>
              <a:ext cx="151087" cy="1575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9" name="箭头: 左右 48">
              <a:extLst>
                <a:ext uri="{FF2B5EF4-FFF2-40B4-BE49-F238E27FC236}">
                  <a16:creationId xmlns:a16="http://schemas.microsoft.com/office/drawing/2014/main" id="{8C8FBA9F-17C2-2B01-AE15-BD7E9FEBB4E5}"/>
                </a:ext>
              </a:extLst>
            </p:cNvPr>
            <p:cNvSpPr/>
            <p:nvPr/>
          </p:nvSpPr>
          <p:spPr>
            <a:xfrm>
              <a:off x="5737221" y="1500830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0" name="箭头: 左右 49">
              <a:extLst>
                <a:ext uri="{FF2B5EF4-FFF2-40B4-BE49-F238E27FC236}">
                  <a16:creationId xmlns:a16="http://schemas.microsoft.com/office/drawing/2014/main" id="{64A989C3-E56C-8817-62EF-F5333214DEDA}"/>
                </a:ext>
              </a:extLst>
            </p:cNvPr>
            <p:cNvSpPr/>
            <p:nvPr/>
          </p:nvSpPr>
          <p:spPr>
            <a:xfrm>
              <a:off x="6168357" y="1500830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1" name="箭头: 左右 50">
              <a:extLst>
                <a:ext uri="{FF2B5EF4-FFF2-40B4-BE49-F238E27FC236}">
                  <a16:creationId xmlns:a16="http://schemas.microsoft.com/office/drawing/2014/main" id="{093C68A7-7201-EFBE-8043-26275E9CFF01}"/>
                </a:ext>
              </a:extLst>
            </p:cNvPr>
            <p:cNvSpPr/>
            <p:nvPr/>
          </p:nvSpPr>
          <p:spPr>
            <a:xfrm>
              <a:off x="6599493" y="1500830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2" name="箭头: 左右 51">
              <a:extLst>
                <a:ext uri="{FF2B5EF4-FFF2-40B4-BE49-F238E27FC236}">
                  <a16:creationId xmlns:a16="http://schemas.microsoft.com/office/drawing/2014/main" id="{0C972530-4E70-50FE-544A-E8072D24D4CF}"/>
                </a:ext>
              </a:extLst>
            </p:cNvPr>
            <p:cNvSpPr/>
            <p:nvPr/>
          </p:nvSpPr>
          <p:spPr>
            <a:xfrm>
              <a:off x="5733286" y="1943979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3" name="箭头: 左右 52">
              <a:extLst>
                <a:ext uri="{FF2B5EF4-FFF2-40B4-BE49-F238E27FC236}">
                  <a16:creationId xmlns:a16="http://schemas.microsoft.com/office/drawing/2014/main" id="{69D10760-A258-84E1-D6A1-A1C769648969}"/>
                </a:ext>
              </a:extLst>
            </p:cNvPr>
            <p:cNvSpPr/>
            <p:nvPr/>
          </p:nvSpPr>
          <p:spPr>
            <a:xfrm>
              <a:off x="6164423" y="1943979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4" name="箭头: 左右 53">
              <a:extLst>
                <a:ext uri="{FF2B5EF4-FFF2-40B4-BE49-F238E27FC236}">
                  <a16:creationId xmlns:a16="http://schemas.microsoft.com/office/drawing/2014/main" id="{4144E531-B48B-AF4A-4E1D-FD91FFE7113E}"/>
                </a:ext>
              </a:extLst>
            </p:cNvPr>
            <p:cNvSpPr/>
            <p:nvPr/>
          </p:nvSpPr>
          <p:spPr>
            <a:xfrm>
              <a:off x="6595559" y="1943979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5" name="箭头: 左右 54">
              <a:extLst>
                <a:ext uri="{FF2B5EF4-FFF2-40B4-BE49-F238E27FC236}">
                  <a16:creationId xmlns:a16="http://schemas.microsoft.com/office/drawing/2014/main" id="{8F9BC78A-C3D2-638A-82AB-839640D731FA}"/>
                </a:ext>
              </a:extLst>
            </p:cNvPr>
            <p:cNvSpPr/>
            <p:nvPr/>
          </p:nvSpPr>
          <p:spPr>
            <a:xfrm>
              <a:off x="5733286" y="2388903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6" name="箭头: 左右 55">
              <a:extLst>
                <a:ext uri="{FF2B5EF4-FFF2-40B4-BE49-F238E27FC236}">
                  <a16:creationId xmlns:a16="http://schemas.microsoft.com/office/drawing/2014/main" id="{A7484683-87E6-2304-0566-E5C9133BEB03}"/>
                </a:ext>
              </a:extLst>
            </p:cNvPr>
            <p:cNvSpPr/>
            <p:nvPr/>
          </p:nvSpPr>
          <p:spPr>
            <a:xfrm>
              <a:off x="6164423" y="2388903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7" name="箭头: 左右 56">
              <a:extLst>
                <a:ext uri="{FF2B5EF4-FFF2-40B4-BE49-F238E27FC236}">
                  <a16:creationId xmlns:a16="http://schemas.microsoft.com/office/drawing/2014/main" id="{B8EE4503-DAA8-A9FE-97A9-30EA849CCC32}"/>
                </a:ext>
              </a:extLst>
            </p:cNvPr>
            <p:cNvSpPr/>
            <p:nvPr/>
          </p:nvSpPr>
          <p:spPr>
            <a:xfrm>
              <a:off x="6595559" y="2388903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8" name="箭头: 左右 57">
              <a:extLst>
                <a:ext uri="{FF2B5EF4-FFF2-40B4-BE49-F238E27FC236}">
                  <a16:creationId xmlns:a16="http://schemas.microsoft.com/office/drawing/2014/main" id="{7A9B9C91-10A5-0AA2-9B40-BE737B36046D}"/>
                </a:ext>
              </a:extLst>
            </p:cNvPr>
            <p:cNvSpPr/>
            <p:nvPr/>
          </p:nvSpPr>
          <p:spPr>
            <a:xfrm>
              <a:off x="5733286" y="2834956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9" name="箭头: 左右 58">
              <a:extLst>
                <a:ext uri="{FF2B5EF4-FFF2-40B4-BE49-F238E27FC236}">
                  <a16:creationId xmlns:a16="http://schemas.microsoft.com/office/drawing/2014/main" id="{F209790E-862B-FE0E-CA9F-2374433A4697}"/>
                </a:ext>
              </a:extLst>
            </p:cNvPr>
            <p:cNvSpPr/>
            <p:nvPr/>
          </p:nvSpPr>
          <p:spPr>
            <a:xfrm>
              <a:off x="6164423" y="2834956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0" name="箭头: 左右 59">
              <a:extLst>
                <a:ext uri="{FF2B5EF4-FFF2-40B4-BE49-F238E27FC236}">
                  <a16:creationId xmlns:a16="http://schemas.microsoft.com/office/drawing/2014/main" id="{3E6804ED-C5D9-0237-21DC-3F7BF08B80DB}"/>
                </a:ext>
              </a:extLst>
            </p:cNvPr>
            <p:cNvSpPr/>
            <p:nvPr/>
          </p:nvSpPr>
          <p:spPr>
            <a:xfrm>
              <a:off x="6595559" y="2834956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1" name="箭头: 左右 60">
              <a:extLst>
                <a:ext uri="{FF2B5EF4-FFF2-40B4-BE49-F238E27FC236}">
                  <a16:creationId xmlns:a16="http://schemas.microsoft.com/office/drawing/2014/main" id="{39E877C7-ED54-95D0-CF39-78FAFBF24A65}"/>
                </a:ext>
              </a:extLst>
            </p:cNvPr>
            <p:cNvSpPr/>
            <p:nvPr/>
          </p:nvSpPr>
          <p:spPr>
            <a:xfrm rot="5400000">
              <a:off x="5483346" y="1729119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2" name="箭头: 左右 61">
              <a:extLst>
                <a:ext uri="{FF2B5EF4-FFF2-40B4-BE49-F238E27FC236}">
                  <a16:creationId xmlns:a16="http://schemas.microsoft.com/office/drawing/2014/main" id="{5BB85749-06B2-79DC-BA09-D6D89E8A3B43}"/>
                </a:ext>
              </a:extLst>
            </p:cNvPr>
            <p:cNvSpPr/>
            <p:nvPr/>
          </p:nvSpPr>
          <p:spPr>
            <a:xfrm rot="5400000">
              <a:off x="5483346" y="2180835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3" name="箭头: 左右 62">
              <a:extLst>
                <a:ext uri="{FF2B5EF4-FFF2-40B4-BE49-F238E27FC236}">
                  <a16:creationId xmlns:a16="http://schemas.microsoft.com/office/drawing/2014/main" id="{A2C275BC-3456-6EAF-BEE0-C660A98C604F}"/>
                </a:ext>
              </a:extLst>
            </p:cNvPr>
            <p:cNvSpPr/>
            <p:nvPr/>
          </p:nvSpPr>
          <p:spPr>
            <a:xfrm rot="5400000">
              <a:off x="5483346" y="2625833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096" name="箭头: 左右 4095">
              <a:extLst>
                <a:ext uri="{FF2B5EF4-FFF2-40B4-BE49-F238E27FC236}">
                  <a16:creationId xmlns:a16="http://schemas.microsoft.com/office/drawing/2014/main" id="{A74F656D-C26E-C4E1-F65A-8C503237AF89}"/>
                </a:ext>
              </a:extLst>
            </p:cNvPr>
            <p:cNvSpPr/>
            <p:nvPr/>
          </p:nvSpPr>
          <p:spPr>
            <a:xfrm rot="5400000">
              <a:off x="5919607" y="1729119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097" name="箭头: 左右 4096">
              <a:extLst>
                <a:ext uri="{FF2B5EF4-FFF2-40B4-BE49-F238E27FC236}">
                  <a16:creationId xmlns:a16="http://schemas.microsoft.com/office/drawing/2014/main" id="{CE9C78AC-6608-9ECA-87FB-959E7C69B9D2}"/>
                </a:ext>
              </a:extLst>
            </p:cNvPr>
            <p:cNvSpPr/>
            <p:nvPr/>
          </p:nvSpPr>
          <p:spPr>
            <a:xfrm rot="5400000">
              <a:off x="5919607" y="2180835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099" name="箭头: 左右 4098">
              <a:extLst>
                <a:ext uri="{FF2B5EF4-FFF2-40B4-BE49-F238E27FC236}">
                  <a16:creationId xmlns:a16="http://schemas.microsoft.com/office/drawing/2014/main" id="{2D2CE5E0-7ADF-8037-7BE2-C2572954DD32}"/>
                </a:ext>
              </a:extLst>
            </p:cNvPr>
            <p:cNvSpPr/>
            <p:nvPr/>
          </p:nvSpPr>
          <p:spPr>
            <a:xfrm rot="5400000">
              <a:off x="5919607" y="2625833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00" name="箭头: 左右 4099">
              <a:extLst>
                <a:ext uri="{FF2B5EF4-FFF2-40B4-BE49-F238E27FC236}">
                  <a16:creationId xmlns:a16="http://schemas.microsoft.com/office/drawing/2014/main" id="{720A0EEC-9F32-F609-8266-6C9B4EE66F5E}"/>
                </a:ext>
              </a:extLst>
            </p:cNvPr>
            <p:cNvSpPr/>
            <p:nvPr/>
          </p:nvSpPr>
          <p:spPr>
            <a:xfrm rot="5400000">
              <a:off x="6349348" y="1729119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01" name="箭头: 左右 4100">
              <a:extLst>
                <a:ext uri="{FF2B5EF4-FFF2-40B4-BE49-F238E27FC236}">
                  <a16:creationId xmlns:a16="http://schemas.microsoft.com/office/drawing/2014/main" id="{57C4CAC6-9003-8E4E-565D-D1D11BD99665}"/>
                </a:ext>
              </a:extLst>
            </p:cNvPr>
            <p:cNvSpPr/>
            <p:nvPr/>
          </p:nvSpPr>
          <p:spPr>
            <a:xfrm rot="5400000">
              <a:off x="6349348" y="2180835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02" name="箭头: 左右 4101">
              <a:extLst>
                <a:ext uri="{FF2B5EF4-FFF2-40B4-BE49-F238E27FC236}">
                  <a16:creationId xmlns:a16="http://schemas.microsoft.com/office/drawing/2014/main" id="{E2E5BC8D-A391-EEED-7E7F-C6F195A405EA}"/>
                </a:ext>
              </a:extLst>
            </p:cNvPr>
            <p:cNvSpPr/>
            <p:nvPr/>
          </p:nvSpPr>
          <p:spPr>
            <a:xfrm rot="5400000">
              <a:off x="6349348" y="2625833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03" name="箭头: 左右 4102">
              <a:extLst>
                <a:ext uri="{FF2B5EF4-FFF2-40B4-BE49-F238E27FC236}">
                  <a16:creationId xmlns:a16="http://schemas.microsoft.com/office/drawing/2014/main" id="{E2A92756-2F74-8667-D9C5-7CEC01A90916}"/>
                </a:ext>
              </a:extLst>
            </p:cNvPr>
            <p:cNvSpPr/>
            <p:nvPr/>
          </p:nvSpPr>
          <p:spPr>
            <a:xfrm rot="5400000">
              <a:off x="6784652" y="1729119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04" name="箭头: 左右 4103">
              <a:extLst>
                <a:ext uri="{FF2B5EF4-FFF2-40B4-BE49-F238E27FC236}">
                  <a16:creationId xmlns:a16="http://schemas.microsoft.com/office/drawing/2014/main" id="{20A9611D-F650-BE66-1129-EB0AE80B827D}"/>
                </a:ext>
              </a:extLst>
            </p:cNvPr>
            <p:cNvSpPr/>
            <p:nvPr/>
          </p:nvSpPr>
          <p:spPr>
            <a:xfrm rot="5400000">
              <a:off x="6784652" y="2174118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05" name="箭头: 左右 4104">
              <a:extLst>
                <a:ext uri="{FF2B5EF4-FFF2-40B4-BE49-F238E27FC236}">
                  <a16:creationId xmlns:a16="http://schemas.microsoft.com/office/drawing/2014/main" id="{D73D8FD3-7A5B-CA7B-92BB-F21603EB95F0}"/>
                </a:ext>
              </a:extLst>
            </p:cNvPr>
            <p:cNvSpPr/>
            <p:nvPr/>
          </p:nvSpPr>
          <p:spPr>
            <a:xfrm rot="5400000">
              <a:off x="6784652" y="2625833"/>
              <a:ext cx="281624" cy="94331"/>
            </a:xfrm>
            <a:prstGeom prst="left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06" name="箭头: 左右 4105">
              <a:extLst>
                <a:ext uri="{FF2B5EF4-FFF2-40B4-BE49-F238E27FC236}">
                  <a16:creationId xmlns:a16="http://schemas.microsoft.com/office/drawing/2014/main" id="{B252D201-121E-3BDC-E4F7-FEA1C8B1852F}"/>
                </a:ext>
              </a:extLst>
            </p:cNvPr>
            <p:cNvSpPr/>
            <p:nvPr/>
          </p:nvSpPr>
          <p:spPr>
            <a:xfrm>
              <a:off x="5737221" y="1593062"/>
              <a:ext cx="281624" cy="33570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07" name="箭头: 左右 4106">
              <a:extLst>
                <a:ext uri="{FF2B5EF4-FFF2-40B4-BE49-F238E27FC236}">
                  <a16:creationId xmlns:a16="http://schemas.microsoft.com/office/drawing/2014/main" id="{AFDB2BA1-389D-1E5B-642A-B8C2D62A5944}"/>
                </a:ext>
              </a:extLst>
            </p:cNvPr>
            <p:cNvSpPr/>
            <p:nvPr/>
          </p:nvSpPr>
          <p:spPr>
            <a:xfrm>
              <a:off x="6169286" y="1593062"/>
              <a:ext cx="281624" cy="33570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08" name="箭头: 左右 4107">
              <a:extLst>
                <a:ext uri="{FF2B5EF4-FFF2-40B4-BE49-F238E27FC236}">
                  <a16:creationId xmlns:a16="http://schemas.microsoft.com/office/drawing/2014/main" id="{24A128C6-5B74-C1CB-0C32-C03806740075}"/>
                </a:ext>
              </a:extLst>
            </p:cNvPr>
            <p:cNvSpPr/>
            <p:nvPr/>
          </p:nvSpPr>
          <p:spPr>
            <a:xfrm>
              <a:off x="6601351" y="1593062"/>
              <a:ext cx="281624" cy="33570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09" name="箭头: 左右 4108">
              <a:extLst>
                <a:ext uri="{FF2B5EF4-FFF2-40B4-BE49-F238E27FC236}">
                  <a16:creationId xmlns:a16="http://schemas.microsoft.com/office/drawing/2014/main" id="{A10B644A-24D5-F8A0-5087-258915AA15A5}"/>
                </a:ext>
              </a:extLst>
            </p:cNvPr>
            <p:cNvSpPr/>
            <p:nvPr/>
          </p:nvSpPr>
          <p:spPr>
            <a:xfrm>
              <a:off x="5737221" y="2034156"/>
              <a:ext cx="281624" cy="33570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10" name="箭头: 左右 4109">
              <a:extLst>
                <a:ext uri="{FF2B5EF4-FFF2-40B4-BE49-F238E27FC236}">
                  <a16:creationId xmlns:a16="http://schemas.microsoft.com/office/drawing/2014/main" id="{7FA546A8-CC3F-E89F-4E63-34DA74556C01}"/>
                </a:ext>
              </a:extLst>
            </p:cNvPr>
            <p:cNvSpPr/>
            <p:nvPr/>
          </p:nvSpPr>
          <p:spPr>
            <a:xfrm>
              <a:off x="6169286" y="2034156"/>
              <a:ext cx="281624" cy="33570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11" name="箭头: 左右 4110">
              <a:extLst>
                <a:ext uri="{FF2B5EF4-FFF2-40B4-BE49-F238E27FC236}">
                  <a16:creationId xmlns:a16="http://schemas.microsoft.com/office/drawing/2014/main" id="{D4492866-43F7-6927-CE20-1B4583A047E9}"/>
                </a:ext>
              </a:extLst>
            </p:cNvPr>
            <p:cNvSpPr/>
            <p:nvPr/>
          </p:nvSpPr>
          <p:spPr>
            <a:xfrm>
              <a:off x="6601351" y="2034156"/>
              <a:ext cx="281624" cy="33570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12" name="箭头: 左右 4111">
              <a:extLst>
                <a:ext uri="{FF2B5EF4-FFF2-40B4-BE49-F238E27FC236}">
                  <a16:creationId xmlns:a16="http://schemas.microsoft.com/office/drawing/2014/main" id="{656D762C-1C87-2921-328D-AAF7C5A6FEF2}"/>
                </a:ext>
              </a:extLst>
            </p:cNvPr>
            <p:cNvSpPr/>
            <p:nvPr/>
          </p:nvSpPr>
          <p:spPr>
            <a:xfrm>
              <a:off x="5737221" y="2479910"/>
              <a:ext cx="281624" cy="33570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13" name="箭头: 左右 4112">
              <a:extLst>
                <a:ext uri="{FF2B5EF4-FFF2-40B4-BE49-F238E27FC236}">
                  <a16:creationId xmlns:a16="http://schemas.microsoft.com/office/drawing/2014/main" id="{7AF3D456-489A-9B0C-615D-C04492ABB396}"/>
                </a:ext>
              </a:extLst>
            </p:cNvPr>
            <p:cNvSpPr/>
            <p:nvPr/>
          </p:nvSpPr>
          <p:spPr>
            <a:xfrm>
              <a:off x="6169286" y="2479910"/>
              <a:ext cx="281624" cy="33570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14" name="箭头: 左右 4113">
              <a:extLst>
                <a:ext uri="{FF2B5EF4-FFF2-40B4-BE49-F238E27FC236}">
                  <a16:creationId xmlns:a16="http://schemas.microsoft.com/office/drawing/2014/main" id="{034F8574-E5D9-FCF5-6C32-8013B3B41C9B}"/>
                </a:ext>
              </a:extLst>
            </p:cNvPr>
            <p:cNvSpPr/>
            <p:nvPr/>
          </p:nvSpPr>
          <p:spPr>
            <a:xfrm>
              <a:off x="6601351" y="2479910"/>
              <a:ext cx="281624" cy="33570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15" name="箭头: 左右 4114">
              <a:extLst>
                <a:ext uri="{FF2B5EF4-FFF2-40B4-BE49-F238E27FC236}">
                  <a16:creationId xmlns:a16="http://schemas.microsoft.com/office/drawing/2014/main" id="{0CF4A512-B1C8-6BFE-0222-7831F267DA1B}"/>
                </a:ext>
              </a:extLst>
            </p:cNvPr>
            <p:cNvSpPr/>
            <p:nvPr/>
          </p:nvSpPr>
          <p:spPr>
            <a:xfrm>
              <a:off x="5737221" y="2922557"/>
              <a:ext cx="281624" cy="33570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16" name="箭头: 左右 4115">
              <a:extLst>
                <a:ext uri="{FF2B5EF4-FFF2-40B4-BE49-F238E27FC236}">
                  <a16:creationId xmlns:a16="http://schemas.microsoft.com/office/drawing/2014/main" id="{F4D5E156-3D2A-4D03-ABF7-7C6F8DAA95C7}"/>
                </a:ext>
              </a:extLst>
            </p:cNvPr>
            <p:cNvSpPr/>
            <p:nvPr/>
          </p:nvSpPr>
          <p:spPr>
            <a:xfrm>
              <a:off x="6169286" y="2922557"/>
              <a:ext cx="281624" cy="33570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17" name="箭头: 左右 4116">
              <a:extLst>
                <a:ext uri="{FF2B5EF4-FFF2-40B4-BE49-F238E27FC236}">
                  <a16:creationId xmlns:a16="http://schemas.microsoft.com/office/drawing/2014/main" id="{8922BD85-C6FC-442C-222B-C167454A16C4}"/>
                </a:ext>
              </a:extLst>
            </p:cNvPr>
            <p:cNvSpPr/>
            <p:nvPr/>
          </p:nvSpPr>
          <p:spPr>
            <a:xfrm>
              <a:off x="6601351" y="2922557"/>
              <a:ext cx="281624" cy="33570"/>
            </a:xfrm>
            <a:prstGeom prst="leftRightArrow">
              <a:avLst>
                <a:gd name="adj1" fmla="val 50000"/>
                <a:gd name="adj2" fmla="val 133336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18" name="箭头: 左右 4117">
              <a:extLst>
                <a:ext uri="{FF2B5EF4-FFF2-40B4-BE49-F238E27FC236}">
                  <a16:creationId xmlns:a16="http://schemas.microsoft.com/office/drawing/2014/main" id="{74BCCFB6-58A5-EC7A-D239-F6431EB7307B}"/>
                </a:ext>
              </a:extLst>
            </p:cNvPr>
            <p:cNvSpPr/>
            <p:nvPr/>
          </p:nvSpPr>
          <p:spPr>
            <a:xfrm rot="5400000">
              <a:off x="5552284" y="1755764"/>
              <a:ext cx="281624" cy="41042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19" name="箭头: 左右 4118">
              <a:extLst>
                <a:ext uri="{FF2B5EF4-FFF2-40B4-BE49-F238E27FC236}">
                  <a16:creationId xmlns:a16="http://schemas.microsoft.com/office/drawing/2014/main" id="{F4D3F305-E1DA-5F11-FE3D-C100559C1BBD}"/>
                </a:ext>
              </a:extLst>
            </p:cNvPr>
            <p:cNvSpPr/>
            <p:nvPr/>
          </p:nvSpPr>
          <p:spPr>
            <a:xfrm rot="5400000">
              <a:off x="5982795" y="1755765"/>
              <a:ext cx="281624" cy="41042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20" name="箭头: 左右 4119">
              <a:extLst>
                <a:ext uri="{FF2B5EF4-FFF2-40B4-BE49-F238E27FC236}">
                  <a16:creationId xmlns:a16="http://schemas.microsoft.com/office/drawing/2014/main" id="{D3789028-EAB3-74B4-6787-DA7D596647E5}"/>
                </a:ext>
              </a:extLst>
            </p:cNvPr>
            <p:cNvSpPr/>
            <p:nvPr/>
          </p:nvSpPr>
          <p:spPr>
            <a:xfrm rot="5400000">
              <a:off x="6413306" y="1755766"/>
              <a:ext cx="281624" cy="41042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21" name="箭头: 左右 4120">
              <a:extLst>
                <a:ext uri="{FF2B5EF4-FFF2-40B4-BE49-F238E27FC236}">
                  <a16:creationId xmlns:a16="http://schemas.microsoft.com/office/drawing/2014/main" id="{120B88D5-9298-CDC5-B5FB-5208A5C7EE86}"/>
                </a:ext>
              </a:extLst>
            </p:cNvPr>
            <p:cNvSpPr/>
            <p:nvPr/>
          </p:nvSpPr>
          <p:spPr>
            <a:xfrm rot="5400000">
              <a:off x="6843818" y="1755767"/>
              <a:ext cx="281624" cy="41042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22" name="箭头: 左右 4121">
              <a:extLst>
                <a:ext uri="{FF2B5EF4-FFF2-40B4-BE49-F238E27FC236}">
                  <a16:creationId xmlns:a16="http://schemas.microsoft.com/office/drawing/2014/main" id="{4CBD77E4-3455-50AD-C010-9DFDFB5273C7}"/>
                </a:ext>
              </a:extLst>
            </p:cNvPr>
            <p:cNvSpPr/>
            <p:nvPr/>
          </p:nvSpPr>
          <p:spPr>
            <a:xfrm rot="5400000">
              <a:off x="5552284" y="2203092"/>
              <a:ext cx="281624" cy="41042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23" name="箭头: 左右 4122">
              <a:extLst>
                <a:ext uri="{FF2B5EF4-FFF2-40B4-BE49-F238E27FC236}">
                  <a16:creationId xmlns:a16="http://schemas.microsoft.com/office/drawing/2014/main" id="{C3CC167A-8266-30AA-6260-7AE1A4D31CF7}"/>
                </a:ext>
              </a:extLst>
            </p:cNvPr>
            <p:cNvSpPr/>
            <p:nvPr/>
          </p:nvSpPr>
          <p:spPr>
            <a:xfrm rot="5400000">
              <a:off x="5982795" y="2203093"/>
              <a:ext cx="281624" cy="41042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24" name="箭头: 左右 4123">
              <a:extLst>
                <a:ext uri="{FF2B5EF4-FFF2-40B4-BE49-F238E27FC236}">
                  <a16:creationId xmlns:a16="http://schemas.microsoft.com/office/drawing/2014/main" id="{62EE420A-C4E5-816C-C042-57B55FD76C90}"/>
                </a:ext>
              </a:extLst>
            </p:cNvPr>
            <p:cNvSpPr/>
            <p:nvPr/>
          </p:nvSpPr>
          <p:spPr>
            <a:xfrm rot="5400000">
              <a:off x="6413306" y="2203093"/>
              <a:ext cx="281624" cy="41042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25" name="箭头: 左右 4124">
              <a:extLst>
                <a:ext uri="{FF2B5EF4-FFF2-40B4-BE49-F238E27FC236}">
                  <a16:creationId xmlns:a16="http://schemas.microsoft.com/office/drawing/2014/main" id="{64B7769C-4404-1253-484F-910789C107BE}"/>
                </a:ext>
              </a:extLst>
            </p:cNvPr>
            <p:cNvSpPr/>
            <p:nvPr/>
          </p:nvSpPr>
          <p:spPr>
            <a:xfrm rot="5400000">
              <a:off x="6843818" y="2200763"/>
              <a:ext cx="281624" cy="41042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26" name="箭头: 左右 4125">
              <a:extLst>
                <a:ext uri="{FF2B5EF4-FFF2-40B4-BE49-F238E27FC236}">
                  <a16:creationId xmlns:a16="http://schemas.microsoft.com/office/drawing/2014/main" id="{0CFFE4F0-388C-7498-BDA9-E73D8FDF9548}"/>
                </a:ext>
              </a:extLst>
            </p:cNvPr>
            <p:cNvSpPr/>
            <p:nvPr/>
          </p:nvSpPr>
          <p:spPr>
            <a:xfrm rot="5400000">
              <a:off x="5552284" y="2650420"/>
              <a:ext cx="281624" cy="41042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27" name="箭头: 左右 4126">
              <a:extLst>
                <a:ext uri="{FF2B5EF4-FFF2-40B4-BE49-F238E27FC236}">
                  <a16:creationId xmlns:a16="http://schemas.microsoft.com/office/drawing/2014/main" id="{97C5F9F8-BB83-0335-9B14-C6E4ABB6A099}"/>
                </a:ext>
              </a:extLst>
            </p:cNvPr>
            <p:cNvSpPr/>
            <p:nvPr/>
          </p:nvSpPr>
          <p:spPr>
            <a:xfrm rot="5400000">
              <a:off x="5982795" y="2650420"/>
              <a:ext cx="281624" cy="41042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28" name="箭头: 左右 4127">
              <a:extLst>
                <a:ext uri="{FF2B5EF4-FFF2-40B4-BE49-F238E27FC236}">
                  <a16:creationId xmlns:a16="http://schemas.microsoft.com/office/drawing/2014/main" id="{4B21DB7E-0D9E-AD12-95BB-2C1C2D1ACD0C}"/>
                </a:ext>
              </a:extLst>
            </p:cNvPr>
            <p:cNvSpPr/>
            <p:nvPr/>
          </p:nvSpPr>
          <p:spPr>
            <a:xfrm rot="5400000">
              <a:off x="6413306" y="2650421"/>
              <a:ext cx="281624" cy="41042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29" name="箭头: 左右 4128">
              <a:extLst>
                <a:ext uri="{FF2B5EF4-FFF2-40B4-BE49-F238E27FC236}">
                  <a16:creationId xmlns:a16="http://schemas.microsoft.com/office/drawing/2014/main" id="{01E1607C-DE9D-BD82-338A-51AAC11A98C0}"/>
                </a:ext>
              </a:extLst>
            </p:cNvPr>
            <p:cNvSpPr/>
            <p:nvPr/>
          </p:nvSpPr>
          <p:spPr>
            <a:xfrm rot="5400000">
              <a:off x="6843818" y="2650422"/>
              <a:ext cx="281624" cy="41042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grpSp>
          <p:nvGrpSpPr>
            <p:cNvPr id="4130" name="组合 4129">
              <a:extLst>
                <a:ext uri="{FF2B5EF4-FFF2-40B4-BE49-F238E27FC236}">
                  <a16:creationId xmlns:a16="http://schemas.microsoft.com/office/drawing/2014/main" id="{21D07E57-8098-903D-7F51-C0D80453A9CF}"/>
                </a:ext>
              </a:extLst>
            </p:cNvPr>
            <p:cNvGrpSpPr/>
            <p:nvPr/>
          </p:nvGrpSpPr>
          <p:grpSpPr>
            <a:xfrm>
              <a:off x="5603371" y="1180604"/>
              <a:ext cx="1371877" cy="315250"/>
              <a:chOff x="6685631" y="835025"/>
              <a:chExt cx="1868370" cy="429342"/>
            </a:xfrm>
          </p:grpSpPr>
          <p:sp>
            <p:nvSpPr>
              <p:cNvPr id="4131" name="箭头: 左右 4130">
                <a:extLst>
                  <a:ext uri="{FF2B5EF4-FFF2-40B4-BE49-F238E27FC236}">
                    <a16:creationId xmlns:a16="http://schemas.microsoft.com/office/drawing/2014/main" id="{628F881C-A522-A48C-25AC-48A730E3DB37}"/>
                  </a:ext>
                </a:extLst>
              </p:cNvPr>
              <p:cNvSpPr/>
              <p:nvPr/>
            </p:nvSpPr>
            <p:spPr>
              <a:xfrm rot="5400000">
                <a:off x="6535196" y="985460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32" name="箭头: 左右 4131">
                <a:extLst>
                  <a:ext uri="{FF2B5EF4-FFF2-40B4-BE49-F238E27FC236}">
                    <a16:creationId xmlns:a16="http://schemas.microsoft.com/office/drawing/2014/main" id="{99972E4F-30B4-4438-F03B-D4CF1909A139}"/>
                  </a:ext>
                </a:extLst>
              </p:cNvPr>
              <p:cNvSpPr/>
              <p:nvPr/>
            </p:nvSpPr>
            <p:spPr>
              <a:xfrm rot="5400000">
                <a:off x="7097171" y="985461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33" name="箭头: 左右 4132">
                <a:extLst>
                  <a:ext uri="{FF2B5EF4-FFF2-40B4-BE49-F238E27FC236}">
                    <a16:creationId xmlns:a16="http://schemas.microsoft.com/office/drawing/2014/main" id="{C5E5DF59-B703-A12A-F629-4525C43D2506}"/>
                  </a:ext>
                </a:extLst>
              </p:cNvPr>
              <p:cNvSpPr/>
              <p:nvPr/>
            </p:nvSpPr>
            <p:spPr>
              <a:xfrm rot="5400000">
                <a:off x="7681371" y="985462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34" name="箭头: 左右 4133">
                <a:extLst>
                  <a:ext uri="{FF2B5EF4-FFF2-40B4-BE49-F238E27FC236}">
                    <a16:creationId xmlns:a16="http://schemas.microsoft.com/office/drawing/2014/main" id="{C92EC4D3-7762-C0BD-A373-5BE221039FEA}"/>
                  </a:ext>
                </a:extLst>
              </p:cNvPr>
              <p:cNvSpPr/>
              <p:nvPr/>
            </p:nvSpPr>
            <p:spPr>
              <a:xfrm rot="5400000">
                <a:off x="8275096" y="985463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4135" name="组合 4134">
              <a:extLst>
                <a:ext uri="{FF2B5EF4-FFF2-40B4-BE49-F238E27FC236}">
                  <a16:creationId xmlns:a16="http://schemas.microsoft.com/office/drawing/2014/main" id="{369BCC02-B1E3-6748-91A2-12AFB556B430}"/>
                </a:ext>
              </a:extLst>
            </p:cNvPr>
            <p:cNvGrpSpPr/>
            <p:nvPr/>
          </p:nvGrpSpPr>
          <p:grpSpPr>
            <a:xfrm>
              <a:off x="5603371" y="2945802"/>
              <a:ext cx="1371877" cy="95490"/>
              <a:chOff x="6685631" y="3273987"/>
              <a:chExt cx="1868370" cy="429342"/>
            </a:xfrm>
          </p:grpSpPr>
          <p:sp>
            <p:nvSpPr>
              <p:cNvPr id="4136" name="箭头: 左右 4135">
                <a:extLst>
                  <a:ext uri="{FF2B5EF4-FFF2-40B4-BE49-F238E27FC236}">
                    <a16:creationId xmlns:a16="http://schemas.microsoft.com/office/drawing/2014/main" id="{2280DF2D-C966-9DA2-E2AF-556546374FD9}"/>
                  </a:ext>
                </a:extLst>
              </p:cNvPr>
              <p:cNvSpPr/>
              <p:nvPr/>
            </p:nvSpPr>
            <p:spPr>
              <a:xfrm rot="5400000">
                <a:off x="6535196" y="3424422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37" name="箭头: 左右 4136">
                <a:extLst>
                  <a:ext uri="{FF2B5EF4-FFF2-40B4-BE49-F238E27FC236}">
                    <a16:creationId xmlns:a16="http://schemas.microsoft.com/office/drawing/2014/main" id="{52DBBF47-41E6-FD26-3906-D92F77B2471A}"/>
                  </a:ext>
                </a:extLst>
              </p:cNvPr>
              <p:cNvSpPr/>
              <p:nvPr/>
            </p:nvSpPr>
            <p:spPr>
              <a:xfrm rot="5400000">
                <a:off x="7097171" y="3424423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38" name="箭头: 左右 4137">
                <a:extLst>
                  <a:ext uri="{FF2B5EF4-FFF2-40B4-BE49-F238E27FC236}">
                    <a16:creationId xmlns:a16="http://schemas.microsoft.com/office/drawing/2014/main" id="{D45B637F-9127-334B-C6CC-3436027DAA50}"/>
                  </a:ext>
                </a:extLst>
              </p:cNvPr>
              <p:cNvSpPr/>
              <p:nvPr/>
            </p:nvSpPr>
            <p:spPr>
              <a:xfrm rot="5400000">
                <a:off x="7681371" y="3424424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39" name="箭头: 左右 4138">
                <a:extLst>
                  <a:ext uri="{FF2B5EF4-FFF2-40B4-BE49-F238E27FC236}">
                    <a16:creationId xmlns:a16="http://schemas.microsoft.com/office/drawing/2014/main" id="{B49629D4-9B9E-6B38-D17E-21375996BB27}"/>
                  </a:ext>
                </a:extLst>
              </p:cNvPr>
              <p:cNvSpPr/>
              <p:nvPr/>
            </p:nvSpPr>
            <p:spPr>
              <a:xfrm rot="5400000">
                <a:off x="8275096" y="3424425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4140" name="组合 4139">
              <a:extLst>
                <a:ext uri="{FF2B5EF4-FFF2-40B4-BE49-F238E27FC236}">
                  <a16:creationId xmlns:a16="http://schemas.microsoft.com/office/drawing/2014/main" id="{69A2082F-7BF1-4790-EF22-857066C36FAF}"/>
                </a:ext>
              </a:extLst>
            </p:cNvPr>
            <p:cNvGrpSpPr/>
            <p:nvPr/>
          </p:nvGrpSpPr>
          <p:grpSpPr>
            <a:xfrm>
              <a:off x="5585394" y="974674"/>
              <a:ext cx="1692517" cy="203747"/>
              <a:chOff x="6661148" y="554567"/>
              <a:chExt cx="2305052" cy="277484"/>
            </a:xfrm>
          </p:grpSpPr>
          <p:sp>
            <p:nvSpPr>
              <p:cNvPr id="4141" name="矩形 4140">
                <a:extLst>
                  <a:ext uri="{FF2B5EF4-FFF2-40B4-BE49-F238E27FC236}">
                    <a16:creationId xmlns:a16="http://schemas.microsoft.com/office/drawing/2014/main" id="{06F54357-1147-616D-D0C3-5B5E61D993FA}"/>
                  </a:ext>
                </a:extLst>
              </p:cNvPr>
              <p:cNvSpPr/>
              <p:nvPr/>
            </p:nvSpPr>
            <p:spPr>
              <a:xfrm>
                <a:off x="6661148" y="692150"/>
                <a:ext cx="2305052" cy="13990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HBM CTRL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42" name="矩形 4141">
                <a:extLst>
                  <a:ext uri="{FF2B5EF4-FFF2-40B4-BE49-F238E27FC236}">
                    <a16:creationId xmlns:a16="http://schemas.microsoft.com/office/drawing/2014/main" id="{E1BCECE0-D379-8649-C1D7-3031362B498C}"/>
                  </a:ext>
                </a:extLst>
              </p:cNvPr>
              <p:cNvSpPr/>
              <p:nvPr/>
            </p:nvSpPr>
            <p:spPr>
              <a:xfrm>
                <a:off x="6919381" y="554567"/>
                <a:ext cx="421219" cy="1208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dirty="0">
                    <a:solidFill>
                      <a:schemeClr val="tx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CH</a:t>
                </a:r>
                <a:r>
                  <a:rPr lang="en-US" altLang="zh-CN" sz="7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0</a:t>
                </a:r>
                <a:endParaRPr lang="zh-CN" altLang="en-US" sz="7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43" name="矩形 4142">
                <a:extLst>
                  <a:ext uri="{FF2B5EF4-FFF2-40B4-BE49-F238E27FC236}">
                    <a16:creationId xmlns:a16="http://schemas.microsoft.com/office/drawing/2014/main" id="{0453A194-1B87-9238-7C1E-AFA087818181}"/>
                  </a:ext>
                </a:extLst>
              </p:cNvPr>
              <p:cNvSpPr/>
              <p:nvPr/>
            </p:nvSpPr>
            <p:spPr>
              <a:xfrm>
                <a:off x="7346948" y="554567"/>
                <a:ext cx="421219" cy="1208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dirty="0">
                    <a:solidFill>
                      <a:schemeClr val="tx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CH1</a:t>
                </a:r>
                <a:endParaRPr lang="zh-CN" altLang="en-US" sz="7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44" name="矩形 4143">
                <a:extLst>
                  <a:ext uri="{FF2B5EF4-FFF2-40B4-BE49-F238E27FC236}">
                    <a16:creationId xmlns:a16="http://schemas.microsoft.com/office/drawing/2014/main" id="{867D8C80-51A5-DA40-77E3-3FBA29BD5D28}"/>
                  </a:ext>
                </a:extLst>
              </p:cNvPr>
              <p:cNvSpPr/>
              <p:nvPr/>
            </p:nvSpPr>
            <p:spPr>
              <a:xfrm>
                <a:off x="7774515" y="554567"/>
                <a:ext cx="421219" cy="1208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…</a:t>
                </a:r>
                <a:endParaRPr lang="zh-CN" altLang="en-US" sz="7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45" name="矩形 4144">
                <a:extLst>
                  <a:ext uri="{FF2B5EF4-FFF2-40B4-BE49-F238E27FC236}">
                    <a16:creationId xmlns:a16="http://schemas.microsoft.com/office/drawing/2014/main" id="{BE75A443-4DA0-0292-8EA5-C410B704B244}"/>
                  </a:ext>
                </a:extLst>
              </p:cNvPr>
              <p:cNvSpPr/>
              <p:nvPr/>
            </p:nvSpPr>
            <p:spPr>
              <a:xfrm>
                <a:off x="8202082" y="554567"/>
                <a:ext cx="421219" cy="1208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dirty="0" err="1">
                    <a:solidFill>
                      <a:schemeClr val="tx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CHn</a:t>
                </a:r>
                <a:endParaRPr lang="zh-CN" altLang="en-US" sz="7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4146" name="组合 4145">
              <a:extLst>
                <a:ext uri="{FF2B5EF4-FFF2-40B4-BE49-F238E27FC236}">
                  <a16:creationId xmlns:a16="http://schemas.microsoft.com/office/drawing/2014/main" id="{AE1E4F05-F455-AD61-A262-2A430C2CBA0A}"/>
                </a:ext>
              </a:extLst>
            </p:cNvPr>
            <p:cNvGrpSpPr/>
            <p:nvPr/>
          </p:nvGrpSpPr>
          <p:grpSpPr>
            <a:xfrm>
              <a:off x="5585394" y="3033904"/>
              <a:ext cx="1692517" cy="205504"/>
              <a:chOff x="6661148" y="3359049"/>
              <a:chExt cx="2305052" cy="279877"/>
            </a:xfrm>
          </p:grpSpPr>
          <p:sp>
            <p:nvSpPr>
              <p:cNvPr id="4147" name="矩形 4146">
                <a:extLst>
                  <a:ext uri="{FF2B5EF4-FFF2-40B4-BE49-F238E27FC236}">
                    <a16:creationId xmlns:a16="http://schemas.microsoft.com/office/drawing/2014/main" id="{9954B9F6-E314-FD1C-037D-525FE4320806}"/>
                  </a:ext>
                </a:extLst>
              </p:cNvPr>
              <p:cNvSpPr/>
              <p:nvPr/>
            </p:nvSpPr>
            <p:spPr>
              <a:xfrm>
                <a:off x="6661148" y="3359049"/>
                <a:ext cx="2305052" cy="13990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HBM CTRL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48" name="矩形 4147">
                <a:extLst>
                  <a:ext uri="{FF2B5EF4-FFF2-40B4-BE49-F238E27FC236}">
                    <a16:creationId xmlns:a16="http://schemas.microsoft.com/office/drawing/2014/main" id="{E3A81D49-E893-6B36-C9D9-BD98CA6307E0}"/>
                  </a:ext>
                </a:extLst>
              </p:cNvPr>
              <p:cNvSpPr/>
              <p:nvPr/>
            </p:nvSpPr>
            <p:spPr>
              <a:xfrm>
                <a:off x="6919381" y="3518075"/>
                <a:ext cx="421219" cy="1208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dirty="0">
                    <a:solidFill>
                      <a:schemeClr val="tx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CH</a:t>
                </a:r>
                <a:r>
                  <a:rPr lang="en-US" altLang="zh-CN" sz="7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0</a:t>
                </a:r>
                <a:endParaRPr lang="zh-CN" altLang="en-US" sz="7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49" name="矩形 4148">
                <a:extLst>
                  <a:ext uri="{FF2B5EF4-FFF2-40B4-BE49-F238E27FC236}">
                    <a16:creationId xmlns:a16="http://schemas.microsoft.com/office/drawing/2014/main" id="{99092731-2550-A3A7-3208-91FC028DB174}"/>
                  </a:ext>
                </a:extLst>
              </p:cNvPr>
              <p:cNvSpPr/>
              <p:nvPr/>
            </p:nvSpPr>
            <p:spPr>
              <a:xfrm>
                <a:off x="7346948" y="3518075"/>
                <a:ext cx="421219" cy="1208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dirty="0">
                    <a:solidFill>
                      <a:schemeClr val="tx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CH1</a:t>
                </a:r>
                <a:endParaRPr lang="zh-CN" altLang="en-US" sz="7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50" name="矩形 4149">
                <a:extLst>
                  <a:ext uri="{FF2B5EF4-FFF2-40B4-BE49-F238E27FC236}">
                    <a16:creationId xmlns:a16="http://schemas.microsoft.com/office/drawing/2014/main" id="{DF2E0051-FEBD-4664-6D3C-5AF673DC6E97}"/>
                  </a:ext>
                </a:extLst>
              </p:cNvPr>
              <p:cNvSpPr/>
              <p:nvPr/>
            </p:nvSpPr>
            <p:spPr>
              <a:xfrm>
                <a:off x="7774515" y="3518075"/>
                <a:ext cx="421219" cy="1208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…</a:t>
                </a:r>
                <a:endParaRPr lang="zh-CN" altLang="en-US" sz="7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51" name="矩形 4150">
                <a:extLst>
                  <a:ext uri="{FF2B5EF4-FFF2-40B4-BE49-F238E27FC236}">
                    <a16:creationId xmlns:a16="http://schemas.microsoft.com/office/drawing/2014/main" id="{D6E85896-7559-305E-2798-61856B2D4E3F}"/>
                  </a:ext>
                </a:extLst>
              </p:cNvPr>
              <p:cNvSpPr/>
              <p:nvPr/>
            </p:nvSpPr>
            <p:spPr>
              <a:xfrm>
                <a:off x="8202082" y="3518075"/>
                <a:ext cx="421219" cy="1208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dirty="0" err="1">
                    <a:solidFill>
                      <a:schemeClr val="tx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CHn</a:t>
                </a:r>
                <a:endParaRPr lang="zh-CN" altLang="en-US" sz="7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4152" name="组合 4151">
              <a:extLst>
                <a:ext uri="{FF2B5EF4-FFF2-40B4-BE49-F238E27FC236}">
                  <a16:creationId xmlns:a16="http://schemas.microsoft.com/office/drawing/2014/main" id="{0864D61D-BC94-4703-95C7-4B818BF571AF}"/>
                </a:ext>
              </a:extLst>
            </p:cNvPr>
            <p:cNvGrpSpPr/>
            <p:nvPr/>
          </p:nvGrpSpPr>
          <p:grpSpPr>
            <a:xfrm rot="16200000">
              <a:off x="4553391" y="2000768"/>
              <a:ext cx="1771471" cy="203746"/>
              <a:chOff x="6661148" y="554567"/>
              <a:chExt cx="2305052" cy="277484"/>
            </a:xfrm>
          </p:grpSpPr>
          <p:sp>
            <p:nvSpPr>
              <p:cNvPr id="4153" name="矩形 4152">
                <a:extLst>
                  <a:ext uri="{FF2B5EF4-FFF2-40B4-BE49-F238E27FC236}">
                    <a16:creationId xmlns:a16="http://schemas.microsoft.com/office/drawing/2014/main" id="{6C577377-8F8F-83D9-E7A9-764E5FFBB3A4}"/>
                  </a:ext>
                </a:extLst>
              </p:cNvPr>
              <p:cNvSpPr/>
              <p:nvPr/>
            </p:nvSpPr>
            <p:spPr>
              <a:xfrm>
                <a:off x="6661148" y="692150"/>
                <a:ext cx="2305052" cy="13990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HBM CTRL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54" name="矩形 4153">
                <a:extLst>
                  <a:ext uri="{FF2B5EF4-FFF2-40B4-BE49-F238E27FC236}">
                    <a16:creationId xmlns:a16="http://schemas.microsoft.com/office/drawing/2014/main" id="{52909EBB-26D0-E056-8CC7-4242058293FD}"/>
                  </a:ext>
                </a:extLst>
              </p:cNvPr>
              <p:cNvSpPr/>
              <p:nvPr/>
            </p:nvSpPr>
            <p:spPr>
              <a:xfrm>
                <a:off x="6919381" y="554567"/>
                <a:ext cx="421219" cy="1208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dirty="0">
                    <a:solidFill>
                      <a:schemeClr val="tx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CH</a:t>
                </a:r>
                <a:r>
                  <a:rPr lang="en-US" altLang="zh-CN" sz="7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0</a:t>
                </a:r>
                <a:endParaRPr lang="zh-CN" altLang="en-US" sz="7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55" name="矩形 4154">
                <a:extLst>
                  <a:ext uri="{FF2B5EF4-FFF2-40B4-BE49-F238E27FC236}">
                    <a16:creationId xmlns:a16="http://schemas.microsoft.com/office/drawing/2014/main" id="{79CA10BC-8105-7CDC-80E5-6352A4C4666A}"/>
                  </a:ext>
                </a:extLst>
              </p:cNvPr>
              <p:cNvSpPr/>
              <p:nvPr/>
            </p:nvSpPr>
            <p:spPr>
              <a:xfrm>
                <a:off x="7346948" y="554567"/>
                <a:ext cx="421219" cy="1208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dirty="0">
                    <a:solidFill>
                      <a:schemeClr val="tx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CH1</a:t>
                </a:r>
                <a:endParaRPr lang="zh-CN" altLang="en-US" sz="7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56" name="矩形 4155">
                <a:extLst>
                  <a:ext uri="{FF2B5EF4-FFF2-40B4-BE49-F238E27FC236}">
                    <a16:creationId xmlns:a16="http://schemas.microsoft.com/office/drawing/2014/main" id="{863499C5-F23E-DB0F-3143-C94C40428FC1}"/>
                  </a:ext>
                </a:extLst>
              </p:cNvPr>
              <p:cNvSpPr/>
              <p:nvPr/>
            </p:nvSpPr>
            <p:spPr>
              <a:xfrm>
                <a:off x="7774515" y="554567"/>
                <a:ext cx="421219" cy="1208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dirty="0">
                    <a:solidFill>
                      <a:schemeClr val="tx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…</a:t>
                </a:r>
                <a:endParaRPr lang="zh-CN" altLang="en-US" sz="7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57" name="矩形 4156">
                <a:extLst>
                  <a:ext uri="{FF2B5EF4-FFF2-40B4-BE49-F238E27FC236}">
                    <a16:creationId xmlns:a16="http://schemas.microsoft.com/office/drawing/2014/main" id="{8F298C79-BEEE-8B7C-9EB7-E2D43A1F017F}"/>
                  </a:ext>
                </a:extLst>
              </p:cNvPr>
              <p:cNvSpPr/>
              <p:nvPr/>
            </p:nvSpPr>
            <p:spPr>
              <a:xfrm>
                <a:off x="8202082" y="554567"/>
                <a:ext cx="421219" cy="1208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dirty="0" err="1">
                    <a:solidFill>
                      <a:schemeClr val="tx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CHn</a:t>
                </a:r>
                <a:endParaRPr lang="zh-CN" altLang="en-US" sz="7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4158" name="组合 4157">
              <a:extLst>
                <a:ext uri="{FF2B5EF4-FFF2-40B4-BE49-F238E27FC236}">
                  <a16:creationId xmlns:a16="http://schemas.microsoft.com/office/drawing/2014/main" id="{62BC58F0-8D5F-0D93-CC11-5B3D640046CE}"/>
                </a:ext>
              </a:extLst>
            </p:cNvPr>
            <p:cNvGrpSpPr/>
            <p:nvPr/>
          </p:nvGrpSpPr>
          <p:grpSpPr>
            <a:xfrm rot="5400000">
              <a:off x="4856954" y="2183623"/>
              <a:ext cx="1419042" cy="106700"/>
              <a:chOff x="6685631" y="3273987"/>
              <a:chExt cx="1868370" cy="429342"/>
            </a:xfrm>
          </p:grpSpPr>
          <p:sp>
            <p:nvSpPr>
              <p:cNvPr id="4159" name="箭头: 左右 4158">
                <a:extLst>
                  <a:ext uri="{FF2B5EF4-FFF2-40B4-BE49-F238E27FC236}">
                    <a16:creationId xmlns:a16="http://schemas.microsoft.com/office/drawing/2014/main" id="{135BE1F0-FC6A-704C-67A9-1C8273F2788B}"/>
                  </a:ext>
                </a:extLst>
              </p:cNvPr>
              <p:cNvSpPr/>
              <p:nvPr/>
            </p:nvSpPr>
            <p:spPr>
              <a:xfrm rot="5400000">
                <a:off x="6535196" y="3424422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28" name="箭头: 左右 127">
                <a:extLst>
                  <a:ext uri="{FF2B5EF4-FFF2-40B4-BE49-F238E27FC236}">
                    <a16:creationId xmlns:a16="http://schemas.microsoft.com/office/drawing/2014/main" id="{4044409B-8F12-5577-B5F7-5BBE8B922645}"/>
                  </a:ext>
                </a:extLst>
              </p:cNvPr>
              <p:cNvSpPr/>
              <p:nvPr/>
            </p:nvSpPr>
            <p:spPr>
              <a:xfrm rot="5400000">
                <a:off x="7097171" y="3424423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29" name="箭头: 左右 128">
                <a:extLst>
                  <a:ext uri="{FF2B5EF4-FFF2-40B4-BE49-F238E27FC236}">
                    <a16:creationId xmlns:a16="http://schemas.microsoft.com/office/drawing/2014/main" id="{A6E9B510-02F2-307B-E091-0C165C00ADA4}"/>
                  </a:ext>
                </a:extLst>
              </p:cNvPr>
              <p:cNvSpPr/>
              <p:nvPr/>
            </p:nvSpPr>
            <p:spPr>
              <a:xfrm rot="5400000">
                <a:off x="7681371" y="3424424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30" name="箭头: 左右 129">
                <a:extLst>
                  <a:ext uri="{FF2B5EF4-FFF2-40B4-BE49-F238E27FC236}">
                    <a16:creationId xmlns:a16="http://schemas.microsoft.com/office/drawing/2014/main" id="{B56EF9FA-07B1-CE31-8608-12BD43547258}"/>
                  </a:ext>
                </a:extLst>
              </p:cNvPr>
              <p:cNvSpPr/>
              <p:nvPr/>
            </p:nvSpPr>
            <p:spPr>
              <a:xfrm rot="5400000">
                <a:off x="8275096" y="3424425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61E62261-9BA7-64AD-F786-E2A4BD6755A7}"/>
                </a:ext>
              </a:extLst>
            </p:cNvPr>
            <p:cNvGrpSpPr/>
            <p:nvPr/>
          </p:nvGrpSpPr>
          <p:grpSpPr>
            <a:xfrm rot="16200000">
              <a:off x="6535703" y="1994907"/>
              <a:ext cx="1768833" cy="205504"/>
              <a:chOff x="6661148" y="3359049"/>
              <a:chExt cx="2305052" cy="279877"/>
            </a:xfrm>
          </p:grpSpPr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5447EE57-D424-1413-B542-059CA50711EC}"/>
                  </a:ext>
                </a:extLst>
              </p:cNvPr>
              <p:cNvSpPr/>
              <p:nvPr/>
            </p:nvSpPr>
            <p:spPr>
              <a:xfrm>
                <a:off x="6661148" y="3359049"/>
                <a:ext cx="2305052" cy="13990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HBM CTRL</a:t>
                </a:r>
                <a:endParaRPr lang="zh-CN" altLang="en-US" sz="9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7FF8C194-C26F-0F1D-F12D-1A0E7D602CEF}"/>
                  </a:ext>
                </a:extLst>
              </p:cNvPr>
              <p:cNvSpPr/>
              <p:nvPr/>
            </p:nvSpPr>
            <p:spPr>
              <a:xfrm>
                <a:off x="6919381" y="3518075"/>
                <a:ext cx="421219" cy="1208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dirty="0">
                    <a:solidFill>
                      <a:schemeClr val="tx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CH</a:t>
                </a:r>
                <a:r>
                  <a:rPr lang="en-US" altLang="zh-CN" sz="7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0</a:t>
                </a:r>
                <a:endParaRPr lang="zh-CN" altLang="en-US" sz="7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32A92194-1166-5A67-9F95-8F7EF1E8BDB6}"/>
                  </a:ext>
                </a:extLst>
              </p:cNvPr>
              <p:cNvSpPr/>
              <p:nvPr/>
            </p:nvSpPr>
            <p:spPr>
              <a:xfrm>
                <a:off x="7346948" y="3518075"/>
                <a:ext cx="421219" cy="1208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dirty="0">
                    <a:solidFill>
                      <a:schemeClr val="tx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CH1</a:t>
                </a:r>
                <a:endParaRPr lang="zh-CN" altLang="en-US" sz="7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58181C35-3F1B-180F-EBDB-918CAEB36658}"/>
                  </a:ext>
                </a:extLst>
              </p:cNvPr>
              <p:cNvSpPr/>
              <p:nvPr/>
            </p:nvSpPr>
            <p:spPr>
              <a:xfrm>
                <a:off x="7774515" y="3518075"/>
                <a:ext cx="421219" cy="1208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…</a:t>
                </a:r>
                <a:endParaRPr lang="zh-CN" altLang="en-US" sz="7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B03780F1-E6F0-BEB4-6B7A-BEA297D5D50A}"/>
                  </a:ext>
                </a:extLst>
              </p:cNvPr>
              <p:cNvSpPr/>
              <p:nvPr/>
            </p:nvSpPr>
            <p:spPr>
              <a:xfrm>
                <a:off x="8202082" y="3518075"/>
                <a:ext cx="421219" cy="12085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700" b="1" dirty="0" err="1">
                    <a:solidFill>
                      <a:schemeClr val="tx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CHn</a:t>
                </a:r>
                <a:endParaRPr lang="zh-CN" altLang="en-US" sz="7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8AFA9177-5DD4-B825-C564-16B16D56FEFF}"/>
                </a:ext>
              </a:extLst>
            </p:cNvPr>
            <p:cNvGrpSpPr/>
            <p:nvPr/>
          </p:nvGrpSpPr>
          <p:grpSpPr>
            <a:xfrm rot="5400000">
              <a:off x="6447138" y="2091825"/>
              <a:ext cx="1443998" cy="315250"/>
              <a:chOff x="6685631" y="835025"/>
              <a:chExt cx="1868370" cy="429342"/>
            </a:xfrm>
          </p:grpSpPr>
          <p:sp>
            <p:nvSpPr>
              <p:cNvPr id="138" name="箭头: 左右 137">
                <a:extLst>
                  <a:ext uri="{FF2B5EF4-FFF2-40B4-BE49-F238E27FC236}">
                    <a16:creationId xmlns:a16="http://schemas.microsoft.com/office/drawing/2014/main" id="{B525EFC4-1820-19AB-7A96-B8375FE6AB68}"/>
                  </a:ext>
                </a:extLst>
              </p:cNvPr>
              <p:cNvSpPr/>
              <p:nvPr/>
            </p:nvSpPr>
            <p:spPr>
              <a:xfrm rot="5400000">
                <a:off x="6535196" y="985460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39" name="箭头: 左右 138">
                <a:extLst>
                  <a:ext uri="{FF2B5EF4-FFF2-40B4-BE49-F238E27FC236}">
                    <a16:creationId xmlns:a16="http://schemas.microsoft.com/office/drawing/2014/main" id="{98BF0757-5FEC-47EE-DE85-B6B3B4AD4222}"/>
                  </a:ext>
                </a:extLst>
              </p:cNvPr>
              <p:cNvSpPr/>
              <p:nvPr/>
            </p:nvSpPr>
            <p:spPr>
              <a:xfrm rot="5400000">
                <a:off x="7097171" y="985461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40" name="箭头: 左右 139">
                <a:extLst>
                  <a:ext uri="{FF2B5EF4-FFF2-40B4-BE49-F238E27FC236}">
                    <a16:creationId xmlns:a16="http://schemas.microsoft.com/office/drawing/2014/main" id="{67B2707E-1A7E-EA30-2E9E-FE0479261656}"/>
                  </a:ext>
                </a:extLst>
              </p:cNvPr>
              <p:cNvSpPr/>
              <p:nvPr/>
            </p:nvSpPr>
            <p:spPr>
              <a:xfrm rot="5400000">
                <a:off x="7681371" y="985462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41" name="箭头: 左右 140">
                <a:extLst>
                  <a:ext uri="{FF2B5EF4-FFF2-40B4-BE49-F238E27FC236}">
                    <a16:creationId xmlns:a16="http://schemas.microsoft.com/office/drawing/2014/main" id="{6011C1BF-E0B0-B688-0E55-3C35E320885F}"/>
                  </a:ext>
                </a:extLst>
              </p:cNvPr>
              <p:cNvSpPr/>
              <p:nvPr/>
            </p:nvSpPr>
            <p:spPr>
              <a:xfrm rot="5400000">
                <a:off x="8275096" y="985463"/>
                <a:ext cx="429339" cy="128470"/>
              </a:xfrm>
              <a:prstGeom prst="leftRightArrow">
                <a:avLst/>
              </a:prstGeom>
              <a:solidFill>
                <a:srgbClr val="97B468">
                  <a:alpha val="69804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</p:grpSp>
      <p:grpSp>
        <p:nvGrpSpPr>
          <p:cNvPr id="2087" name="组合 2086">
            <a:extLst>
              <a:ext uri="{FF2B5EF4-FFF2-40B4-BE49-F238E27FC236}">
                <a16:creationId xmlns:a16="http://schemas.microsoft.com/office/drawing/2014/main" id="{AA5DB0D2-04F6-3FF6-D4B9-8D11BEB148CC}"/>
              </a:ext>
            </a:extLst>
          </p:cNvPr>
          <p:cNvGrpSpPr/>
          <p:nvPr/>
        </p:nvGrpSpPr>
        <p:grpSpPr>
          <a:xfrm>
            <a:off x="6712484" y="767592"/>
            <a:ext cx="2082266" cy="918177"/>
            <a:chOff x="7661307" y="1744343"/>
            <a:chExt cx="1982227" cy="138293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0622313-BA81-F2DE-FCF0-8663665B0012}"/>
                </a:ext>
              </a:extLst>
            </p:cNvPr>
            <p:cNvSpPr/>
            <p:nvPr/>
          </p:nvSpPr>
          <p:spPr>
            <a:xfrm>
              <a:off x="7661307" y="1744343"/>
              <a:ext cx="1982227" cy="12687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6300110-9566-0F73-D806-76128083ED88}"/>
                </a:ext>
              </a:extLst>
            </p:cNvPr>
            <p:cNvSpPr/>
            <p:nvPr/>
          </p:nvSpPr>
          <p:spPr>
            <a:xfrm>
              <a:off x="7712598" y="2456168"/>
              <a:ext cx="107235" cy="4966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9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$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6C12DBF-C47A-21F8-7ABC-B0BD89F5AF48}"/>
                </a:ext>
              </a:extLst>
            </p:cNvPr>
            <p:cNvSpPr/>
            <p:nvPr/>
          </p:nvSpPr>
          <p:spPr>
            <a:xfrm>
              <a:off x="7715705" y="1818466"/>
              <a:ext cx="900405" cy="3040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Matrix engine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E95A2FD-FC2D-C21A-DB69-E89F38F69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1693" y="2021691"/>
              <a:ext cx="0" cy="435012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A92B9DF4-8722-F738-73D4-F9F1E1EE7EAF}"/>
                </a:ext>
              </a:extLst>
            </p:cNvPr>
            <p:cNvSpPr/>
            <p:nvPr/>
          </p:nvSpPr>
          <p:spPr>
            <a:xfrm>
              <a:off x="8827792" y="1811292"/>
              <a:ext cx="796224" cy="11415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 local memory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B53DCFF5-0FBE-A797-5BA2-1D0FBC391F74}"/>
                </a:ext>
              </a:extLst>
            </p:cNvPr>
            <p:cNvSpPr/>
            <p:nvPr/>
          </p:nvSpPr>
          <p:spPr>
            <a:xfrm>
              <a:off x="7846785" y="2630876"/>
              <a:ext cx="764662" cy="3219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DMA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053E86DA-E6EA-CBC0-CDC5-C4290F5654CD}"/>
                </a:ext>
              </a:extLst>
            </p:cNvPr>
            <p:cNvSpPr/>
            <p:nvPr/>
          </p:nvSpPr>
          <p:spPr>
            <a:xfrm>
              <a:off x="7846785" y="2456703"/>
              <a:ext cx="769324" cy="1448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Scalar core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8ACA6C96-627F-F8E3-5A6C-4FD06AB04B3D}"/>
                </a:ext>
              </a:extLst>
            </p:cNvPr>
            <p:cNvSpPr/>
            <p:nvPr/>
          </p:nvSpPr>
          <p:spPr>
            <a:xfrm>
              <a:off x="7715704" y="2145097"/>
              <a:ext cx="900406" cy="2816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Vector engine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E236A529-BE94-BA3B-A032-021E3D4368C7}"/>
                </a:ext>
              </a:extLst>
            </p:cNvPr>
            <p:cNvSpPr/>
            <p:nvPr/>
          </p:nvSpPr>
          <p:spPr>
            <a:xfrm rot="16200000">
              <a:off x="8155613" y="2310095"/>
              <a:ext cx="1134345" cy="1510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interconnect</a:t>
              </a:r>
              <a:endParaRPr lang="zh-CN" altLang="en-US" sz="9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47" name="箭头: 左右 146">
              <a:extLst>
                <a:ext uri="{FF2B5EF4-FFF2-40B4-BE49-F238E27FC236}">
                  <a16:creationId xmlns:a16="http://schemas.microsoft.com/office/drawing/2014/main" id="{47FFFDF0-98D2-37EB-B3F2-2ED22410B266}"/>
                </a:ext>
              </a:extLst>
            </p:cNvPr>
            <p:cNvSpPr/>
            <p:nvPr/>
          </p:nvSpPr>
          <p:spPr>
            <a:xfrm rot="10800000">
              <a:off x="8500472" y="1826223"/>
              <a:ext cx="219792" cy="256660"/>
            </a:xfrm>
            <a:prstGeom prst="leftRightArrow">
              <a:avLst>
                <a:gd name="adj1" fmla="val 66955"/>
                <a:gd name="adj2" fmla="val 29411"/>
              </a:avLst>
            </a:prstGeom>
            <a:solidFill>
              <a:srgbClr val="97B468">
                <a:alpha val="69804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48" name="箭头: 左右 147">
              <a:extLst>
                <a:ext uri="{FF2B5EF4-FFF2-40B4-BE49-F238E27FC236}">
                  <a16:creationId xmlns:a16="http://schemas.microsoft.com/office/drawing/2014/main" id="{E37B288E-93B1-800B-9C01-2242D242277D}"/>
                </a:ext>
              </a:extLst>
            </p:cNvPr>
            <p:cNvSpPr/>
            <p:nvPr/>
          </p:nvSpPr>
          <p:spPr>
            <a:xfrm rot="10800000">
              <a:off x="8500472" y="2134396"/>
              <a:ext cx="219792" cy="256660"/>
            </a:xfrm>
            <a:prstGeom prst="leftRightArrow">
              <a:avLst>
                <a:gd name="adj1" fmla="val 66955"/>
                <a:gd name="adj2" fmla="val 29411"/>
              </a:avLst>
            </a:prstGeom>
            <a:solidFill>
              <a:srgbClr val="97B468">
                <a:alpha val="69804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49" name="箭头: 左右 148">
              <a:extLst>
                <a:ext uri="{FF2B5EF4-FFF2-40B4-BE49-F238E27FC236}">
                  <a16:creationId xmlns:a16="http://schemas.microsoft.com/office/drawing/2014/main" id="{45A8F8A8-7055-D4F7-E963-E83DECAC084E}"/>
                </a:ext>
              </a:extLst>
            </p:cNvPr>
            <p:cNvSpPr/>
            <p:nvPr/>
          </p:nvSpPr>
          <p:spPr>
            <a:xfrm rot="10800000">
              <a:off x="8500472" y="2669985"/>
              <a:ext cx="219792" cy="256660"/>
            </a:xfrm>
            <a:prstGeom prst="leftRightArrow">
              <a:avLst>
                <a:gd name="adj1" fmla="val 66955"/>
                <a:gd name="adj2" fmla="val 29411"/>
              </a:avLst>
            </a:prstGeom>
            <a:solidFill>
              <a:srgbClr val="97B468">
                <a:alpha val="69804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50" name="箭头: 左右 149">
              <a:extLst>
                <a:ext uri="{FF2B5EF4-FFF2-40B4-BE49-F238E27FC236}">
                  <a16:creationId xmlns:a16="http://schemas.microsoft.com/office/drawing/2014/main" id="{DECCF2B9-7D65-97F4-AAFF-C20E5CC9B800}"/>
                </a:ext>
              </a:extLst>
            </p:cNvPr>
            <p:cNvSpPr/>
            <p:nvPr/>
          </p:nvSpPr>
          <p:spPr>
            <a:xfrm rot="10800000">
              <a:off x="8767396" y="1959288"/>
              <a:ext cx="219792" cy="281625"/>
            </a:xfrm>
            <a:prstGeom prst="leftRightArrow">
              <a:avLst>
                <a:gd name="adj1" fmla="val 66955"/>
                <a:gd name="adj2" fmla="val 29411"/>
              </a:avLst>
            </a:prstGeom>
            <a:solidFill>
              <a:srgbClr val="97B468">
                <a:alpha val="69804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7FC6C521-EE25-CE00-87CF-C0D1F4671FD4}"/>
                </a:ext>
              </a:extLst>
            </p:cNvPr>
            <p:cNvCxnSpPr>
              <a:cxnSpLocks/>
            </p:cNvCxnSpPr>
            <p:nvPr/>
          </p:nvCxnSpPr>
          <p:spPr>
            <a:xfrm>
              <a:off x="8566375" y="2533796"/>
              <a:ext cx="117589" cy="1855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D4F352DB-7653-0F7B-224C-D67B88FEEC77}"/>
                </a:ext>
              </a:extLst>
            </p:cNvPr>
            <p:cNvCxnSpPr>
              <a:cxnSpLocks/>
              <a:stCxn id="144" idx="0"/>
            </p:cNvCxnSpPr>
            <p:nvPr/>
          </p:nvCxnSpPr>
          <p:spPr>
            <a:xfrm flipV="1">
              <a:off x="8231448" y="2333922"/>
              <a:ext cx="0" cy="122781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2076C7A9-CA6C-9BE1-C803-9420C972408D}"/>
                </a:ext>
              </a:extLst>
            </p:cNvPr>
            <p:cNvCxnSpPr>
              <a:cxnSpLocks/>
            </p:cNvCxnSpPr>
            <p:nvPr/>
          </p:nvCxnSpPr>
          <p:spPr>
            <a:xfrm>
              <a:off x="7787725" y="2533796"/>
              <a:ext cx="117589" cy="1855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06C695C5-A55A-0B3A-812C-963BEBB78361}"/>
                </a:ext>
              </a:extLst>
            </p:cNvPr>
            <p:cNvCxnSpPr>
              <a:cxnSpLocks/>
            </p:cNvCxnSpPr>
            <p:nvPr/>
          </p:nvCxnSpPr>
          <p:spPr>
            <a:xfrm>
              <a:off x="7951939" y="2589201"/>
              <a:ext cx="0" cy="105788"/>
            </a:xfrm>
            <a:prstGeom prst="straightConnector1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55" name="箭头: 左右 154">
              <a:extLst>
                <a:ext uri="{FF2B5EF4-FFF2-40B4-BE49-F238E27FC236}">
                  <a16:creationId xmlns:a16="http://schemas.microsoft.com/office/drawing/2014/main" id="{2F5CC476-1C54-5CF4-85AC-031C968FCDE9}"/>
                </a:ext>
              </a:extLst>
            </p:cNvPr>
            <p:cNvSpPr/>
            <p:nvPr/>
          </p:nvSpPr>
          <p:spPr>
            <a:xfrm rot="5400000">
              <a:off x="7764098" y="2891651"/>
              <a:ext cx="201409" cy="250969"/>
            </a:xfrm>
            <a:prstGeom prst="leftRightArrow">
              <a:avLst>
                <a:gd name="adj1" fmla="val 72578"/>
                <a:gd name="adj2" fmla="val 2027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56" name="箭头: 左右 155">
              <a:extLst>
                <a:ext uri="{FF2B5EF4-FFF2-40B4-BE49-F238E27FC236}">
                  <a16:creationId xmlns:a16="http://schemas.microsoft.com/office/drawing/2014/main" id="{21C90B8F-50AB-9495-9989-16F143ADDCA0}"/>
                </a:ext>
              </a:extLst>
            </p:cNvPr>
            <p:cNvSpPr/>
            <p:nvPr/>
          </p:nvSpPr>
          <p:spPr>
            <a:xfrm rot="5400000">
              <a:off x="8616244" y="2993391"/>
              <a:ext cx="205007" cy="43888"/>
            </a:xfrm>
            <a:prstGeom prst="leftRightArrow">
              <a:avLst>
                <a:gd name="adj1" fmla="val 50000"/>
                <a:gd name="adj2" fmla="val 121005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A354598E-DC92-26B7-2C0B-1A7389234BE5}"/>
                </a:ext>
              </a:extLst>
            </p:cNvPr>
            <p:cNvSpPr txBox="1"/>
            <p:nvPr/>
          </p:nvSpPr>
          <p:spPr>
            <a:xfrm>
              <a:off x="7951693" y="2896448"/>
              <a:ext cx="66441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b="1" i="0" cap="none" spc="0" dirty="0">
                  <a:ln>
                    <a:noFill/>
                  </a:ln>
                  <a:solidFill>
                    <a:schemeClr val="accent4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To </a:t>
              </a:r>
              <a:r>
                <a:rPr lang="en-US" altLang="zh-CN" sz="9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highlight>
                    <a:srgbClr val="F5AE73"/>
                  </a:highlight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r>
                <a:rPr lang="en-US" altLang="zh-CN" sz="900" b="1" i="0" cap="none" spc="0" dirty="0">
                  <a:ln>
                    <a:noFill/>
                  </a:ln>
                  <a:solidFill>
                    <a:schemeClr val="accent4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outer</a:t>
              </a:r>
              <a:endParaRPr lang="zh-CN" altLang="en-US" sz="900" dirty="0">
                <a:solidFill>
                  <a:schemeClr val="accent4"/>
                </a:solidFill>
              </a:endParaRPr>
            </a:p>
          </p:txBody>
        </p:sp>
      </p:grpSp>
      <p:pic>
        <p:nvPicPr>
          <p:cNvPr id="160" name="Picture 4" descr="Inside Tesla's Innovative And Homegrown “Dojo” AI Supercomputer">
            <a:extLst>
              <a:ext uri="{FF2B5EF4-FFF2-40B4-BE49-F238E27FC236}">
                <a16:creationId xmlns:a16="http://schemas.microsoft.com/office/drawing/2014/main" id="{5A9720E7-CD7F-7E97-A8BA-5023E386B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588" y="1433662"/>
            <a:ext cx="2033706" cy="214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665A00B6-98B1-1105-E743-CAA252CE7869}"/>
              </a:ext>
            </a:extLst>
          </p:cNvPr>
          <p:cNvGrpSpPr/>
          <p:nvPr/>
        </p:nvGrpSpPr>
        <p:grpSpPr>
          <a:xfrm>
            <a:off x="6687862" y="4562605"/>
            <a:ext cx="2252937" cy="2246007"/>
            <a:chOff x="7169931" y="1775480"/>
            <a:chExt cx="3019816" cy="3010527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C7028C89-B95D-272D-AF1A-36C8BBE9CB48}"/>
                </a:ext>
              </a:extLst>
            </p:cNvPr>
            <p:cNvSpPr/>
            <p:nvPr/>
          </p:nvSpPr>
          <p:spPr>
            <a:xfrm>
              <a:off x="9189085" y="2083510"/>
              <a:ext cx="475929" cy="575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SM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B7201FE4-CD42-9B1A-CBE3-439ECBC19632}"/>
                </a:ext>
              </a:extLst>
            </p:cNvPr>
            <p:cNvSpPr/>
            <p:nvPr/>
          </p:nvSpPr>
          <p:spPr>
            <a:xfrm>
              <a:off x="7308665" y="1775480"/>
              <a:ext cx="878602" cy="2141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HBM CTRL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6364385B-0B96-BC5B-34E8-C464594B3481}"/>
                </a:ext>
              </a:extLst>
            </p:cNvPr>
            <p:cNvSpPr/>
            <p:nvPr/>
          </p:nvSpPr>
          <p:spPr>
            <a:xfrm>
              <a:off x="8248465" y="1775480"/>
              <a:ext cx="878602" cy="2141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HBM CTRL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28AC7260-7091-0D1C-4E4D-B7A66FA0B182}"/>
                </a:ext>
              </a:extLst>
            </p:cNvPr>
            <p:cNvSpPr/>
            <p:nvPr/>
          </p:nvSpPr>
          <p:spPr>
            <a:xfrm>
              <a:off x="9188265" y="1775480"/>
              <a:ext cx="878602" cy="2141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HBM CTRL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45E705D5-6E80-4450-5BA5-DCA3580DD12D}"/>
                </a:ext>
              </a:extLst>
            </p:cNvPr>
            <p:cNvSpPr/>
            <p:nvPr/>
          </p:nvSpPr>
          <p:spPr>
            <a:xfrm>
              <a:off x="8242095" y="2070593"/>
              <a:ext cx="910372" cy="244108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L2 Cache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4010496A-AED9-3523-547F-C17DD5F8387A}"/>
                </a:ext>
              </a:extLst>
            </p:cNvPr>
            <p:cNvSpPr/>
            <p:nvPr/>
          </p:nvSpPr>
          <p:spPr>
            <a:xfrm>
              <a:off x="7705725" y="2083510"/>
              <a:ext cx="475929" cy="575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SM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279A4506-EB11-2FB1-AFA1-CFBB073D2BA4}"/>
                </a:ext>
              </a:extLst>
            </p:cNvPr>
            <p:cNvSpPr/>
            <p:nvPr/>
          </p:nvSpPr>
          <p:spPr>
            <a:xfrm>
              <a:off x="7954990" y="2139167"/>
              <a:ext cx="205766" cy="464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938EBAC8-7EFD-F1E9-9B33-62E8E124B650}"/>
                </a:ext>
              </a:extLst>
            </p:cNvPr>
            <p:cNvSpPr/>
            <p:nvPr/>
          </p:nvSpPr>
          <p:spPr>
            <a:xfrm>
              <a:off x="7169931" y="2083510"/>
              <a:ext cx="475929" cy="575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SM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EE43996B-9C9D-2373-212A-775DD41442EB}"/>
                </a:ext>
              </a:extLst>
            </p:cNvPr>
            <p:cNvSpPr/>
            <p:nvPr/>
          </p:nvSpPr>
          <p:spPr>
            <a:xfrm>
              <a:off x="7419196" y="2139167"/>
              <a:ext cx="205766" cy="464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861574F-0CDD-A78C-0531-819C8A74B53D}"/>
                </a:ext>
              </a:extLst>
            </p:cNvPr>
            <p:cNvSpPr/>
            <p:nvPr/>
          </p:nvSpPr>
          <p:spPr>
            <a:xfrm>
              <a:off x="7705725" y="2700373"/>
              <a:ext cx="475929" cy="575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SM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05A49955-06B6-BA47-2B7C-DD5F175309F7}"/>
                </a:ext>
              </a:extLst>
            </p:cNvPr>
            <p:cNvSpPr/>
            <p:nvPr/>
          </p:nvSpPr>
          <p:spPr>
            <a:xfrm>
              <a:off x="7954990" y="2756030"/>
              <a:ext cx="205766" cy="464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AAC59C30-A283-36FF-817E-DDDDCE743D4E}"/>
                </a:ext>
              </a:extLst>
            </p:cNvPr>
            <p:cNvSpPr/>
            <p:nvPr/>
          </p:nvSpPr>
          <p:spPr>
            <a:xfrm>
              <a:off x="7169931" y="2700373"/>
              <a:ext cx="475929" cy="575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SM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F21B4D48-6C27-8022-869D-375F461BD415}"/>
                </a:ext>
              </a:extLst>
            </p:cNvPr>
            <p:cNvSpPr/>
            <p:nvPr/>
          </p:nvSpPr>
          <p:spPr>
            <a:xfrm>
              <a:off x="7419196" y="2756030"/>
              <a:ext cx="205766" cy="464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E38EAD90-3672-51A9-F1F6-90BF292BC6CB}"/>
                </a:ext>
              </a:extLst>
            </p:cNvPr>
            <p:cNvSpPr/>
            <p:nvPr/>
          </p:nvSpPr>
          <p:spPr>
            <a:xfrm>
              <a:off x="7705725" y="3317236"/>
              <a:ext cx="475929" cy="575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SM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2342B25D-E3B2-6B5B-4542-1FF1B470B380}"/>
                </a:ext>
              </a:extLst>
            </p:cNvPr>
            <p:cNvSpPr/>
            <p:nvPr/>
          </p:nvSpPr>
          <p:spPr>
            <a:xfrm>
              <a:off x="7954990" y="3372893"/>
              <a:ext cx="205766" cy="464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45978469-01A1-494C-B4DD-125B9D2C830F}"/>
                </a:ext>
              </a:extLst>
            </p:cNvPr>
            <p:cNvSpPr/>
            <p:nvPr/>
          </p:nvSpPr>
          <p:spPr>
            <a:xfrm>
              <a:off x="7169931" y="3317236"/>
              <a:ext cx="475929" cy="575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SM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B716E69B-FA8D-1EAE-6630-3CF646E6D823}"/>
                </a:ext>
              </a:extLst>
            </p:cNvPr>
            <p:cNvSpPr/>
            <p:nvPr/>
          </p:nvSpPr>
          <p:spPr>
            <a:xfrm>
              <a:off x="7419196" y="3372893"/>
              <a:ext cx="205766" cy="464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8D8BB5EA-8C91-7640-FE2B-8974C7CA19F2}"/>
                </a:ext>
              </a:extLst>
            </p:cNvPr>
            <p:cNvSpPr/>
            <p:nvPr/>
          </p:nvSpPr>
          <p:spPr>
            <a:xfrm>
              <a:off x="7705725" y="3934099"/>
              <a:ext cx="475929" cy="575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SM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A51C0655-AC6E-992D-9BEB-40E682ED8E10}"/>
                </a:ext>
              </a:extLst>
            </p:cNvPr>
            <p:cNvSpPr/>
            <p:nvPr/>
          </p:nvSpPr>
          <p:spPr>
            <a:xfrm>
              <a:off x="7954990" y="3989756"/>
              <a:ext cx="205766" cy="464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DB12D0EF-74ED-733F-38EC-CFFD48BECB17}"/>
                </a:ext>
              </a:extLst>
            </p:cNvPr>
            <p:cNvSpPr/>
            <p:nvPr/>
          </p:nvSpPr>
          <p:spPr>
            <a:xfrm>
              <a:off x="7169931" y="3934099"/>
              <a:ext cx="475929" cy="575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SM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A2E56C0D-DCF4-C710-B161-CE05D374E77E}"/>
                </a:ext>
              </a:extLst>
            </p:cNvPr>
            <p:cNvSpPr/>
            <p:nvPr/>
          </p:nvSpPr>
          <p:spPr>
            <a:xfrm>
              <a:off x="7419196" y="3989756"/>
              <a:ext cx="205766" cy="464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CABFD07B-9F65-61E7-06D0-43D5B4611CF9}"/>
                </a:ext>
              </a:extLst>
            </p:cNvPr>
            <p:cNvSpPr/>
            <p:nvPr/>
          </p:nvSpPr>
          <p:spPr>
            <a:xfrm>
              <a:off x="9209750" y="2139167"/>
              <a:ext cx="205766" cy="464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390FAA7D-9D42-E573-D2BD-F19FFF480996}"/>
                </a:ext>
              </a:extLst>
            </p:cNvPr>
            <p:cNvSpPr/>
            <p:nvPr/>
          </p:nvSpPr>
          <p:spPr>
            <a:xfrm>
              <a:off x="9713818" y="2083510"/>
              <a:ext cx="475929" cy="575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SM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1D62D60A-9C80-B02A-7CF2-B8D4A20FCC6E}"/>
                </a:ext>
              </a:extLst>
            </p:cNvPr>
            <p:cNvSpPr/>
            <p:nvPr/>
          </p:nvSpPr>
          <p:spPr>
            <a:xfrm>
              <a:off x="9734483" y="2139167"/>
              <a:ext cx="205766" cy="464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246639C8-79F2-7DDA-B4B4-2F4B963AFEB8}"/>
                </a:ext>
              </a:extLst>
            </p:cNvPr>
            <p:cNvSpPr/>
            <p:nvPr/>
          </p:nvSpPr>
          <p:spPr>
            <a:xfrm>
              <a:off x="9189085" y="2702432"/>
              <a:ext cx="475929" cy="575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SM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163B3E8C-BE2D-45A1-0BAC-7F12325C00C4}"/>
                </a:ext>
              </a:extLst>
            </p:cNvPr>
            <p:cNvSpPr/>
            <p:nvPr/>
          </p:nvSpPr>
          <p:spPr>
            <a:xfrm>
              <a:off x="9209750" y="2758089"/>
              <a:ext cx="205766" cy="464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994D241E-80ED-B7DA-7B39-F9197F3778AB}"/>
                </a:ext>
              </a:extLst>
            </p:cNvPr>
            <p:cNvSpPr/>
            <p:nvPr/>
          </p:nvSpPr>
          <p:spPr>
            <a:xfrm>
              <a:off x="9713818" y="2702432"/>
              <a:ext cx="475929" cy="575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SM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AB054FF3-F9EA-DC24-A82D-BE726D6C744C}"/>
                </a:ext>
              </a:extLst>
            </p:cNvPr>
            <p:cNvSpPr/>
            <p:nvPr/>
          </p:nvSpPr>
          <p:spPr>
            <a:xfrm>
              <a:off x="9734483" y="2758089"/>
              <a:ext cx="205766" cy="464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48" name="矩形 2047">
              <a:extLst>
                <a:ext uri="{FF2B5EF4-FFF2-40B4-BE49-F238E27FC236}">
                  <a16:creationId xmlns:a16="http://schemas.microsoft.com/office/drawing/2014/main" id="{3413C312-75C8-0E83-BCBB-6E2021949BB3}"/>
                </a:ext>
              </a:extLst>
            </p:cNvPr>
            <p:cNvSpPr/>
            <p:nvPr/>
          </p:nvSpPr>
          <p:spPr>
            <a:xfrm>
              <a:off x="9189085" y="3321354"/>
              <a:ext cx="475929" cy="575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SM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49" name="矩形 2048">
              <a:extLst>
                <a:ext uri="{FF2B5EF4-FFF2-40B4-BE49-F238E27FC236}">
                  <a16:creationId xmlns:a16="http://schemas.microsoft.com/office/drawing/2014/main" id="{FE74B59D-DE80-1E69-5800-B0CEBCA5EED8}"/>
                </a:ext>
              </a:extLst>
            </p:cNvPr>
            <p:cNvSpPr/>
            <p:nvPr/>
          </p:nvSpPr>
          <p:spPr>
            <a:xfrm>
              <a:off x="9209750" y="3377011"/>
              <a:ext cx="205766" cy="464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51" name="矩形 2050">
              <a:extLst>
                <a:ext uri="{FF2B5EF4-FFF2-40B4-BE49-F238E27FC236}">
                  <a16:creationId xmlns:a16="http://schemas.microsoft.com/office/drawing/2014/main" id="{F45B56C2-249A-9A03-BF21-A26143930C64}"/>
                </a:ext>
              </a:extLst>
            </p:cNvPr>
            <p:cNvSpPr/>
            <p:nvPr/>
          </p:nvSpPr>
          <p:spPr>
            <a:xfrm>
              <a:off x="9713818" y="3321354"/>
              <a:ext cx="475929" cy="575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SM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53" name="矩形 2052">
              <a:extLst>
                <a:ext uri="{FF2B5EF4-FFF2-40B4-BE49-F238E27FC236}">
                  <a16:creationId xmlns:a16="http://schemas.microsoft.com/office/drawing/2014/main" id="{806907BB-AE29-0AC6-ACA6-D3A7695D2C82}"/>
                </a:ext>
              </a:extLst>
            </p:cNvPr>
            <p:cNvSpPr/>
            <p:nvPr/>
          </p:nvSpPr>
          <p:spPr>
            <a:xfrm>
              <a:off x="9734483" y="3377011"/>
              <a:ext cx="205766" cy="464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54" name="矩形 2053">
              <a:extLst>
                <a:ext uri="{FF2B5EF4-FFF2-40B4-BE49-F238E27FC236}">
                  <a16:creationId xmlns:a16="http://schemas.microsoft.com/office/drawing/2014/main" id="{86F8659A-B001-EE76-96E9-4CA68A823D42}"/>
                </a:ext>
              </a:extLst>
            </p:cNvPr>
            <p:cNvSpPr/>
            <p:nvPr/>
          </p:nvSpPr>
          <p:spPr>
            <a:xfrm>
              <a:off x="9189085" y="3940276"/>
              <a:ext cx="475929" cy="575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SM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55" name="矩形 2054">
              <a:extLst>
                <a:ext uri="{FF2B5EF4-FFF2-40B4-BE49-F238E27FC236}">
                  <a16:creationId xmlns:a16="http://schemas.microsoft.com/office/drawing/2014/main" id="{BF00DC69-A428-0FFC-95CB-B2DDC54DFE37}"/>
                </a:ext>
              </a:extLst>
            </p:cNvPr>
            <p:cNvSpPr/>
            <p:nvPr/>
          </p:nvSpPr>
          <p:spPr>
            <a:xfrm>
              <a:off x="9209750" y="3995933"/>
              <a:ext cx="205766" cy="464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56" name="矩形 2055">
              <a:extLst>
                <a:ext uri="{FF2B5EF4-FFF2-40B4-BE49-F238E27FC236}">
                  <a16:creationId xmlns:a16="http://schemas.microsoft.com/office/drawing/2014/main" id="{E585248F-AE05-9AB2-8A0E-35D078859A58}"/>
                </a:ext>
              </a:extLst>
            </p:cNvPr>
            <p:cNvSpPr/>
            <p:nvPr/>
          </p:nvSpPr>
          <p:spPr>
            <a:xfrm>
              <a:off x="9713818" y="3940276"/>
              <a:ext cx="475929" cy="57538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SM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57" name="矩形 2056">
              <a:extLst>
                <a:ext uri="{FF2B5EF4-FFF2-40B4-BE49-F238E27FC236}">
                  <a16:creationId xmlns:a16="http://schemas.microsoft.com/office/drawing/2014/main" id="{E989987F-76C2-3ED6-55D3-2B3FDDC337B9}"/>
                </a:ext>
              </a:extLst>
            </p:cNvPr>
            <p:cNvSpPr/>
            <p:nvPr/>
          </p:nvSpPr>
          <p:spPr>
            <a:xfrm>
              <a:off x="9734483" y="3995933"/>
              <a:ext cx="205766" cy="46407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L1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58" name="矩形 2057">
              <a:extLst>
                <a:ext uri="{FF2B5EF4-FFF2-40B4-BE49-F238E27FC236}">
                  <a16:creationId xmlns:a16="http://schemas.microsoft.com/office/drawing/2014/main" id="{3C2D716F-4089-44D8-8433-DD2FB638AE4D}"/>
                </a:ext>
              </a:extLst>
            </p:cNvPr>
            <p:cNvSpPr/>
            <p:nvPr/>
          </p:nvSpPr>
          <p:spPr>
            <a:xfrm>
              <a:off x="7308665" y="4571820"/>
              <a:ext cx="878602" cy="2141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HBM CTRL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59" name="矩形 2058">
              <a:extLst>
                <a:ext uri="{FF2B5EF4-FFF2-40B4-BE49-F238E27FC236}">
                  <a16:creationId xmlns:a16="http://schemas.microsoft.com/office/drawing/2014/main" id="{DEABA702-E201-1EE2-17F4-779F4AA4AC87}"/>
                </a:ext>
              </a:extLst>
            </p:cNvPr>
            <p:cNvSpPr/>
            <p:nvPr/>
          </p:nvSpPr>
          <p:spPr>
            <a:xfrm>
              <a:off x="8248465" y="4571820"/>
              <a:ext cx="878602" cy="2141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HBM CTRL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60" name="矩形 2059">
              <a:extLst>
                <a:ext uri="{FF2B5EF4-FFF2-40B4-BE49-F238E27FC236}">
                  <a16:creationId xmlns:a16="http://schemas.microsoft.com/office/drawing/2014/main" id="{5251F458-9C7D-C9E2-72CE-4A9A5C9649A3}"/>
                </a:ext>
              </a:extLst>
            </p:cNvPr>
            <p:cNvSpPr/>
            <p:nvPr/>
          </p:nvSpPr>
          <p:spPr>
            <a:xfrm>
              <a:off x="9188265" y="4571820"/>
              <a:ext cx="878602" cy="2141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HBM CTRL</a:t>
              </a:r>
              <a:endParaRPr lang="zh-CN" altLang="en-US" sz="10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2061" name="直接箭头连接符 2060">
              <a:extLst>
                <a:ext uri="{FF2B5EF4-FFF2-40B4-BE49-F238E27FC236}">
                  <a16:creationId xmlns:a16="http://schemas.microsoft.com/office/drawing/2014/main" id="{CCBA291E-0F98-E324-C8BD-50F7F4B29A64}"/>
                </a:ext>
              </a:extLst>
            </p:cNvPr>
            <p:cNvCxnSpPr>
              <a:cxnSpLocks/>
            </p:cNvCxnSpPr>
            <p:nvPr/>
          </p:nvCxnSpPr>
          <p:spPr>
            <a:xfrm>
              <a:off x="8056880" y="1989667"/>
              <a:ext cx="350520" cy="93843"/>
            </a:xfrm>
            <a:prstGeom prst="straightConnector1">
              <a:avLst/>
            </a:prstGeom>
            <a:ln w="38100">
              <a:solidFill>
                <a:srgbClr val="ACC1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2" name="直接箭头连接符 2061">
              <a:extLst>
                <a:ext uri="{FF2B5EF4-FFF2-40B4-BE49-F238E27FC236}">
                  <a16:creationId xmlns:a16="http://schemas.microsoft.com/office/drawing/2014/main" id="{FC70E62B-BB0A-4C95-980F-4432FA20C097}"/>
                </a:ext>
              </a:extLst>
            </p:cNvPr>
            <p:cNvCxnSpPr>
              <a:cxnSpLocks/>
            </p:cNvCxnSpPr>
            <p:nvPr/>
          </p:nvCxnSpPr>
          <p:spPr>
            <a:xfrm>
              <a:off x="8681416" y="1962331"/>
              <a:ext cx="1151" cy="154336"/>
            </a:xfrm>
            <a:prstGeom prst="straightConnector1">
              <a:avLst/>
            </a:prstGeom>
            <a:ln w="38100">
              <a:solidFill>
                <a:srgbClr val="ACC1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3" name="直接箭头连接符 2062">
              <a:extLst>
                <a:ext uri="{FF2B5EF4-FFF2-40B4-BE49-F238E27FC236}">
                  <a16:creationId xmlns:a16="http://schemas.microsoft.com/office/drawing/2014/main" id="{A5B3905D-711D-4FBA-2BD1-289FEAEC8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0960" y="1989667"/>
              <a:ext cx="365760" cy="93843"/>
            </a:xfrm>
            <a:prstGeom prst="straightConnector1">
              <a:avLst/>
            </a:prstGeom>
            <a:ln w="38100">
              <a:solidFill>
                <a:srgbClr val="ACC1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4" name="直接箭头连接符 2063">
              <a:extLst>
                <a:ext uri="{FF2B5EF4-FFF2-40B4-BE49-F238E27FC236}">
                  <a16:creationId xmlns:a16="http://schemas.microsoft.com/office/drawing/2014/main" id="{7864DE84-015A-FF2C-F2C2-9AA507BE1D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2038" y="4440238"/>
              <a:ext cx="529" cy="170916"/>
            </a:xfrm>
            <a:prstGeom prst="straightConnector1">
              <a:avLst/>
            </a:prstGeom>
            <a:ln w="38100">
              <a:solidFill>
                <a:srgbClr val="ACC1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5" name="直接箭头连接符 2064">
              <a:extLst>
                <a:ext uri="{FF2B5EF4-FFF2-40B4-BE49-F238E27FC236}">
                  <a16:creationId xmlns:a16="http://schemas.microsoft.com/office/drawing/2014/main" id="{8337394F-42C7-A46A-DF79-13D052DE9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6725" y="4476750"/>
              <a:ext cx="290513" cy="100013"/>
            </a:xfrm>
            <a:prstGeom prst="straightConnector1">
              <a:avLst/>
            </a:prstGeom>
            <a:ln w="38100">
              <a:solidFill>
                <a:srgbClr val="ACC1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6" name="直接箭头连接符 2065">
              <a:extLst>
                <a:ext uri="{FF2B5EF4-FFF2-40B4-BE49-F238E27FC236}">
                  <a16:creationId xmlns:a16="http://schemas.microsoft.com/office/drawing/2014/main" id="{F5B6C73A-AAC0-5FA2-EAE7-D8C3AF0E51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77312" y="4470401"/>
              <a:ext cx="285751" cy="106362"/>
            </a:xfrm>
            <a:prstGeom prst="straightConnector1">
              <a:avLst/>
            </a:prstGeom>
            <a:ln w="38100">
              <a:solidFill>
                <a:srgbClr val="ACC1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7" name="组合 2066">
              <a:extLst>
                <a:ext uri="{FF2B5EF4-FFF2-40B4-BE49-F238E27FC236}">
                  <a16:creationId xmlns:a16="http://schemas.microsoft.com/office/drawing/2014/main" id="{301377DF-24D0-C55E-2740-7E9E9D898E72}"/>
                </a:ext>
              </a:extLst>
            </p:cNvPr>
            <p:cNvGrpSpPr/>
            <p:nvPr/>
          </p:nvGrpSpPr>
          <p:grpSpPr>
            <a:xfrm>
              <a:off x="7604033" y="2271183"/>
              <a:ext cx="2168244" cy="248493"/>
              <a:chOff x="7604033" y="2271183"/>
              <a:chExt cx="2168244" cy="248493"/>
            </a:xfrm>
          </p:grpSpPr>
          <p:cxnSp>
            <p:nvCxnSpPr>
              <p:cNvPr id="2083" name="直接箭头连接符 2082">
                <a:extLst>
                  <a:ext uri="{FF2B5EF4-FFF2-40B4-BE49-F238E27FC236}">
                    <a16:creationId xmlns:a16="http://schemas.microsoft.com/office/drawing/2014/main" id="{719ED044-94B9-D552-43FF-E4CC272945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53917" y="2277533"/>
                <a:ext cx="237066" cy="0"/>
              </a:xfrm>
              <a:prstGeom prst="straightConnector1">
                <a:avLst/>
              </a:prstGeom>
              <a:ln w="38100">
                <a:solidFill>
                  <a:srgbClr val="ACC18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4" name="直接箭头连接符 2083">
                <a:extLst>
                  <a:ext uri="{FF2B5EF4-FFF2-40B4-BE49-F238E27FC236}">
                    <a16:creationId xmlns:a16="http://schemas.microsoft.com/office/drawing/2014/main" id="{0431BB5D-5203-ABE6-676A-C00DE3A2CF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04033" y="2519676"/>
                <a:ext cx="682717" cy="0"/>
              </a:xfrm>
              <a:prstGeom prst="straightConnector1">
                <a:avLst/>
              </a:prstGeom>
              <a:ln w="38100">
                <a:solidFill>
                  <a:srgbClr val="ACC18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5" name="直接箭头连接符 2084">
                <a:extLst>
                  <a:ext uri="{FF2B5EF4-FFF2-40B4-BE49-F238E27FC236}">
                    <a16:creationId xmlns:a16="http://schemas.microsoft.com/office/drawing/2014/main" id="{CBD1C36B-5C42-27F4-C366-99483E65D7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0500" y="2271183"/>
                <a:ext cx="207433" cy="0"/>
              </a:xfrm>
              <a:prstGeom prst="straightConnector1">
                <a:avLst/>
              </a:prstGeom>
              <a:ln w="38100">
                <a:solidFill>
                  <a:srgbClr val="ACC18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6" name="直接箭头连接符 2085">
                <a:extLst>
                  <a:ext uri="{FF2B5EF4-FFF2-40B4-BE49-F238E27FC236}">
                    <a16:creationId xmlns:a16="http://schemas.microsoft.com/office/drawing/2014/main" id="{F214E0DB-C433-1F74-5ABA-D8C7016FEC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81820" y="2515920"/>
                <a:ext cx="690457" cy="2482"/>
              </a:xfrm>
              <a:prstGeom prst="straightConnector1">
                <a:avLst/>
              </a:prstGeom>
              <a:ln w="38100">
                <a:solidFill>
                  <a:srgbClr val="ACC18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8" name="组合 2067">
              <a:extLst>
                <a:ext uri="{FF2B5EF4-FFF2-40B4-BE49-F238E27FC236}">
                  <a16:creationId xmlns:a16="http://schemas.microsoft.com/office/drawing/2014/main" id="{4ECB358C-E440-D0BB-96B3-0FFC58C15585}"/>
                </a:ext>
              </a:extLst>
            </p:cNvPr>
            <p:cNvGrpSpPr/>
            <p:nvPr/>
          </p:nvGrpSpPr>
          <p:grpSpPr>
            <a:xfrm>
              <a:off x="7604033" y="2864288"/>
              <a:ext cx="2168244" cy="248493"/>
              <a:chOff x="7604033" y="2271183"/>
              <a:chExt cx="2168244" cy="248493"/>
            </a:xfrm>
          </p:grpSpPr>
          <p:cxnSp>
            <p:nvCxnSpPr>
              <p:cNvPr id="2079" name="直接箭头连接符 2078">
                <a:extLst>
                  <a:ext uri="{FF2B5EF4-FFF2-40B4-BE49-F238E27FC236}">
                    <a16:creationId xmlns:a16="http://schemas.microsoft.com/office/drawing/2014/main" id="{61750EFE-0A65-276D-6F54-FEDD6DEB7A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53917" y="2277533"/>
                <a:ext cx="237066" cy="0"/>
              </a:xfrm>
              <a:prstGeom prst="straightConnector1">
                <a:avLst/>
              </a:prstGeom>
              <a:ln w="38100">
                <a:solidFill>
                  <a:srgbClr val="ACC18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0" name="直接箭头连接符 2079">
                <a:extLst>
                  <a:ext uri="{FF2B5EF4-FFF2-40B4-BE49-F238E27FC236}">
                    <a16:creationId xmlns:a16="http://schemas.microsoft.com/office/drawing/2014/main" id="{C4D5CBA6-C7BF-0089-A385-EC8CE1EE9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04033" y="2519676"/>
                <a:ext cx="682717" cy="0"/>
              </a:xfrm>
              <a:prstGeom prst="straightConnector1">
                <a:avLst/>
              </a:prstGeom>
              <a:ln w="38100">
                <a:solidFill>
                  <a:srgbClr val="ACC18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1" name="直接箭头连接符 2080">
                <a:extLst>
                  <a:ext uri="{FF2B5EF4-FFF2-40B4-BE49-F238E27FC236}">
                    <a16:creationId xmlns:a16="http://schemas.microsoft.com/office/drawing/2014/main" id="{B4FF80C7-CD0C-0D73-9FDA-D76E6A3BF2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0500" y="2271183"/>
                <a:ext cx="207433" cy="0"/>
              </a:xfrm>
              <a:prstGeom prst="straightConnector1">
                <a:avLst/>
              </a:prstGeom>
              <a:ln w="38100">
                <a:solidFill>
                  <a:srgbClr val="ACC18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2" name="直接箭头连接符 2081">
                <a:extLst>
                  <a:ext uri="{FF2B5EF4-FFF2-40B4-BE49-F238E27FC236}">
                    <a16:creationId xmlns:a16="http://schemas.microsoft.com/office/drawing/2014/main" id="{02BCB0CD-40AD-423E-D1EB-5AF3B33CF4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81820" y="2515920"/>
                <a:ext cx="690457" cy="2482"/>
              </a:xfrm>
              <a:prstGeom prst="straightConnector1">
                <a:avLst/>
              </a:prstGeom>
              <a:ln w="38100">
                <a:solidFill>
                  <a:srgbClr val="ACC18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9" name="组合 2068">
              <a:extLst>
                <a:ext uri="{FF2B5EF4-FFF2-40B4-BE49-F238E27FC236}">
                  <a16:creationId xmlns:a16="http://schemas.microsoft.com/office/drawing/2014/main" id="{4ED37A1C-518D-6CB2-C14E-3A8418040837}"/>
                </a:ext>
              </a:extLst>
            </p:cNvPr>
            <p:cNvGrpSpPr/>
            <p:nvPr/>
          </p:nvGrpSpPr>
          <p:grpSpPr>
            <a:xfrm>
              <a:off x="7601916" y="3485369"/>
              <a:ext cx="2168244" cy="248493"/>
              <a:chOff x="7604033" y="2271183"/>
              <a:chExt cx="2168244" cy="248493"/>
            </a:xfrm>
          </p:grpSpPr>
          <p:cxnSp>
            <p:nvCxnSpPr>
              <p:cNvPr id="2075" name="直接箭头连接符 2074">
                <a:extLst>
                  <a:ext uri="{FF2B5EF4-FFF2-40B4-BE49-F238E27FC236}">
                    <a16:creationId xmlns:a16="http://schemas.microsoft.com/office/drawing/2014/main" id="{78E503F8-4F48-9679-A4AE-B744AF5099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53917" y="2277533"/>
                <a:ext cx="237066" cy="0"/>
              </a:xfrm>
              <a:prstGeom prst="straightConnector1">
                <a:avLst/>
              </a:prstGeom>
              <a:ln w="38100">
                <a:solidFill>
                  <a:srgbClr val="ACC18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6" name="直接箭头连接符 2075">
                <a:extLst>
                  <a:ext uri="{FF2B5EF4-FFF2-40B4-BE49-F238E27FC236}">
                    <a16:creationId xmlns:a16="http://schemas.microsoft.com/office/drawing/2014/main" id="{6116DEBD-5FFC-DCC7-7851-37F0364B57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04033" y="2519676"/>
                <a:ext cx="682717" cy="0"/>
              </a:xfrm>
              <a:prstGeom prst="straightConnector1">
                <a:avLst/>
              </a:prstGeom>
              <a:ln w="38100">
                <a:solidFill>
                  <a:srgbClr val="ACC18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7" name="直接箭头连接符 2076">
                <a:extLst>
                  <a:ext uri="{FF2B5EF4-FFF2-40B4-BE49-F238E27FC236}">
                    <a16:creationId xmlns:a16="http://schemas.microsoft.com/office/drawing/2014/main" id="{648E2008-2C85-B83C-8E69-FFAA778DF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0500" y="2271183"/>
                <a:ext cx="207433" cy="0"/>
              </a:xfrm>
              <a:prstGeom prst="straightConnector1">
                <a:avLst/>
              </a:prstGeom>
              <a:ln w="38100">
                <a:solidFill>
                  <a:srgbClr val="ACC18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8" name="直接箭头连接符 2077">
                <a:extLst>
                  <a:ext uri="{FF2B5EF4-FFF2-40B4-BE49-F238E27FC236}">
                    <a16:creationId xmlns:a16="http://schemas.microsoft.com/office/drawing/2014/main" id="{BFB795F3-D5EF-DFB8-4E9E-60555112F1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81820" y="2515920"/>
                <a:ext cx="690457" cy="2482"/>
              </a:xfrm>
              <a:prstGeom prst="straightConnector1">
                <a:avLst/>
              </a:prstGeom>
              <a:ln w="38100">
                <a:solidFill>
                  <a:srgbClr val="ACC18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70" name="组合 2069">
              <a:extLst>
                <a:ext uri="{FF2B5EF4-FFF2-40B4-BE49-F238E27FC236}">
                  <a16:creationId xmlns:a16="http://schemas.microsoft.com/office/drawing/2014/main" id="{EEB09082-AF54-720B-F5BE-C74AC6629E44}"/>
                </a:ext>
              </a:extLst>
            </p:cNvPr>
            <p:cNvGrpSpPr/>
            <p:nvPr/>
          </p:nvGrpSpPr>
          <p:grpSpPr>
            <a:xfrm>
              <a:off x="7604033" y="4117441"/>
              <a:ext cx="2168244" cy="248493"/>
              <a:chOff x="7604033" y="2271183"/>
              <a:chExt cx="2168244" cy="248493"/>
            </a:xfrm>
          </p:grpSpPr>
          <p:cxnSp>
            <p:nvCxnSpPr>
              <p:cNvPr id="2071" name="直接箭头连接符 2070">
                <a:extLst>
                  <a:ext uri="{FF2B5EF4-FFF2-40B4-BE49-F238E27FC236}">
                    <a16:creationId xmlns:a16="http://schemas.microsoft.com/office/drawing/2014/main" id="{8AFE40FB-09B8-BEAB-68D1-C2600E994C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53917" y="2277533"/>
                <a:ext cx="237066" cy="0"/>
              </a:xfrm>
              <a:prstGeom prst="straightConnector1">
                <a:avLst/>
              </a:prstGeom>
              <a:ln w="38100">
                <a:solidFill>
                  <a:srgbClr val="ACC18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2" name="直接箭头连接符 2071">
                <a:extLst>
                  <a:ext uri="{FF2B5EF4-FFF2-40B4-BE49-F238E27FC236}">
                    <a16:creationId xmlns:a16="http://schemas.microsoft.com/office/drawing/2014/main" id="{5C9D6929-FC9C-0CE3-14A3-743D6F5844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04033" y="2519676"/>
                <a:ext cx="682717" cy="0"/>
              </a:xfrm>
              <a:prstGeom prst="straightConnector1">
                <a:avLst/>
              </a:prstGeom>
              <a:ln w="38100">
                <a:solidFill>
                  <a:srgbClr val="ACC18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3" name="直接箭头连接符 2072">
                <a:extLst>
                  <a:ext uri="{FF2B5EF4-FFF2-40B4-BE49-F238E27FC236}">
                    <a16:creationId xmlns:a16="http://schemas.microsoft.com/office/drawing/2014/main" id="{DC62E69E-8AC4-F9D3-2963-AB5F20077D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0500" y="2271183"/>
                <a:ext cx="207433" cy="0"/>
              </a:xfrm>
              <a:prstGeom prst="straightConnector1">
                <a:avLst/>
              </a:prstGeom>
              <a:ln w="38100">
                <a:solidFill>
                  <a:srgbClr val="ACC18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4" name="直接箭头连接符 2073">
                <a:extLst>
                  <a:ext uri="{FF2B5EF4-FFF2-40B4-BE49-F238E27FC236}">
                    <a16:creationId xmlns:a16="http://schemas.microsoft.com/office/drawing/2014/main" id="{73EA3712-EBD6-30AF-677F-5B9DD21046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81820" y="2515920"/>
                <a:ext cx="690457" cy="2482"/>
              </a:xfrm>
              <a:prstGeom prst="straightConnector1">
                <a:avLst/>
              </a:prstGeom>
              <a:ln w="38100">
                <a:solidFill>
                  <a:srgbClr val="ACC18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4A0EE59-303B-1A82-B35A-FCD2B103FB19}"/>
              </a:ext>
            </a:extLst>
          </p:cNvPr>
          <p:cNvCxnSpPr>
            <a:cxnSpLocks/>
          </p:cNvCxnSpPr>
          <p:nvPr/>
        </p:nvCxnSpPr>
        <p:spPr>
          <a:xfrm flipV="1">
            <a:off x="8508670" y="1603375"/>
            <a:ext cx="0" cy="476250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95" name="图片 2094">
            <a:extLst>
              <a:ext uri="{FF2B5EF4-FFF2-40B4-BE49-F238E27FC236}">
                <a16:creationId xmlns:a16="http://schemas.microsoft.com/office/drawing/2014/main" id="{AC2EE579-854D-1668-F079-B06FDD64D37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EEFF8"/>
              </a:clrFrom>
              <a:clrTo>
                <a:srgbClr val="EEEF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46595" y="4264683"/>
            <a:ext cx="1635692" cy="308438"/>
          </a:xfrm>
          <a:prstGeom prst="rect">
            <a:avLst/>
          </a:prstGeom>
        </p:spPr>
      </p:pic>
      <p:pic>
        <p:nvPicPr>
          <p:cNvPr id="2096" name="Picture 8" descr="SambaFlow in the software stack">
            <a:extLst>
              <a:ext uri="{FF2B5EF4-FFF2-40B4-BE49-F238E27FC236}">
                <a16:creationId xmlns:a16="http://schemas.microsoft.com/office/drawing/2014/main" id="{988B4C80-F61E-2D03-B7C9-C7DC5F061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" t="83054" r="44577" b="-1"/>
          <a:stretch/>
        </p:blipFill>
        <p:spPr bwMode="auto">
          <a:xfrm>
            <a:off x="10126298" y="5408326"/>
            <a:ext cx="1365261" cy="31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7" name="Picture 10" descr="Hot Chips 34 – Tesla's Dojo Microarchitecture">
            <a:extLst>
              <a:ext uri="{FF2B5EF4-FFF2-40B4-BE49-F238E27FC236}">
                <a16:creationId xmlns:a16="http://schemas.microsoft.com/office/drawing/2014/main" id="{FABCD65E-6A92-16BB-0612-0D733353C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1" t="4491" r="44554" b="83939"/>
          <a:stretch/>
        </p:blipFill>
        <p:spPr bwMode="auto">
          <a:xfrm>
            <a:off x="10382183" y="1162183"/>
            <a:ext cx="1294475" cy="27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10" descr="Hot Chips 34 – Tesla's Dojo Microarchitecture">
            <a:extLst>
              <a:ext uri="{FF2B5EF4-FFF2-40B4-BE49-F238E27FC236}">
                <a16:creationId xmlns:a16="http://schemas.microsoft.com/office/drawing/2014/main" id="{32039B59-9602-FC16-8D97-31472B1FC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14" t="107" r="-62" b="90361"/>
          <a:stretch/>
        </p:blipFill>
        <p:spPr bwMode="auto">
          <a:xfrm>
            <a:off x="9647587" y="1162709"/>
            <a:ext cx="746421" cy="27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AF09499-58FE-7078-5899-767D3DD1FC70}"/>
              </a:ext>
            </a:extLst>
          </p:cNvPr>
          <p:cNvSpPr txBox="1"/>
          <p:nvPr/>
        </p:nvSpPr>
        <p:spPr>
          <a:xfrm>
            <a:off x="6768694" y="3988346"/>
            <a:ext cx="1962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Tile-Based Many-PE </a:t>
            </a:r>
          </a:p>
          <a:p>
            <a:pPr algn="ctr"/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vs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Nvidia GPU Arch</a:t>
            </a:r>
            <a:endParaRPr lang="zh-CN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AD8DBF39-21B6-5EAA-1FDE-E52F3E0FCFAA}"/>
              </a:ext>
            </a:extLst>
          </p:cNvPr>
          <p:cNvSpPr/>
          <p:nvPr/>
        </p:nvSpPr>
        <p:spPr>
          <a:xfrm>
            <a:off x="8566420" y="4323857"/>
            <a:ext cx="222250" cy="190089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A8FEC4BE-7906-188D-47AB-D69175783D3D}"/>
              </a:ext>
            </a:extLst>
          </p:cNvPr>
          <p:cNvSpPr/>
          <p:nvPr/>
        </p:nvSpPr>
        <p:spPr>
          <a:xfrm rot="10800000">
            <a:off x="6745066" y="4055051"/>
            <a:ext cx="222250" cy="190089"/>
          </a:xfrm>
          <a:prstGeom prst="down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88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BFCE3-69D4-BCAC-FB94-E959904B3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84E6D71-1C02-9E5B-B2C7-5DF67F64C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134" y="1251857"/>
            <a:ext cx="4752582" cy="4872277"/>
          </a:xfrm>
          <a:prstGeom prst="rect">
            <a:avLst/>
          </a:prstGeom>
        </p:spPr>
      </p:pic>
      <p:sp>
        <p:nvSpPr>
          <p:cNvPr id="2104" name="矩形 2103">
            <a:extLst>
              <a:ext uri="{FF2B5EF4-FFF2-40B4-BE49-F238E27FC236}">
                <a16:creationId xmlns:a16="http://schemas.microsoft.com/office/drawing/2014/main" id="{7CF0D839-F845-8C8E-E2E8-9714929C65EF}"/>
              </a:ext>
            </a:extLst>
          </p:cNvPr>
          <p:cNvSpPr/>
          <p:nvPr/>
        </p:nvSpPr>
        <p:spPr>
          <a:xfrm>
            <a:off x="6803571" y="1099457"/>
            <a:ext cx="5214258" cy="5410199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36C48A9-47CB-A07E-24B7-9F2A25AD658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Challenge</a:t>
            </a:r>
            <a:r>
              <a:rPr lang="de-DE" altLang="zh-CN" dirty="0"/>
              <a:t>: MHA Dataflow on Tile-Based Many-PE Architecture</a:t>
            </a:r>
            <a:endParaRPr lang="en-US" altLang="zh-CN" dirty="0"/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4770CB9F-5F8E-E2C7-4514-20173D825133}"/>
              </a:ext>
            </a:extLst>
          </p:cNvPr>
          <p:cNvSpPr txBox="1">
            <a:spLocks/>
          </p:cNvSpPr>
          <p:nvPr/>
        </p:nvSpPr>
        <p:spPr>
          <a:xfrm>
            <a:off x="316501" y="791241"/>
            <a:ext cx="6534655" cy="571841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b="1" dirty="0"/>
              <a:t>The goal is to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b="1" dirty="0">
                <a:solidFill>
                  <a:schemeClr val="accent3"/>
                </a:solidFill>
              </a:rPr>
              <a:t>Achieve high utilization </a:t>
            </a:r>
            <a:r>
              <a:rPr lang="en-US" altLang="zh-CN" sz="1977" dirty="0"/>
              <a:t>of the tiles’ matrix engines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b="1" dirty="0">
                <a:solidFill>
                  <a:schemeClr val="accent3"/>
                </a:solidFill>
              </a:rPr>
              <a:t>Minimize</a:t>
            </a:r>
            <a:r>
              <a:rPr lang="en-US" altLang="zh-CN" sz="1977" dirty="0"/>
              <a:t> energy-hungry </a:t>
            </a:r>
            <a:r>
              <a:rPr lang="en-US" altLang="zh-CN" sz="1977" b="1" dirty="0">
                <a:solidFill>
                  <a:schemeClr val="accent3"/>
                </a:solidFill>
              </a:rPr>
              <a:t>off-chip accesses</a:t>
            </a:r>
          </a:p>
          <a:p>
            <a:pPr>
              <a:defRPr/>
            </a:pPr>
            <a:r>
              <a:rPr lang="en-US" altLang="zh-CN" sz="2400" dirty="0"/>
              <a:t>Current solutions</a:t>
            </a:r>
          </a:p>
          <a:p>
            <a:pPr lvl="1">
              <a:defRPr/>
            </a:pPr>
            <a:r>
              <a:rPr lang="en-US" altLang="zh-CN" sz="1977" dirty="0"/>
              <a:t>have </a:t>
            </a:r>
            <a:r>
              <a:rPr lang="en-US" altLang="zh-CN" sz="1977" b="1" dirty="0">
                <a:solidFill>
                  <a:schemeClr val="accent1"/>
                </a:solidFill>
              </a:rPr>
              <a:t>not reached &gt; 80% utilization </a:t>
            </a:r>
            <a:r>
              <a:rPr lang="en-US" altLang="zh-CN" sz="1977" dirty="0"/>
              <a:t>on </a:t>
            </a:r>
            <a:r>
              <a:rPr lang="en-US" altLang="zh-CN" sz="1977" dirty="0" err="1"/>
              <a:t>PetaFLOPS</a:t>
            </a:r>
            <a:r>
              <a:rPr lang="en-US" altLang="zh-CN" sz="1977" dirty="0"/>
              <a:t> chips</a:t>
            </a:r>
            <a:r>
              <a:rPr lang="en-US" altLang="zh-CN" sz="1977" b="1" dirty="0">
                <a:solidFill>
                  <a:schemeClr val="accent1"/>
                </a:solidFill>
              </a:rPr>
              <a:t>.</a:t>
            </a:r>
          </a:p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b="1" dirty="0"/>
              <a:t>Architecture and dataflow need to be co-explored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fr-FR" altLang="zh-CN" sz="1977" dirty="0"/>
              <a:t>Dataflow leverages HW feature, e.g., </a:t>
            </a:r>
            <a:r>
              <a:rPr lang="fr-FR" altLang="zh-CN" sz="1977" b="1" dirty="0">
                <a:solidFill>
                  <a:schemeClr val="accent3"/>
                </a:solidFill>
              </a:rPr>
              <a:t>collective primitives on NoC fabric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800" dirty="0"/>
              <a:t>Accelerate inter-tile collective communications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b="1" dirty="0">
                <a:solidFill>
                  <a:schemeClr val="accent3"/>
                </a:solidFill>
              </a:rPr>
              <a:t>Determine optimal architecture design parameters </a:t>
            </a:r>
            <a:r>
              <a:rPr lang="en-US" altLang="zh-CN" sz="1977" dirty="0"/>
              <a:t>alongside dataflow exploration</a:t>
            </a:r>
          </a:p>
        </p:txBody>
      </p:sp>
      <p:grpSp>
        <p:nvGrpSpPr>
          <p:cNvPr id="2103" name="组合 2102">
            <a:extLst>
              <a:ext uri="{FF2B5EF4-FFF2-40B4-BE49-F238E27FC236}">
                <a16:creationId xmlns:a16="http://schemas.microsoft.com/office/drawing/2014/main" id="{6B02B6A4-5573-2AFD-6E77-A92884C83978}"/>
              </a:ext>
            </a:extLst>
          </p:cNvPr>
          <p:cNvGrpSpPr/>
          <p:nvPr/>
        </p:nvGrpSpPr>
        <p:grpSpPr>
          <a:xfrm>
            <a:off x="7785019" y="3650448"/>
            <a:ext cx="3152812" cy="827769"/>
            <a:chOff x="3211513" y="3108814"/>
            <a:chExt cx="2174874" cy="57101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F1A9C4B-29BF-E038-278E-870B5F0D033C}"/>
                </a:ext>
              </a:extLst>
            </p:cNvPr>
            <p:cNvSpPr/>
            <p:nvPr/>
          </p:nvSpPr>
          <p:spPr>
            <a:xfrm rot="5400000">
              <a:off x="3441700" y="3229500"/>
              <a:ext cx="114300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C37D5F6-9D01-B949-271B-853CBB0F2F69}"/>
                </a:ext>
              </a:extLst>
            </p:cNvPr>
            <p:cNvSpPr/>
            <p:nvPr/>
          </p:nvSpPr>
          <p:spPr>
            <a:xfrm rot="5400000">
              <a:off x="4028017" y="3229500"/>
              <a:ext cx="114300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22B690C2-824B-EA93-5AB2-05B6EACA46B0}"/>
                </a:ext>
              </a:extLst>
            </p:cNvPr>
            <p:cNvSpPr/>
            <p:nvPr/>
          </p:nvSpPr>
          <p:spPr>
            <a:xfrm rot="5400000">
              <a:off x="4614334" y="3229500"/>
              <a:ext cx="114300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8E2DA81F-0D84-19EB-9DEA-9F2C5144B82F}"/>
                </a:ext>
              </a:extLst>
            </p:cNvPr>
            <p:cNvSpPr/>
            <p:nvPr/>
          </p:nvSpPr>
          <p:spPr>
            <a:xfrm rot="5400000">
              <a:off x="5200650" y="3229500"/>
              <a:ext cx="114300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9C37DCDA-B92F-E703-CD78-F8537DE524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9287" y="3409951"/>
              <a:ext cx="80974" cy="207962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50" name="直接连接符 2049">
              <a:extLst>
                <a:ext uri="{FF2B5EF4-FFF2-40B4-BE49-F238E27FC236}">
                  <a16:creationId xmlns:a16="http://schemas.microsoft.com/office/drawing/2014/main" id="{A1CAAA7A-DCEC-525A-396D-CFD49A303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0412" y="3611563"/>
              <a:ext cx="590551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52" name="直接连接符 2051">
              <a:extLst>
                <a:ext uri="{FF2B5EF4-FFF2-40B4-BE49-F238E27FC236}">
                  <a16:creationId xmlns:a16="http://schemas.microsoft.com/office/drawing/2014/main" id="{06DAE9A5-C434-F73A-C1FF-D58864EE0B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0235" y="3648075"/>
              <a:ext cx="1196353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89" name="直接连接符 2088">
              <a:extLst>
                <a:ext uri="{FF2B5EF4-FFF2-40B4-BE49-F238E27FC236}">
                  <a16:creationId xmlns:a16="http://schemas.microsoft.com/office/drawing/2014/main" id="{0747B273-CF52-E4D8-8387-1B453564AB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1513" y="3679826"/>
              <a:ext cx="1830387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90" name="直接连接符 2089">
              <a:extLst>
                <a:ext uri="{FF2B5EF4-FFF2-40B4-BE49-F238E27FC236}">
                  <a16:creationId xmlns:a16="http://schemas.microsoft.com/office/drawing/2014/main" id="{96B2ED0A-7812-B271-D334-9F25EC74ED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8076" y="3409951"/>
              <a:ext cx="78502" cy="201612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91" name="直接连接符 2090">
              <a:extLst>
                <a:ext uri="{FF2B5EF4-FFF2-40B4-BE49-F238E27FC236}">
                  <a16:creationId xmlns:a16="http://schemas.microsoft.com/office/drawing/2014/main" id="{73CE9DC4-5735-9CF0-90C2-5FE3C5F2F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0177" y="3409951"/>
              <a:ext cx="92718" cy="238124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92" name="直接连接符 2091">
              <a:extLst>
                <a:ext uri="{FF2B5EF4-FFF2-40B4-BE49-F238E27FC236}">
                  <a16:creationId xmlns:a16="http://schemas.microsoft.com/office/drawing/2014/main" id="{9D7D153E-A404-35BB-6F89-EDA0D1DC0F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6171" y="3409951"/>
              <a:ext cx="103041" cy="264635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93" name="直接连接符 2092">
              <a:extLst>
                <a:ext uri="{FF2B5EF4-FFF2-40B4-BE49-F238E27FC236}">
                  <a16:creationId xmlns:a16="http://schemas.microsoft.com/office/drawing/2014/main" id="{6D4A1232-D690-0844-D55C-EFFC712764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0235" y="3349622"/>
              <a:ext cx="120028" cy="300515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94" name="直接连接符 2093">
              <a:extLst>
                <a:ext uri="{FF2B5EF4-FFF2-40B4-BE49-F238E27FC236}">
                  <a16:creationId xmlns:a16="http://schemas.microsoft.com/office/drawing/2014/main" id="{21C87314-2015-8487-BFAE-39A40AA34B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7395" y="3317398"/>
              <a:ext cx="139078" cy="357188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99" name="文本框 2098">
              <a:extLst>
                <a:ext uri="{FF2B5EF4-FFF2-40B4-BE49-F238E27FC236}">
                  <a16:creationId xmlns:a16="http://schemas.microsoft.com/office/drawing/2014/main" id="{430E8AD3-C38D-D871-7D78-80D6EF0012E2}"/>
                </a:ext>
              </a:extLst>
            </p:cNvPr>
            <p:cNvSpPr txBox="1"/>
            <p:nvPr/>
          </p:nvSpPr>
          <p:spPr>
            <a:xfrm>
              <a:off x="3459880" y="3108814"/>
              <a:ext cx="1306660" cy="2335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i="1" cap="none" spc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SW-Based Multicast</a:t>
              </a:r>
              <a:endParaRPr lang="zh-CN" altLang="en-US" sz="1600" b="1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00" name="文本框 2099">
              <a:extLst>
                <a:ext uri="{FF2B5EF4-FFF2-40B4-BE49-F238E27FC236}">
                  <a16:creationId xmlns:a16="http://schemas.microsoft.com/office/drawing/2014/main" id="{E13356BB-FF04-F158-AE92-B2CC74DB07A6}"/>
                </a:ext>
              </a:extLst>
            </p:cNvPr>
            <p:cNvSpPr txBox="1"/>
            <p:nvPr/>
          </p:nvSpPr>
          <p:spPr>
            <a:xfrm>
              <a:off x="3522117" y="3419864"/>
              <a:ext cx="295567" cy="180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i="1" dirty="0">
                  <a:solidFill>
                    <a:schemeClr val="accent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(1)</a:t>
              </a:r>
              <a:endParaRPr lang="zh-CN" altLang="en-US" sz="1100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2101" name="文本框 2100">
              <a:extLst>
                <a:ext uri="{FF2B5EF4-FFF2-40B4-BE49-F238E27FC236}">
                  <a16:creationId xmlns:a16="http://schemas.microsoft.com/office/drawing/2014/main" id="{D2EAABFE-2DA5-8771-3D30-FE5B85F86424}"/>
                </a:ext>
              </a:extLst>
            </p:cNvPr>
            <p:cNvSpPr txBox="1"/>
            <p:nvPr/>
          </p:nvSpPr>
          <p:spPr>
            <a:xfrm>
              <a:off x="4108375" y="3419864"/>
              <a:ext cx="295567" cy="180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i="1" dirty="0">
                  <a:solidFill>
                    <a:schemeClr val="accent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(2)</a:t>
              </a:r>
              <a:endParaRPr lang="zh-CN" altLang="en-US" sz="1100" b="1" i="1" dirty="0">
                <a:solidFill>
                  <a:schemeClr val="accent2"/>
                </a:solidFill>
              </a:endParaRPr>
            </a:p>
          </p:txBody>
        </p:sp>
        <p:sp>
          <p:nvSpPr>
            <p:cNvPr id="2102" name="文本框 2101">
              <a:extLst>
                <a:ext uri="{FF2B5EF4-FFF2-40B4-BE49-F238E27FC236}">
                  <a16:creationId xmlns:a16="http://schemas.microsoft.com/office/drawing/2014/main" id="{CDF6DE38-6F3F-9BE6-AC86-471309C1B7F0}"/>
                </a:ext>
              </a:extLst>
            </p:cNvPr>
            <p:cNvSpPr txBox="1"/>
            <p:nvPr/>
          </p:nvSpPr>
          <p:spPr>
            <a:xfrm>
              <a:off x="4696202" y="3419864"/>
              <a:ext cx="295567" cy="1804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i="1" dirty="0">
                  <a:solidFill>
                    <a:schemeClr val="accent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(3)</a:t>
              </a:r>
              <a:endParaRPr lang="zh-CN" altLang="en-US" sz="1100" b="1" i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188" name="组合 4187">
            <a:extLst>
              <a:ext uri="{FF2B5EF4-FFF2-40B4-BE49-F238E27FC236}">
                <a16:creationId xmlns:a16="http://schemas.microsoft.com/office/drawing/2014/main" id="{6843FE5C-0114-BD69-986D-B27663E89D43}"/>
              </a:ext>
            </a:extLst>
          </p:cNvPr>
          <p:cNvGrpSpPr/>
          <p:nvPr/>
        </p:nvGrpSpPr>
        <p:grpSpPr>
          <a:xfrm>
            <a:off x="7840202" y="4635362"/>
            <a:ext cx="3097630" cy="1006555"/>
            <a:chOff x="3289287" y="3711905"/>
            <a:chExt cx="2097100" cy="681439"/>
          </a:xfrm>
        </p:grpSpPr>
        <p:sp>
          <p:nvSpPr>
            <p:cNvPr id="4172" name="矩形 4171">
              <a:extLst>
                <a:ext uri="{FF2B5EF4-FFF2-40B4-BE49-F238E27FC236}">
                  <a16:creationId xmlns:a16="http://schemas.microsoft.com/office/drawing/2014/main" id="{CF512918-C85A-B977-DEA3-C311E4EC3F20}"/>
                </a:ext>
              </a:extLst>
            </p:cNvPr>
            <p:cNvSpPr/>
            <p:nvPr/>
          </p:nvSpPr>
          <p:spPr>
            <a:xfrm rot="5400000">
              <a:off x="3441700" y="3833814"/>
              <a:ext cx="114300" cy="257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73" name="矩形 4172">
              <a:extLst>
                <a:ext uri="{FF2B5EF4-FFF2-40B4-BE49-F238E27FC236}">
                  <a16:creationId xmlns:a16="http://schemas.microsoft.com/office/drawing/2014/main" id="{C125F27C-BB4F-1FEB-3F34-421CADC7A876}"/>
                </a:ext>
              </a:extLst>
            </p:cNvPr>
            <p:cNvSpPr/>
            <p:nvPr/>
          </p:nvSpPr>
          <p:spPr>
            <a:xfrm rot="5400000">
              <a:off x="4028017" y="3833815"/>
              <a:ext cx="114300" cy="257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74" name="矩形 4173">
              <a:extLst>
                <a:ext uri="{FF2B5EF4-FFF2-40B4-BE49-F238E27FC236}">
                  <a16:creationId xmlns:a16="http://schemas.microsoft.com/office/drawing/2014/main" id="{947A6680-2C71-76A2-1FE7-1B6E28B2BBB7}"/>
                </a:ext>
              </a:extLst>
            </p:cNvPr>
            <p:cNvSpPr/>
            <p:nvPr/>
          </p:nvSpPr>
          <p:spPr>
            <a:xfrm rot="5400000">
              <a:off x="4614334" y="3833816"/>
              <a:ext cx="114300" cy="257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75" name="矩形 4174">
              <a:extLst>
                <a:ext uri="{FF2B5EF4-FFF2-40B4-BE49-F238E27FC236}">
                  <a16:creationId xmlns:a16="http://schemas.microsoft.com/office/drawing/2014/main" id="{A11B2B15-FE0D-3D98-6622-AB6B7D6E021F}"/>
                </a:ext>
              </a:extLst>
            </p:cNvPr>
            <p:cNvSpPr/>
            <p:nvPr/>
          </p:nvSpPr>
          <p:spPr>
            <a:xfrm rot="5400000">
              <a:off x="5200650" y="3836990"/>
              <a:ext cx="114300" cy="257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4176" name="直接连接符 4175">
              <a:extLst>
                <a:ext uri="{FF2B5EF4-FFF2-40B4-BE49-F238E27FC236}">
                  <a16:creationId xmlns:a16="http://schemas.microsoft.com/office/drawing/2014/main" id="{64C25EED-360F-5078-B92E-08B09E75D9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9287" y="4013201"/>
              <a:ext cx="80974" cy="20796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77" name="直接连接符 4176">
              <a:extLst>
                <a:ext uri="{FF2B5EF4-FFF2-40B4-BE49-F238E27FC236}">
                  <a16:creationId xmlns:a16="http://schemas.microsoft.com/office/drawing/2014/main" id="{6A3837D0-A62B-C4C3-34F7-B8D14930A2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0412" y="4214813"/>
              <a:ext cx="1750298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78" name="直接连接符 4177">
              <a:extLst>
                <a:ext uri="{FF2B5EF4-FFF2-40B4-BE49-F238E27FC236}">
                  <a16:creationId xmlns:a16="http://schemas.microsoft.com/office/drawing/2014/main" id="{25E71B44-1187-21B3-398B-5EAAA0195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8076" y="4013201"/>
              <a:ext cx="78502" cy="20161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79" name="直接连接符 4178">
              <a:extLst>
                <a:ext uri="{FF2B5EF4-FFF2-40B4-BE49-F238E27FC236}">
                  <a16:creationId xmlns:a16="http://schemas.microsoft.com/office/drawing/2014/main" id="{C6E0B8D8-F9FE-1880-63FE-4528A073E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4393" y="4013201"/>
              <a:ext cx="78502" cy="20161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80" name="直接连接符 4179">
              <a:extLst>
                <a:ext uri="{FF2B5EF4-FFF2-40B4-BE49-F238E27FC236}">
                  <a16:creationId xmlns:a16="http://schemas.microsoft.com/office/drawing/2014/main" id="{70B93F7B-1E55-1EFB-0D78-241FBFCEA2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0710" y="4013201"/>
              <a:ext cx="78502" cy="20161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181" name="矩形 4180">
              <a:extLst>
                <a:ext uri="{FF2B5EF4-FFF2-40B4-BE49-F238E27FC236}">
                  <a16:creationId xmlns:a16="http://schemas.microsoft.com/office/drawing/2014/main" id="{EBC0A450-1EFF-2322-F0EB-CFEFA3368104}"/>
                </a:ext>
              </a:extLst>
            </p:cNvPr>
            <p:cNvSpPr/>
            <p:nvPr/>
          </p:nvSpPr>
          <p:spPr>
            <a:xfrm rot="5400000">
              <a:off x="3887684" y="4111785"/>
              <a:ext cx="45719" cy="523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82" name="矩形 4181">
              <a:extLst>
                <a:ext uri="{FF2B5EF4-FFF2-40B4-BE49-F238E27FC236}">
                  <a16:creationId xmlns:a16="http://schemas.microsoft.com/office/drawing/2014/main" id="{D2A59F57-4DCD-AC8D-606F-D8435E2B9B4D}"/>
                </a:ext>
              </a:extLst>
            </p:cNvPr>
            <p:cNvSpPr/>
            <p:nvPr/>
          </p:nvSpPr>
          <p:spPr>
            <a:xfrm rot="5400000">
              <a:off x="3941396" y="4187032"/>
              <a:ext cx="45719" cy="523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83" name="矩形 4182">
              <a:extLst>
                <a:ext uri="{FF2B5EF4-FFF2-40B4-BE49-F238E27FC236}">
                  <a16:creationId xmlns:a16="http://schemas.microsoft.com/office/drawing/2014/main" id="{84085CE7-3A32-6E29-A236-3C1780A5C15C}"/>
                </a:ext>
              </a:extLst>
            </p:cNvPr>
            <p:cNvSpPr/>
            <p:nvPr/>
          </p:nvSpPr>
          <p:spPr>
            <a:xfrm rot="5400000">
              <a:off x="4468459" y="4111785"/>
              <a:ext cx="45719" cy="523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84" name="矩形 4183">
              <a:extLst>
                <a:ext uri="{FF2B5EF4-FFF2-40B4-BE49-F238E27FC236}">
                  <a16:creationId xmlns:a16="http://schemas.microsoft.com/office/drawing/2014/main" id="{6716E952-687B-B057-8E30-19CEEBADDE96}"/>
                </a:ext>
              </a:extLst>
            </p:cNvPr>
            <p:cNvSpPr/>
            <p:nvPr/>
          </p:nvSpPr>
          <p:spPr>
            <a:xfrm rot="5400000">
              <a:off x="4522171" y="4187032"/>
              <a:ext cx="45719" cy="523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85" name="矩形 4184">
              <a:extLst>
                <a:ext uri="{FF2B5EF4-FFF2-40B4-BE49-F238E27FC236}">
                  <a16:creationId xmlns:a16="http://schemas.microsoft.com/office/drawing/2014/main" id="{4BA1A05B-77C6-ABEF-6513-F95ED3175ED7}"/>
                </a:ext>
              </a:extLst>
            </p:cNvPr>
            <p:cNvSpPr/>
            <p:nvPr/>
          </p:nvSpPr>
          <p:spPr>
            <a:xfrm rot="5400000">
              <a:off x="5049234" y="4111785"/>
              <a:ext cx="45719" cy="523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186" name="文本框 4185">
              <a:extLst>
                <a:ext uri="{FF2B5EF4-FFF2-40B4-BE49-F238E27FC236}">
                  <a16:creationId xmlns:a16="http://schemas.microsoft.com/office/drawing/2014/main" id="{760C6F43-F4EE-03CF-C7BB-E8518DA4568D}"/>
                </a:ext>
              </a:extLst>
            </p:cNvPr>
            <p:cNvSpPr txBox="1"/>
            <p:nvPr/>
          </p:nvSpPr>
          <p:spPr>
            <a:xfrm>
              <a:off x="3498849" y="3711905"/>
              <a:ext cx="1527321" cy="2292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i="1" dirty="0">
                  <a:solidFill>
                    <a:schemeClr val="accent5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</a:t>
              </a:r>
              <a:r>
                <a:rPr lang="en-US" altLang="zh-CN" sz="1600" b="1" i="1" cap="none" spc="0" dirty="0">
                  <a:ln>
                    <a:noFill/>
                  </a:ln>
                  <a:solidFill>
                    <a:schemeClr val="accent5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W-</a:t>
              </a:r>
              <a:r>
                <a:rPr lang="en-US" altLang="zh-CN" sz="1600" b="1" i="1" dirty="0">
                  <a:solidFill>
                    <a:schemeClr val="accent5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S</a:t>
              </a:r>
              <a:r>
                <a:rPr lang="en-US" altLang="zh-CN" sz="1600" b="1" i="1" cap="none" spc="0" dirty="0">
                  <a:ln>
                    <a:noFill/>
                  </a:ln>
                  <a:solidFill>
                    <a:schemeClr val="accent5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upported Multicast</a:t>
              </a:r>
              <a:endParaRPr lang="zh-CN" altLang="en-US" sz="1600" b="1" i="1" dirty="0">
                <a:solidFill>
                  <a:schemeClr val="accent5"/>
                </a:solidFill>
              </a:endParaRPr>
            </a:p>
          </p:txBody>
        </p:sp>
        <p:sp>
          <p:nvSpPr>
            <p:cNvPr id="4187" name="文本框 4186">
              <a:extLst>
                <a:ext uri="{FF2B5EF4-FFF2-40B4-BE49-F238E27FC236}">
                  <a16:creationId xmlns:a16="http://schemas.microsoft.com/office/drawing/2014/main" id="{0B341DDF-A743-0AF5-FF96-C5A782C05709}"/>
                </a:ext>
              </a:extLst>
            </p:cNvPr>
            <p:cNvSpPr txBox="1"/>
            <p:nvPr/>
          </p:nvSpPr>
          <p:spPr>
            <a:xfrm>
              <a:off x="3498849" y="4216234"/>
              <a:ext cx="1678501" cy="177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i="1" dirty="0">
                  <a:solidFill>
                    <a:schemeClr val="accent5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Packet Duplicate &amp; Forward</a:t>
              </a:r>
              <a:endParaRPr lang="zh-CN" altLang="en-US" sz="1100" b="1" i="1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473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C1A86-387A-466C-7B72-BE656BBA6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0F8374-312E-04D9-6B63-ACF8D1761DA9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Our Contributions</a:t>
            </a:r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4636B9CD-6787-4F2D-B097-2F8FDF0BFA88}"/>
              </a:ext>
            </a:extLst>
          </p:cNvPr>
          <p:cNvSpPr txBox="1">
            <a:spLocks/>
          </p:cNvSpPr>
          <p:nvPr/>
        </p:nvSpPr>
        <p:spPr>
          <a:xfrm>
            <a:off x="316501" y="791241"/>
            <a:ext cx="11621498" cy="571841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sz="2400" dirty="0"/>
              <a:t>Modeling and simulation framework for tile-based architecture template (</a:t>
            </a:r>
            <a:r>
              <a:rPr lang="en-US" altLang="zh-CN" sz="2400" b="1" dirty="0"/>
              <a:t>SoftHier</a:t>
            </a:r>
            <a:r>
              <a:rPr lang="en-US" altLang="zh-CN" sz="2400" dirty="0"/>
              <a:t>)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Estimating the performance of a large set of tile-based accelerators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Enabling the co-design of network collective primitives</a:t>
            </a:r>
          </a:p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b="1" dirty="0"/>
              <a:t>FlatAttention</a:t>
            </a:r>
            <a:r>
              <a:rPr lang="en-US" altLang="zh-CN" sz="2400" dirty="0"/>
              <a:t> MHA dataflow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Leverages collective primitives on the NoC fabric and minimizes off-chip HBM traffic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Co-exploration of accelerator architecture and FlatAttention parameters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alibri Light"/>
              </a:rPr>
              <a:t>Key Results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FlatAttention vs. FlashAttention-3 on tile-based  accelerator 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Up to </a:t>
            </a:r>
            <a:r>
              <a:rPr lang="en-US" altLang="zh-CN" sz="1765" b="1" dirty="0">
                <a:solidFill>
                  <a:schemeClr val="accent3"/>
                </a:solidFill>
                <a:latin typeface="Calibri Light"/>
              </a:rPr>
              <a:t>89.3% utilization</a:t>
            </a:r>
            <a:r>
              <a:rPr lang="en-US" altLang="zh-CN" sz="1765" dirty="0">
                <a:solidFill>
                  <a:schemeClr val="accent3"/>
                </a:solidFill>
                <a:latin typeface="Calibri Light"/>
              </a:rPr>
              <a:t>, </a:t>
            </a:r>
            <a:r>
              <a:rPr lang="en-US" altLang="zh-CN" sz="1765" b="1" dirty="0">
                <a:solidFill>
                  <a:schemeClr val="accent3"/>
                </a:solidFill>
                <a:latin typeface="Calibri Light"/>
              </a:rPr>
              <a:t>4.1× performance speedup</a:t>
            </a: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, </a:t>
            </a:r>
            <a:r>
              <a:rPr lang="en-US" altLang="zh-CN" sz="1765" b="1" dirty="0">
                <a:solidFill>
                  <a:schemeClr val="accent3"/>
                </a:solidFill>
                <a:latin typeface="Calibri Light"/>
              </a:rPr>
              <a:t>16× HBM traffic reduction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Algorithm-architecture co-exploration -&gt; </a:t>
            </a:r>
            <a:r>
              <a:rPr lang="en-US" altLang="zh-CN" sz="1977" b="1" dirty="0">
                <a:solidFill>
                  <a:schemeClr val="accent4"/>
                </a:solidFill>
                <a:latin typeface="Calibri Light"/>
              </a:rPr>
              <a:t>find optimal configuration of tile-based accelerator 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(</a:t>
            </a:r>
            <a:r>
              <a:rPr lang="en-US" altLang="zh-CN" sz="1977" i="1" dirty="0">
                <a:solidFill>
                  <a:srgbClr val="000000"/>
                </a:solidFill>
                <a:latin typeface="Calibri Light"/>
              </a:rPr>
              <a:t>BestArch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)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Peak FP16 Perf(1024 TFLOPS) matches H100 (989 TFLOPS)</a:t>
            </a:r>
          </a:p>
          <a:p>
            <a:pPr lvl="2">
              <a:defRPr/>
            </a:pPr>
            <a:r>
              <a:rPr lang="en-US" altLang="zh-CN" sz="1765" b="1" dirty="0">
                <a:solidFill>
                  <a:schemeClr val="accent3"/>
                </a:solidFill>
                <a:latin typeface="Calibri Light"/>
              </a:rPr>
              <a:t>40% less available HBM BW</a:t>
            </a: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, </a:t>
            </a:r>
            <a:r>
              <a:rPr lang="en-US" altLang="zh-CN" sz="1765" b="1" dirty="0">
                <a:solidFill>
                  <a:schemeClr val="accent3"/>
                </a:solidFill>
                <a:latin typeface="Calibri Light"/>
              </a:rPr>
              <a:t>1.8× die size reduction </a:t>
            </a: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(estimated at TSMC 5nm)</a:t>
            </a:r>
          </a:p>
          <a:p>
            <a:pPr lvl="2">
              <a:defRPr/>
            </a:pPr>
            <a:r>
              <a:rPr lang="en-US" altLang="zh-CN" sz="1765" b="1" dirty="0">
                <a:solidFill>
                  <a:schemeClr val="accent3"/>
                </a:solidFill>
                <a:latin typeface="Calibri Light"/>
              </a:rPr>
              <a:t>Up to 1.3× utilization speedup</a:t>
            </a:r>
            <a:r>
              <a:rPr lang="en-US" altLang="zh-CN" sz="1765" dirty="0">
                <a:solidFill>
                  <a:schemeClr val="accent3"/>
                </a:solidFill>
                <a:latin typeface="Calibri Light"/>
              </a:rPr>
              <a:t> </a:t>
            </a: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latin typeface="Calibri Light"/>
              </a:rPr>
              <a:t>FlatAttention on </a:t>
            </a:r>
            <a:r>
              <a:rPr lang="en-US" altLang="zh-CN" sz="1800" i="1" dirty="0">
                <a:solidFill>
                  <a:srgbClr val="000000"/>
                </a:solidFill>
                <a:latin typeface="Calibri Light"/>
              </a:rPr>
              <a:t>BestArch</a:t>
            </a:r>
            <a:r>
              <a:rPr lang="en-US" altLang="zh-CN" sz="1800" dirty="0">
                <a:solidFill>
                  <a:srgbClr val="000000"/>
                </a:solidFill>
                <a:latin typeface="Calibri Light"/>
              </a:rPr>
              <a:t> vs. FlashAttention-3 on H100</a:t>
            </a: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)</a:t>
            </a:r>
            <a:endParaRPr lang="fr-FR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297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BDA60-6804-BA51-824B-3C74F282E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335972-4377-6321-5124-A5EF5774C9E3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FlatAttention Motivation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Content Placeholder 2">
                <a:extLst>
                  <a:ext uri="{FF2B5EF4-FFF2-40B4-BE49-F238E27FC236}">
                    <a16:creationId xmlns:a16="http://schemas.microsoft.com/office/drawing/2014/main" id="{B950558D-DE50-65A7-F40D-B190DA314A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502" y="791241"/>
                <a:ext cx="5529128" cy="5402730"/>
              </a:xfrm>
              <a:prstGeom prst="rect">
                <a:avLst/>
              </a:prstGeom>
            </p:spPr>
            <p:txBody>
              <a:bodyPr vert="horz" lIns="0" tIns="46800" rIns="0" bIns="45720" rtlCol="0">
                <a:noAutofit/>
              </a:bodyPr>
              <a:lstStyle>
                <a:lvl1pPr marL="304795" indent="-304795" algn="l" defTabSz="761976" rtl="0" eaLnBrk="1" latinLnBrk="0" hangingPunct="1">
                  <a:lnSpc>
                    <a:spcPct val="100000"/>
                  </a:lnSpc>
                  <a:spcBef>
                    <a:spcPts val="1270"/>
                  </a:spcBef>
                  <a:buClrTx/>
                  <a:buSzPct val="90000"/>
                  <a:buFont typeface="Arial" panose="020B0604020202020204" pitchFamily="34" charset="0"/>
                  <a:buChar char="•"/>
                  <a:defRPr sz="2540" b="0" i="0" kern="1200">
                    <a:solidFill>
                      <a:schemeClr val="tx1"/>
                    </a:solidFill>
                    <a:latin typeface="+mn-lt"/>
                    <a:ea typeface="Roboto Light" panose="02000000000000000000" pitchFamily="2" charset="0"/>
                    <a:cs typeface="Roboto Light" panose="02000000000000000000" pitchFamily="2" charset="0"/>
                  </a:defRPr>
                </a:lvl1pPr>
                <a:lvl2pPr marL="533383" indent="-228597" algn="l" defTabSz="761976" rtl="0" eaLnBrk="1" latinLnBrk="0" hangingPunct="1">
                  <a:lnSpc>
                    <a:spcPct val="100000"/>
                  </a:lnSpc>
                  <a:spcBef>
                    <a:spcPts val="635"/>
                  </a:spcBef>
                  <a:buClrTx/>
                  <a:buSzPct val="90000"/>
                  <a:buFont typeface="Arial" panose="020B0604020202020204" pitchFamily="34" charset="0"/>
                  <a:buChar char="•"/>
                  <a:defRPr sz="2117" b="0" i="0" kern="1200">
                    <a:solidFill>
                      <a:schemeClr val="tx1"/>
                    </a:solidFill>
                    <a:latin typeface="+mn-lt"/>
                    <a:ea typeface="Roboto Light" panose="02000000000000000000" pitchFamily="2" charset="0"/>
                    <a:cs typeface="Roboto Light" panose="02000000000000000000" pitchFamily="2" charset="0"/>
                  </a:defRPr>
                </a:lvl2pPr>
                <a:lvl3pPr marL="761976" indent="-228597" algn="l" defTabSz="914389" rtl="0" eaLnBrk="1" latinLnBrk="0" hangingPunct="1">
                  <a:lnSpc>
                    <a:spcPct val="100000"/>
                  </a:lnSpc>
                  <a:spcBef>
                    <a:spcPts val="635"/>
                  </a:spcBef>
                  <a:buClrTx/>
                  <a:buSzPct val="90000"/>
                  <a:buFont typeface="Arial" panose="020B0604020202020204" pitchFamily="34" charset="0"/>
                  <a:buChar char="•"/>
                  <a:defRPr sz="1905" b="0" i="0" kern="1200">
                    <a:solidFill>
                      <a:schemeClr val="tx1"/>
                    </a:solidFill>
                    <a:latin typeface="+mn-lt"/>
                    <a:ea typeface="Roboto Light" panose="02000000000000000000" pitchFamily="2" charset="0"/>
                    <a:cs typeface="Roboto Light" panose="02000000000000000000" pitchFamily="2" charset="0"/>
                  </a:defRPr>
                </a:lvl3pPr>
                <a:lvl4pPr marL="990569" indent="-228597" algn="l" defTabSz="914389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Pct val="90000"/>
                  <a:buFont typeface="Arial" panose="020B0604020202020204" pitchFamily="34" charset="0"/>
                  <a:buChar char="•"/>
                  <a:defRPr sz="1270" b="0" i="0" kern="1200">
                    <a:solidFill>
                      <a:schemeClr val="tx1"/>
                    </a:solidFill>
                    <a:latin typeface="+mn-lt"/>
                    <a:ea typeface="Roboto Light" panose="02000000000000000000" pitchFamily="2" charset="0"/>
                    <a:cs typeface="Roboto Light" panose="02000000000000000000" pitchFamily="2" charset="0"/>
                  </a:defRPr>
                </a:lvl4pPr>
                <a:lvl5pPr marL="1219162" indent="-228597" algn="l" defTabSz="914389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Pct val="90000"/>
                  <a:buFont typeface="Arial" panose="020B0604020202020204" pitchFamily="34" charset="0"/>
                  <a:buChar char="•"/>
                  <a:defRPr sz="1164" b="0" i="0" kern="1200">
                    <a:solidFill>
                      <a:schemeClr val="tx1"/>
                    </a:solidFill>
                    <a:latin typeface="+mn-lt"/>
                    <a:ea typeface="Roboto Light" panose="02000000000000000000" pitchFamily="2" charset="0"/>
                    <a:cs typeface="Roboto Light" panose="02000000000000000000" pitchFamily="2" charset="0"/>
                  </a:defRPr>
                </a:lvl5pPr>
                <a:lvl6pPr marL="2514569" indent="-228597" algn="l" defTabSz="914389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64" indent="-228597" algn="l" defTabSz="914389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58" indent="-228597" algn="l" defTabSz="914389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52" indent="-228597" algn="l" defTabSz="914389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04795" marR="0" lvl="0" indent="-304795" algn="l" defTabSz="761976" rtl="0" eaLnBrk="1" fontAlgn="auto" latinLnBrk="0" hangingPunct="1">
                  <a:lnSpc>
                    <a:spcPct val="100000"/>
                  </a:lnSpc>
                  <a:spcBef>
                    <a:spcPts val="1270"/>
                  </a:spcBef>
                  <a:spcAft>
                    <a:spcPts val="0"/>
                  </a:spcAft>
                  <a:buClrTx/>
                  <a:buSzPct val="9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b="1" dirty="0"/>
                  <a:t>Analysis start from FlashAttention</a:t>
                </a:r>
                <a:endParaRPr lang="en-US" altLang="zh-CN" sz="2400" dirty="0"/>
              </a:p>
              <a:p>
                <a:pPr lvl="1" indent="-304795">
                  <a:spcBef>
                    <a:spcPts val="1270"/>
                  </a:spcBef>
                  <a:defRPr/>
                </a:pPr>
                <a:r>
                  <a:rPr lang="en-US" altLang="zh-CN" sz="1977" dirty="0"/>
                  <a:t>Fuse microkernels of each head attention</a:t>
                </a:r>
              </a:p>
              <a:p>
                <a:pPr lvl="1" indent="-304795">
                  <a:spcBef>
                    <a:spcPts val="1270"/>
                  </a:spcBef>
                  <a:defRPr/>
                </a:pPr>
                <a:r>
                  <a:rPr lang="en-US" altLang="zh-CN" sz="1977" dirty="0"/>
                  <a:t>MHA workload is partitioned to tiles over:</a:t>
                </a:r>
              </a:p>
              <a:p>
                <a:pPr lvl="2" indent="-304795">
                  <a:spcBef>
                    <a:spcPts val="1270"/>
                  </a:spcBef>
                  <a:defRPr/>
                </a:pPr>
                <a:r>
                  <a:rPr lang="en-US" altLang="zh-CN" sz="1765" dirty="0"/>
                  <a:t>Batch size, number of heads, output sequence dimension</a:t>
                </a:r>
              </a:p>
              <a:p>
                <a:pPr lvl="1" indent="-304795">
                  <a:spcBef>
                    <a:spcPts val="1270"/>
                  </a:spcBef>
                  <a:defRPr/>
                </a:pPr>
                <a:r>
                  <a:rPr lang="en-US" altLang="zh-CN" sz="1977" b="1" dirty="0">
                    <a:solidFill>
                      <a:schemeClr val="accent1"/>
                    </a:solidFill>
                  </a:rPr>
                  <a:t>Every  tile processes independently</a:t>
                </a:r>
              </a:p>
              <a:p>
                <a:pPr lvl="2" indent="-304795">
                  <a:spcBef>
                    <a:spcPts val="1270"/>
                  </a:spcBef>
                  <a:defRPr/>
                </a:pPr>
                <a:r>
                  <a:rPr lang="en-US" altLang="zh-CN" sz="1765" dirty="0"/>
                  <a:t>Every tile need to access in HBM</a:t>
                </a:r>
              </a:p>
              <a:p>
                <a:pPr lvl="2" indent="-304795">
                  <a:spcBef>
                    <a:spcPts val="1270"/>
                  </a:spcBef>
                  <a:defRPr/>
                </a:pPr>
                <a:r>
                  <a:rPr lang="en-US" altLang="zh-CN" sz="1765" dirty="0"/>
                  <a:t>No communication between tiles is required</a:t>
                </a:r>
              </a:p>
              <a:p>
                <a:pPr lvl="1" indent="-304795">
                  <a:spcBef>
                    <a:spcPts val="1270"/>
                  </a:spcBef>
                  <a:defRPr/>
                </a:pPr>
                <a:r>
                  <a:rPr lang="en-US" altLang="zh-CN" sz="1977" dirty="0"/>
                  <a:t>Results in an HBM I/O complexity of</a:t>
                </a:r>
              </a:p>
              <a:p>
                <a:pPr lvl="2" indent="-304795">
                  <a:spcBef>
                    <a:spcPts val="1270"/>
                  </a:spcBef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977" i="1" dirty="0">
                        <a:latin typeface="Cambria Math" panose="02040503050406030204" pitchFamily="18" charset="0"/>
                      </a:rPr>
                      <m:t>IO</m:t>
                    </m:r>
                    <m:r>
                      <a:rPr lang="en-US" altLang="zh-CN" sz="1977" b="0" i="0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1977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977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1977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977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1977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977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1977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977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1977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sz="1977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977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1977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977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altLang="zh-CN" sz="1977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1765" dirty="0"/>
              </a:p>
              <a:p>
                <a:pPr lvl="2" indent="-304795">
                  <a:spcBef>
                    <a:spcPts val="1270"/>
                  </a:spcBef>
                  <a:defRPr/>
                </a:pPr>
                <a:r>
                  <a:rPr lang="en-US" altLang="zh-CN" sz="1765" dirty="0"/>
                  <a:t>Sequence length </a:t>
                </a:r>
                <a:r>
                  <a:rPr lang="en-US" altLang="zh-CN" sz="1765" b="1" dirty="0"/>
                  <a:t>S</a:t>
                </a:r>
                <a:r>
                  <a:rPr lang="en-US" altLang="zh-CN" sz="1765" dirty="0"/>
                  <a:t>, head dimension </a:t>
                </a:r>
                <a:r>
                  <a:rPr lang="en-US" altLang="zh-CN" sz="1765" b="1" dirty="0"/>
                  <a:t>D</a:t>
                </a:r>
                <a:r>
                  <a:rPr lang="en-US" altLang="zh-CN" sz="1765" dirty="0"/>
                  <a:t>, number of heads </a:t>
                </a:r>
                <a:r>
                  <a:rPr lang="en-US" altLang="zh-CN" sz="1765" b="1" dirty="0"/>
                  <a:t>H</a:t>
                </a:r>
                <a:r>
                  <a:rPr lang="en-US" altLang="zh-CN" sz="1765" dirty="0"/>
                  <a:t>, batch size </a:t>
                </a:r>
                <a:r>
                  <a:rPr lang="en-US" altLang="zh-CN" sz="1765" b="1" dirty="0"/>
                  <a:t>B</a:t>
                </a:r>
                <a:r>
                  <a:rPr lang="en-US" altLang="zh-CN" sz="1765" dirty="0"/>
                  <a:t> and block size </a:t>
                </a:r>
                <a:r>
                  <a:rPr lang="en-US" altLang="zh-CN" sz="1765" b="1" dirty="0"/>
                  <a:t>M:=Br=Bc</a:t>
                </a:r>
              </a:p>
              <a:p>
                <a:pPr marL="304795" marR="0" lvl="0" indent="-304795" algn="l" defTabSz="761976" rtl="0" eaLnBrk="1" fontAlgn="auto" latinLnBrk="0" hangingPunct="1">
                  <a:lnSpc>
                    <a:spcPct val="100000"/>
                  </a:lnSpc>
                  <a:spcBef>
                    <a:spcPts val="1270"/>
                  </a:spcBef>
                  <a:spcAft>
                    <a:spcPts val="0"/>
                  </a:spcAft>
                  <a:buClrTx/>
                  <a:buSzPct val="90000"/>
                  <a:buFont typeface="Arial" panose="020B0604020202020204" pitchFamily="34" charset="0"/>
                  <a:buChar char="•"/>
                  <a:tabLst/>
                  <a:defRPr/>
                </a:pPr>
                <a:endParaRPr lang="fr-FR" altLang="zh-CN" sz="2400" dirty="0"/>
              </a:p>
            </p:txBody>
          </p:sp>
        </mc:Choice>
        <mc:Fallback xmlns="">
          <p:sp>
            <p:nvSpPr>
              <p:cNvPr id="169" name="Content Placeholder 2">
                <a:extLst>
                  <a:ext uri="{FF2B5EF4-FFF2-40B4-BE49-F238E27FC236}">
                    <a16:creationId xmlns:a16="http://schemas.microsoft.com/office/drawing/2014/main" id="{B950558D-DE50-65A7-F40D-B190DA314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02" y="791241"/>
                <a:ext cx="5529128" cy="5402730"/>
              </a:xfrm>
              <a:prstGeom prst="rect">
                <a:avLst/>
              </a:prstGeom>
              <a:blipFill>
                <a:blip r:embed="rId3"/>
                <a:stretch>
                  <a:fillRect l="-2867" t="-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5D981A06-A2E5-B2D9-AB8E-06154EAEA6DD}"/>
              </a:ext>
            </a:extLst>
          </p:cNvPr>
          <p:cNvSpPr/>
          <p:nvPr/>
        </p:nvSpPr>
        <p:spPr>
          <a:xfrm>
            <a:off x="7418861" y="4288873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7818D0-D02A-9E8C-2CDD-02721D7D877B}"/>
              </a:ext>
            </a:extLst>
          </p:cNvPr>
          <p:cNvSpPr/>
          <p:nvPr/>
        </p:nvSpPr>
        <p:spPr>
          <a:xfrm>
            <a:off x="8001742" y="4288873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441EE9-0F9C-BABB-B8C1-C50CAFD29621}"/>
              </a:ext>
            </a:extLst>
          </p:cNvPr>
          <p:cNvSpPr/>
          <p:nvPr/>
        </p:nvSpPr>
        <p:spPr>
          <a:xfrm>
            <a:off x="8591054" y="4288873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EFA290-D9EC-BD7F-A744-DCF25564AC89}"/>
              </a:ext>
            </a:extLst>
          </p:cNvPr>
          <p:cNvSpPr/>
          <p:nvPr/>
        </p:nvSpPr>
        <p:spPr>
          <a:xfrm>
            <a:off x="9173935" y="4288873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E42D55-BDBE-9833-6B71-38C6DFD2A0A7}"/>
              </a:ext>
            </a:extLst>
          </p:cNvPr>
          <p:cNvSpPr/>
          <p:nvPr/>
        </p:nvSpPr>
        <p:spPr>
          <a:xfrm>
            <a:off x="7418861" y="4896920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700433-1659-528F-330F-6D82A9E213B4}"/>
              </a:ext>
            </a:extLst>
          </p:cNvPr>
          <p:cNvSpPr/>
          <p:nvPr/>
        </p:nvSpPr>
        <p:spPr>
          <a:xfrm>
            <a:off x="8001742" y="4896920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8D449E-9513-154E-301F-2A555048EB28}"/>
              </a:ext>
            </a:extLst>
          </p:cNvPr>
          <p:cNvSpPr/>
          <p:nvPr/>
        </p:nvSpPr>
        <p:spPr>
          <a:xfrm>
            <a:off x="8591054" y="4896920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8AA17F-0694-2EB3-76EE-E44394CB6D8E}"/>
              </a:ext>
            </a:extLst>
          </p:cNvPr>
          <p:cNvSpPr/>
          <p:nvPr/>
        </p:nvSpPr>
        <p:spPr>
          <a:xfrm>
            <a:off x="9173935" y="4896920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C33CF17-30E8-E802-B099-A71948954EFC}"/>
              </a:ext>
            </a:extLst>
          </p:cNvPr>
          <p:cNvSpPr/>
          <p:nvPr/>
        </p:nvSpPr>
        <p:spPr>
          <a:xfrm>
            <a:off x="7418861" y="5504967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07634A3-1BB6-5A3D-6EA9-53AE3E14917C}"/>
              </a:ext>
            </a:extLst>
          </p:cNvPr>
          <p:cNvSpPr/>
          <p:nvPr/>
        </p:nvSpPr>
        <p:spPr>
          <a:xfrm>
            <a:off x="8001742" y="5504967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C8C7AE9-B5FD-AC92-DCD3-3E05F57F4141}"/>
              </a:ext>
            </a:extLst>
          </p:cNvPr>
          <p:cNvSpPr/>
          <p:nvPr/>
        </p:nvSpPr>
        <p:spPr>
          <a:xfrm>
            <a:off x="8591054" y="5504967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142B134-945E-64F4-3342-E415EAD7C0AB}"/>
              </a:ext>
            </a:extLst>
          </p:cNvPr>
          <p:cNvSpPr/>
          <p:nvPr/>
        </p:nvSpPr>
        <p:spPr>
          <a:xfrm>
            <a:off x="9173935" y="5504967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AB2A2A-0CA0-615A-C4D3-139E6410CBF2}"/>
              </a:ext>
            </a:extLst>
          </p:cNvPr>
          <p:cNvSpPr/>
          <p:nvPr/>
        </p:nvSpPr>
        <p:spPr>
          <a:xfrm>
            <a:off x="7418861" y="6113014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2F15C4-304E-BB9A-6CCC-27918ADF2246}"/>
              </a:ext>
            </a:extLst>
          </p:cNvPr>
          <p:cNvSpPr/>
          <p:nvPr/>
        </p:nvSpPr>
        <p:spPr>
          <a:xfrm>
            <a:off x="8001742" y="6113014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248249D-C409-1E7B-BD7B-B66F99461E62}"/>
              </a:ext>
            </a:extLst>
          </p:cNvPr>
          <p:cNvSpPr/>
          <p:nvPr/>
        </p:nvSpPr>
        <p:spPr>
          <a:xfrm>
            <a:off x="8591054" y="6113014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52F21BA-A7E2-3A66-C642-809ACEDF5104}"/>
              </a:ext>
            </a:extLst>
          </p:cNvPr>
          <p:cNvSpPr/>
          <p:nvPr/>
        </p:nvSpPr>
        <p:spPr>
          <a:xfrm>
            <a:off x="9173935" y="6113014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B4D0F16-DF32-C7E9-CA1E-E8183A04FA8C}"/>
              </a:ext>
            </a:extLst>
          </p:cNvPr>
          <p:cNvSpPr/>
          <p:nvPr/>
        </p:nvSpPr>
        <p:spPr>
          <a:xfrm>
            <a:off x="7418861" y="4288873"/>
            <a:ext cx="542803" cy="575389"/>
          </a:xfrm>
          <a:prstGeom prst="rect">
            <a:avLst/>
          </a:prstGeom>
          <a:solidFill>
            <a:srgbClr val="168638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602C2F92-DEE3-BD7C-E4C0-17C7210C3AC0}"/>
              </a:ext>
            </a:extLst>
          </p:cNvPr>
          <p:cNvSpPr/>
          <p:nvPr/>
        </p:nvSpPr>
        <p:spPr>
          <a:xfrm>
            <a:off x="7544263" y="332237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53A7141A-ABFB-A676-77E5-672704905CC9}"/>
              </a:ext>
            </a:extLst>
          </p:cNvPr>
          <p:cNvSpPr/>
          <p:nvPr/>
        </p:nvSpPr>
        <p:spPr>
          <a:xfrm>
            <a:off x="7782031" y="332237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1F212725-73F1-3451-938C-2D7DF48D84CE}"/>
              </a:ext>
            </a:extLst>
          </p:cNvPr>
          <p:cNvSpPr/>
          <p:nvPr/>
        </p:nvSpPr>
        <p:spPr>
          <a:xfrm>
            <a:off x="8019798" y="332237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FFF9D941-1964-652A-B52F-5D94A1A56973}"/>
              </a:ext>
            </a:extLst>
          </p:cNvPr>
          <p:cNvSpPr/>
          <p:nvPr/>
        </p:nvSpPr>
        <p:spPr>
          <a:xfrm>
            <a:off x="8257566" y="332237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49DAAAA4-5B4E-D4BB-2AA8-8DD7ADF3A517}"/>
              </a:ext>
            </a:extLst>
          </p:cNvPr>
          <p:cNvSpPr/>
          <p:nvPr/>
        </p:nvSpPr>
        <p:spPr>
          <a:xfrm>
            <a:off x="8495334" y="332237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5DC015E8-B8B1-3D40-AE56-2299EBB84D08}"/>
              </a:ext>
            </a:extLst>
          </p:cNvPr>
          <p:cNvSpPr/>
          <p:nvPr/>
        </p:nvSpPr>
        <p:spPr>
          <a:xfrm>
            <a:off x="8733101" y="332237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4F150AC1-B07C-1DAD-740D-E90A01FD0AF1}"/>
              </a:ext>
            </a:extLst>
          </p:cNvPr>
          <p:cNvSpPr/>
          <p:nvPr/>
        </p:nvSpPr>
        <p:spPr>
          <a:xfrm>
            <a:off x="8970869" y="332237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3BDF3A0A-F074-6FC0-8133-4B36F23C358C}"/>
              </a:ext>
            </a:extLst>
          </p:cNvPr>
          <p:cNvSpPr/>
          <p:nvPr/>
        </p:nvSpPr>
        <p:spPr>
          <a:xfrm>
            <a:off x="9208636" y="332237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C9ABDF7A-8A68-76E3-3018-E46940DE9CE8}"/>
              </a:ext>
            </a:extLst>
          </p:cNvPr>
          <p:cNvSpPr/>
          <p:nvPr/>
        </p:nvSpPr>
        <p:spPr>
          <a:xfrm>
            <a:off x="7782030" y="783394"/>
            <a:ext cx="237768" cy="23067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D405B3BF-E4DB-305B-2BC2-BFCADCC6E36F}"/>
              </a:ext>
            </a:extLst>
          </p:cNvPr>
          <p:cNvCxnSpPr>
            <a:stCxn id="160" idx="2"/>
            <a:endCxn id="167" idx="0"/>
          </p:cNvCxnSpPr>
          <p:nvPr/>
        </p:nvCxnSpPr>
        <p:spPr>
          <a:xfrm flipH="1">
            <a:off x="7900914" y="562907"/>
            <a:ext cx="1" cy="2204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>
            <a:extLst>
              <a:ext uri="{FF2B5EF4-FFF2-40B4-BE49-F238E27FC236}">
                <a16:creationId xmlns:a16="http://schemas.microsoft.com/office/drawing/2014/main" id="{4109EE95-980A-B395-79FB-1BD9F77BACFD}"/>
              </a:ext>
            </a:extLst>
          </p:cNvPr>
          <p:cNvSpPr/>
          <p:nvPr/>
        </p:nvSpPr>
        <p:spPr>
          <a:xfrm rot="5400000">
            <a:off x="9950424" y="1200005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E89FD115-2006-862F-7F7E-4A92415DE862}"/>
              </a:ext>
            </a:extLst>
          </p:cNvPr>
          <p:cNvSpPr/>
          <p:nvPr/>
        </p:nvSpPr>
        <p:spPr>
          <a:xfrm rot="5400000">
            <a:off x="9950424" y="1437773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7278CCDB-5AA6-8342-C134-F444A0180A61}"/>
              </a:ext>
            </a:extLst>
          </p:cNvPr>
          <p:cNvSpPr/>
          <p:nvPr/>
        </p:nvSpPr>
        <p:spPr>
          <a:xfrm rot="5400000">
            <a:off x="9950424" y="1675541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122CB362-107A-2588-BA71-CCE19CF4EB09}"/>
              </a:ext>
            </a:extLst>
          </p:cNvPr>
          <p:cNvSpPr/>
          <p:nvPr/>
        </p:nvSpPr>
        <p:spPr>
          <a:xfrm rot="5400000">
            <a:off x="9950424" y="1913308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72BD4794-D081-B5A6-E280-FE0AD0065CBA}"/>
              </a:ext>
            </a:extLst>
          </p:cNvPr>
          <p:cNvSpPr/>
          <p:nvPr/>
        </p:nvSpPr>
        <p:spPr>
          <a:xfrm rot="5400000">
            <a:off x="9950424" y="2151076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4A34ED82-2E6A-91C7-6220-610998039639}"/>
              </a:ext>
            </a:extLst>
          </p:cNvPr>
          <p:cNvSpPr/>
          <p:nvPr/>
        </p:nvSpPr>
        <p:spPr>
          <a:xfrm rot="5400000">
            <a:off x="9950424" y="2388843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1D16D2A1-F53B-3366-63C9-AD268EF22609}"/>
              </a:ext>
            </a:extLst>
          </p:cNvPr>
          <p:cNvSpPr/>
          <p:nvPr/>
        </p:nvSpPr>
        <p:spPr>
          <a:xfrm rot="5400000">
            <a:off x="9950424" y="2626611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B7139D8D-69F4-A664-E2A6-015282FF70D1}"/>
              </a:ext>
            </a:extLst>
          </p:cNvPr>
          <p:cNvSpPr/>
          <p:nvPr/>
        </p:nvSpPr>
        <p:spPr>
          <a:xfrm rot="5400000">
            <a:off x="9950424" y="2864379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4912FB26-19C5-C6A8-5CD2-B8544DE4E3AF}"/>
              </a:ext>
            </a:extLst>
          </p:cNvPr>
          <p:cNvSpPr/>
          <p:nvPr/>
        </p:nvSpPr>
        <p:spPr>
          <a:xfrm>
            <a:off x="9533882" y="1439562"/>
            <a:ext cx="237768" cy="23067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82A2B2F1-9D94-9954-1E42-626D4869D927}"/>
              </a:ext>
            </a:extLst>
          </p:cNvPr>
          <p:cNvCxnSpPr>
            <a:cxnSpLocks/>
            <a:stCxn id="171" idx="2"/>
            <a:endCxn id="178" idx="3"/>
          </p:cNvCxnSpPr>
          <p:nvPr/>
        </p:nvCxnSpPr>
        <p:spPr>
          <a:xfrm flipH="1">
            <a:off x="9771649" y="1553109"/>
            <a:ext cx="182324" cy="17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>
            <a:extLst>
              <a:ext uri="{FF2B5EF4-FFF2-40B4-BE49-F238E27FC236}">
                <a16:creationId xmlns:a16="http://schemas.microsoft.com/office/drawing/2014/main" id="{D9535654-E154-10E8-E403-872D037550E9}"/>
              </a:ext>
            </a:extLst>
          </p:cNvPr>
          <p:cNvSpPr/>
          <p:nvPr/>
        </p:nvSpPr>
        <p:spPr>
          <a:xfrm rot="5400000">
            <a:off x="6752267" y="1200005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D3EA98F2-7E52-E3B7-7597-8F9996DFF4D1}"/>
              </a:ext>
            </a:extLst>
          </p:cNvPr>
          <p:cNvSpPr/>
          <p:nvPr/>
        </p:nvSpPr>
        <p:spPr>
          <a:xfrm rot="5400000">
            <a:off x="6752267" y="1437773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9C8D4977-C0B5-1A24-9619-34A851E5FF1C}"/>
              </a:ext>
            </a:extLst>
          </p:cNvPr>
          <p:cNvSpPr/>
          <p:nvPr/>
        </p:nvSpPr>
        <p:spPr>
          <a:xfrm rot="5400000">
            <a:off x="6752267" y="1675541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1F19873E-B6F5-3C9E-B71F-45DCC70189DE}"/>
              </a:ext>
            </a:extLst>
          </p:cNvPr>
          <p:cNvSpPr/>
          <p:nvPr/>
        </p:nvSpPr>
        <p:spPr>
          <a:xfrm rot="5400000">
            <a:off x="6752267" y="1913308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E6F2635F-45F0-8C0A-2E34-3C082DC20D13}"/>
              </a:ext>
            </a:extLst>
          </p:cNvPr>
          <p:cNvSpPr/>
          <p:nvPr/>
        </p:nvSpPr>
        <p:spPr>
          <a:xfrm rot="5400000">
            <a:off x="6752267" y="2151076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8B699EE3-C0B3-2FA1-624B-1AEB4B67715A}"/>
              </a:ext>
            </a:extLst>
          </p:cNvPr>
          <p:cNvSpPr/>
          <p:nvPr/>
        </p:nvSpPr>
        <p:spPr>
          <a:xfrm rot="5400000">
            <a:off x="6752267" y="2388843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0BEC9668-628C-F593-364D-5D2C319A7BB6}"/>
              </a:ext>
            </a:extLst>
          </p:cNvPr>
          <p:cNvSpPr/>
          <p:nvPr/>
        </p:nvSpPr>
        <p:spPr>
          <a:xfrm rot="5400000">
            <a:off x="6752267" y="2626611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744A6970-D23A-039C-DF86-3607DD43B448}"/>
              </a:ext>
            </a:extLst>
          </p:cNvPr>
          <p:cNvSpPr/>
          <p:nvPr/>
        </p:nvSpPr>
        <p:spPr>
          <a:xfrm rot="5400000">
            <a:off x="6752267" y="2864379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76EF5576-A648-49AB-80D0-F62FC401A8F7}"/>
              </a:ext>
            </a:extLst>
          </p:cNvPr>
          <p:cNvSpPr/>
          <p:nvPr/>
        </p:nvSpPr>
        <p:spPr>
          <a:xfrm>
            <a:off x="7174648" y="1916857"/>
            <a:ext cx="237768" cy="23067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7ED9DE31-8784-33D6-7A09-D41A6869D603}"/>
              </a:ext>
            </a:extLst>
          </p:cNvPr>
          <p:cNvSpPr/>
          <p:nvPr/>
        </p:nvSpPr>
        <p:spPr>
          <a:xfrm>
            <a:off x="7783264" y="1916857"/>
            <a:ext cx="237768" cy="23067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841D680A-9312-51C5-472C-00568423EC50}"/>
              </a:ext>
            </a:extLst>
          </p:cNvPr>
          <p:cNvCxnSpPr>
            <a:cxnSpLocks/>
            <a:stCxn id="183" idx="0"/>
            <a:endCxn id="188" idx="1"/>
          </p:cNvCxnSpPr>
          <p:nvPr/>
        </p:nvCxnSpPr>
        <p:spPr>
          <a:xfrm>
            <a:off x="6986487" y="2028644"/>
            <a:ext cx="188162" cy="3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A466559C-F654-3373-966B-F5E21750AFD4}"/>
              </a:ext>
            </a:extLst>
          </p:cNvPr>
          <p:cNvSpPr/>
          <p:nvPr/>
        </p:nvSpPr>
        <p:spPr>
          <a:xfrm>
            <a:off x="7544263" y="3352245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36A6E877-D8B0-109F-C29D-66DDD9ABCD21}"/>
              </a:ext>
            </a:extLst>
          </p:cNvPr>
          <p:cNvSpPr/>
          <p:nvPr/>
        </p:nvSpPr>
        <p:spPr>
          <a:xfrm>
            <a:off x="7782031" y="3352245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2781B9FB-2596-04AF-FB33-C93EB0B0418D}"/>
              </a:ext>
            </a:extLst>
          </p:cNvPr>
          <p:cNvSpPr/>
          <p:nvPr/>
        </p:nvSpPr>
        <p:spPr>
          <a:xfrm>
            <a:off x="8019798" y="3352245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FCA0A0CC-9E93-9613-6227-FF66B1B5D8D0}"/>
              </a:ext>
            </a:extLst>
          </p:cNvPr>
          <p:cNvSpPr/>
          <p:nvPr/>
        </p:nvSpPr>
        <p:spPr>
          <a:xfrm>
            <a:off x="8257566" y="3352245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0598DF1F-7AD3-5E91-6CD6-ADE698645C3F}"/>
              </a:ext>
            </a:extLst>
          </p:cNvPr>
          <p:cNvSpPr/>
          <p:nvPr/>
        </p:nvSpPr>
        <p:spPr>
          <a:xfrm>
            <a:off x="8495334" y="3352245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34F00407-9E30-93F1-077D-368FC6582F6A}"/>
              </a:ext>
            </a:extLst>
          </p:cNvPr>
          <p:cNvSpPr/>
          <p:nvPr/>
        </p:nvSpPr>
        <p:spPr>
          <a:xfrm>
            <a:off x="8733101" y="3352245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A25BEBCB-8CCB-A435-B849-064B35EFDF27}"/>
              </a:ext>
            </a:extLst>
          </p:cNvPr>
          <p:cNvSpPr/>
          <p:nvPr/>
        </p:nvSpPr>
        <p:spPr>
          <a:xfrm>
            <a:off x="8970869" y="3352245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DEC016D8-C628-7249-BB48-A49E4A2E573D}"/>
              </a:ext>
            </a:extLst>
          </p:cNvPr>
          <p:cNvSpPr/>
          <p:nvPr/>
        </p:nvSpPr>
        <p:spPr>
          <a:xfrm>
            <a:off x="9208636" y="3352245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39B4F11B-9B3A-0F56-CEE9-5BCD23A5497A}"/>
              </a:ext>
            </a:extLst>
          </p:cNvPr>
          <p:cNvCxnSpPr>
            <a:cxnSpLocks/>
            <a:endCxn id="194" idx="0"/>
          </p:cNvCxnSpPr>
          <p:nvPr/>
        </p:nvCxnSpPr>
        <p:spPr>
          <a:xfrm>
            <a:off x="8376450" y="2654910"/>
            <a:ext cx="0" cy="6973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3060225C-FAEF-295E-C05E-CE0E1E616CB6}"/>
              </a:ext>
            </a:extLst>
          </p:cNvPr>
          <p:cNvCxnSpPr>
            <a:cxnSpLocks/>
          </p:cNvCxnSpPr>
          <p:nvPr/>
        </p:nvCxnSpPr>
        <p:spPr>
          <a:xfrm flipH="1">
            <a:off x="7900913" y="2654910"/>
            <a:ext cx="47553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716DAD16-32BD-76FD-03AE-BFD743C7D6AB}"/>
              </a:ext>
            </a:extLst>
          </p:cNvPr>
          <p:cNvCxnSpPr>
            <a:cxnSpLocks/>
            <a:stCxn id="189" idx="2"/>
          </p:cNvCxnSpPr>
          <p:nvPr/>
        </p:nvCxnSpPr>
        <p:spPr>
          <a:xfrm flipH="1">
            <a:off x="7900913" y="2147527"/>
            <a:ext cx="1236" cy="50738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711BC4E6-D659-DC7F-6965-86CDB3175611}"/>
              </a:ext>
            </a:extLst>
          </p:cNvPr>
          <p:cNvCxnSpPr>
            <a:cxnSpLocks/>
            <a:stCxn id="188" idx="3"/>
            <a:endCxn id="189" idx="1"/>
          </p:cNvCxnSpPr>
          <p:nvPr/>
        </p:nvCxnSpPr>
        <p:spPr>
          <a:xfrm>
            <a:off x="7412416" y="2032192"/>
            <a:ext cx="370848" cy="0"/>
          </a:xfrm>
          <a:prstGeom prst="straightConnector1">
            <a:avLst/>
          </a:prstGeom>
          <a:ln w="38100">
            <a:solidFill>
              <a:srgbClr val="B07BA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B45E0863-63F2-A7C3-8BD1-7FA84F3AA43F}"/>
              </a:ext>
            </a:extLst>
          </p:cNvPr>
          <p:cNvCxnSpPr>
            <a:cxnSpLocks/>
          </p:cNvCxnSpPr>
          <p:nvPr/>
        </p:nvCxnSpPr>
        <p:spPr>
          <a:xfrm>
            <a:off x="7854070" y="1014064"/>
            <a:ext cx="1235" cy="902793"/>
          </a:xfrm>
          <a:prstGeom prst="straightConnector1">
            <a:avLst/>
          </a:prstGeom>
          <a:ln w="38100">
            <a:solidFill>
              <a:srgbClr val="B07BA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1DDB279D-B1D0-1FD0-F2FE-42E7FB7F4DDA}"/>
              </a:ext>
            </a:extLst>
          </p:cNvPr>
          <p:cNvCxnSpPr>
            <a:cxnSpLocks/>
          </p:cNvCxnSpPr>
          <p:nvPr/>
        </p:nvCxnSpPr>
        <p:spPr>
          <a:xfrm>
            <a:off x="7957509" y="1553108"/>
            <a:ext cx="1" cy="363749"/>
          </a:xfrm>
          <a:prstGeom prst="straightConnector1">
            <a:avLst/>
          </a:prstGeom>
          <a:ln w="38100">
            <a:solidFill>
              <a:srgbClr val="B07BA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74ECAFDB-4D1B-7FFF-6B1C-8E5ACFBCDA68}"/>
              </a:ext>
            </a:extLst>
          </p:cNvPr>
          <p:cNvCxnSpPr>
            <a:cxnSpLocks/>
            <a:stCxn id="178" idx="1"/>
          </p:cNvCxnSpPr>
          <p:nvPr/>
        </p:nvCxnSpPr>
        <p:spPr>
          <a:xfrm flipH="1">
            <a:off x="7957508" y="1554897"/>
            <a:ext cx="1576374" cy="0"/>
          </a:xfrm>
          <a:prstGeom prst="straightConnector1">
            <a:avLst/>
          </a:prstGeom>
          <a:ln w="38100">
            <a:solidFill>
              <a:srgbClr val="B07BA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>
            <a:extLst>
              <a:ext uri="{FF2B5EF4-FFF2-40B4-BE49-F238E27FC236}">
                <a16:creationId xmlns:a16="http://schemas.microsoft.com/office/drawing/2014/main" id="{486B1BAB-AE93-7BCD-BEF5-4EC2CB7BC09B}"/>
              </a:ext>
            </a:extLst>
          </p:cNvPr>
          <p:cNvSpPr/>
          <p:nvPr/>
        </p:nvSpPr>
        <p:spPr>
          <a:xfrm>
            <a:off x="7544263" y="1196457"/>
            <a:ext cx="1881727" cy="188430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2C14030E-11DA-DCC5-C2DE-2F1D2BE1E973}"/>
              </a:ext>
            </a:extLst>
          </p:cNvPr>
          <p:cNvCxnSpPr>
            <a:cxnSpLocks/>
          </p:cNvCxnSpPr>
          <p:nvPr/>
        </p:nvCxnSpPr>
        <p:spPr>
          <a:xfrm>
            <a:off x="7544263" y="1909759"/>
            <a:ext cx="1881727" cy="0"/>
          </a:xfrm>
          <a:prstGeom prst="line">
            <a:avLst/>
          </a:prstGeom>
          <a:ln w="12700"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287485B2-2B0C-0F54-F089-23E693F8F0E3}"/>
              </a:ext>
            </a:extLst>
          </p:cNvPr>
          <p:cNvCxnSpPr>
            <a:cxnSpLocks/>
            <a:endCxn id="206" idx="3"/>
          </p:cNvCxnSpPr>
          <p:nvPr/>
        </p:nvCxnSpPr>
        <p:spPr>
          <a:xfrm flipV="1">
            <a:off x="7544263" y="2138610"/>
            <a:ext cx="1881727" cy="8917"/>
          </a:xfrm>
          <a:prstGeom prst="line">
            <a:avLst/>
          </a:prstGeom>
          <a:ln w="12700"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C018D6EE-8D39-902C-5437-A6BB3380206A}"/>
              </a:ext>
            </a:extLst>
          </p:cNvPr>
          <p:cNvSpPr txBox="1"/>
          <p:nvPr/>
        </p:nvSpPr>
        <p:spPr>
          <a:xfrm>
            <a:off x="6536829" y="955304"/>
            <a:ext cx="7164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Q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: </a:t>
            </a:r>
            <a:r>
              <a:rPr lang="en-US" altLang="zh-CN" sz="1200" i="1" kern="0" dirty="0"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S</a:t>
            </a: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 x d</a:t>
            </a:r>
            <a:endParaRPr kumimoji="0" lang="zh-CN" altLang="en-US" sz="12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DFD44838-F77C-902A-74E2-E31EBAB75ABC}"/>
              </a:ext>
            </a:extLst>
          </p:cNvPr>
          <p:cNvSpPr txBox="1"/>
          <p:nvPr/>
        </p:nvSpPr>
        <p:spPr>
          <a:xfrm>
            <a:off x="6871151" y="295158"/>
            <a:ext cx="1179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K</a:t>
            </a:r>
            <a:r>
              <a:rPr kumimoji="0" lang="en-US" altLang="zh-CN" sz="1200" b="1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T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: </a:t>
            </a:r>
            <a:r>
              <a:rPr lang="en-US" altLang="zh-CN" sz="1200" i="1" kern="0" dirty="0"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d</a:t>
            </a: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 x S</a:t>
            </a:r>
            <a:endParaRPr kumimoji="0" lang="zh-CN" altLang="en-US" sz="12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CB05360-C7FB-F68F-076B-181B0E89A001}"/>
              </a:ext>
            </a:extLst>
          </p:cNvPr>
          <p:cNvSpPr txBox="1"/>
          <p:nvPr/>
        </p:nvSpPr>
        <p:spPr>
          <a:xfrm>
            <a:off x="9730294" y="955304"/>
            <a:ext cx="7164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V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: </a:t>
            </a:r>
            <a:r>
              <a:rPr lang="en-US" altLang="zh-CN" sz="1200" i="1" kern="0" dirty="0"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S</a:t>
            </a: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 x d</a:t>
            </a:r>
            <a:endParaRPr kumimoji="0" lang="zh-CN" altLang="en-US" sz="12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E07226DA-F936-C357-7F5C-CA7BC468B8DA}"/>
              </a:ext>
            </a:extLst>
          </p:cNvPr>
          <p:cNvCxnSpPr/>
          <p:nvPr/>
        </p:nvCxnSpPr>
        <p:spPr>
          <a:xfrm>
            <a:off x="7544263" y="241743"/>
            <a:ext cx="19021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560A69B-3268-EF9E-9E8C-568A9032A937}"/>
              </a:ext>
            </a:extLst>
          </p:cNvPr>
          <p:cNvCxnSpPr>
            <a:cxnSpLocks/>
          </p:cNvCxnSpPr>
          <p:nvPr/>
        </p:nvCxnSpPr>
        <p:spPr>
          <a:xfrm flipH="1">
            <a:off x="10314927" y="1196456"/>
            <a:ext cx="4701" cy="191802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本框 213">
            <a:extLst>
              <a:ext uri="{FF2B5EF4-FFF2-40B4-BE49-F238E27FC236}">
                <a16:creationId xmlns:a16="http://schemas.microsoft.com/office/drawing/2014/main" id="{1A8F916B-91A5-D023-713D-8C37761033D6}"/>
              </a:ext>
            </a:extLst>
          </p:cNvPr>
          <p:cNvSpPr txBox="1"/>
          <p:nvPr/>
        </p:nvSpPr>
        <p:spPr>
          <a:xfrm>
            <a:off x="8006519" y="783481"/>
            <a:ext cx="1179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0" dirty="0"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d</a:t>
            </a: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 x </a:t>
            </a:r>
            <a:r>
              <a:rPr kumimoji="0" lang="en-US" altLang="zh-CN" sz="1200" b="0" i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B</a:t>
            </a:r>
            <a:r>
              <a:rPr kumimoji="0" lang="en-US" altLang="zh-CN" sz="1200" b="0" i="1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c</a:t>
            </a:r>
            <a:endParaRPr kumimoji="0" lang="zh-CN" altLang="en-US" sz="1200" b="0" i="1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B5F9C8D2-1C52-27D4-5CDE-C25797F5D0D3}"/>
              </a:ext>
            </a:extLst>
          </p:cNvPr>
          <p:cNvSpPr txBox="1"/>
          <p:nvPr/>
        </p:nvSpPr>
        <p:spPr>
          <a:xfrm>
            <a:off x="7026608" y="1608311"/>
            <a:ext cx="6253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B</a:t>
            </a:r>
            <a:r>
              <a:rPr kumimoji="0" lang="en-US" altLang="zh-CN" sz="1200" b="0" i="1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r</a:t>
            </a: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 x d</a:t>
            </a:r>
            <a:endParaRPr kumimoji="0" lang="zh-CN" altLang="en-US" sz="1200" b="0" i="1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D7DDCFB1-A95C-DCE2-77A9-49FEDDB06D95}"/>
              </a:ext>
            </a:extLst>
          </p:cNvPr>
          <p:cNvSpPr txBox="1"/>
          <p:nvPr/>
        </p:nvSpPr>
        <p:spPr>
          <a:xfrm>
            <a:off x="9377300" y="1608311"/>
            <a:ext cx="6253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B</a:t>
            </a:r>
            <a:r>
              <a:rPr kumimoji="0" lang="en-US" altLang="zh-CN" sz="1200" b="0" i="1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c</a:t>
            </a: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 x d</a:t>
            </a:r>
            <a:endParaRPr kumimoji="0" lang="zh-CN" altLang="en-US" sz="1200" b="0" i="1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AE95619E-49E6-A85A-93D1-1B96AFA1636C}"/>
              </a:ext>
            </a:extLst>
          </p:cNvPr>
          <p:cNvSpPr txBox="1"/>
          <p:nvPr/>
        </p:nvSpPr>
        <p:spPr>
          <a:xfrm>
            <a:off x="7928080" y="538271"/>
            <a:ext cx="1910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Copy Block to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SRAM</a:t>
            </a:r>
            <a:endParaRPr kumimoji="0" lang="zh-CN" altLang="en-US" sz="1200" b="1" i="1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FD1DFAFF-FFC7-6A36-1A15-76F2BE841C4D}"/>
              </a:ext>
            </a:extLst>
          </p:cNvPr>
          <p:cNvSpPr txBox="1"/>
          <p:nvPr/>
        </p:nvSpPr>
        <p:spPr>
          <a:xfrm>
            <a:off x="7004205" y="2140480"/>
            <a:ext cx="578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Copy</a:t>
            </a:r>
            <a:endParaRPr kumimoji="0" lang="zh-CN" altLang="en-US" sz="1200" b="1" i="1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E65289CA-83AA-EDA2-8F83-5478B8F13439}"/>
              </a:ext>
            </a:extLst>
          </p:cNvPr>
          <p:cNvSpPr txBox="1"/>
          <p:nvPr/>
        </p:nvSpPr>
        <p:spPr>
          <a:xfrm>
            <a:off x="9424010" y="1161075"/>
            <a:ext cx="578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Copy</a:t>
            </a:r>
            <a:endParaRPr kumimoji="0" lang="zh-CN" altLang="en-US" sz="1200" b="1" i="1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894FBAE9-2A8B-464E-E72B-B9975CC63452}"/>
              </a:ext>
            </a:extLst>
          </p:cNvPr>
          <p:cNvCxnSpPr>
            <a:cxnSpLocks/>
          </p:cNvCxnSpPr>
          <p:nvPr/>
        </p:nvCxnSpPr>
        <p:spPr>
          <a:xfrm flipH="1">
            <a:off x="6624179" y="1196456"/>
            <a:ext cx="4701" cy="191802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54008D09-DC8D-8351-1277-DD4ABC479201}"/>
              </a:ext>
            </a:extLst>
          </p:cNvPr>
          <p:cNvCxnSpPr/>
          <p:nvPr/>
        </p:nvCxnSpPr>
        <p:spPr>
          <a:xfrm>
            <a:off x="7544263" y="3705347"/>
            <a:ext cx="190214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C8775FE2-DFD8-112C-17C5-69B4A2CBE748}"/>
              </a:ext>
            </a:extLst>
          </p:cNvPr>
          <p:cNvSpPr txBox="1"/>
          <p:nvPr/>
        </p:nvSpPr>
        <p:spPr>
          <a:xfrm>
            <a:off x="8050428" y="-16190"/>
            <a:ext cx="9710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Inner Loop</a:t>
            </a:r>
            <a:endParaRPr kumimoji="0" lang="zh-CN" altLang="en-US" sz="1200" b="1" i="1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45F2AA37-A1AA-CB40-537B-0CBADC9FCD9D}"/>
              </a:ext>
            </a:extLst>
          </p:cNvPr>
          <p:cNvSpPr txBox="1"/>
          <p:nvPr/>
        </p:nvSpPr>
        <p:spPr>
          <a:xfrm rot="5400000">
            <a:off x="9953408" y="2045484"/>
            <a:ext cx="971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Inner Loop</a:t>
            </a:r>
            <a:endParaRPr kumimoji="0" lang="zh-CN" altLang="en-US" sz="1200" b="1" i="1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067EC02A-BCA6-C874-9484-DF2E4DDF2F31}"/>
              </a:ext>
            </a:extLst>
          </p:cNvPr>
          <p:cNvSpPr txBox="1"/>
          <p:nvPr/>
        </p:nvSpPr>
        <p:spPr>
          <a:xfrm>
            <a:off x="8035765" y="3698252"/>
            <a:ext cx="9710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Outer Loop</a:t>
            </a:r>
            <a:endParaRPr kumimoji="0" lang="zh-CN" altLang="en-US" sz="12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2034B899-4292-46EB-5D7A-91FA4C32E8B0}"/>
              </a:ext>
            </a:extLst>
          </p:cNvPr>
          <p:cNvSpPr txBox="1"/>
          <p:nvPr/>
        </p:nvSpPr>
        <p:spPr>
          <a:xfrm rot="16200000">
            <a:off x="6006367" y="1890143"/>
            <a:ext cx="9710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Outer Loop</a:t>
            </a:r>
            <a:endParaRPr kumimoji="0" lang="zh-CN" altLang="en-US" sz="12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18B463F6-6226-63AE-FA85-CDF33DA64E0B}"/>
              </a:ext>
            </a:extLst>
          </p:cNvPr>
          <p:cNvSpPr txBox="1"/>
          <p:nvPr/>
        </p:nvSpPr>
        <p:spPr>
          <a:xfrm>
            <a:off x="8387850" y="3061291"/>
            <a:ext cx="12471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Output to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HBM</a:t>
            </a:r>
            <a:endParaRPr kumimoji="0" lang="zh-CN" altLang="en-US" sz="1200" b="1" i="1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48836313-1C57-7367-7EF6-DD2C2AFF3AE1}"/>
              </a:ext>
            </a:extLst>
          </p:cNvPr>
          <p:cNvSpPr txBox="1"/>
          <p:nvPr/>
        </p:nvSpPr>
        <p:spPr>
          <a:xfrm>
            <a:off x="9440239" y="3354299"/>
            <a:ext cx="13184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s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m(QK</a:t>
            </a:r>
            <a:r>
              <a:rPr kumimoji="0" lang="en-US" altLang="zh-CN" sz="1200" b="1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T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)V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: </a:t>
            </a:r>
            <a:r>
              <a:rPr lang="en-US" altLang="zh-CN" sz="1200" i="1" kern="0" dirty="0"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S</a:t>
            </a: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 x d</a:t>
            </a:r>
            <a:endParaRPr kumimoji="0" lang="zh-CN" altLang="en-US" sz="12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31" name="任意多边形: 形状 230">
            <a:extLst>
              <a:ext uri="{FF2B5EF4-FFF2-40B4-BE49-F238E27FC236}">
                <a16:creationId xmlns:a16="http://schemas.microsoft.com/office/drawing/2014/main" id="{61CE8CA9-8722-C97F-63EC-6354E1935001}"/>
              </a:ext>
            </a:extLst>
          </p:cNvPr>
          <p:cNvSpPr/>
          <p:nvPr/>
        </p:nvSpPr>
        <p:spPr>
          <a:xfrm>
            <a:off x="7416800" y="2138680"/>
            <a:ext cx="604520" cy="2148840"/>
          </a:xfrm>
          <a:custGeom>
            <a:avLst/>
            <a:gdLst>
              <a:gd name="connsiteX0" fmla="*/ 0 w 604520"/>
              <a:gd name="connsiteY0" fmla="*/ 2148840 h 2148840"/>
              <a:gd name="connsiteX1" fmla="*/ 548640 w 604520"/>
              <a:gd name="connsiteY1" fmla="*/ 2148840 h 2148840"/>
              <a:gd name="connsiteX2" fmla="*/ 604520 w 604520"/>
              <a:gd name="connsiteY2" fmla="*/ 0 h 2148840"/>
              <a:gd name="connsiteX3" fmla="*/ 355600 w 604520"/>
              <a:gd name="connsiteY3" fmla="*/ 5080 h 2148840"/>
              <a:gd name="connsiteX4" fmla="*/ 0 w 604520"/>
              <a:gd name="connsiteY4" fmla="*/ 2148840 h 21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520" h="2148840">
                <a:moveTo>
                  <a:pt x="0" y="2148840"/>
                </a:moveTo>
                <a:lnTo>
                  <a:pt x="548640" y="2148840"/>
                </a:lnTo>
                <a:lnTo>
                  <a:pt x="604520" y="0"/>
                </a:lnTo>
                <a:lnTo>
                  <a:pt x="355600" y="5080"/>
                </a:lnTo>
                <a:lnTo>
                  <a:pt x="0" y="2148840"/>
                </a:lnTo>
                <a:close/>
              </a:path>
            </a:pathLst>
          </a:custGeom>
          <a:solidFill>
            <a:srgbClr val="B9DAC3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29514BD9-EB3D-112D-32E4-41E03F389922}"/>
              </a:ext>
            </a:extLst>
          </p:cNvPr>
          <p:cNvSpPr txBox="1"/>
          <p:nvPr/>
        </p:nvSpPr>
        <p:spPr>
          <a:xfrm>
            <a:off x="8050428" y="1863719"/>
            <a:ext cx="6253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B</a:t>
            </a:r>
            <a:r>
              <a:rPr kumimoji="0" lang="en-US" altLang="zh-CN" sz="1200" b="0" i="1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r</a:t>
            </a: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 x </a:t>
            </a:r>
            <a:r>
              <a:rPr kumimoji="0" lang="en-US" altLang="zh-CN" sz="1200" b="0" i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B</a:t>
            </a:r>
            <a:r>
              <a:rPr kumimoji="0" lang="en-US" altLang="zh-CN" sz="1200" b="0" i="1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c</a:t>
            </a:r>
            <a:endParaRPr kumimoji="0" lang="zh-CN" altLang="en-US" sz="1200" b="0" i="1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7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9BE7A-D178-001B-ED35-7928FFA6E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92CAA5-D58B-9789-0D30-2DF58A6DB2E8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FlatAttention 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Content Placeholder 2">
                <a:extLst>
                  <a:ext uri="{FF2B5EF4-FFF2-40B4-BE49-F238E27FC236}">
                    <a16:creationId xmlns:a16="http://schemas.microsoft.com/office/drawing/2014/main" id="{2CB74B25-51C5-22C4-19D2-964BE22EB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501" y="791241"/>
                <a:ext cx="6204042" cy="4782245"/>
              </a:xfrm>
              <a:prstGeom prst="rect">
                <a:avLst/>
              </a:prstGeom>
            </p:spPr>
            <p:txBody>
              <a:bodyPr vert="horz" lIns="0" tIns="46800" rIns="0" bIns="45720" rtlCol="0">
                <a:noAutofit/>
              </a:bodyPr>
              <a:lstStyle>
                <a:lvl1pPr marL="304795" indent="-304795" algn="l" defTabSz="761976" rtl="0" eaLnBrk="1" latinLnBrk="0" hangingPunct="1">
                  <a:lnSpc>
                    <a:spcPct val="100000"/>
                  </a:lnSpc>
                  <a:spcBef>
                    <a:spcPts val="1270"/>
                  </a:spcBef>
                  <a:buClrTx/>
                  <a:buSzPct val="90000"/>
                  <a:buFont typeface="Arial" panose="020B0604020202020204" pitchFamily="34" charset="0"/>
                  <a:buChar char="•"/>
                  <a:defRPr sz="2540" b="0" i="0" kern="1200">
                    <a:solidFill>
                      <a:schemeClr val="tx1"/>
                    </a:solidFill>
                    <a:latin typeface="+mn-lt"/>
                    <a:ea typeface="Roboto Light" panose="02000000000000000000" pitchFamily="2" charset="0"/>
                    <a:cs typeface="Roboto Light" panose="02000000000000000000" pitchFamily="2" charset="0"/>
                  </a:defRPr>
                </a:lvl1pPr>
                <a:lvl2pPr marL="533383" indent="-228597" algn="l" defTabSz="761976" rtl="0" eaLnBrk="1" latinLnBrk="0" hangingPunct="1">
                  <a:lnSpc>
                    <a:spcPct val="100000"/>
                  </a:lnSpc>
                  <a:spcBef>
                    <a:spcPts val="635"/>
                  </a:spcBef>
                  <a:buClrTx/>
                  <a:buSzPct val="90000"/>
                  <a:buFont typeface="Arial" panose="020B0604020202020204" pitchFamily="34" charset="0"/>
                  <a:buChar char="•"/>
                  <a:defRPr sz="2117" b="0" i="0" kern="1200">
                    <a:solidFill>
                      <a:schemeClr val="tx1"/>
                    </a:solidFill>
                    <a:latin typeface="+mn-lt"/>
                    <a:ea typeface="Roboto Light" panose="02000000000000000000" pitchFamily="2" charset="0"/>
                    <a:cs typeface="Roboto Light" panose="02000000000000000000" pitchFamily="2" charset="0"/>
                  </a:defRPr>
                </a:lvl2pPr>
                <a:lvl3pPr marL="761976" indent="-228597" algn="l" defTabSz="914389" rtl="0" eaLnBrk="1" latinLnBrk="0" hangingPunct="1">
                  <a:lnSpc>
                    <a:spcPct val="100000"/>
                  </a:lnSpc>
                  <a:spcBef>
                    <a:spcPts val="635"/>
                  </a:spcBef>
                  <a:buClrTx/>
                  <a:buSzPct val="90000"/>
                  <a:buFont typeface="Arial" panose="020B0604020202020204" pitchFamily="34" charset="0"/>
                  <a:buChar char="•"/>
                  <a:defRPr sz="1905" b="0" i="0" kern="1200">
                    <a:solidFill>
                      <a:schemeClr val="tx1"/>
                    </a:solidFill>
                    <a:latin typeface="+mn-lt"/>
                    <a:ea typeface="Roboto Light" panose="02000000000000000000" pitchFamily="2" charset="0"/>
                    <a:cs typeface="Roboto Light" panose="02000000000000000000" pitchFamily="2" charset="0"/>
                  </a:defRPr>
                </a:lvl3pPr>
                <a:lvl4pPr marL="990569" indent="-228597" algn="l" defTabSz="914389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Pct val="90000"/>
                  <a:buFont typeface="Arial" panose="020B0604020202020204" pitchFamily="34" charset="0"/>
                  <a:buChar char="•"/>
                  <a:defRPr sz="1270" b="0" i="0" kern="1200">
                    <a:solidFill>
                      <a:schemeClr val="tx1"/>
                    </a:solidFill>
                    <a:latin typeface="+mn-lt"/>
                    <a:ea typeface="Roboto Light" panose="02000000000000000000" pitchFamily="2" charset="0"/>
                    <a:cs typeface="Roboto Light" panose="02000000000000000000" pitchFamily="2" charset="0"/>
                  </a:defRPr>
                </a:lvl4pPr>
                <a:lvl5pPr marL="1219162" indent="-228597" algn="l" defTabSz="914389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Pct val="90000"/>
                  <a:buFont typeface="Arial" panose="020B0604020202020204" pitchFamily="34" charset="0"/>
                  <a:buChar char="•"/>
                  <a:defRPr sz="1164" b="0" i="0" kern="1200">
                    <a:solidFill>
                      <a:schemeClr val="tx1"/>
                    </a:solidFill>
                    <a:latin typeface="+mn-lt"/>
                    <a:ea typeface="Roboto Light" panose="02000000000000000000" pitchFamily="2" charset="0"/>
                    <a:cs typeface="Roboto Light" panose="02000000000000000000" pitchFamily="2" charset="0"/>
                  </a:defRPr>
                </a:lvl5pPr>
                <a:lvl6pPr marL="2514569" indent="-228597" algn="l" defTabSz="914389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64" indent="-228597" algn="l" defTabSz="914389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58" indent="-228597" algn="l" defTabSz="914389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52" indent="-228597" algn="l" defTabSz="914389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04795" marR="0" lvl="0" indent="-304795" algn="l" defTabSz="761976" rtl="0" eaLnBrk="1" fontAlgn="auto" latinLnBrk="0" hangingPunct="1">
                  <a:lnSpc>
                    <a:spcPct val="100000"/>
                  </a:lnSpc>
                  <a:spcBef>
                    <a:spcPts val="1270"/>
                  </a:spcBef>
                  <a:spcAft>
                    <a:spcPts val="0"/>
                  </a:spcAft>
                  <a:buClrTx/>
                  <a:buSzPct val="9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2400" b="1" dirty="0"/>
                  <a:t>FlatAttention – Redefine how MHA is parallelized</a:t>
                </a:r>
                <a:endParaRPr lang="en-US" altLang="zh-CN" sz="2400" dirty="0"/>
              </a:p>
              <a:p>
                <a:pPr lvl="1" indent="-304795">
                  <a:spcBef>
                    <a:spcPts val="1270"/>
                  </a:spcBef>
                  <a:defRPr/>
                </a:pPr>
                <a:r>
                  <a:rPr lang="en-US" altLang="zh-CN" sz="1977" b="1" dirty="0">
                    <a:solidFill>
                      <a:schemeClr val="accent3"/>
                    </a:solidFill>
                  </a:rPr>
                  <a:t>Leverages multiple tiles as a unified entity</a:t>
                </a:r>
              </a:p>
              <a:p>
                <a:pPr lvl="1" indent="-304795">
                  <a:spcBef>
                    <a:spcPts val="1270"/>
                  </a:spcBef>
                  <a:defRPr/>
                </a:pPr>
                <a:r>
                  <a:rPr lang="en-US" altLang="zh-CN" sz="1977" dirty="0"/>
                  <a:t>Process an </a:t>
                </a:r>
                <a:r>
                  <a:rPr lang="en-US" altLang="zh-CN" sz="1977" b="1" dirty="0">
                    <a:solidFill>
                      <a:schemeClr val="accent3"/>
                    </a:solidFill>
                  </a:rPr>
                  <a:t>MHA block of a significantly larger size</a:t>
                </a:r>
              </a:p>
              <a:p>
                <a:pPr lvl="2" indent="-304795">
                  <a:spcBef>
                    <a:spcPts val="1270"/>
                  </a:spcBef>
                  <a:defRPr/>
                </a:pPr>
                <a:r>
                  <a:rPr lang="en-US" altLang="zh-CN" sz="1765" dirty="0"/>
                  <a:t>The aggregate L1 memory of a group of tiles </a:t>
                </a:r>
              </a:p>
              <a:p>
                <a:pPr lvl="2" indent="-304795">
                  <a:spcBef>
                    <a:spcPts val="1270"/>
                  </a:spcBef>
                  <a:defRPr/>
                </a:pPr>
                <a:r>
                  <a:rPr lang="en-US" altLang="zh-CN" sz="1765" dirty="0"/>
                  <a:t>Collectively store the block</a:t>
                </a:r>
              </a:p>
              <a:p>
                <a:pPr lvl="1" indent="-304795">
                  <a:spcBef>
                    <a:spcPts val="1270"/>
                  </a:spcBef>
                  <a:defRPr/>
                </a:pPr>
                <a:r>
                  <a:rPr lang="en-US" altLang="zh-CN" sz="1977" dirty="0"/>
                  <a:t>When </a:t>
                </a:r>
                <a:r>
                  <a:rPr lang="en-US" altLang="zh-CN" sz="1977" b="1" dirty="0">
                    <a:solidFill>
                      <a:srgbClr val="FF0000"/>
                    </a:solidFill>
                  </a:rPr>
                  <a:t>N</a:t>
                </a:r>
                <a:r>
                  <a:rPr lang="en-US" altLang="zh-CN" sz="1977" b="1" dirty="0">
                    <a:solidFill>
                      <a:schemeClr val="accent1"/>
                    </a:solidFill>
                  </a:rPr>
                  <a:t> tiles are grouped </a:t>
                </a:r>
                <a:r>
                  <a:rPr lang="en-US" altLang="zh-CN" sz="1977" dirty="0"/>
                  <a:t>together, HBM I/O complexity:</a:t>
                </a:r>
              </a:p>
              <a:p>
                <a:pPr lvl="2" indent="-304795">
                  <a:spcBef>
                    <a:spcPts val="1270"/>
                  </a:spcBef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 smtClean="0">
                        <a:latin typeface="Cambria Math" panose="02040503050406030204" pitchFamily="18" charset="0"/>
                      </a:rPr>
                      <m:t>IO</m:t>
                    </m:r>
                    <m:r>
                      <a:rPr lang="en-US" altLang="zh-CN" sz="1800" b="0" i="0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18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8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rad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1765" dirty="0"/>
              </a:p>
              <a:p>
                <a:pPr lvl="1" indent="-304795">
                  <a:spcBef>
                    <a:spcPts val="1270"/>
                  </a:spcBef>
                  <a:defRPr/>
                </a:pPr>
                <a:r>
                  <a:rPr lang="en-US" altLang="zh-CN" sz="1977" b="1" dirty="0">
                    <a:solidFill>
                      <a:schemeClr val="accent3"/>
                    </a:solidFill>
                  </a:rPr>
                  <a:t>More tiles are grouped, less HBM accesses needed</a:t>
                </a:r>
              </a:p>
              <a:p>
                <a:pPr marL="0" marR="0" lvl="0" indent="0" algn="l" defTabSz="761976" rtl="0" eaLnBrk="1" fontAlgn="auto" latinLnBrk="0" hangingPunct="1">
                  <a:lnSpc>
                    <a:spcPct val="100000"/>
                  </a:lnSpc>
                  <a:spcBef>
                    <a:spcPts val="1270"/>
                  </a:spcBef>
                  <a:spcAft>
                    <a:spcPts val="0"/>
                  </a:spcAft>
                  <a:buClrTx/>
                  <a:buSzPct val="90000"/>
                  <a:buNone/>
                  <a:tabLst/>
                  <a:defRPr/>
                </a:pPr>
                <a:endParaRPr lang="fr-FR" altLang="zh-CN" sz="2400" dirty="0"/>
              </a:p>
            </p:txBody>
          </p:sp>
        </mc:Choice>
        <mc:Fallback xmlns="">
          <p:sp>
            <p:nvSpPr>
              <p:cNvPr id="169" name="Content Placeholder 2">
                <a:extLst>
                  <a:ext uri="{FF2B5EF4-FFF2-40B4-BE49-F238E27FC236}">
                    <a16:creationId xmlns:a16="http://schemas.microsoft.com/office/drawing/2014/main" id="{2CB74B25-51C5-22C4-19D2-964BE22E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01" y="791241"/>
                <a:ext cx="6204042" cy="4782245"/>
              </a:xfrm>
              <a:prstGeom prst="rect">
                <a:avLst/>
              </a:prstGeom>
              <a:blipFill>
                <a:blip r:embed="rId3"/>
                <a:stretch>
                  <a:fillRect l="-2554" t="-1020" r="-2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59">
            <a:extLst>
              <a:ext uri="{FF2B5EF4-FFF2-40B4-BE49-F238E27FC236}">
                <a16:creationId xmlns:a16="http://schemas.microsoft.com/office/drawing/2014/main" id="{1DAC7FED-FE20-E593-4811-76F50BEF53D2}"/>
              </a:ext>
            </a:extLst>
          </p:cNvPr>
          <p:cNvSpPr/>
          <p:nvPr/>
        </p:nvSpPr>
        <p:spPr>
          <a:xfrm>
            <a:off x="7544263" y="332237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FA5309C-D298-B386-F5BA-9D1CC8C56100}"/>
              </a:ext>
            </a:extLst>
          </p:cNvPr>
          <p:cNvSpPr/>
          <p:nvPr/>
        </p:nvSpPr>
        <p:spPr>
          <a:xfrm>
            <a:off x="7544262" y="332237"/>
            <a:ext cx="475537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D301F79-9EE2-C081-6F8F-B90919535455}"/>
              </a:ext>
            </a:extLst>
          </p:cNvPr>
          <p:cNvSpPr/>
          <p:nvPr/>
        </p:nvSpPr>
        <p:spPr>
          <a:xfrm>
            <a:off x="8019797" y="332237"/>
            <a:ext cx="475537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32A3A8A-65F7-D127-3C99-C40478BCC2ED}"/>
              </a:ext>
            </a:extLst>
          </p:cNvPr>
          <p:cNvSpPr/>
          <p:nvPr/>
        </p:nvSpPr>
        <p:spPr>
          <a:xfrm>
            <a:off x="8495332" y="332237"/>
            <a:ext cx="475537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18C080EB-8813-48BD-A348-95A61D0B7B80}"/>
              </a:ext>
            </a:extLst>
          </p:cNvPr>
          <p:cNvSpPr/>
          <p:nvPr/>
        </p:nvSpPr>
        <p:spPr>
          <a:xfrm>
            <a:off x="8970867" y="332237"/>
            <a:ext cx="475537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387F44C-3B7E-01A3-F15B-BCF344B7A371}"/>
              </a:ext>
            </a:extLst>
          </p:cNvPr>
          <p:cNvSpPr/>
          <p:nvPr/>
        </p:nvSpPr>
        <p:spPr>
          <a:xfrm>
            <a:off x="7544261" y="783394"/>
            <a:ext cx="475537" cy="23067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9162594A-FD7E-F5BF-74A7-022ACA68861B}"/>
              </a:ext>
            </a:extLst>
          </p:cNvPr>
          <p:cNvCxnSpPr>
            <a:cxnSpLocks/>
            <a:stCxn id="61" idx="2"/>
            <a:endCxn id="129" idx="0"/>
          </p:cNvCxnSpPr>
          <p:nvPr/>
        </p:nvCxnSpPr>
        <p:spPr>
          <a:xfrm flipH="1">
            <a:off x="7782030" y="562907"/>
            <a:ext cx="1" cy="2204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32AF96FD-CA4D-F4BA-FBD8-116D3928704E}"/>
              </a:ext>
            </a:extLst>
          </p:cNvPr>
          <p:cNvSpPr/>
          <p:nvPr/>
        </p:nvSpPr>
        <p:spPr>
          <a:xfrm rot="5400000">
            <a:off x="9950424" y="1200005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BF779AF9-DCE3-7408-C759-79E05589C24C}"/>
              </a:ext>
            </a:extLst>
          </p:cNvPr>
          <p:cNvSpPr/>
          <p:nvPr/>
        </p:nvSpPr>
        <p:spPr>
          <a:xfrm rot="5400000">
            <a:off x="9831540" y="1318889"/>
            <a:ext cx="475536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9FFE0BD-87CC-41BB-E81B-44F3538321E3}"/>
              </a:ext>
            </a:extLst>
          </p:cNvPr>
          <p:cNvSpPr/>
          <p:nvPr/>
        </p:nvSpPr>
        <p:spPr>
          <a:xfrm rot="5400000">
            <a:off x="9828942" y="1791826"/>
            <a:ext cx="480732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0D4DDBA4-B79C-D37B-2E92-D97C74DCC0D9}"/>
              </a:ext>
            </a:extLst>
          </p:cNvPr>
          <p:cNvSpPr/>
          <p:nvPr/>
        </p:nvSpPr>
        <p:spPr>
          <a:xfrm rot="5400000">
            <a:off x="9831540" y="2269959"/>
            <a:ext cx="475536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F86FAE4C-247E-D0DB-D0E1-AC321BC58BB7}"/>
              </a:ext>
            </a:extLst>
          </p:cNvPr>
          <p:cNvSpPr/>
          <p:nvPr/>
        </p:nvSpPr>
        <p:spPr>
          <a:xfrm rot="5400000">
            <a:off x="9828942" y="2742897"/>
            <a:ext cx="480732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1FCF2362-2C03-C4F7-0279-7A3396155888}"/>
              </a:ext>
            </a:extLst>
          </p:cNvPr>
          <p:cNvSpPr/>
          <p:nvPr/>
        </p:nvSpPr>
        <p:spPr>
          <a:xfrm>
            <a:off x="9533882" y="1191278"/>
            <a:ext cx="237768" cy="478954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9E8E97E3-07BA-36AE-52CF-073166EADF4C}"/>
              </a:ext>
            </a:extLst>
          </p:cNvPr>
          <p:cNvCxnSpPr>
            <a:cxnSpLocks/>
            <a:stCxn id="132" idx="2"/>
            <a:endCxn id="136" idx="3"/>
          </p:cNvCxnSpPr>
          <p:nvPr/>
        </p:nvCxnSpPr>
        <p:spPr>
          <a:xfrm flipH="1" flipV="1">
            <a:off x="9771650" y="1430755"/>
            <a:ext cx="182323" cy="3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DFBB6684-517B-4694-F1C7-088E8791BECF}"/>
              </a:ext>
            </a:extLst>
          </p:cNvPr>
          <p:cNvSpPr/>
          <p:nvPr/>
        </p:nvSpPr>
        <p:spPr>
          <a:xfrm rot="5400000">
            <a:off x="6637842" y="1314430"/>
            <a:ext cx="46661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6359E336-3B17-D763-F0B2-730C8150EF03}"/>
              </a:ext>
            </a:extLst>
          </p:cNvPr>
          <p:cNvSpPr/>
          <p:nvPr/>
        </p:nvSpPr>
        <p:spPr>
          <a:xfrm rot="5400000">
            <a:off x="6637842" y="1789966"/>
            <a:ext cx="46661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7EDB4914-9E9D-7823-F744-0B618907A15E}"/>
              </a:ext>
            </a:extLst>
          </p:cNvPr>
          <p:cNvSpPr/>
          <p:nvPr/>
        </p:nvSpPr>
        <p:spPr>
          <a:xfrm rot="5400000">
            <a:off x="6617459" y="2285883"/>
            <a:ext cx="507383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94B97A35-54A0-75DF-BA84-79C1BF3AB4B4}"/>
              </a:ext>
            </a:extLst>
          </p:cNvPr>
          <p:cNvSpPr/>
          <p:nvPr/>
        </p:nvSpPr>
        <p:spPr>
          <a:xfrm rot="5400000">
            <a:off x="6633383" y="2745495"/>
            <a:ext cx="475536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D5E09739-8626-72D4-9C11-AC527091DB8E}"/>
              </a:ext>
            </a:extLst>
          </p:cNvPr>
          <p:cNvSpPr/>
          <p:nvPr/>
        </p:nvSpPr>
        <p:spPr>
          <a:xfrm>
            <a:off x="7174648" y="1663074"/>
            <a:ext cx="237768" cy="484453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8D87DF9E-87F0-9828-4316-D89BAE285732}"/>
              </a:ext>
            </a:extLst>
          </p:cNvPr>
          <p:cNvSpPr/>
          <p:nvPr/>
        </p:nvSpPr>
        <p:spPr>
          <a:xfrm>
            <a:off x="7560456" y="1659356"/>
            <a:ext cx="460576" cy="488171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DE50CA1F-56D8-9C18-9B45-27B3B6D5ABA8}"/>
              </a:ext>
            </a:extLst>
          </p:cNvPr>
          <p:cNvCxnSpPr>
            <a:cxnSpLocks/>
          </p:cNvCxnSpPr>
          <p:nvPr/>
        </p:nvCxnSpPr>
        <p:spPr>
          <a:xfrm>
            <a:off x="6986487" y="2028644"/>
            <a:ext cx="188161" cy="3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02B9C64D-B793-CD1F-B670-29E11A7D3065}"/>
              </a:ext>
            </a:extLst>
          </p:cNvPr>
          <p:cNvSpPr/>
          <p:nvPr/>
        </p:nvSpPr>
        <p:spPr>
          <a:xfrm>
            <a:off x="7544263" y="3352245"/>
            <a:ext cx="23776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8C360190-3AB9-08B6-4531-BB7A5408FC1E}"/>
              </a:ext>
            </a:extLst>
          </p:cNvPr>
          <p:cNvSpPr/>
          <p:nvPr/>
        </p:nvSpPr>
        <p:spPr>
          <a:xfrm>
            <a:off x="7544261" y="3352245"/>
            <a:ext cx="475538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2721B6A-6F4D-DD43-5663-55D697277BC9}"/>
              </a:ext>
            </a:extLst>
          </p:cNvPr>
          <p:cNvSpPr/>
          <p:nvPr/>
        </p:nvSpPr>
        <p:spPr>
          <a:xfrm>
            <a:off x="8013634" y="3352245"/>
            <a:ext cx="481700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87CAB844-4D52-BC8A-7CEC-64CD8C7994FC}"/>
              </a:ext>
            </a:extLst>
          </p:cNvPr>
          <p:cNvSpPr/>
          <p:nvPr/>
        </p:nvSpPr>
        <p:spPr>
          <a:xfrm>
            <a:off x="8492252" y="3352245"/>
            <a:ext cx="478617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D1CCB862-9DAF-4370-1E2B-EA9843025D0B}"/>
              </a:ext>
            </a:extLst>
          </p:cNvPr>
          <p:cNvSpPr/>
          <p:nvPr/>
        </p:nvSpPr>
        <p:spPr>
          <a:xfrm>
            <a:off x="8967787" y="3352245"/>
            <a:ext cx="478617" cy="230670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3246C454-FE1C-F7FA-D2A0-0D55022BEB37}"/>
              </a:ext>
            </a:extLst>
          </p:cNvPr>
          <p:cNvCxnSpPr>
            <a:cxnSpLocks/>
            <a:endCxn id="147" idx="0"/>
          </p:cNvCxnSpPr>
          <p:nvPr/>
        </p:nvCxnSpPr>
        <p:spPr>
          <a:xfrm>
            <a:off x="8251401" y="2663827"/>
            <a:ext cx="3083" cy="6884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B85E1135-2992-167E-C30E-B5DADBBD23C2}"/>
              </a:ext>
            </a:extLst>
          </p:cNvPr>
          <p:cNvCxnSpPr>
            <a:cxnSpLocks/>
          </p:cNvCxnSpPr>
          <p:nvPr/>
        </p:nvCxnSpPr>
        <p:spPr>
          <a:xfrm flipH="1">
            <a:off x="7782030" y="2654910"/>
            <a:ext cx="46937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BAD14AF6-819A-AF45-3FBF-A91200FEA350}"/>
              </a:ext>
            </a:extLst>
          </p:cNvPr>
          <p:cNvCxnSpPr>
            <a:cxnSpLocks/>
            <a:stCxn id="143" idx="2"/>
          </p:cNvCxnSpPr>
          <p:nvPr/>
        </p:nvCxnSpPr>
        <p:spPr>
          <a:xfrm>
            <a:off x="7790744" y="2147527"/>
            <a:ext cx="0" cy="5219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59B5D151-76BC-1EBE-0482-E27627BB727A}"/>
              </a:ext>
            </a:extLst>
          </p:cNvPr>
          <p:cNvCxnSpPr>
            <a:cxnSpLocks/>
          </p:cNvCxnSpPr>
          <p:nvPr/>
        </p:nvCxnSpPr>
        <p:spPr>
          <a:xfrm>
            <a:off x="7412416" y="2023275"/>
            <a:ext cx="170442" cy="0"/>
          </a:xfrm>
          <a:prstGeom prst="straightConnector1">
            <a:avLst/>
          </a:prstGeom>
          <a:ln w="38100">
            <a:solidFill>
              <a:srgbClr val="B07BA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C13139EC-D043-6F83-08FA-12DFB40D60EA}"/>
              </a:ext>
            </a:extLst>
          </p:cNvPr>
          <p:cNvCxnSpPr>
            <a:cxnSpLocks/>
          </p:cNvCxnSpPr>
          <p:nvPr/>
        </p:nvCxnSpPr>
        <p:spPr>
          <a:xfrm>
            <a:off x="7854070" y="1014064"/>
            <a:ext cx="0" cy="627865"/>
          </a:xfrm>
          <a:prstGeom prst="straightConnector1">
            <a:avLst/>
          </a:prstGeom>
          <a:ln w="38100">
            <a:solidFill>
              <a:srgbClr val="B07BA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B45316F8-873D-6FFC-4C1E-BE0AD15775C4}"/>
              </a:ext>
            </a:extLst>
          </p:cNvPr>
          <p:cNvCxnSpPr>
            <a:cxnSpLocks/>
          </p:cNvCxnSpPr>
          <p:nvPr/>
        </p:nvCxnSpPr>
        <p:spPr>
          <a:xfrm>
            <a:off x="7957508" y="1430755"/>
            <a:ext cx="1" cy="207894"/>
          </a:xfrm>
          <a:prstGeom prst="straightConnector1">
            <a:avLst/>
          </a:prstGeom>
          <a:ln w="38100">
            <a:solidFill>
              <a:srgbClr val="B07BA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E80D4524-9B89-517B-DC37-9B629803D685}"/>
              </a:ext>
            </a:extLst>
          </p:cNvPr>
          <p:cNvCxnSpPr>
            <a:cxnSpLocks/>
          </p:cNvCxnSpPr>
          <p:nvPr/>
        </p:nvCxnSpPr>
        <p:spPr>
          <a:xfrm flipH="1">
            <a:off x="7957508" y="1445323"/>
            <a:ext cx="1576374" cy="0"/>
          </a:xfrm>
          <a:prstGeom prst="straightConnector1">
            <a:avLst/>
          </a:prstGeom>
          <a:ln w="38100">
            <a:solidFill>
              <a:srgbClr val="B07BA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>
            <a:extLst>
              <a:ext uri="{FF2B5EF4-FFF2-40B4-BE49-F238E27FC236}">
                <a16:creationId xmlns:a16="http://schemas.microsoft.com/office/drawing/2014/main" id="{48CE1D78-8883-D1EA-C79D-C87FDFDF3762}"/>
              </a:ext>
            </a:extLst>
          </p:cNvPr>
          <p:cNvSpPr/>
          <p:nvPr/>
        </p:nvSpPr>
        <p:spPr>
          <a:xfrm>
            <a:off x="7544263" y="1196457"/>
            <a:ext cx="1881727" cy="188430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84F38804-07B9-C7F3-74E7-31B4A6306FB1}"/>
              </a:ext>
            </a:extLst>
          </p:cNvPr>
          <p:cNvCxnSpPr>
            <a:cxnSpLocks/>
          </p:cNvCxnSpPr>
          <p:nvPr/>
        </p:nvCxnSpPr>
        <p:spPr>
          <a:xfrm>
            <a:off x="7544263" y="1663074"/>
            <a:ext cx="1881727" cy="0"/>
          </a:xfrm>
          <a:prstGeom prst="line">
            <a:avLst/>
          </a:prstGeom>
          <a:ln w="12700"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94DD7397-1555-3733-830A-ED4043964585}"/>
              </a:ext>
            </a:extLst>
          </p:cNvPr>
          <p:cNvCxnSpPr>
            <a:cxnSpLocks/>
            <a:endCxn id="157" idx="3"/>
          </p:cNvCxnSpPr>
          <p:nvPr/>
        </p:nvCxnSpPr>
        <p:spPr>
          <a:xfrm flipV="1">
            <a:off x="7544263" y="2138610"/>
            <a:ext cx="1881727" cy="8917"/>
          </a:xfrm>
          <a:prstGeom prst="line">
            <a:avLst/>
          </a:prstGeom>
          <a:ln w="12700"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BBD08A49-C92A-AA8C-04D8-FFE52649304F}"/>
              </a:ext>
            </a:extLst>
          </p:cNvPr>
          <p:cNvSpPr txBox="1"/>
          <p:nvPr/>
        </p:nvSpPr>
        <p:spPr>
          <a:xfrm>
            <a:off x="6536829" y="955304"/>
            <a:ext cx="7164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Q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: </a:t>
            </a:r>
            <a:r>
              <a:rPr lang="en-US" altLang="zh-CN" sz="1200" i="1" kern="0" dirty="0"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S</a:t>
            </a: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 x d</a:t>
            </a:r>
            <a:endParaRPr kumimoji="0" lang="zh-CN" altLang="en-US" sz="12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18EEF5E0-FEA6-2CCA-6049-BCE77D113E15}"/>
              </a:ext>
            </a:extLst>
          </p:cNvPr>
          <p:cNvSpPr txBox="1"/>
          <p:nvPr/>
        </p:nvSpPr>
        <p:spPr>
          <a:xfrm>
            <a:off x="6871151" y="295158"/>
            <a:ext cx="711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K</a:t>
            </a:r>
            <a:r>
              <a:rPr kumimoji="0" lang="en-US" altLang="zh-CN" sz="1200" b="1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T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: </a:t>
            </a:r>
            <a:r>
              <a:rPr lang="en-US" altLang="zh-CN" sz="1200" i="1" kern="0" dirty="0"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d</a:t>
            </a: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 x S</a:t>
            </a:r>
            <a:endParaRPr kumimoji="0" lang="zh-CN" altLang="en-US" sz="12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C1B34501-69FA-A809-EDAC-06BAABCCE616}"/>
              </a:ext>
            </a:extLst>
          </p:cNvPr>
          <p:cNvSpPr txBox="1"/>
          <p:nvPr/>
        </p:nvSpPr>
        <p:spPr>
          <a:xfrm>
            <a:off x="9730294" y="955304"/>
            <a:ext cx="7164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V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: </a:t>
            </a:r>
            <a:r>
              <a:rPr lang="en-US" altLang="zh-CN" sz="1200" i="1" kern="0" dirty="0"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S</a:t>
            </a: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 x d</a:t>
            </a:r>
            <a:endParaRPr kumimoji="0" lang="zh-CN" altLang="en-US" sz="12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166AA72E-F421-F6F7-6F2E-4B82F6956C75}"/>
              </a:ext>
            </a:extLst>
          </p:cNvPr>
          <p:cNvCxnSpPr/>
          <p:nvPr/>
        </p:nvCxnSpPr>
        <p:spPr>
          <a:xfrm>
            <a:off x="7544263" y="241743"/>
            <a:ext cx="190214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41111C22-C8FA-321B-62F8-6D0A19F6685A}"/>
              </a:ext>
            </a:extLst>
          </p:cNvPr>
          <p:cNvCxnSpPr>
            <a:cxnSpLocks/>
          </p:cNvCxnSpPr>
          <p:nvPr/>
        </p:nvCxnSpPr>
        <p:spPr>
          <a:xfrm flipH="1">
            <a:off x="10314927" y="1196456"/>
            <a:ext cx="4701" cy="191802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FCAB132A-8069-E821-7E93-DDE2F09D23D8}"/>
              </a:ext>
            </a:extLst>
          </p:cNvPr>
          <p:cNvSpPr txBox="1"/>
          <p:nvPr/>
        </p:nvSpPr>
        <p:spPr>
          <a:xfrm>
            <a:off x="8006519" y="783481"/>
            <a:ext cx="1179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1" kern="0" dirty="0"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d</a:t>
            </a: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 x </a:t>
            </a:r>
            <a:r>
              <a:rPr kumimoji="0" lang="en-US" altLang="zh-CN" sz="1200" b="0" i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B</a:t>
            </a:r>
            <a:r>
              <a:rPr kumimoji="0" lang="en-US" altLang="zh-CN" sz="1200" b="0" i="1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c</a:t>
            </a:r>
            <a:endParaRPr kumimoji="0" lang="zh-CN" altLang="en-US" sz="1200" b="0" i="1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D7B387D4-27D8-2214-578B-24C73F1C81F9}"/>
              </a:ext>
            </a:extLst>
          </p:cNvPr>
          <p:cNvSpPr txBox="1"/>
          <p:nvPr/>
        </p:nvSpPr>
        <p:spPr>
          <a:xfrm>
            <a:off x="7026608" y="1389796"/>
            <a:ext cx="6253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B</a:t>
            </a:r>
            <a:r>
              <a:rPr kumimoji="0" lang="en-US" altLang="zh-CN" sz="1200" b="0" i="1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r</a:t>
            </a: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 x d</a:t>
            </a:r>
            <a:endParaRPr kumimoji="0" lang="zh-CN" altLang="en-US" sz="1200" b="0" i="1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D3356F6F-F2C6-1D5D-F8D2-A8DB3CFFC9D0}"/>
              </a:ext>
            </a:extLst>
          </p:cNvPr>
          <p:cNvSpPr txBox="1"/>
          <p:nvPr/>
        </p:nvSpPr>
        <p:spPr>
          <a:xfrm>
            <a:off x="8050428" y="1863719"/>
            <a:ext cx="6253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B</a:t>
            </a:r>
            <a:r>
              <a:rPr kumimoji="0" lang="en-US" altLang="zh-CN" sz="1200" b="0" i="1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r</a:t>
            </a: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 x </a:t>
            </a:r>
            <a:r>
              <a:rPr kumimoji="0" lang="en-US" altLang="zh-CN" sz="1200" b="0" i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B</a:t>
            </a:r>
            <a:r>
              <a:rPr kumimoji="0" lang="en-US" altLang="zh-CN" sz="1200" b="0" i="1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c</a:t>
            </a:r>
            <a:endParaRPr kumimoji="0" lang="zh-CN" altLang="en-US" sz="1200" b="0" i="1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C90EA2A6-B934-E642-814B-79BC75AEA1D3}"/>
              </a:ext>
            </a:extLst>
          </p:cNvPr>
          <p:cNvSpPr txBox="1"/>
          <p:nvPr/>
        </p:nvSpPr>
        <p:spPr>
          <a:xfrm>
            <a:off x="9377300" y="1608311"/>
            <a:ext cx="6253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B</a:t>
            </a:r>
            <a:r>
              <a:rPr kumimoji="0" lang="en-US" altLang="zh-CN" sz="1200" b="0" i="1" u="none" strike="noStrike" kern="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c</a:t>
            </a: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 x d</a:t>
            </a:r>
            <a:endParaRPr kumimoji="0" lang="zh-CN" altLang="en-US" sz="1200" b="0" i="1" u="none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5DE45330-6E15-6079-F7F2-88FD4B08A4DA}"/>
              </a:ext>
            </a:extLst>
          </p:cNvPr>
          <p:cNvSpPr txBox="1"/>
          <p:nvPr/>
        </p:nvSpPr>
        <p:spPr>
          <a:xfrm>
            <a:off x="7928080" y="538271"/>
            <a:ext cx="1910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Copy Block to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SRAM</a:t>
            </a:r>
            <a:endParaRPr kumimoji="0" lang="zh-CN" altLang="en-US" sz="1200" b="1" i="1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28FB5CE-ED1B-7DFE-97BE-0269ADCB01D1}"/>
              </a:ext>
            </a:extLst>
          </p:cNvPr>
          <p:cNvSpPr txBox="1"/>
          <p:nvPr/>
        </p:nvSpPr>
        <p:spPr>
          <a:xfrm>
            <a:off x="7004205" y="2140480"/>
            <a:ext cx="578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Copy</a:t>
            </a:r>
            <a:endParaRPr kumimoji="0" lang="zh-CN" altLang="en-US" sz="1200" b="1" i="1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019B443E-E68A-F9AF-6F4A-72D178095B44}"/>
              </a:ext>
            </a:extLst>
          </p:cNvPr>
          <p:cNvSpPr txBox="1"/>
          <p:nvPr/>
        </p:nvSpPr>
        <p:spPr>
          <a:xfrm>
            <a:off x="9424010" y="852781"/>
            <a:ext cx="578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Copy</a:t>
            </a:r>
            <a:endParaRPr kumimoji="0" lang="zh-CN" altLang="en-US" sz="1200" b="1" i="1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DC24578F-98AD-C55F-7AFD-4FEA5C8B6C2A}"/>
              </a:ext>
            </a:extLst>
          </p:cNvPr>
          <p:cNvCxnSpPr>
            <a:cxnSpLocks/>
          </p:cNvCxnSpPr>
          <p:nvPr/>
        </p:nvCxnSpPr>
        <p:spPr>
          <a:xfrm flipH="1">
            <a:off x="6624179" y="1196456"/>
            <a:ext cx="4701" cy="191802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885DAFAF-84E9-3591-CBB6-E4E295E36CCC}"/>
              </a:ext>
            </a:extLst>
          </p:cNvPr>
          <p:cNvCxnSpPr/>
          <p:nvPr/>
        </p:nvCxnSpPr>
        <p:spPr>
          <a:xfrm>
            <a:off x="7544263" y="3705347"/>
            <a:ext cx="190214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93725E77-A5D1-263B-EED3-B0285E78404E}"/>
              </a:ext>
            </a:extLst>
          </p:cNvPr>
          <p:cNvSpPr txBox="1"/>
          <p:nvPr/>
        </p:nvSpPr>
        <p:spPr>
          <a:xfrm>
            <a:off x="8050428" y="-16190"/>
            <a:ext cx="9710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Inner Loop</a:t>
            </a:r>
            <a:endParaRPr kumimoji="0" lang="zh-CN" altLang="en-US" sz="1200" b="1" i="1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AA024DE2-1ABB-04E1-CFEC-2EEC757F8380}"/>
              </a:ext>
            </a:extLst>
          </p:cNvPr>
          <p:cNvSpPr txBox="1"/>
          <p:nvPr/>
        </p:nvSpPr>
        <p:spPr>
          <a:xfrm rot="5400000">
            <a:off x="9953408" y="2045484"/>
            <a:ext cx="9710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Inner Loop</a:t>
            </a:r>
            <a:endParaRPr kumimoji="0" lang="zh-CN" altLang="en-US" sz="1200" b="1" i="1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E7033AD6-97D3-8E7D-C34D-1C56CCEFFFE1}"/>
              </a:ext>
            </a:extLst>
          </p:cNvPr>
          <p:cNvSpPr txBox="1"/>
          <p:nvPr/>
        </p:nvSpPr>
        <p:spPr>
          <a:xfrm>
            <a:off x="8035765" y="3698252"/>
            <a:ext cx="9710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Outer Loop</a:t>
            </a:r>
            <a:endParaRPr kumimoji="0" lang="zh-CN" altLang="en-US" sz="12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8F8B5544-1905-1D7C-9D6D-E1EF9F238450}"/>
              </a:ext>
            </a:extLst>
          </p:cNvPr>
          <p:cNvSpPr txBox="1"/>
          <p:nvPr/>
        </p:nvSpPr>
        <p:spPr>
          <a:xfrm rot="16200000">
            <a:off x="6006367" y="1890143"/>
            <a:ext cx="9710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Outer Loop</a:t>
            </a:r>
            <a:endParaRPr kumimoji="0" lang="zh-CN" altLang="en-US" sz="1200" b="1" i="1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BA038EC5-67D8-CDDB-8409-41B5CCA43D62}"/>
              </a:ext>
            </a:extLst>
          </p:cNvPr>
          <p:cNvSpPr txBox="1"/>
          <p:nvPr/>
        </p:nvSpPr>
        <p:spPr>
          <a:xfrm>
            <a:off x="8387850" y="3061291"/>
            <a:ext cx="12471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Output to 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HBM</a:t>
            </a:r>
            <a:endParaRPr kumimoji="0" lang="zh-CN" altLang="en-US" sz="1200" b="1" i="1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E6983F98-D503-9B3D-357E-E14774A3E9AF}"/>
              </a:ext>
            </a:extLst>
          </p:cNvPr>
          <p:cNvSpPr txBox="1"/>
          <p:nvPr/>
        </p:nvSpPr>
        <p:spPr>
          <a:xfrm>
            <a:off x="9440239" y="3354299"/>
            <a:ext cx="13184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s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m(QK</a:t>
            </a:r>
            <a:r>
              <a:rPr kumimoji="0" lang="en-US" altLang="zh-CN" sz="1200" b="1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T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)V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: </a:t>
            </a:r>
            <a:r>
              <a:rPr lang="en-US" altLang="zh-CN" sz="1200" i="1" kern="0" dirty="0"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S</a:t>
            </a:r>
            <a:r>
              <a:rPr kumimoji="0" lang="en-US" altLang="zh-CN" sz="12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宋体" panose="02010600030101010101" pitchFamily="2" charset="-122"/>
                <a:cs typeface="Arial Narrow" panose="020B0604020202020204" pitchFamily="34" charset="0"/>
              </a:rPr>
              <a:t> x d</a:t>
            </a:r>
            <a:endParaRPr kumimoji="0" lang="zh-CN" altLang="en-US" sz="120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73D4F8DC-1A44-D238-C6FE-38D73403AE0E}"/>
              </a:ext>
            </a:extLst>
          </p:cNvPr>
          <p:cNvSpPr/>
          <p:nvPr/>
        </p:nvSpPr>
        <p:spPr>
          <a:xfrm>
            <a:off x="7418861" y="4288873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26018C23-9C58-A015-F018-C0898D336F71}"/>
              </a:ext>
            </a:extLst>
          </p:cNvPr>
          <p:cNvSpPr/>
          <p:nvPr/>
        </p:nvSpPr>
        <p:spPr>
          <a:xfrm>
            <a:off x="8001742" y="4288873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D0D9EC70-ED13-74C5-2BE6-9F9EBC6735CF}"/>
              </a:ext>
            </a:extLst>
          </p:cNvPr>
          <p:cNvSpPr/>
          <p:nvPr/>
        </p:nvSpPr>
        <p:spPr>
          <a:xfrm>
            <a:off x="8591054" y="4288873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4AAC7C7E-CF3F-D990-EE7C-C82317BCF564}"/>
              </a:ext>
            </a:extLst>
          </p:cNvPr>
          <p:cNvSpPr/>
          <p:nvPr/>
        </p:nvSpPr>
        <p:spPr>
          <a:xfrm>
            <a:off x="9173935" y="4288873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DC7A1D21-FE42-C509-B703-F11AF34EFF85}"/>
              </a:ext>
            </a:extLst>
          </p:cNvPr>
          <p:cNvSpPr/>
          <p:nvPr/>
        </p:nvSpPr>
        <p:spPr>
          <a:xfrm>
            <a:off x="7418861" y="4896920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B2A2CA00-E1CC-B135-6ED6-43FE3A34C5F1}"/>
              </a:ext>
            </a:extLst>
          </p:cNvPr>
          <p:cNvSpPr/>
          <p:nvPr/>
        </p:nvSpPr>
        <p:spPr>
          <a:xfrm>
            <a:off x="8001742" y="4896920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3EA7841A-B0AD-B0FC-C718-B95CC619C8C5}"/>
              </a:ext>
            </a:extLst>
          </p:cNvPr>
          <p:cNvSpPr/>
          <p:nvPr/>
        </p:nvSpPr>
        <p:spPr>
          <a:xfrm>
            <a:off x="8591054" y="4896920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7DDD4BF7-F445-6E1D-EBA5-DDD082E07705}"/>
              </a:ext>
            </a:extLst>
          </p:cNvPr>
          <p:cNvSpPr/>
          <p:nvPr/>
        </p:nvSpPr>
        <p:spPr>
          <a:xfrm>
            <a:off x="9173935" y="4896920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8BD09BE5-A9F5-81C0-5E36-A03F2DEC87F2}"/>
              </a:ext>
            </a:extLst>
          </p:cNvPr>
          <p:cNvSpPr/>
          <p:nvPr/>
        </p:nvSpPr>
        <p:spPr>
          <a:xfrm>
            <a:off x="7418861" y="5504967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D8F26DB3-5F3C-E082-CBC0-A844D3E50B5B}"/>
              </a:ext>
            </a:extLst>
          </p:cNvPr>
          <p:cNvSpPr/>
          <p:nvPr/>
        </p:nvSpPr>
        <p:spPr>
          <a:xfrm>
            <a:off x="8001742" y="5504967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993CEB51-D702-DD29-78B9-975BA81707FA}"/>
              </a:ext>
            </a:extLst>
          </p:cNvPr>
          <p:cNvSpPr/>
          <p:nvPr/>
        </p:nvSpPr>
        <p:spPr>
          <a:xfrm>
            <a:off x="8591054" y="5504967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DD25E382-790F-4F77-55B2-19D507789C8A}"/>
              </a:ext>
            </a:extLst>
          </p:cNvPr>
          <p:cNvSpPr/>
          <p:nvPr/>
        </p:nvSpPr>
        <p:spPr>
          <a:xfrm>
            <a:off x="9173935" y="5504967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FC705A80-A403-76FE-62CB-49A83E8A803C}"/>
              </a:ext>
            </a:extLst>
          </p:cNvPr>
          <p:cNvSpPr/>
          <p:nvPr/>
        </p:nvSpPr>
        <p:spPr>
          <a:xfrm>
            <a:off x="7418861" y="6113014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7FC7F850-3E68-3053-FB03-E26D6120C610}"/>
              </a:ext>
            </a:extLst>
          </p:cNvPr>
          <p:cNvSpPr/>
          <p:nvPr/>
        </p:nvSpPr>
        <p:spPr>
          <a:xfrm>
            <a:off x="8001742" y="6113014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AE1D6A73-9DA3-656A-A0A4-E40B5485CD9C}"/>
              </a:ext>
            </a:extLst>
          </p:cNvPr>
          <p:cNvSpPr/>
          <p:nvPr/>
        </p:nvSpPr>
        <p:spPr>
          <a:xfrm>
            <a:off x="8591054" y="6113014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95DFB1D0-1DA1-CB2B-A672-8DF3A9D059E6}"/>
              </a:ext>
            </a:extLst>
          </p:cNvPr>
          <p:cNvSpPr/>
          <p:nvPr/>
        </p:nvSpPr>
        <p:spPr>
          <a:xfrm>
            <a:off x="9173935" y="6113014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4A8296AA-297C-A881-DF19-B275B12A31FE}"/>
              </a:ext>
            </a:extLst>
          </p:cNvPr>
          <p:cNvSpPr/>
          <p:nvPr/>
        </p:nvSpPr>
        <p:spPr>
          <a:xfrm>
            <a:off x="7418861" y="4288873"/>
            <a:ext cx="1138546" cy="1216089"/>
          </a:xfrm>
          <a:prstGeom prst="rect">
            <a:avLst/>
          </a:prstGeom>
          <a:solidFill>
            <a:srgbClr val="168638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8" name="任意多边形: 形状 197">
            <a:extLst>
              <a:ext uri="{FF2B5EF4-FFF2-40B4-BE49-F238E27FC236}">
                <a16:creationId xmlns:a16="http://schemas.microsoft.com/office/drawing/2014/main" id="{FFBD5201-1A7A-6739-D131-C330DD51EA1A}"/>
              </a:ext>
            </a:extLst>
          </p:cNvPr>
          <p:cNvSpPr/>
          <p:nvPr/>
        </p:nvSpPr>
        <p:spPr>
          <a:xfrm>
            <a:off x="7411720" y="2143760"/>
            <a:ext cx="1132840" cy="2148840"/>
          </a:xfrm>
          <a:custGeom>
            <a:avLst/>
            <a:gdLst>
              <a:gd name="connsiteX0" fmla="*/ 0 w 1132840"/>
              <a:gd name="connsiteY0" fmla="*/ 2143760 h 2148840"/>
              <a:gd name="connsiteX1" fmla="*/ 1132840 w 1132840"/>
              <a:gd name="connsiteY1" fmla="*/ 2148840 h 2148840"/>
              <a:gd name="connsiteX2" fmla="*/ 619760 w 1132840"/>
              <a:gd name="connsiteY2" fmla="*/ 0 h 2148840"/>
              <a:gd name="connsiteX3" fmla="*/ 142240 w 1132840"/>
              <a:gd name="connsiteY3" fmla="*/ 5080 h 2148840"/>
              <a:gd name="connsiteX4" fmla="*/ 0 w 1132840"/>
              <a:gd name="connsiteY4" fmla="*/ 2143760 h 21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2840" h="2148840">
                <a:moveTo>
                  <a:pt x="0" y="2143760"/>
                </a:moveTo>
                <a:lnTo>
                  <a:pt x="1132840" y="2148840"/>
                </a:lnTo>
                <a:lnTo>
                  <a:pt x="619760" y="0"/>
                </a:lnTo>
                <a:lnTo>
                  <a:pt x="142240" y="5080"/>
                </a:lnTo>
                <a:lnTo>
                  <a:pt x="0" y="2143760"/>
                </a:lnTo>
                <a:close/>
              </a:path>
            </a:pathLst>
          </a:custGeom>
          <a:solidFill>
            <a:srgbClr val="B9DAC3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665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03960-962F-1AFB-D533-D60A7B0A0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961614-BA7B-6B0F-A52A-3DEDD72EA092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Detailed FlatAttention Dataflow</a:t>
            </a:r>
          </a:p>
        </p:txBody>
      </p:sp>
      <p:sp>
        <p:nvSpPr>
          <p:cNvPr id="547" name="任意多边形: 形状 546">
            <a:extLst>
              <a:ext uri="{FF2B5EF4-FFF2-40B4-BE49-F238E27FC236}">
                <a16:creationId xmlns:a16="http://schemas.microsoft.com/office/drawing/2014/main" id="{D0BD469A-F572-1469-84B1-944426040579}"/>
              </a:ext>
            </a:extLst>
          </p:cNvPr>
          <p:cNvSpPr/>
          <p:nvPr/>
        </p:nvSpPr>
        <p:spPr>
          <a:xfrm>
            <a:off x="301776" y="4347035"/>
            <a:ext cx="1219200" cy="1329267"/>
          </a:xfrm>
          <a:custGeom>
            <a:avLst/>
            <a:gdLst>
              <a:gd name="connsiteX0" fmla="*/ 0 w 1219200"/>
              <a:gd name="connsiteY0" fmla="*/ 0 h 1329267"/>
              <a:gd name="connsiteX1" fmla="*/ 673100 w 1219200"/>
              <a:gd name="connsiteY1" fmla="*/ 1329267 h 1329267"/>
              <a:gd name="connsiteX2" fmla="*/ 1214967 w 1219200"/>
              <a:gd name="connsiteY2" fmla="*/ 1329267 h 1329267"/>
              <a:gd name="connsiteX3" fmla="*/ 1219200 w 1219200"/>
              <a:gd name="connsiteY3" fmla="*/ 833967 h 1329267"/>
              <a:gd name="connsiteX4" fmla="*/ 1210734 w 1219200"/>
              <a:gd name="connsiteY4" fmla="*/ 4233 h 1329267"/>
              <a:gd name="connsiteX5" fmla="*/ 0 w 1219200"/>
              <a:gd name="connsiteY5" fmla="*/ 0 h 132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" h="1329267">
                <a:moveTo>
                  <a:pt x="0" y="0"/>
                </a:moveTo>
                <a:lnTo>
                  <a:pt x="673100" y="1329267"/>
                </a:lnTo>
                <a:lnTo>
                  <a:pt x="1214967" y="1329267"/>
                </a:lnTo>
                <a:lnTo>
                  <a:pt x="1219200" y="833967"/>
                </a:lnTo>
                <a:lnTo>
                  <a:pt x="1210734" y="4233"/>
                </a:lnTo>
                <a:lnTo>
                  <a:pt x="0" y="0"/>
                </a:lnTo>
                <a:close/>
              </a:path>
            </a:pathLst>
          </a:custGeom>
          <a:solidFill>
            <a:srgbClr val="B9DAC3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48" name="矩形 547">
            <a:extLst>
              <a:ext uri="{FF2B5EF4-FFF2-40B4-BE49-F238E27FC236}">
                <a16:creationId xmlns:a16="http://schemas.microsoft.com/office/drawing/2014/main" id="{0E171104-84A3-F65A-71D9-3675E49E9925}"/>
              </a:ext>
            </a:extLst>
          </p:cNvPr>
          <p:cNvSpPr/>
          <p:nvPr/>
        </p:nvSpPr>
        <p:spPr>
          <a:xfrm>
            <a:off x="368133" y="1872349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49" name="矩形 548">
            <a:extLst>
              <a:ext uri="{FF2B5EF4-FFF2-40B4-BE49-F238E27FC236}">
                <a16:creationId xmlns:a16="http://schemas.microsoft.com/office/drawing/2014/main" id="{73A47350-2E61-591A-E2C3-988AD005A764}"/>
              </a:ext>
            </a:extLst>
          </p:cNvPr>
          <p:cNvSpPr/>
          <p:nvPr/>
        </p:nvSpPr>
        <p:spPr>
          <a:xfrm>
            <a:off x="951014" y="1872349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0" name="矩形 549">
            <a:extLst>
              <a:ext uri="{FF2B5EF4-FFF2-40B4-BE49-F238E27FC236}">
                <a16:creationId xmlns:a16="http://schemas.microsoft.com/office/drawing/2014/main" id="{58EC37E0-89D9-BA5F-97A2-F84A961EE9F3}"/>
              </a:ext>
            </a:extLst>
          </p:cNvPr>
          <p:cNvSpPr/>
          <p:nvPr/>
        </p:nvSpPr>
        <p:spPr>
          <a:xfrm>
            <a:off x="1540326" y="1872349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1" name="矩形 550">
            <a:extLst>
              <a:ext uri="{FF2B5EF4-FFF2-40B4-BE49-F238E27FC236}">
                <a16:creationId xmlns:a16="http://schemas.microsoft.com/office/drawing/2014/main" id="{38BACD8A-40F2-13DF-7990-1DD9972AED42}"/>
              </a:ext>
            </a:extLst>
          </p:cNvPr>
          <p:cNvSpPr/>
          <p:nvPr/>
        </p:nvSpPr>
        <p:spPr>
          <a:xfrm>
            <a:off x="2123207" y="1872349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2" name="矩形 551">
            <a:extLst>
              <a:ext uri="{FF2B5EF4-FFF2-40B4-BE49-F238E27FC236}">
                <a16:creationId xmlns:a16="http://schemas.microsoft.com/office/drawing/2014/main" id="{AE83C048-81CD-63BB-F90A-5689DB2CAF23}"/>
              </a:ext>
            </a:extLst>
          </p:cNvPr>
          <p:cNvSpPr/>
          <p:nvPr/>
        </p:nvSpPr>
        <p:spPr>
          <a:xfrm>
            <a:off x="368133" y="2480396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3" name="矩形 552">
            <a:extLst>
              <a:ext uri="{FF2B5EF4-FFF2-40B4-BE49-F238E27FC236}">
                <a16:creationId xmlns:a16="http://schemas.microsoft.com/office/drawing/2014/main" id="{BAB5D1FF-5A84-50E7-1C70-8D05CEEDABB6}"/>
              </a:ext>
            </a:extLst>
          </p:cNvPr>
          <p:cNvSpPr/>
          <p:nvPr/>
        </p:nvSpPr>
        <p:spPr>
          <a:xfrm>
            <a:off x="951014" y="2480396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4" name="矩形 553">
            <a:extLst>
              <a:ext uri="{FF2B5EF4-FFF2-40B4-BE49-F238E27FC236}">
                <a16:creationId xmlns:a16="http://schemas.microsoft.com/office/drawing/2014/main" id="{D0D6F571-830E-0091-D69A-F205326444CB}"/>
              </a:ext>
            </a:extLst>
          </p:cNvPr>
          <p:cNvSpPr/>
          <p:nvPr/>
        </p:nvSpPr>
        <p:spPr>
          <a:xfrm>
            <a:off x="1540326" y="2480396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5" name="矩形 554">
            <a:extLst>
              <a:ext uri="{FF2B5EF4-FFF2-40B4-BE49-F238E27FC236}">
                <a16:creationId xmlns:a16="http://schemas.microsoft.com/office/drawing/2014/main" id="{8FA66AA7-CD6F-D47A-C018-1F1928CFE333}"/>
              </a:ext>
            </a:extLst>
          </p:cNvPr>
          <p:cNvSpPr/>
          <p:nvPr/>
        </p:nvSpPr>
        <p:spPr>
          <a:xfrm>
            <a:off x="2123207" y="2480396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6" name="矩形 555">
            <a:extLst>
              <a:ext uri="{FF2B5EF4-FFF2-40B4-BE49-F238E27FC236}">
                <a16:creationId xmlns:a16="http://schemas.microsoft.com/office/drawing/2014/main" id="{9C55473F-BB00-A5E1-0932-7DB680A66B60}"/>
              </a:ext>
            </a:extLst>
          </p:cNvPr>
          <p:cNvSpPr/>
          <p:nvPr/>
        </p:nvSpPr>
        <p:spPr>
          <a:xfrm>
            <a:off x="368133" y="3088443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7" name="矩形 556">
            <a:extLst>
              <a:ext uri="{FF2B5EF4-FFF2-40B4-BE49-F238E27FC236}">
                <a16:creationId xmlns:a16="http://schemas.microsoft.com/office/drawing/2014/main" id="{CDE1D67C-E40B-A12F-6AE5-CFA876396D50}"/>
              </a:ext>
            </a:extLst>
          </p:cNvPr>
          <p:cNvSpPr/>
          <p:nvPr/>
        </p:nvSpPr>
        <p:spPr>
          <a:xfrm>
            <a:off x="951014" y="3088443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8" name="矩形 557">
            <a:extLst>
              <a:ext uri="{FF2B5EF4-FFF2-40B4-BE49-F238E27FC236}">
                <a16:creationId xmlns:a16="http://schemas.microsoft.com/office/drawing/2014/main" id="{75A05FCC-4D33-F9ED-9776-C0494A9707F5}"/>
              </a:ext>
            </a:extLst>
          </p:cNvPr>
          <p:cNvSpPr/>
          <p:nvPr/>
        </p:nvSpPr>
        <p:spPr>
          <a:xfrm>
            <a:off x="1540326" y="3088443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9" name="矩形 558">
            <a:extLst>
              <a:ext uri="{FF2B5EF4-FFF2-40B4-BE49-F238E27FC236}">
                <a16:creationId xmlns:a16="http://schemas.microsoft.com/office/drawing/2014/main" id="{76DE4E41-2838-8EBB-258B-720E818BDE5C}"/>
              </a:ext>
            </a:extLst>
          </p:cNvPr>
          <p:cNvSpPr/>
          <p:nvPr/>
        </p:nvSpPr>
        <p:spPr>
          <a:xfrm>
            <a:off x="2123207" y="3088443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0" name="矩形 559">
            <a:extLst>
              <a:ext uri="{FF2B5EF4-FFF2-40B4-BE49-F238E27FC236}">
                <a16:creationId xmlns:a16="http://schemas.microsoft.com/office/drawing/2014/main" id="{870CFEE3-581B-C9F9-465E-224B4E2754A3}"/>
              </a:ext>
            </a:extLst>
          </p:cNvPr>
          <p:cNvSpPr/>
          <p:nvPr/>
        </p:nvSpPr>
        <p:spPr>
          <a:xfrm>
            <a:off x="368133" y="3696490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1" name="矩形 560">
            <a:extLst>
              <a:ext uri="{FF2B5EF4-FFF2-40B4-BE49-F238E27FC236}">
                <a16:creationId xmlns:a16="http://schemas.microsoft.com/office/drawing/2014/main" id="{686E9154-079A-5447-1A0D-E9D06C7B8A3E}"/>
              </a:ext>
            </a:extLst>
          </p:cNvPr>
          <p:cNvSpPr/>
          <p:nvPr/>
        </p:nvSpPr>
        <p:spPr>
          <a:xfrm>
            <a:off x="951014" y="3696490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2" name="矩形 561">
            <a:extLst>
              <a:ext uri="{FF2B5EF4-FFF2-40B4-BE49-F238E27FC236}">
                <a16:creationId xmlns:a16="http://schemas.microsoft.com/office/drawing/2014/main" id="{EFDFA00E-D637-8D8E-29F1-5326EC87033C}"/>
              </a:ext>
            </a:extLst>
          </p:cNvPr>
          <p:cNvSpPr/>
          <p:nvPr/>
        </p:nvSpPr>
        <p:spPr>
          <a:xfrm>
            <a:off x="1540326" y="3696490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3" name="矩形 562">
            <a:extLst>
              <a:ext uri="{FF2B5EF4-FFF2-40B4-BE49-F238E27FC236}">
                <a16:creationId xmlns:a16="http://schemas.microsoft.com/office/drawing/2014/main" id="{DA84B6E8-8AB0-C3E7-5E2A-DF342587F90B}"/>
              </a:ext>
            </a:extLst>
          </p:cNvPr>
          <p:cNvSpPr/>
          <p:nvPr/>
        </p:nvSpPr>
        <p:spPr>
          <a:xfrm>
            <a:off x="2123207" y="3696490"/>
            <a:ext cx="549234" cy="575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Tile</a:t>
            </a:r>
            <a:endParaRPr lang="zh-CN" altLang="en-US" sz="14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4" name="矩形 563">
            <a:extLst>
              <a:ext uri="{FF2B5EF4-FFF2-40B4-BE49-F238E27FC236}">
                <a16:creationId xmlns:a16="http://schemas.microsoft.com/office/drawing/2014/main" id="{F4389330-125C-B1AC-C95C-8ED4AAD9DBD9}"/>
              </a:ext>
            </a:extLst>
          </p:cNvPr>
          <p:cNvSpPr/>
          <p:nvPr/>
        </p:nvSpPr>
        <p:spPr>
          <a:xfrm>
            <a:off x="1010871" y="4908019"/>
            <a:ext cx="1240362" cy="2158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600" b="1" i="0" cap="none" spc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</a:t>
            </a:r>
            <a:endParaRPr lang="zh-CN" altLang="en-US" sz="1600" b="1" i="0" cap="none" spc="0" baseline="3000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5" name="矩形 564">
            <a:extLst>
              <a:ext uri="{FF2B5EF4-FFF2-40B4-BE49-F238E27FC236}">
                <a16:creationId xmlns:a16="http://schemas.microsoft.com/office/drawing/2014/main" id="{DD37FA46-32FF-BAE5-7FA0-88A238E39022}"/>
              </a:ext>
            </a:extLst>
          </p:cNvPr>
          <p:cNvSpPr/>
          <p:nvPr/>
        </p:nvSpPr>
        <p:spPr>
          <a:xfrm>
            <a:off x="475989" y="5187660"/>
            <a:ext cx="211513" cy="1309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endParaRPr lang="zh-CN" altLang="en-US" sz="16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6" name="矩形 565">
            <a:extLst>
              <a:ext uri="{FF2B5EF4-FFF2-40B4-BE49-F238E27FC236}">
                <a16:creationId xmlns:a16="http://schemas.microsoft.com/office/drawing/2014/main" id="{D09E0891-B8C1-F17F-A813-14F9D37DF6AB}"/>
              </a:ext>
            </a:extLst>
          </p:cNvPr>
          <p:cNvSpPr/>
          <p:nvPr/>
        </p:nvSpPr>
        <p:spPr>
          <a:xfrm>
            <a:off x="687502" y="5187661"/>
            <a:ext cx="238532" cy="130939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endParaRPr lang="zh-CN" altLang="en-US" sz="16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7" name="矩形 566">
            <a:extLst>
              <a:ext uri="{FF2B5EF4-FFF2-40B4-BE49-F238E27FC236}">
                <a16:creationId xmlns:a16="http://schemas.microsoft.com/office/drawing/2014/main" id="{FA1BEE34-382A-DF13-B39B-5F7F84CA43F7}"/>
              </a:ext>
            </a:extLst>
          </p:cNvPr>
          <p:cNvSpPr/>
          <p:nvPr/>
        </p:nvSpPr>
        <p:spPr>
          <a:xfrm>
            <a:off x="996742" y="5187660"/>
            <a:ext cx="1254491" cy="130938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i="0" cap="none" spc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Attention Score</a:t>
            </a:r>
            <a:endParaRPr lang="zh-CN" altLang="en-US" sz="1600" b="1" i="0" cap="none" spc="0" baseline="3000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568" name="直接箭头连接符 567">
            <a:extLst>
              <a:ext uri="{FF2B5EF4-FFF2-40B4-BE49-F238E27FC236}">
                <a16:creationId xmlns:a16="http://schemas.microsoft.com/office/drawing/2014/main" id="{94E83C65-9193-1CE1-A972-CD0B74D4041C}"/>
              </a:ext>
            </a:extLst>
          </p:cNvPr>
          <p:cNvCxnSpPr/>
          <p:nvPr/>
        </p:nvCxnSpPr>
        <p:spPr>
          <a:xfrm>
            <a:off x="297543" y="3104772"/>
            <a:ext cx="0" cy="11834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9" name="直接箭头连接符 568">
            <a:extLst>
              <a:ext uri="{FF2B5EF4-FFF2-40B4-BE49-F238E27FC236}">
                <a16:creationId xmlns:a16="http://schemas.microsoft.com/office/drawing/2014/main" id="{898323B5-4DEC-3D26-291A-B7E6651C547C}"/>
              </a:ext>
            </a:extLst>
          </p:cNvPr>
          <p:cNvCxnSpPr>
            <a:cxnSpLocks/>
          </p:cNvCxnSpPr>
          <p:nvPr/>
        </p:nvCxnSpPr>
        <p:spPr>
          <a:xfrm flipH="1">
            <a:off x="368133" y="4354248"/>
            <a:ext cx="11321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0" name="矩形 569">
            <a:extLst>
              <a:ext uri="{FF2B5EF4-FFF2-40B4-BE49-F238E27FC236}">
                <a16:creationId xmlns:a16="http://schemas.microsoft.com/office/drawing/2014/main" id="{F118C2D8-C99B-5EB1-8F60-EFD1685D4545}"/>
              </a:ext>
            </a:extLst>
          </p:cNvPr>
          <p:cNvSpPr/>
          <p:nvPr/>
        </p:nvSpPr>
        <p:spPr>
          <a:xfrm>
            <a:off x="995684" y="5184484"/>
            <a:ext cx="238531" cy="23821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71" name="矩形 570">
            <a:extLst>
              <a:ext uri="{FF2B5EF4-FFF2-40B4-BE49-F238E27FC236}">
                <a16:creationId xmlns:a16="http://schemas.microsoft.com/office/drawing/2014/main" id="{6FC1F64B-047D-FE73-726A-D5772BAFCC92}"/>
              </a:ext>
            </a:extLst>
          </p:cNvPr>
          <p:cNvSpPr/>
          <p:nvPr/>
        </p:nvSpPr>
        <p:spPr>
          <a:xfrm>
            <a:off x="1264092" y="5184484"/>
            <a:ext cx="251819" cy="23821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72" name="矩形 571">
            <a:extLst>
              <a:ext uri="{FF2B5EF4-FFF2-40B4-BE49-F238E27FC236}">
                <a16:creationId xmlns:a16="http://schemas.microsoft.com/office/drawing/2014/main" id="{3F16CB81-335B-6F5C-7809-016697DA2DE6}"/>
              </a:ext>
            </a:extLst>
          </p:cNvPr>
          <p:cNvSpPr/>
          <p:nvPr/>
        </p:nvSpPr>
        <p:spPr>
          <a:xfrm>
            <a:off x="998860" y="5446225"/>
            <a:ext cx="238531" cy="23821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73" name="矩形 572">
            <a:extLst>
              <a:ext uri="{FF2B5EF4-FFF2-40B4-BE49-F238E27FC236}">
                <a16:creationId xmlns:a16="http://schemas.microsoft.com/office/drawing/2014/main" id="{B269C965-7544-38E3-03B8-77CD94918EEC}"/>
              </a:ext>
            </a:extLst>
          </p:cNvPr>
          <p:cNvSpPr/>
          <p:nvPr/>
        </p:nvSpPr>
        <p:spPr>
          <a:xfrm>
            <a:off x="1264092" y="5446225"/>
            <a:ext cx="251819" cy="23821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74" name="矩形 573">
            <a:extLst>
              <a:ext uri="{FF2B5EF4-FFF2-40B4-BE49-F238E27FC236}">
                <a16:creationId xmlns:a16="http://schemas.microsoft.com/office/drawing/2014/main" id="{5D058120-83B7-B70B-AAEA-36614F28300F}"/>
              </a:ext>
            </a:extLst>
          </p:cNvPr>
          <p:cNvSpPr/>
          <p:nvPr/>
        </p:nvSpPr>
        <p:spPr>
          <a:xfrm>
            <a:off x="308083" y="3045678"/>
            <a:ext cx="1213776" cy="1309390"/>
          </a:xfrm>
          <a:prstGeom prst="rect">
            <a:avLst/>
          </a:prstGeom>
          <a:solidFill>
            <a:srgbClr val="168638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575" name="直接连接符 574">
            <a:extLst>
              <a:ext uri="{FF2B5EF4-FFF2-40B4-BE49-F238E27FC236}">
                <a16:creationId xmlns:a16="http://schemas.microsoft.com/office/drawing/2014/main" id="{762964AF-12FD-3EEC-ABC5-8F16556618F0}"/>
              </a:ext>
            </a:extLst>
          </p:cNvPr>
          <p:cNvCxnSpPr>
            <a:cxnSpLocks/>
          </p:cNvCxnSpPr>
          <p:nvPr/>
        </p:nvCxnSpPr>
        <p:spPr>
          <a:xfrm flipV="1">
            <a:off x="1509508" y="4788360"/>
            <a:ext cx="0" cy="39930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6" name="直接连接符 575">
            <a:extLst>
              <a:ext uri="{FF2B5EF4-FFF2-40B4-BE49-F238E27FC236}">
                <a16:creationId xmlns:a16="http://schemas.microsoft.com/office/drawing/2014/main" id="{FB186AEA-B812-7DD1-F144-B19CEBEA3D3C}"/>
              </a:ext>
            </a:extLst>
          </p:cNvPr>
          <p:cNvCxnSpPr>
            <a:cxnSpLocks/>
          </p:cNvCxnSpPr>
          <p:nvPr/>
        </p:nvCxnSpPr>
        <p:spPr>
          <a:xfrm flipH="1">
            <a:off x="350259" y="5673650"/>
            <a:ext cx="646484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7" name="文本框 576">
            <a:extLst>
              <a:ext uri="{FF2B5EF4-FFF2-40B4-BE49-F238E27FC236}">
                <a16:creationId xmlns:a16="http://schemas.microsoft.com/office/drawing/2014/main" id="{BF520443-071E-E694-71CA-29876DE2D5D9}"/>
              </a:ext>
            </a:extLst>
          </p:cNvPr>
          <p:cNvSpPr txBox="1"/>
          <p:nvPr/>
        </p:nvSpPr>
        <p:spPr>
          <a:xfrm>
            <a:off x="-18860" y="3478027"/>
            <a:ext cx="393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i="0" cap="none" spc="0" dirty="0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G</a:t>
            </a:r>
            <a:r>
              <a:rPr lang="en-US" altLang="zh-CN" sz="1600" b="1" i="0" cap="none" spc="0" baseline="-25000" dirty="0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y</a:t>
            </a:r>
            <a:endParaRPr lang="zh-CN" altLang="en-US" sz="1600" baseline="-25000" dirty="0">
              <a:solidFill>
                <a:schemeClr val="accent3"/>
              </a:solidFill>
            </a:endParaRPr>
          </a:p>
        </p:txBody>
      </p:sp>
      <p:sp>
        <p:nvSpPr>
          <p:cNvPr id="578" name="矩形 577">
            <a:extLst>
              <a:ext uri="{FF2B5EF4-FFF2-40B4-BE49-F238E27FC236}">
                <a16:creationId xmlns:a16="http://schemas.microsoft.com/office/drawing/2014/main" id="{11FEA935-BBD4-5322-E517-68E4158C9B79}"/>
              </a:ext>
            </a:extLst>
          </p:cNvPr>
          <p:cNvSpPr/>
          <p:nvPr/>
        </p:nvSpPr>
        <p:spPr>
          <a:xfrm>
            <a:off x="2313151" y="5181950"/>
            <a:ext cx="211513" cy="130938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endParaRPr lang="zh-CN" altLang="en-US" sz="1600" b="1" i="0" cap="none" spc="0" dirty="0">
              <a:ln>
                <a:noFill/>
              </a:ln>
              <a:solidFill>
                <a:schemeClr val="tx1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579" name="直接连接符 578">
            <a:extLst>
              <a:ext uri="{FF2B5EF4-FFF2-40B4-BE49-F238E27FC236}">
                <a16:creationId xmlns:a16="http://schemas.microsoft.com/office/drawing/2014/main" id="{2F4B9604-42F5-59D4-ECDD-EC4DD2454C6D}"/>
              </a:ext>
            </a:extLst>
          </p:cNvPr>
          <p:cNvCxnSpPr>
            <a:cxnSpLocks/>
          </p:cNvCxnSpPr>
          <p:nvPr/>
        </p:nvCxnSpPr>
        <p:spPr>
          <a:xfrm flipH="1">
            <a:off x="2253343" y="5695337"/>
            <a:ext cx="402886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0" name="直接连接符 579">
            <a:extLst>
              <a:ext uri="{FF2B5EF4-FFF2-40B4-BE49-F238E27FC236}">
                <a16:creationId xmlns:a16="http://schemas.microsoft.com/office/drawing/2014/main" id="{C3FF3137-D56A-06C6-542A-85F12521B16B}"/>
              </a:ext>
            </a:extLst>
          </p:cNvPr>
          <p:cNvCxnSpPr>
            <a:cxnSpLocks/>
          </p:cNvCxnSpPr>
          <p:nvPr/>
        </p:nvCxnSpPr>
        <p:spPr>
          <a:xfrm flipH="1">
            <a:off x="2253343" y="5438802"/>
            <a:ext cx="269794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1" name="直接箭头连接符 580">
            <a:extLst>
              <a:ext uri="{FF2B5EF4-FFF2-40B4-BE49-F238E27FC236}">
                <a16:creationId xmlns:a16="http://schemas.microsoft.com/office/drawing/2014/main" id="{A166108B-5E20-686B-F323-0F2CBDE5CD08}"/>
              </a:ext>
            </a:extLst>
          </p:cNvPr>
          <p:cNvCxnSpPr>
            <a:cxnSpLocks/>
          </p:cNvCxnSpPr>
          <p:nvPr/>
        </p:nvCxnSpPr>
        <p:spPr>
          <a:xfrm flipV="1">
            <a:off x="2414206" y="5187660"/>
            <a:ext cx="0" cy="238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2" name="直接箭头连接符 581">
            <a:extLst>
              <a:ext uri="{FF2B5EF4-FFF2-40B4-BE49-F238E27FC236}">
                <a16:creationId xmlns:a16="http://schemas.microsoft.com/office/drawing/2014/main" id="{CDE3E3DF-9DBE-2868-18CF-8A85D43B097A}"/>
              </a:ext>
            </a:extLst>
          </p:cNvPr>
          <p:cNvCxnSpPr>
            <a:cxnSpLocks/>
          </p:cNvCxnSpPr>
          <p:nvPr/>
        </p:nvCxnSpPr>
        <p:spPr>
          <a:xfrm flipV="1">
            <a:off x="2566606" y="5187660"/>
            <a:ext cx="0" cy="507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83" name="文本框 582">
            <a:extLst>
              <a:ext uri="{FF2B5EF4-FFF2-40B4-BE49-F238E27FC236}">
                <a16:creationId xmlns:a16="http://schemas.microsoft.com/office/drawing/2014/main" id="{5DE8D3FB-8382-D45E-69C7-B08AB0AE350F}"/>
              </a:ext>
            </a:extLst>
          </p:cNvPr>
          <p:cNvSpPr txBox="1"/>
          <p:nvPr/>
        </p:nvSpPr>
        <p:spPr>
          <a:xfrm>
            <a:off x="2475702" y="5272222"/>
            <a:ext cx="393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i="0" cap="none" spc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B</a:t>
            </a:r>
            <a:r>
              <a:rPr lang="en-US" altLang="zh-CN" sz="1600" b="1" i="0" cap="none" spc="0" baseline="-25000" dirty="0" err="1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c</a:t>
            </a:r>
            <a:endParaRPr lang="zh-CN" altLang="en-US" sz="1600" baseline="-25000" dirty="0">
              <a:solidFill>
                <a:schemeClr val="accent3"/>
              </a:solidFill>
            </a:endParaRPr>
          </a:p>
        </p:txBody>
      </p:sp>
      <p:sp>
        <p:nvSpPr>
          <p:cNvPr id="584" name="文本框 583">
            <a:extLst>
              <a:ext uri="{FF2B5EF4-FFF2-40B4-BE49-F238E27FC236}">
                <a16:creationId xmlns:a16="http://schemas.microsoft.com/office/drawing/2014/main" id="{78FD33F4-6155-030B-F3FB-AF1A07738CBF}"/>
              </a:ext>
            </a:extLst>
          </p:cNvPr>
          <p:cNvSpPr txBox="1"/>
          <p:nvPr/>
        </p:nvSpPr>
        <p:spPr>
          <a:xfrm>
            <a:off x="2205204" y="4841102"/>
            <a:ext cx="6794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i="0" cap="none" spc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B</a:t>
            </a:r>
            <a:r>
              <a:rPr lang="en-US" altLang="zh-CN" sz="1600" b="1" i="0" cap="none" spc="0" baseline="-25000" dirty="0" err="1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c</a:t>
            </a:r>
            <a:r>
              <a:rPr lang="en-US" altLang="zh-CN" sz="1600" b="1" i="0" cap="none" spc="0" dirty="0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/G</a:t>
            </a:r>
            <a:r>
              <a:rPr lang="en-US" altLang="zh-CN" sz="1600" b="1" i="0" cap="none" spc="0" baseline="-25000" dirty="0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x</a:t>
            </a:r>
            <a:endParaRPr lang="zh-CN" altLang="en-US" sz="1600" baseline="-25000" dirty="0">
              <a:solidFill>
                <a:schemeClr val="accent3"/>
              </a:solidFill>
            </a:endParaRPr>
          </a:p>
        </p:txBody>
      </p:sp>
      <p:sp>
        <p:nvSpPr>
          <p:cNvPr id="585" name="文本框 584">
            <a:extLst>
              <a:ext uri="{FF2B5EF4-FFF2-40B4-BE49-F238E27FC236}">
                <a16:creationId xmlns:a16="http://schemas.microsoft.com/office/drawing/2014/main" id="{C0FBAAA1-D54D-4ABB-C62C-5A2DCB429C08}"/>
              </a:ext>
            </a:extLst>
          </p:cNvPr>
          <p:cNvSpPr txBox="1"/>
          <p:nvPr/>
        </p:nvSpPr>
        <p:spPr>
          <a:xfrm>
            <a:off x="768377" y="4271879"/>
            <a:ext cx="393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i="0" cap="none" spc="0" dirty="0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G</a:t>
            </a:r>
            <a:r>
              <a:rPr lang="en-US" altLang="zh-CN" sz="1600" b="1" i="0" cap="none" spc="0" baseline="-25000" dirty="0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x</a:t>
            </a:r>
            <a:endParaRPr lang="zh-CN" altLang="en-US" sz="1600" baseline="-25000" dirty="0">
              <a:solidFill>
                <a:schemeClr val="accent3"/>
              </a:solidFill>
            </a:endParaRPr>
          </a:p>
        </p:txBody>
      </p:sp>
      <p:cxnSp>
        <p:nvCxnSpPr>
          <p:cNvPr id="586" name="直接连接符 585">
            <a:extLst>
              <a:ext uri="{FF2B5EF4-FFF2-40B4-BE49-F238E27FC236}">
                <a16:creationId xmlns:a16="http://schemas.microsoft.com/office/drawing/2014/main" id="{3125D468-6F16-8DC0-E14D-4C902596E95C}"/>
              </a:ext>
            </a:extLst>
          </p:cNvPr>
          <p:cNvCxnSpPr>
            <a:cxnSpLocks/>
          </p:cNvCxnSpPr>
          <p:nvPr/>
        </p:nvCxnSpPr>
        <p:spPr>
          <a:xfrm flipV="1">
            <a:off x="1240796" y="4908019"/>
            <a:ext cx="0" cy="27964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7" name="直接箭头连接符 586">
            <a:extLst>
              <a:ext uri="{FF2B5EF4-FFF2-40B4-BE49-F238E27FC236}">
                <a16:creationId xmlns:a16="http://schemas.microsoft.com/office/drawing/2014/main" id="{72853BBA-F84C-EB3D-4132-A6933B97C0D9}"/>
              </a:ext>
            </a:extLst>
          </p:cNvPr>
          <p:cNvCxnSpPr>
            <a:cxnSpLocks/>
          </p:cNvCxnSpPr>
          <p:nvPr/>
        </p:nvCxnSpPr>
        <p:spPr>
          <a:xfrm flipH="1">
            <a:off x="1010871" y="4836875"/>
            <a:ext cx="4893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88" name="文本框 587">
            <a:extLst>
              <a:ext uri="{FF2B5EF4-FFF2-40B4-BE49-F238E27FC236}">
                <a16:creationId xmlns:a16="http://schemas.microsoft.com/office/drawing/2014/main" id="{7D41EAAA-3D78-D31A-5E4C-11022FF6DB20}"/>
              </a:ext>
            </a:extLst>
          </p:cNvPr>
          <p:cNvSpPr txBox="1"/>
          <p:nvPr/>
        </p:nvSpPr>
        <p:spPr>
          <a:xfrm>
            <a:off x="1078158" y="4509636"/>
            <a:ext cx="393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i="0" cap="none" spc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B</a:t>
            </a:r>
            <a:r>
              <a:rPr lang="en-US" altLang="zh-CN" sz="1600" b="1" i="0" cap="none" spc="0" baseline="-25000" dirty="0" err="1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c</a:t>
            </a:r>
            <a:endParaRPr lang="zh-CN" altLang="en-US" sz="1600" baseline="-25000" dirty="0">
              <a:solidFill>
                <a:schemeClr val="accent3"/>
              </a:solidFill>
            </a:endParaRPr>
          </a:p>
        </p:txBody>
      </p:sp>
      <p:cxnSp>
        <p:nvCxnSpPr>
          <p:cNvPr id="589" name="直接箭头连接符 588">
            <a:extLst>
              <a:ext uri="{FF2B5EF4-FFF2-40B4-BE49-F238E27FC236}">
                <a16:creationId xmlns:a16="http://schemas.microsoft.com/office/drawing/2014/main" id="{AFA24F75-90EE-6631-A48A-0B51686B8C9E}"/>
              </a:ext>
            </a:extLst>
          </p:cNvPr>
          <p:cNvCxnSpPr>
            <a:cxnSpLocks/>
            <a:endCxn id="564" idx="1"/>
          </p:cNvCxnSpPr>
          <p:nvPr/>
        </p:nvCxnSpPr>
        <p:spPr>
          <a:xfrm flipH="1">
            <a:off x="1010871" y="5015968"/>
            <a:ext cx="21476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0" name="文本框 589">
            <a:extLst>
              <a:ext uri="{FF2B5EF4-FFF2-40B4-BE49-F238E27FC236}">
                <a16:creationId xmlns:a16="http://schemas.microsoft.com/office/drawing/2014/main" id="{D61DC096-866D-E2AE-AABB-6718F809BFD3}"/>
              </a:ext>
            </a:extLst>
          </p:cNvPr>
          <p:cNvSpPr txBox="1"/>
          <p:nvPr/>
        </p:nvSpPr>
        <p:spPr>
          <a:xfrm>
            <a:off x="452440" y="4840238"/>
            <a:ext cx="6794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i="0" cap="none" spc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B</a:t>
            </a:r>
            <a:r>
              <a:rPr lang="en-US" altLang="zh-CN" sz="1600" b="1" i="0" cap="none" spc="0" baseline="-25000" dirty="0" err="1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c</a:t>
            </a:r>
            <a:r>
              <a:rPr lang="en-US" altLang="zh-CN" sz="1600" b="1" i="0" cap="none" spc="0" dirty="0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/G</a:t>
            </a:r>
            <a:r>
              <a:rPr lang="en-US" altLang="zh-CN" sz="1600" b="1" i="0" cap="none" spc="0" baseline="-25000" dirty="0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x</a:t>
            </a:r>
            <a:endParaRPr lang="zh-CN" altLang="en-US" sz="1600" baseline="-25000" dirty="0">
              <a:solidFill>
                <a:schemeClr val="accent3"/>
              </a:solidFill>
            </a:endParaRPr>
          </a:p>
        </p:txBody>
      </p:sp>
      <p:cxnSp>
        <p:nvCxnSpPr>
          <p:cNvPr id="591" name="直接箭头连接符 590">
            <a:extLst>
              <a:ext uri="{FF2B5EF4-FFF2-40B4-BE49-F238E27FC236}">
                <a16:creationId xmlns:a16="http://schemas.microsoft.com/office/drawing/2014/main" id="{9F26FEF1-2EF9-B9EB-4C92-AD46747FC7C2}"/>
              </a:ext>
            </a:extLst>
          </p:cNvPr>
          <p:cNvCxnSpPr>
            <a:cxnSpLocks/>
          </p:cNvCxnSpPr>
          <p:nvPr/>
        </p:nvCxnSpPr>
        <p:spPr>
          <a:xfrm flipV="1">
            <a:off x="417201" y="5172038"/>
            <a:ext cx="0" cy="5076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2" name="文本框 591">
            <a:extLst>
              <a:ext uri="{FF2B5EF4-FFF2-40B4-BE49-F238E27FC236}">
                <a16:creationId xmlns:a16="http://schemas.microsoft.com/office/drawing/2014/main" id="{5038B78B-A442-A81C-292E-E2274B49B87A}"/>
              </a:ext>
            </a:extLst>
          </p:cNvPr>
          <p:cNvSpPr txBox="1"/>
          <p:nvPr/>
        </p:nvSpPr>
        <p:spPr>
          <a:xfrm>
            <a:off x="118202" y="5268236"/>
            <a:ext cx="393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i="0" cap="none" spc="0" dirty="0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B</a:t>
            </a:r>
            <a:r>
              <a:rPr lang="en-US" altLang="zh-CN" sz="1600" b="1" i="0" cap="none" spc="0" baseline="-25000" dirty="0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r</a:t>
            </a:r>
            <a:endParaRPr lang="zh-CN" altLang="en-US" sz="1600" baseline="-25000" dirty="0">
              <a:solidFill>
                <a:schemeClr val="accent3"/>
              </a:solidFill>
            </a:endParaRPr>
          </a:p>
        </p:txBody>
      </p:sp>
      <p:cxnSp>
        <p:nvCxnSpPr>
          <p:cNvPr id="593" name="直接连接符 592">
            <a:extLst>
              <a:ext uri="{FF2B5EF4-FFF2-40B4-BE49-F238E27FC236}">
                <a16:creationId xmlns:a16="http://schemas.microsoft.com/office/drawing/2014/main" id="{A5AF83D5-BAC7-ED69-FB0F-8DEDB3A03D6C}"/>
              </a:ext>
            </a:extLst>
          </p:cNvPr>
          <p:cNvCxnSpPr>
            <a:cxnSpLocks/>
          </p:cNvCxnSpPr>
          <p:nvPr/>
        </p:nvCxnSpPr>
        <p:spPr>
          <a:xfrm flipH="1">
            <a:off x="403707" y="5438802"/>
            <a:ext cx="511264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4" name="直接箭头连接符 593">
            <a:extLst>
              <a:ext uri="{FF2B5EF4-FFF2-40B4-BE49-F238E27FC236}">
                <a16:creationId xmlns:a16="http://schemas.microsoft.com/office/drawing/2014/main" id="{B26854CF-DCC3-873E-D020-B73D59D72368}"/>
              </a:ext>
            </a:extLst>
          </p:cNvPr>
          <p:cNvCxnSpPr>
            <a:cxnSpLocks/>
          </p:cNvCxnSpPr>
          <p:nvPr/>
        </p:nvCxnSpPr>
        <p:spPr>
          <a:xfrm flipV="1">
            <a:off x="590777" y="5425877"/>
            <a:ext cx="0" cy="238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5" name="文本框 594">
            <a:extLst>
              <a:ext uri="{FF2B5EF4-FFF2-40B4-BE49-F238E27FC236}">
                <a16:creationId xmlns:a16="http://schemas.microsoft.com/office/drawing/2014/main" id="{7379268C-218E-15C7-6F85-9C899F576F80}"/>
              </a:ext>
            </a:extLst>
          </p:cNvPr>
          <p:cNvSpPr txBox="1"/>
          <p:nvPr/>
        </p:nvSpPr>
        <p:spPr>
          <a:xfrm>
            <a:off x="-85374" y="5673650"/>
            <a:ext cx="6794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i="0" cap="none" spc="0" dirty="0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B</a:t>
            </a:r>
            <a:r>
              <a:rPr lang="en-US" altLang="zh-CN" sz="1600" b="1" baseline="-25000" dirty="0">
                <a:solidFill>
                  <a:schemeClr val="accent3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</a:t>
            </a:r>
            <a:r>
              <a:rPr lang="en-US" altLang="zh-CN" sz="1600" b="1" i="0" cap="none" spc="0" dirty="0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/G</a:t>
            </a:r>
            <a:r>
              <a:rPr lang="en-US" altLang="zh-CN" sz="1600" b="1" i="0" cap="none" spc="0" baseline="-25000" dirty="0">
                <a:ln>
                  <a:noFill/>
                </a:ln>
                <a:solidFill>
                  <a:schemeClr val="accent3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y</a:t>
            </a:r>
            <a:endParaRPr lang="zh-CN" altLang="en-US" sz="1600" baseline="-25000" dirty="0">
              <a:solidFill>
                <a:schemeClr val="accent3"/>
              </a:solidFill>
            </a:endParaRPr>
          </a:p>
        </p:txBody>
      </p:sp>
      <p:cxnSp>
        <p:nvCxnSpPr>
          <p:cNvPr id="596" name="直接连接符 595">
            <a:extLst>
              <a:ext uri="{FF2B5EF4-FFF2-40B4-BE49-F238E27FC236}">
                <a16:creationId xmlns:a16="http://schemas.microsoft.com/office/drawing/2014/main" id="{89FA878F-F0CA-40AF-D9B3-C65C012C5D88}"/>
              </a:ext>
            </a:extLst>
          </p:cNvPr>
          <p:cNvCxnSpPr>
            <a:cxnSpLocks/>
          </p:cNvCxnSpPr>
          <p:nvPr/>
        </p:nvCxnSpPr>
        <p:spPr>
          <a:xfrm>
            <a:off x="398854" y="5760440"/>
            <a:ext cx="182853" cy="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7" name="直接连接符 596">
            <a:extLst>
              <a:ext uri="{FF2B5EF4-FFF2-40B4-BE49-F238E27FC236}">
                <a16:creationId xmlns:a16="http://schemas.microsoft.com/office/drawing/2014/main" id="{E69FFFD9-8EC0-65DE-4BD8-F2EA36456343}"/>
              </a:ext>
            </a:extLst>
          </p:cNvPr>
          <p:cNvCxnSpPr>
            <a:cxnSpLocks/>
          </p:cNvCxnSpPr>
          <p:nvPr/>
        </p:nvCxnSpPr>
        <p:spPr>
          <a:xfrm flipH="1">
            <a:off x="586135" y="5609822"/>
            <a:ext cx="1918" cy="158485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850C36D-1EF2-94E9-A5D6-E9BBAA1A476D}"/>
              </a:ext>
            </a:extLst>
          </p:cNvPr>
          <p:cNvSpPr txBox="1">
            <a:spLocks/>
          </p:cNvSpPr>
          <p:nvPr/>
        </p:nvSpPr>
        <p:spPr>
          <a:xfrm>
            <a:off x="316501" y="791241"/>
            <a:ext cx="11621498" cy="850463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Distinct data movement patterns within the tile group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b="1" dirty="0">
                <a:solidFill>
                  <a:schemeClr val="accent3"/>
                </a:solidFill>
              </a:rPr>
              <a:t>Edge tiles collect data from HBM once </a:t>
            </a:r>
            <a:r>
              <a:rPr lang="en-US" altLang="zh-CN" sz="1977" dirty="0"/>
              <a:t>and inter-tile data exchange via </a:t>
            </a:r>
            <a:r>
              <a:rPr lang="en-US" altLang="zh-CN" sz="1977" b="1" dirty="0">
                <a:solidFill>
                  <a:schemeClr val="accent3"/>
                </a:solidFill>
              </a:rPr>
              <a:t>collective communications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D059304-45A7-A4E6-0424-12246A28989E}"/>
              </a:ext>
            </a:extLst>
          </p:cNvPr>
          <p:cNvGrpSpPr/>
          <p:nvPr/>
        </p:nvGrpSpPr>
        <p:grpSpPr>
          <a:xfrm>
            <a:off x="3122814" y="1768166"/>
            <a:ext cx="2137424" cy="2217788"/>
            <a:chOff x="3122814" y="1768166"/>
            <a:chExt cx="2137424" cy="2217788"/>
          </a:xfrm>
        </p:grpSpPr>
        <p:grpSp>
          <p:nvGrpSpPr>
            <p:cNvPr id="487" name="组合 486">
              <a:extLst>
                <a:ext uri="{FF2B5EF4-FFF2-40B4-BE49-F238E27FC236}">
                  <a16:creationId xmlns:a16="http://schemas.microsoft.com/office/drawing/2014/main" id="{812F7B9E-F083-803B-AF31-722F0F7BEFEE}"/>
                </a:ext>
              </a:extLst>
            </p:cNvPr>
            <p:cNvGrpSpPr/>
            <p:nvPr/>
          </p:nvGrpSpPr>
          <p:grpSpPr>
            <a:xfrm>
              <a:off x="3135026" y="1872349"/>
              <a:ext cx="2125212" cy="2113605"/>
              <a:chOff x="2770681" y="892141"/>
              <a:chExt cx="2125212" cy="2113605"/>
            </a:xfrm>
          </p:grpSpPr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971AF83F-9704-8A0F-0129-1BE7F16A92FD}"/>
                  </a:ext>
                </a:extLst>
              </p:cNvPr>
              <p:cNvSpPr/>
              <p:nvPr/>
            </p:nvSpPr>
            <p:spPr>
              <a:xfrm>
                <a:off x="2899597" y="892141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0EC4A7D5-643E-1691-D9A5-47D5D11BA794}"/>
                  </a:ext>
                </a:extLst>
              </p:cNvPr>
              <p:cNvSpPr/>
              <p:nvPr/>
            </p:nvSpPr>
            <p:spPr>
              <a:xfrm>
                <a:off x="2915785" y="921241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90" name="矩形 489">
                <a:extLst>
                  <a:ext uri="{FF2B5EF4-FFF2-40B4-BE49-F238E27FC236}">
                    <a16:creationId xmlns:a16="http://schemas.microsoft.com/office/drawing/2014/main" id="{E22DDA20-CD56-9E61-B8A7-6CDC00424ACC}"/>
                  </a:ext>
                </a:extLst>
              </p:cNvPr>
              <p:cNvSpPr/>
              <p:nvPr/>
            </p:nvSpPr>
            <p:spPr>
              <a:xfrm>
                <a:off x="2919427" y="1299821"/>
                <a:ext cx="359505" cy="35045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Att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91" name="矩形 490">
                <a:extLst>
                  <a:ext uri="{FF2B5EF4-FFF2-40B4-BE49-F238E27FC236}">
                    <a16:creationId xmlns:a16="http://schemas.microsoft.com/office/drawing/2014/main" id="{24AC551F-C12C-F27F-68EB-824A284D2739}"/>
                  </a:ext>
                </a:extLst>
              </p:cNvPr>
              <p:cNvSpPr/>
              <p:nvPr/>
            </p:nvSpPr>
            <p:spPr>
              <a:xfrm>
                <a:off x="3306997" y="1101687"/>
                <a:ext cx="359505" cy="170004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92" name="矩形 491">
                <a:extLst>
                  <a:ext uri="{FF2B5EF4-FFF2-40B4-BE49-F238E27FC236}">
                    <a16:creationId xmlns:a16="http://schemas.microsoft.com/office/drawing/2014/main" id="{DEBD7EF9-54D1-DFCA-AC4A-11D3327390B9}"/>
                  </a:ext>
                </a:extLst>
              </p:cNvPr>
              <p:cNvSpPr/>
              <p:nvPr/>
            </p:nvSpPr>
            <p:spPr>
              <a:xfrm>
                <a:off x="3111194" y="921241"/>
                <a:ext cx="170953" cy="35044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493" name="直接连接符 492">
                <a:extLst>
                  <a:ext uri="{FF2B5EF4-FFF2-40B4-BE49-F238E27FC236}">
                    <a16:creationId xmlns:a16="http://schemas.microsoft.com/office/drawing/2014/main" id="{126A06C0-9422-B97A-6A91-3D4EAF712ECA}"/>
                  </a:ext>
                </a:extLst>
              </p:cNvPr>
              <p:cNvCxnSpPr/>
              <p:nvPr/>
            </p:nvCxnSpPr>
            <p:spPr>
              <a:xfrm>
                <a:off x="3333349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直接连接符 493">
                <a:extLst>
                  <a:ext uri="{FF2B5EF4-FFF2-40B4-BE49-F238E27FC236}">
                    <a16:creationId xmlns:a16="http://schemas.microsoft.com/office/drawing/2014/main" id="{63F0BD31-8518-8765-4C5E-E05AFF1B9D8B}"/>
                  </a:ext>
                </a:extLst>
              </p:cNvPr>
              <p:cNvCxnSpPr/>
              <p:nvPr/>
            </p:nvCxnSpPr>
            <p:spPr>
              <a:xfrm>
                <a:off x="3413518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直接连接符 494">
                <a:extLst>
                  <a:ext uri="{FF2B5EF4-FFF2-40B4-BE49-F238E27FC236}">
                    <a16:creationId xmlns:a16="http://schemas.microsoft.com/office/drawing/2014/main" id="{8AA4D27B-C9E7-3933-2465-A48C3F70132A}"/>
                  </a:ext>
                </a:extLst>
              </p:cNvPr>
              <p:cNvCxnSpPr/>
              <p:nvPr/>
            </p:nvCxnSpPr>
            <p:spPr>
              <a:xfrm>
                <a:off x="3493687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直接连接符 495">
                <a:extLst>
                  <a:ext uri="{FF2B5EF4-FFF2-40B4-BE49-F238E27FC236}">
                    <a16:creationId xmlns:a16="http://schemas.microsoft.com/office/drawing/2014/main" id="{09A795BE-C2E5-75D6-3A0F-BFC10EAA6720}"/>
                  </a:ext>
                </a:extLst>
              </p:cNvPr>
              <p:cNvCxnSpPr/>
              <p:nvPr/>
            </p:nvCxnSpPr>
            <p:spPr>
              <a:xfrm>
                <a:off x="3573856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直接连接符 496">
                <a:extLst>
                  <a:ext uri="{FF2B5EF4-FFF2-40B4-BE49-F238E27FC236}">
                    <a16:creationId xmlns:a16="http://schemas.microsoft.com/office/drawing/2014/main" id="{AEF723AC-1393-2F8B-8931-E0C6B5995D40}"/>
                  </a:ext>
                </a:extLst>
              </p:cNvPr>
              <p:cNvCxnSpPr/>
              <p:nvPr/>
            </p:nvCxnSpPr>
            <p:spPr>
              <a:xfrm>
                <a:off x="3654025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8" name="文本框 497">
                <a:extLst>
                  <a:ext uri="{FF2B5EF4-FFF2-40B4-BE49-F238E27FC236}">
                    <a16:creationId xmlns:a16="http://schemas.microsoft.com/office/drawing/2014/main" id="{0956ECC4-1BA1-70BC-15D1-41CE5E8C2024}"/>
                  </a:ext>
                </a:extLst>
              </p:cNvPr>
              <p:cNvSpPr txBox="1"/>
              <p:nvPr/>
            </p:nvSpPr>
            <p:spPr>
              <a:xfrm>
                <a:off x="3133351" y="1567155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0A098CAF-7F9A-2C6F-BC7F-33710D8EAC8B}"/>
                  </a:ext>
                </a:extLst>
              </p:cNvPr>
              <p:cNvSpPr/>
              <p:nvPr/>
            </p:nvSpPr>
            <p:spPr>
              <a:xfrm>
                <a:off x="2899597" y="1863343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00" name="矩形 499">
                <a:extLst>
                  <a:ext uri="{FF2B5EF4-FFF2-40B4-BE49-F238E27FC236}">
                    <a16:creationId xmlns:a16="http://schemas.microsoft.com/office/drawing/2014/main" id="{6D93C991-4F7E-7FC4-2384-76878E5FB0AA}"/>
                  </a:ext>
                </a:extLst>
              </p:cNvPr>
              <p:cNvSpPr/>
              <p:nvPr/>
            </p:nvSpPr>
            <p:spPr>
              <a:xfrm>
                <a:off x="2915785" y="1892443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E15AE654-368C-962C-8D0D-B18570E61CEE}"/>
                  </a:ext>
                </a:extLst>
              </p:cNvPr>
              <p:cNvSpPr/>
              <p:nvPr/>
            </p:nvSpPr>
            <p:spPr>
              <a:xfrm>
                <a:off x="2919427" y="2271023"/>
                <a:ext cx="359505" cy="35045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Att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A1B5AD85-7DBD-6FA4-AE89-02DC60697300}"/>
                  </a:ext>
                </a:extLst>
              </p:cNvPr>
              <p:cNvSpPr/>
              <p:nvPr/>
            </p:nvSpPr>
            <p:spPr>
              <a:xfrm>
                <a:off x="3306997" y="2072889"/>
                <a:ext cx="359505" cy="170004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03" name="矩形 502">
                <a:extLst>
                  <a:ext uri="{FF2B5EF4-FFF2-40B4-BE49-F238E27FC236}">
                    <a16:creationId xmlns:a16="http://schemas.microsoft.com/office/drawing/2014/main" id="{6E7816E1-5CE1-C9DD-AA2F-51589C196C99}"/>
                  </a:ext>
                </a:extLst>
              </p:cNvPr>
              <p:cNvSpPr/>
              <p:nvPr/>
            </p:nvSpPr>
            <p:spPr>
              <a:xfrm>
                <a:off x="3111194" y="1892443"/>
                <a:ext cx="170953" cy="35044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504" name="直接连接符 503">
                <a:extLst>
                  <a:ext uri="{FF2B5EF4-FFF2-40B4-BE49-F238E27FC236}">
                    <a16:creationId xmlns:a16="http://schemas.microsoft.com/office/drawing/2014/main" id="{B57E27F4-379B-07EF-21D0-4991BC292D6C}"/>
                  </a:ext>
                </a:extLst>
              </p:cNvPr>
              <p:cNvCxnSpPr/>
              <p:nvPr/>
            </p:nvCxnSpPr>
            <p:spPr>
              <a:xfrm>
                <a:off x="3333349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直接连接符 504">
                <a:extLst>
                  <a:ext uri="{FF2B5EF4-FFF2-40B4-BE49-F238E27FC236}">
                    <a16:creationId xmlns:a16="http://schemas.microsoft.com/office/drawing/2014/main" id="{3DAD4615-0036-1FDE-84CA-E196C5B87215}"/>
                  </a:ext>
                </a:extLst>
              </p:cNvPr>
              <p:cNvCxnSpPr/>
              <p:nvPr/>
            </p:nvCxnSpPr>
            <p:spPr>
              <a:xfrm>
                <a:off x="3413518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直接连接符 505">
                <a:extLst>
                  <a:ext uri="{FF2B5EF4-FFF2-40B4-BE49-F238E27FC236}">
                    <a16:creationId xmlns:a16="http://schemas.microsoft.com/office/drawing/2014/main" id="{127E28B3-EA39-5E0B-7574-1FC95651230E}"/>
                  </a:ext>
                </a:extLst>
              </p:cNvPr>
              <p:cNvCxnSpPr/>
              <p:nvPr/>
            </p:nvCxnSpPr>
            <p:spPr>
              <a:xfrm>
                <a:off x="3493687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直接连接符 506">
                <a:extLst>
                  <a:ext uri="{FF2B5EF4-FFF2-40B4-BE49-F238E27FC236}">
                    <a16:creationId xmlns:a16="http://schemas.microsoft.com/office/drawing/2014/main" id="{537A8212-3323-2221-F291-148C760F09BC}"/>
                  </a:ext>
                </a:extLst>
              </p:cNvPr>
              <p:cNvCxnSpPr/>
              <p:nvPr/>
            </p:nvCxnSpPr>
            <p:spPr>
              <a:xfrm>
                <a:off x="3573856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直接连接符 507">
                <a:extLst>
                  <a:ext uri="{FF2B5EF4-FFF2-40B4-BE49-F238E27FC236}">
                    <a16:creationId xmlns:a16="http://schemas.microsoft.com/office/drawing/2014/main" id="{8AD8CF29-579F-B252-B22C-0E405BCBAEE9}"/>
                  </a:ext>
                </a:extLst>
              </p:cNvPr>
              <p:cNvCxnSpPr/>
              <p:nvPr/>
            </p:nvCxnSpPr>
            <p:spPr>
              <a:xfrm>
                <a:off x="3654025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9" name="文本框 508">
                <a:extLst>
                  <a:ext uri="{FF2B5EF4-FFF2-40B4-BE49-F238E27FC236}">
                    <a16:creationId xmlns:a16="http://schemas.microsoft.com/office/drawing/2014/main" id="{AA3F28F7-CB7A-DBEE-183D-51D1389E4634}"/>
                  </a:ext>
                </a:extLst>
              </p:cNvPr>
              <p:cNvSpPr txBox="1"/>
              <p:nvPr/>
            </p:nvSpPr>
            <p:spPr>
              <a:xfrm>
                <a:off x="3133351" y="2538357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510" name="矩形 509">
                <a:extLst>
                  <a:ext uri="{FF2B5EF4-FFF2-40B4-BE49-F238E27FC236}">
                    <a16:creationId xmlns:a16="http://schemas.microsoft.com/office/drawing/2014/main" id="{BB458074-A65F-78C8-11AA-05D343FD2578}"/>
                  </a:ext>
                </a:extLst>
              </p:cNvPr>
              <p:cNvSpPr/>
              <p:nvPr/>
            </p:nvSpPr>
            <p:spPr>
              <a:xfrm>
                <a:off x="3887165" y="892141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11" name="矩形 510">
                <a:extLst>
                  <a:ext uri="{FF2B5EF4-FFF2-40B4-BE49-F238E27FC236}">
                    <a16:creationId xmlns:a16="http://schemas.microsoft.com/office/drawing/2014/main" id="{5AD69303-0ACB-8903-0C7C-054CF7C579A7}"/>
                  </a:ext>
                </a:extLst>
              </p:cNvPr>
              <p:cNvSpPr/>
              <p:nvPr/>
            </p:nvSpPr>
            <p:spPr>
              <a:xfrm>
                <a:off x="3903353" y="921241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12" name="矩形 511">
                <a:extLst>
                  <a:ext uri="{FF2B5EF4-FFF2-40B4-BE49-F238E27FC236}">
                    <a16:creationId xmlns:a16="http://schemas.microsoft.com/office/drawing/2014/main" id="{26807CFD-BD9B-3D58-18C1-9B1CFAD5B02D}"/>
                  </a:ext>
                </a:extLst>
              </p:cNvPr>
              <p:cNvSpPr/>
              <p:nvPr/>
            </p:nvSpPr>
            <p:spPr>
              <a:xfrm>
                <a:off x="3906995" y="1299821"/>
                <a:ext cx="359505" cy="35045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Att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13" name="矩形 512">
                <a:extLst>
                  <a:ext uri="{FF2B5EF4-FFF2-40B4-BE49-F238E27FC236}">
                    <a16:creationId xmlns:a16="http://schemas.microsoft.com/office/drawing/2014/main" id="{5ABB7187-39A9-D277-0A80-9FF00FF13E30}"/>
                  </a:ext>
                </a:extLst>
              </p:cNvPr>
              <p:cNvSpPr/>
              <p:nvPr/>
            </p:nvSpPr>
            <p:spPr>
              <a:xfrm>
                <a:off x="4294565" y="1101687"/>
                <a:ext cx="359505" cy="170004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14" name="矩形 513">
                <a:extLst>
                  <a:ext uri="{FF2B5EF4-FFF2-40B4-BE49-F238E27FC236}">
                    <a16:creationId xmlns:a16="http://schemas.microsoft.com/office/drawing/2014/main" id="{011D2DBC-37D3-6852-1C4F-E95D187FF727}"/>
                  </a:ext>
                </a:extLst>
              </p:cNvPr>
              <p:cNvSpPr/>
              <p:nvPr/>
            </p:nvSpPr>
            <p:spPr>
              <a:xfrm>
                <a:off x="4098762" y="921241"/>
                <a:ext cx="170953" cy="350449"/>
              </a:xfrm>
              <a:prstGeom prst="rect">
                <a:avLst/>
              </a:prstGeom>
              <a:solidFill>
                <a:srgbClr val="F5AE73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515" name="直接连接符 514">
                <a:extLst>
                  <a:ext uri="{FF2B5EF4-FFF2-40B4-BE49-F238E27FC236}">
                    <a16:creationId xmlns:a16="http://schemas.microsoft.com/office/drawing/2014/main" id="{1F9F18BE-4D79-3B74-B01B-F74FFA9794E9}"/>
                  </a:ext>
                </a:extLst>
              </p:cNvPr>
              <p:cNvCxnSpPr/>
              <p:nvPr/>
            </p:nvCxnSpPr>
            <p:spPr>
              <a:xfrm>
                <a:off x="4320917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直接连接符 515">
                <a:extLst>
                  <a:ext uri="{FF2B5EF4-FFF2-40B4-BE49-F238E27FC236}">
                    <a16:creationId xmlns:a16="http://schemas.microsoft.com/office/drawing/2014/main" id="{EBEE2D9E-4539-7DFD-EBB1-5FCCDBA00237}"/>
                  </a:ext>
                </a:extLst>
              </p:cNvPr>
              <p:cNvCxnSpPr/>
              <p:nvPr/>
            </p:nvCxnSpPr>
            <p:spPr>
              <a:xfrm>
                <a:off x="4401086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直接连接符 516">
                <a:extLst>
                  <a:ext uri="{FF2B5EF4-FFF2-40B4-BE49-F238E27FC236}">
                    <a16:creationId xmlns:a16="http://schemas.microsoft.com/office/drawing/2014/main" id="{68006007-F119-E42C-1C80-8106E2E2B31E}"/>
                  </a:ext>
                </a:extLst>
              </p:cNvPr>
              <p:cNvCxnSpPr/>
              <p:nvPr/>
            </p:nvCxnSpPr>
            <p:spPr>
              <a:xfrm>
                <a:off x="4481255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直接连接符 517">
                <a:extLst>
                  <a:ext uri="{FF2B5EF4-FFF2-40B4-BE49-F238E27FC236}">
                    <a16:creationId xmlns:a16="http://schemas.microsoft.com/office/drawing/2014/main" id="{F80F3C1E-2E13-A81B-265F-26A7A5D3AF9C}"/>
                  </a:ext>
                </a:extLst>
              </p:cNvPr>
              <p:cNvCxnSpPr/>
              <p:nvPr/>
            </p:nvCxnSpPr>
            <p:spPr>
              <a:xfrm>
                <a:off x="4561424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直接连接符 518">
                <a:extLst>
                  <a:ext uri="{FF2B5EF4-FFF2-40B4-BE49-F238E27FC236}">
                    <a16:creationId xmlns:a16="http://schemas.microsoft.com/office/drawing/2014/main" id="{C5AA3E00-F1B0-2A1E-3B04-E7460AB99884}"/>
                  </a:ext>
                </a:extLst>
              </p:cNvPr>
              <p:cNvCxnSpPr/>
              <p:nvPr/>
            </p:nvCxnSpPr>
            <p:spPr>
              <a:xfrm>
                <a:off x="4641593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文本框 519">
                <a:extLst>
                  <a:ext uri="{FF2B5EF4-FFF2-40B4-BE49-F238E27FC236}">
                    <a16:creationId xmlns:a16="http://schemas.microsoft.com/office/drawing/2014/main" id="{7359C782-908A-E176-EEEA-AEF69052E065}"/>
                  </a:ext>
                </a:extLst>
              </p:cNvPr>
              <p:cNvSpPr txBox="1"/>
              <p:nvPr/>
            </p:nvSpPr>
            <p:spPr>
              <a:xfrm>
                <a:off x="4120919" y="1567155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521" name="矩形 520">
                <a:extLst>
                  <a:ext uri="{FF2B5EF4-FFF2-40B4-BE49-F238E27FC236}">
                    <a16:creationId xmlns:a16="http://schemas.microsoft.com/office/drawing/2014/main" id="{BDF13437-9DD3-4895-9E9D-8BAA50B5C58E}"/>
                  </a:ext>
                </a:extLst>
              </p:cNvPr>
              <p:cNvSpPr/>
              <p:nvPr/>
            </p:nvSpPr>
            <p:spPr>
              <a:xfrm>
                <a:off x="3887165" y="1863343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22" name="矩形 521">
                <a:extLst>
                  <a:ext uri="{FF2B5EF4-FFF2-40B4-BE49-F238E27FC236}">
                    <a16:creationId xmlns:a16="http://schemas.microsoft.com/office/drawing/2014/main" id="{3F072F7B-2523-739D-1029-CF0AB58B5C30}"/>
                  </a:ext>
                </a:extLst>
              </p:cNvPr>
              <p:cNvSpPr/>
              <p:nvPr/>
            </p:nvSpPr>
            <p:spPr>
              <a:xfrm>
                <a:off x="3903353" y="1892443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23" name="矩形 522">
                <a:extLst>
                  <a:ext uri="{FF2B5EF4-FFF2-40B4-BE49-F238E27FC236}">
                    <a16:creationId xmlns:a16="http://schemas.microsoft.com/office/drawing/2014/main" id="{EA65ACC8-335A-1C0E-A3A1-F2D9B054655E}"/>
                  </a:ext>
                </a:extLst>
              </p:cNvPr>
              <p:cNvSpPr/>
              <p:nvPr/>
            </p:nvSpPr>
            <p:spPr>
              <a:xfrm>
                <a:off x="3906995" y="2271023"/>
                <a:ext cx="359505" cy="35045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Att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24" name="矩形 523">
                <a:extLst>
                  <a:ext uri="{FF2B5EF4-FFF2-40B4-BE49-F238E27FC236}">
                    <a16:creationId xmlns:a16="http://schemas.microsoft.com/office/drawing/2014/main" id="{F9BB4DBA-20CE-F189-99DF-8E269EAD9B1E}"/>
                  </a:ext>
                </a:extLst>
              </p:cNvPr>
              <p:cNvSpPr/>
              <p:nvPr/>
            </p:nvSpPr>
            <p:spPr>
              <a:xfrm>
                <a:off x="4294565" y="2072889"/>
                <a:ext cx="359505" cy="170004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25" name="矩形 524">
                <a:extLst>
                  <a:ext uri="{FF2B5EF4-FFF2-40B4-BE49-F238E27FC236}">
                    <a16:creationId xmlns:a16="http://schemas.microsoft.com/office/drawing/2014/main" id="{D4294AFD-6D65-8726-3A67-039E61C9E592}"/>
                  </a:ext>
                </a:extLst>
              </p:cNvPr>
              <p:cNvSpPr/>
              <p:nvPr/>
            </p:nvSpPr>
            <p:spPr>
              <a:xfrm>
                <a:off x="4098762" y="1892443"/>
                <a:ext cx="170953" cy="350449"/>
              </a:xfrm>
              <a:prstGeom prst="rect">
                <a:avLst/>
              </a:prstGeom>
              <a:solidFill>
                <a:srgbClr val="F5AE73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526" name="直接连接符 525">
                <a:extLst>
                  <a:ext uri="{FF2B5EF4-FFF2-40B4-BE49-F238E27FC236}">
                    <a16:creationId xmlns:a16="http://schemas.microsoft.com/office/drawing/2014/main" id="{890F1541-B279-D373-C777-639ADD098F8E}"/>
                  </a:ext>
                </a:extLst>
              </p:cNvPr>
              <p:cNvCxnSpPr/>
              <p:nvPr/>
            </p:nvCxnSpPr>
            <p:spPr>
              <a:xfrm>
                <a:off x="4320917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直接连接符 526">
                <a:extLst>
                  <a:ext uri="{FF2B5EF4-FFF2-40B4-BE49-F238E27FC236}">
                    <a16:creationId xmlns:a16="http://schemas.microsoft.com/office/drawing/2014/main" id="{CD8E8F57-8A95-DDDF-5C75-A6FAC09CD316}"/>
                  </a:ext>
                </a:extLst>
              </p:cNvPr>
              <p:cNvCxnSpPr/>
              <p:nvPr/>
            </p:nvCxnSpPr>
            <p:spPr>
              <a:xfrm>
                <a:off x="4401086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直接连接符 527">
                <a:extLst>
                  <a:ext uri="{FF2B5EF4-FFF2-40B4-BE49-F238E27FC236}">
                    <a16:creationId xmlns:a16="http://schemas.microsoft.com/office/drawing/2014/main" id="{0E6981B3-8F2D-FB21-261D-CF24714FFF34}"/>
                  </a:ext>
                </a:extLst>
              </p:cNvPr>
              <p:cNvCxnSpPr/>
              <p:nvPr/>
            </p:nvCxnSpPr>
            <p:spPr>
              <a:xfrm>
                <a:off x="4481255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直接连接符 528">
                <a:extLst>
                  <a:ext uri="{FF2B5EF4-FFF2-40B4-BE49-F238E27FC236}">
                    <a16:creationId xmlns:a16="http://schemas.microsoft.com/office/drawing/2014/main" id="{CA46B7BB-EF52-4718-DC53-7B250B901A7F}"/>
                  </a:ext>
                </a:extLst>
              </p:cNvPr>
              <p:cNvCxnSpPr/>
              <p:nvPr/>
            </p:nvCxnSpPr>
            <p:spPr>
              <a:xfrm>
                <a:off x="4561424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直接连接符 529">
                <a:extLst>
                  <a:ext uri="{FF2B5EF4-FFF2-40B4-BE49-F238E27FC236}">
                    <a16:creationId xmlns:a16="http://schemas.microsoft.com/office/drawing/2014/main" id="{CB8D39A3-3E0D-C10B-E7E2-6F220319603C}"/>
                  </a:ext>
                </a:extLst>
              </p:cNvPr>
              <p:cNvCxnSpPr/>
              <p:nvPr/>
            </p:nvCxnSpPr>
            <p:spPr>
              <a:xfrm>
                <a:off x="4641593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1" name="文本框 530">
                <a:extLst>
                  <a:ext uri="{FF2B5EF4-FFF2-40B4-BE49-F238E27FC236}">
                    <a16:creationId xmlns:a16="http://schemas.microsoft.com/office/drawing/2014/main" id="{5DD1C517-0E98-6617-E7FB-117A2E1298E9}"/>
                  </a:ext>
                </a:extLst>
              </p:cNvPr>
              <p:cNvSpPr txBox="1"/>
              <p:nvPr/>
            </p:nvSpPr>
            <p:spPr>
              <a:xfrm>
                <a:off x="4120919" y="2538357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532" name="箭头: 右 531">
                <a:extLst>
                  <a:ext uri="{FF2B5EF4-FFF2-40B4-BE49-F238E27FC236}">
                    <a16:creationId xmlns:a16="http://schemas.microsoft.com/office/drawing/2014/main" id="{1142900E-0A14-6D3D-B141-0BADA629EBD3}"/>
                  </a:ext>
                </a:extLst>
              </p:cNvPr>
              <p:cNvSpPr/>
              <p:nvPr/>
            </p:nvSpPr>
            <p:spPr>
              <a:xfrm>
                <a:off x="2770681" y="1148712"/>
                <a:ext cx="387442" cy="169999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33" name="箭头: 右 532">
                <a:extLst>
                  <a:ext uri="{FF2B5EF4-FFF2-40B4-BE49-F238E27FC236}">
                    <a16:creationId xmlns:a16="http://schemas.microsoft.com/office/drawing/2014/main" id="{6343729A-257D-1A14-2317-D5634A11AC93}"/>
                  </a:ext>
                </a:extLst>
              </p:cNvPr>
              <p:cNvSpPr/>
              <p:nvPr/>
            </p:nvSpPr>
            <p:spPr>
              <a:xfrm>
                <a:off x="2770681" y="2115851"/>
                <a:ext cx="387442" cy="169999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34" name="文本框 533">
                <a:extLst>
                  <a:ext uri="{FF2B5EF4-FFF2-40B4-BE49-F238E27FC236}">
                    <a16:creationId xmlns:a16="http://schemas.microsoft.com/office/drawing/2014/main" id="{889243C8-707C-EE51-BCFB-49195D41855F}"/>
                  </a:ext>
                </a:extLst>
              </p:cNvPr>
              <p:cNvSpPr txBox="1"/>
              <p:nvPr/>
            </p:nvSpPr>
            <p:spPr>
              <a:xfrm>
                <a:off x="2809367" y="2728747"/>
                <a:ext cx="208652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Load Q and </a:t>
                </a:r>
                <a:r>
                  <a:rPr lang="en-US" altLang="zh-CN" sz="1200" b="1" dirty="0">
                    <a:solidFill>
                      <a:schemeClr val="accent4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row-wise multicast</a:t>
                </a:r>
                <a:endParaRPr lang="zh-CN" altLang="en-US" sz="1200" baseline="-25000" dirty="0"/>
              </a:p>
            </p:txBody>
          </p:sp>
          <p:sp>
            <p:nvSpPr>
              <p:cNvPr id="535" name="矩形 534">
                <a:extLst>
                  <a:ext uri="{FF2B5EF4-FFF2-40B4-BE49-F238E27FC236}">
                    <a16:creationId xmlns:a16="http://schemas.microsoft.com/office/drawing/2014/main" id="{8E23B493-AB34-E17B-C466-55300D08E544}"/>
                  </a:ext>
                </a:extLst>
              </p:cNvPr>
              <p:cNvSpPr/>
              <p:nvPr/>
            </p:nvSpPr>
            <p:spPr>
              <a:xfrm>
                <a:off x="4658542" y="901819"/>
                <a:ext cx="141907" cy="37029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36" name="矩形 535">
                <a:extLst>
                  <a:ext uri="{FF2B5EF4-FFF2-40B4-BE49-F238E27FC236}">
                    <a16:creationId xmlns:a16="http://schemas.microsoft.com/office/drawing/2014/main" id="{E9686F60-6A9E-9C71-2769-4F5A2601C3F8}"/>
                  </a:ext>
                </a:extLst>
              </p:cNvPr>
              <p:cNvSpPr/>
              <p:nvPr/>
            </p:nvSpPr>
            <p:spPr>
              <a:xfrm>
                <a:off x="3666211" y="901819"/>
                <a:ext cx="141907" cy="37029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37" name="箭头: 右 536">
                <a:extLst>
                  <a:ext uri="{FF2B5EF4-FFF2-40B4-BE49-F238E27FC236}">
                    <a16:creationId xmlns:a16="http://schemas.microsoft.com/office/drawing/2014/main" id="{BB344058-AA79-AE31-3E87-EE549104EF64}"/>
                  </a:ext>
                </a:extLst>
              </p:cNvPr>
              <p:cNvSpPr/>
              <p:nvPr/>
            </p:nvSpPr>
            <p:spPr>
              <a:xfrm>
                <a:off x="3258190" y="1148712"/>
                <a:ext cx="889995" cy="169999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38" name="矩形 537">
                <a:extLst>
                  <a:ext uri="{FF2B5EF4-FFF2-40B4-BE49-F238E27FC236}">
                    <a16:creationId xmlns:a16="http://schemas.microsoft.com/office/drawing/2014/main" id="{3BF8C958-B3F1-D469-DC70-3D1890AFB86C}"/>
                  </a:ext>
                </a:extLst>
              </p:cNvPr>
              <p:cNvSpPr/>
              <p:nvPr/>
            </p:nvSpPr>
            <p:spPr>
              <a:xfrm>
                <a:off x="4658542" y="1872602"/>
                <a:ext cx="141907" cy="37029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39" name="矩形 538">
                <a:extLst>
                  <a:ext uri="{FF2B5EF4-FFF2-40B4-BE49-F238E27FC236}">
                    <a16:creationId xmlns:a16="http://schemas.microsoft.com/office/drawing/2014/main" id="{D53DFEB2-BF20-863A-4C0C-6AFA3F6C859D}"/>
                  </a:ext>
                </a:extLst>
              </p:cNvPr>
              <p:cNvSpPr/>
              <p:nvPr/>
            </p:nvSpPr>
            <p:spPr>
              <a:xfrm>
                <a:off x="3666211" y="1872602"/>
                <a:ext cx="141907" cy="37029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40" name="箭头: 右 539">
                <a:extLst>
                  <a:ext uri="{FF2B5EF4-FFF2-40B4-BE49-F238E27FC236}">
                    <a16:creationId xmlns:a16="http://schemas.microsoft.com/office/drawing/2014/main" id="{6FF3BF75-ED8F-00F0-576C-AAB0253DF34B}"/>
                  </a:ext>
                </a:extLst>
              </p:cNvPr>
              <p:cNvSpPr/>
              <p:nvPr/>
            </p:nvSpPr>
            <p:spPr>
              <a:xfrm>
                <a:off x="3258190" y="2115851"/>
                <a:ext cx="889995" cy="169999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89752F7A-8F0F-6434-329A-C4E17D6C4262}"/>
                </a:ext>
              </a:extLst>
            </p:cNvPr>
            <p:cNvSpPr/>
            <p:nvPr/>
          </p:nvSpPr>
          <p:spPr>
            <a:xfrm>
              <a:off x="3122814" y="1768166"/>
              <a:ext cx="250494" cy="2504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001A5F9-E896-DDE7-5518-11943B0B6A38}"/>
              </a:ext>
            </a:extLst>
          </p:cNvPr>
          <p:cNvGrpSpPr/>
          <p:nvPr/>
        </p:nvGrpSpPr>
        <p:grpSpPr>
          <a:xfrm>
            <a:off x="5402706" y="1752145"/>
            <a:ext cx="2188220" cy="2233809"/>
            <a:chOff x="5402706" y="1752145"/>
            <a:chExt cx="2188220" cy="2233809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775C033E-FB5D-BC97-A6FC-5A6E41F2A0BA}"/>
                </a:ext>
              </a:extLst>
            </p:cNvPr>
            <p:cNvGrpSpPr/>
            <p:nvPr/>
          </p:nvGrpSpPr>
          <p:grpSpPr>
            <a:xfrm>
              <a:off x="5437844" y="1872349"/>
              <a:ext cx="2153082" cy="2113605"/>
              <a:chOff x="4864405" y="892141"/>
              <a:chExt cx="2153082" cy="2113605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A7709D1-DB34-1F19-CE61-162DC68FA2C1}"/>
                  </a:ext>
                </a:extLst>
              </p:cNvPr>
              <p:cNvSpPr/>
              <p:nvPr/>
            </p:nvSpPr>
            <p:spPr>
              <a:xfrm>
                <a:off x="4946666" y="892141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AB39371-8B42-E7E1-16D7-6DB6F6A6119E}"/>
                  </a:ext>
                </a:extLst>
              </p:cNvPr>
              <p:cNvSpPr/>
              <p:nvPr/>
            </p:nvSpPr>
            <p:spPr>
              <a:xfrm>
                <a:off x="4962854" y="921241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EEE2FB1F-CBF2-45AA-3E09-D9A750B35375}"/>
                  </a:ext>
                </a:extLst>
              </p:cNvPr>
              <p:cNvSpPr/>
              <p:nvPr/>
            </p:nvSpPr>
            <p:spPr>
              <a:xfrm>
                <a:off x="4966496" y="1299821"/>
                <a:ext cx="359505" cy="35045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Att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4A33706-6186-E360-5651-4CDD62F68E07}"/>
                  </a:ext>
                </a:extLst>
              </p:cNvPr>
              <p:cNvSpPr/>
              <p:nvPr/>
            </p:nvSpPr>
            <p:spPr>
              <a:xfrm>
                <a:off x="5354066" y="1101687"/>
                <a:ext cx="359505" cy="17000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B29BBDBC-B9D7-E1B6-CEE5-A9693F9C542F}"/>
                  </a:ext>
                </a:extLst>
              </p:cNvPr>
              <p:cNvSpPr/>
              <p:nvPr/>
            </p:nvSpPr>
            <p:spPr>
              <a:xfrm>
                <a:off x="5158263" y="921241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1EED73F0-36D2-5A66-012B-F30D02F360CD}"/>
                  </a:ext>
                </a:extLst>
              </p:cNvPr>
              <p:cNvCxnSpPr/>
              <p:nvPr/>
            </p:nvCxnSpPr>
            <p:spPr>
              <a:xfrm>
                <a:off x="5380418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00B100F9-00FE-36DA-43C0-BB3CA89541D9}"/>
                  </a:ext>
                </a:extLst>
              </p:cNvPr>
              <p:cNvCxnSpPr/>
              <p:nvPr/>
            </p:nvCxnSpPr>
            <p:spPr>
              <a:xfrm>
                <a:off x="5460587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83ACF9B4-E22A-05A2-6E7F-8974AE43FC8B}"/>
                  </a:ext>
                </a:extLst>
              </p:cNvPr>
              <p:cNvCxnSpPr/>
              <p:nvPr/>
            </p:nvCxnSpPr>
            <p:spPr>
              <a:xfrm>
                <a:off x="5540756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CB005AAE-EC7D-38A8-00B9-92C7AC4991C2}"/>
                  </a:ext>
                </a:extLst>
              </p:cNvPr>
              <p:cNvCxnSpPr/>
              <p:nvPr/>
            </p:nvCxnSpPr>
            <p:spPr>
              <a:xfrm>
                <a:off x="5620925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32388693-DB03-1166-F9CE-EDBC75E8E523}"/>
                  </a:ext>
                </a:extLst>
              </p:cNvPr>
              <p:cNvCxnSpPr/>
              <p:nvPr/>
            </p:nvCxnSpPr>
            <p:spPr>
              <a:xfrm>
                <a:off x="5701094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0E403D1-B838-0A74-B3D3-B0A5F9ADAD46}"/>
                  </a:ext>
                </a:extLst>
              </p:cNvPr>
              <p:cNvSpPr txBox="1"/>
              <p:nvPr/>
            </p:nvSpPr>
            <p:spPr>
              <a:xfrm>
                <a:off x="5180420" y="1567155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83BF64FE-E064-2436-27E9-5E309DC952F3}"/>
                  </a:ext>
                </a:extLst>
              </p:cNvPr>
              <p:cNvSpPr/>
              <p:nvPr/>
            </p:nvSpPr>
            <p:spPr>
              <a:xfrm>
                <a:off x="4946666" y="1863343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85DB860D-C453-1652-EEF5-2E60F1067F9F}"/>
                  </a:ext>
                </a:extLst>
              </p:cNvPr>
              <p:cNvSpPr/>
              <p:nvPr/>
            </p:nvSpPr>
            <p:spPr>
              <a:xfrm>
                <a:off x="4962854" y="1892443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00819CE9-ADA4-8A06-767A-DAA9A53D483E}"/>
                  </a:ext>
                </a:extLst>
              </p:cNvPr>
              <p:cNvSpPr/>
              <p:nvPr/>
            </p:nvSpPr>
            <p:spPr>
              <a:xfrm>
                <a:off x="4966496" y="2271023"/>
                <a:ext cx="359505" cy="35045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Att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585E2810-951E-8F25-B11E-3579F5BD0949}"/>
                  </a:ext>
                </a:extLst>
              </p:cNvPr>
              <p:cNvSpPr/>
              <p:nvPr/>
            </p:nvSpPr>
            <p:spPr>
              <a:xfrm>
                <a:off x="5354066" y="2072889"/>
                <a:ext cx="359505" cy="17000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083DD386-257A-05F6-1D01-BFD4117F7CE7}"/>
                  </a:ext>
                </a:extLst>
              </p:cNvPr>
              <p:cNvSpPr/>
              <p:nvPr/>
            </p:nvSpPr>
            <p:spPr>
              <a:xfrm>
                <a:off x="5158263" y="1892443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8343B93F-47ED-C68A-87FC-EF98F98EAC8B}"/>
                  </a:ext>
                </a:extLst>
              </p:cNvPr>
              <p:cNvCxnSpPr/>
              <p:nvPr/>
            </p:nvCxnSpPr>
            <p:spPr>
              <a:xfrm>
                <a:off x="5380418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03989C37-F070-3C80-D676-4980B45B3725}"/>
                  </a:ext>
                </a:extLst>
              </p:cNvPr>
              <p:cNvCxnSpPr/>
              <p:nvPr/>
            </p:nvCxnSpPr>
            <p:spPr>
              <a:xfrm>
                <a:off x="5460587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B5866F99-D9FD-FA1F-C35A-0AAA5D0F8672}"/>
                  </a:ext>
                </a:extLst>
              </p:cNvPr>
              <p:cNvCxnSpPr/>
              <p:nvPr/>
            </p:nvCxnSpPr>
            <p:spPr>
              <a:xfrm>
                <a:off x="5540756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A81F614C-DD05-AFB8-D161-1DB677E46C27}"/>
                  </a:ext>
                </a:extLst>
              </p:cNvPr>
              <p:cNvCxnSpPr/>
              <p:nvPr/>
            </p:nvCxnSpPr>
            <p:spPr>
              <a:xfrm>
                <a:off x="5620925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1E0C966B-1926-8D7A-6E1A-3D2DD57F134E}"/>
                  </a:ext>
                </a:extLst>
              </p:cNvPr>
              <p:cNvCxnSpPr/>
              <p:nvPr/>
            </p:nvCxnSpPr>
            <p:spPr>
              <a:xfrm>
                <a:off x="5701094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EAD1CF39-B2F7-32B5-B7F0-1F0F0B94FA70}"/>
                  </a:ext>
                </a:extLst>
              </p:cNvPr>
              <p:cNvSpPr txBox="1"/>
              <p:nvPr/>
            </p:nvSpPr>
            <p:spPr>
              <a:xfrm>
                <a:off x="5180420" y="2538357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FD111DA1-394F-AA1F-EFD1-DA419A423627}"/>
                  </a:ext>
                </a:extLst>
              </p:cNvPr>
              <p:cNvSpPr/>
              <p:nvPr/>
            </p:nvSpPr>
            <p:spPr>
              <a:xfrm>
                <a:off x="5934234" y="892141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7DC51FBD-FCBC-652F-BF43-2884638B9A19}"/>
                  </a:ext>
                </a:extLst>
              </p:cNvPr>
              <p:cNvSpPr/>
              <p:nvPr/>
            </p:nvSpPr>
            <p:spPr>
              <a:xfrm>
                <a:off x="5950422" y="921241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39625890-A675-A8EF-8EC2-DF3DEC7DFF8F}"/>
                  </a:ext>
                </a:extLst>
              </p:cNvPr>
              <p:cNvSpPr/>
              <p:nvPr/>
            </p:nvSpPr>
            <p:spPr>
              <a:xfrm>
                <a:off x="5954064" y="1299821"/>
                <a:ext cx="359505" cy="35045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Att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D149A195-D0B2-E86E-5C64-D62CB1C2D413}"/>
                  </a:ext>
                </a:extLst>
              </p:cNvPr>
              <p:cNvSpPr/>
              <p:nvPr/>
            </p:nvSpPr>
            <p:spPr>
              <a:xfrm>
                <a:off x="6341634" y="1101687"/>
                <a:ext cx="359505" cy="17000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C0963D8E-83B3-A5D2-1493-2D9B3F1F6618}"/>
                  </a:ext>
                </a:extLst>
              </p:cNvPr>
              <p:cNvSpPr/>
              <p:nvPr/>
            </p:nvSpPr>
            <p:spPr>
              <a:xfrm>
                <a:off x="6145831" y="921241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C5762966-077D-D1A9-8864-13E816D53107}"/>
                  </a:ext>
                </a:extLst>
              </p:cNvPr>
              <p:cNvCxnSpPr/>
              <p:nvPr/>
            </p:nvCxnSpPr>
            <p:spPr>
              <a:xfrm>
                <a:off x="6367986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BF79F9FA-C8E4-4429-0A65-CC553D955E65}"/>
                  </a:ext>
                </a:extLst>
              </p:cNvPr>
              <p:cNvCxnSpPr/>
              <p:nvPr/>
            </p:nvCxnSpPr>
            <p:spPr>
              <a:xfrm>
                <a:off x="6448155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3B2F5B81-4F33-B8F1-39B8-25A5EC401F39}"/>
                  </a:ext>
                </a:extLst>
              </p:cNvPr>
              <p:cNvCxnSpPr/>
              <p:nvPr/>
            </p:nvCxnSpPr>
            <p:spPr>
              <a:xfrm>
                <a:off x="6528324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75B3B3C8-4AEC-AFEA-8FC0-EA07EB086F3A}"/>
                  </a:ext>
                </a:extLst>
              </p:cNvPr>
              <p:cNvCxnSpPr/>
              <p:nvPr/>
            </p:nvCxnSpPr>
            <p:spPr>
              <a:xfrm>
                <a:off x="6608493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388CA68B-C293-BF10-ADAD-7A06513CA9C9}"/>
                  </a:ext>
                </a:extLst>
              </p:cNvPr>
              <p:cNvCxnSpPr/>
              <p:nvPr/>
            </p:nvCxnSpPr>
            <p:spPr>
              <a:xfrm>
                <a:off x="6688662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E0DBD018-6F4C-88F2-8064-3E456AA1FF22}"/>
                  </a:ext>
                </a:extLst>
              </p:cNvPr>
              <p:cNvSpPr/>
              <p:nvPr/>
            </p:nvSpPr>
            <p:spPr>
              <a:xfrm>
                <a:off x="5934234" y="1863343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5D46703C-42D1-BCA5-E99E-61C005CEE7B7}"/>
                  </a:ext>
                </a:extLst>
              </p:cNvPr>
              <p:cNvSpPr/>
              <p:nvPr/>
            </p:nvSpPr>
            <p:spPr>
              <a:xfrm>
                <a:off x="5950422" y="1892443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0605CEB7-C581-9A47-E796-B6452F4C0A9B}"/>
                  </a:ext>
                </a:extLst>
              </p:cNvPr>
              <p:cNvSpPr/>
              <p:nvPr/>
            </p:nvSpPr>
            <p:spPr>
              <a:xfrm>
                <a:off x="5954064" y="2271023"/>
                <a:ext cx="359505" cy="35045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Att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F2F68D09-775C-306D-CCD5-916817DCD616}"/>
                  </a:ext>
                </a:extLst>
              </p:cNvPr>
              <p:cNvSpPr/>
              <p:nvPr/>
            </p:nvSpPr>
            <p:spPr>
              <a:xfrm>
                <a:off x="6341634" y="2072889"/>
                <a:ext cx="359505" cy="17000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C32CC93C-1265-088B-4275-97884F46E755}"/>
                  </a:ext>
                </a:extLst>
              </p:cNvPr>
              <p:cNvSpPr/>
              <p:nvPr/>
            </p:nvSpPr>
            <p:spPr>
              <a:xfrm>
                <a:off x="6145831" y="1892443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54" name="直接连接符 153">
                <a:extLst>
                  <a:ext uri="{FF2B5EF4-FFF2-40B4-BE49-F238E27FC236}">
                    <a16:creationId xmlns:a16="http://schemas.microsoft.com/office/drawing/2014/main" id="{5870ACEB-E8B8-35C6-B2ED-804EFF07E18B}"/>
                  </a:ext>
                </a:extLst>
              </p:cNvPr>
              <p:cNvCxnSpPr/>
              <p:nvPr/>
            </p:nvCxnSpPr>
            <p:spPr>
              <a:xfrm>
                <a:off x="6367986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95A7372A-71C4-44A1-5F3E-68F2C1BD4AAA}"/>
                  </a:ext>
                </a:extLst>
              </p:cNvPr>
              <p:cNvCxnSpPr/>
              <p:nvPr/>
            </p:nvCxnSpPr>
            <p:spPr>
              <a:xfrm>
                <a:off x="6448155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>
                <a:extLst>
                  <a:ext uri="{FF2B5EF4-FFF2-40B4-BE49-F238E27FC236}">
                    <a16:creationId xmlns:a16="http://schemas.microsoft.com/office/drawing/2014/main" id="{D01742D6-A674-6322-3A9E-DA8FE68D9976}"/>
                  </a:ext>
                </a:extLst>
              </p:cNvPr>
              <p:cNvCxnSpPr/>
              <p:nvPr/>
            </p:nvCxnSpPr>
            <p:spPr>
              <a:xfrm>
                <a:off x="6528324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>
                <a:extLst>
                  <a:ext uri="{FF2B5EF4-FFF2-40B4-BE49-F238E27FC236}">
                    <a16:creationId xmlns:a16="http://schemas.microsoft.com/office/drawing/2014/main" id="{0E697C00-36E0-B2CA-2A58-96562B878175}"/>
                  </a:ext>
                </a:extLst>
              </p:cNvPr>
              <p:cNvCxnSpPr/>
              <p:nvPr/>
            </p:nvCxnSpPr>
            <p:spPr>
              <a:xfrm>
                <a:off x="6608493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7AC8C765-1B49-CC07-9784-9A7B3F8BA33D}"/>
                  </a:ext>
                </a:extLst>
              </p:cNvPr>
              <p:cNvCxnSpPr/>
              <p:nvPr/>
            </p:nvCxnSpPr>
            <p:spPr>
              <a:xfrm>
                <a:off x="6688662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C8D6D4F-7EFB-ADD8-E4F9-38855373B981}"/>
                  </a:ext>
                </a:extLst>
              </p:cNvPr>
              <p:cNvSpPr txBox="1"/>
              <p:nvPr/>
            </p:nvSpPr>
            <p:spPr>
              <a:xfrm>
                <a:off x="6167293" y="1567155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CC2B905D-AA02-8246-8F74-E0FD2526B23C}"/>
                  </a:ext>
                </a:extLst>
              </p:cNvPr>
              <p:cNvSpPr txBox="1"/>
              <p:nvPr/>
            </p:nvSpPr>
            <p:spPr>
              <a:xfrm>
                <a:off x="6167293" y="2538357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161" name="箭头: 右 160">
                <a:extLst>
                  <a:ext uri="{FF2B5EF4-FFF2-40B4-BE49-F238E27FC236}">
                    <a16:creationId xmlns:a16="http://schemas.microsoft.com/office/drawing/2014/main" id="{463607E3-B755-1153-816D-D9BCAAECAB91}"/>
                  </a:ext>
                </a:extLst>
              </p:cNvPr>
              <p:cNvSpPr/>
              <p:nvPr/>
            </p:nvSpPr>
            <p:spPr>
              <a:xfrm rot="16200000">
                <a:off x="5271166" y="1472775"/>
                <a:ext cx="770645" cy="169999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62" name="箭头: 右 161">
                <a:extLst>
                  <a:ext uri="{FF2B5EF4-FFF2-40B4-BE49-F238E27FC236}">
                    <a16:creationId xmlns:a16="http://schemas.microsoft.com/office/drawing/2014/main" id="{434107ED-C947-D27C-1E76-4D446F7FC256}"/>
                  </a:ext>
                </a:extLst>
              </p:cNvPr>
              <p:cNvSpPr/>
              <p:nvPr/>
            </p:nvSpPr>
            <p:spPr>
              <a:xfrm rot="16200000">
                <a:off x="6263948" y="1472775"/>
                <a:ext cx="770645" cy="169999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63" name="箭头: 右 162">
                <a:extLst>
                  <a:ext uri="{FF2B5EF4-FFF2-40B4-BE49-F238E27FC236}">
                    <a16:creationId xmlns:a16="http://schemas.microsoft.com/office/drawing/2014/main" id="{620392D8-1886-FB99-42FA-BFB02FA47A39}"/>
                  </a:ext>
                </a:extLst>
              </p:cNvPr>
              <p:cNvSpPr/>
              <p:nvPr/>
            </p:nvSpPr>
            <p:spPr>
              <a:xfrm rot="16200000">
                <a:off x="5339415" y="2397893"/>
                <a:ext cx="634148" cy="169999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64" name="箭头: 右 163">
                <a:extLst>
                  <a:ext uri="{FF2B5EF4-FFF2-40B4-BE49-F238E27FC236}">
                    <a16:creationId xmlns:a16="http://schemas.microsoft.com/office/drawing/2014/main" id="{3B9D113D-1B98-FC2F-28C8-C446652BB224}"/>
                  </a:ext>
                </a:extLst>
              </p:cNvPr>
              <p:cNvSpPr/>
              <p:nvPr/>
            </p:nvSpPr>
            <p:spPr>
              <a:xfrm rot="16200000">
                <a:off x="6332197" y="2397893"/>
                <a:ext cx="634148" cy="169999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1C3308B0-7B47-B8C4-C785-9C5E4A6FE985}"/>
                  </a:ext>
                </a:extLst>
              </p:cNvPr>
              <p:cNvSpPr txBox="1"/>
              <p:nvPr/>
            </p:nvSpPr>
            <p:spPr>
              <a:xfrm>
                <a:off x="4864405" y="2728747"/>
                <a:ext cx="21530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Load K</a:t>
                </a:r>
                <a:r>
                  <a:rPr lang="en-US" altLang="zh-CN" sz="1200" b="1" baseline="300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T </a:t>
                </a:r>
                <a:r>
                  <a:rPr lang="en-US" altLang="zh-CN" sz="12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V and </a:t>
                </a:r>
                <a:r>
                  <a:rPr lang="en-US" altLang="zh-CN" sz="1200" b="1" dirty="0">
                    <a:solidFill>
                      <a:schemeClr val="accent4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col-wise multicast</a:t>
                </a:r>
                <a:endParaRPr lang="zh-CN" altLang="en-US" sz="1200" baseline="-25000" dirty="0"/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9140E59C-8806-A1A9-9820-A115604588A5}"/>
                  </a:ext>
                </a:extLst>
              </p:cNvPr>
              <p:cNvSpPr/>
              <p:nvPr/>
            </p:nvSpPr>
            <p:spPr>
              <a:xfrm>
                <a:off x="6705782" y="901819"/>
                <a:ext cx="141907" cy="370290"/>
              </a:xfrm>
              <a:prstGeom prst="rect">
                <a:avLst/>
              </a:prstGeom>
              <a:solidFill>
                <a:srgbClr val="F7BF8F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9A220D81-99A6-D236-4523-6D35C24893C7}"/>
                  </a:ext>
                </a:extLst>
              </p:cNvPr>
              <p:cNvSpPr/>
              <p:nvPr/>
            </p:nvSpPr>
            <p:spPr>
              <a:xfrm>
                <a:off x="5713451" y="901819"/>
                <a:ext cx="141907" cy="370290"/>
              </a:xfrm>
              <a:prstGeom prst="rect">
                <a:avLst/>
              </a:prstGeom>
              <a:solidFill>
                <a:srgbClr val="F7BF8F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E3DE7410-B2AD-A445-3EA5-FA85ED6EF8F5}"/>
                  </a:ext>
                </a:extLst>
              </p:cNvPr>
              <p:cNvSpPr/>
              <p:nvPr/>
            </p:nvSpPr>
            <p:spPr>
              <a:xfrm>
                <a:off x="6705782" y="1872602"/>
                <a:ext cx="141907" cy="370290"/>
              </a:xfrm>
              <a:prstGeom prst="rect">
                <a:avLst/>
              </a:prstGeom>
              <a:solidFill>
                <a:srgbClr val="97B468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FA1E7E71-8154-CF40-A01B-BF0E5EAC6F84}"/>
                  </a:ext>
                </a:extLst>
              </p:cNvPr>
              <p:cNvSpPr/>
              <p:nvPr/>
            </p:nvSpPr>
            <p:spPr>
              <a:xfrm>
                <a:off x="5713451" y="1872602"/>
                <a:ext cx="141907" cy="370290"/>
              </a:xfrm>
              <a:prstGeom prst="rect">
                <a:avLst/>
              </a:prstGeom>
              <a:solidFill>
                <a:srgbClr val="97B468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C54ABF9-57B0-6937-8816-E22E419D0533}"/>
                </a:ext>
              </a:extLst>
            </p:cNvPr>
            <p:cNvSpPr/>
            <p:nvPr/>
          </p:nvSpPr>
          <p:spPr>
            <a:xfrm>
              <a:off x="5402706" y="1752145"/>
              <a:ext cx="250494" cy="2504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813DD54-F560-6F6C-F085-7120A60BB605}"/>
              </a:ext>
            </a:extLst>
          </p:cNvPr>
          <p:cNvGrpSpPr/>
          <p:nvPr/>
        </p:nvGrpSpPr>
        <p:grpSpPr>
          <a:xfrm>
            <a:off x="7741086" y="1752145"/>
            <a:ext cx="2180528" cy="2418475"/>
            <a:chOff x="7741086" y="1752145"/>
            <a:chExt cx="2180528" cy="2418475"/>
          </a:xfrm>
        </p:grpSpPr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635F7895-6D42-6D51-3256-A3D7194665CD}"/>
                </a:ext>
              </a:extLst>
            </p:cNvPr>
            <p:cNvGrpSpPr/>
            <p:nvPr/>
          </p:nvGrpSpPr>
          <p:grpSpPr>
            <a:xfrm>
              <a:off x="7768532" y="1872349"/>
              <a:ext cx="2153082" cy="2298271"/>
              <a:chOff x="6907804" y="892141"/>
              <a:chExt cx="2153082" cy="2298271"/>
            </a:xfrm>
          </p:grpSpPr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EE13E76A-596F-3BB0-8765-2FD97ABC32B3}"/>
                  </a:ext>
                </a:extLst>
              </p:cNvPr>
              <p:cNvSpPr/>
              <p:nvPr/>
            </p:nvSpPr>
            <p:spPr>
              <a:xfrm>
                <a:off x="6994603" y="892141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E4158279-AE70-BC47-51D1-CCC8193D3ABC}"/>
                  </a:ext>
                </a:extLst>
              </p:cNvPr>
              <p:cNvSpPr/>
              <p:nvPr/>
            </p:nvSpPr>
            <p:spPr>
              <a:xfrm>
                <a:off x="7010791" y="921241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59FCF3E4-C5AB-A65A-1048-2B00D45C01F5}"/>
                  </a:ext>
                </a:extLst>
              </p:cNvPr>
              <p:cNvSpPr/>
              <p:nvPr/>
            </p:nvSpPr>
            <p:spPr>
              <a:xfrm>
                <a:off x="7014433" y="1299821"/>
                <a:ext cx="359505" cy="3504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S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B4B34193-6FAC-0A40-D331-1EC3D1BB29B7}"/>
                  </a:ext>
                </a:extLst>
              </p:cNvPr>
              <p:cNvSpPr/>
              <p:nvPr/>
            </p:nvSpPr>
            <p:spPr>
              <a:xfrm>
                <a:off x="7402003" y="1101687"/>
                <a:ext cx="359505" cy="17000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41DF8790-00C8-E37C-84F1-20F6F8096C3B}"/>
                  </a:ext>
                </a:extLst>
              </p:cNvPr>
              <p:cNvSpPr/>
              <p:nvPr/>
            </p:nvSpPr>
            <p:spPr>
              <a:xfrm>
                <a:off x="7206200" y="921241"/>
                <a:ext cx="170953" cy="3504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DB02622E-E634-368E-1600-5EFD1C18C549}"/>
                  </a:ext>
                </a:extLst>
              </p:cNvPr>
              <p:cNvCxnSpPr/>
              <p:nvPr/>
            </p:nvCxnSpPr>
            <p:spPr>
              <a:xfrm>
                <a:off x="7428355" y="1299821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EF1909D2-1465-57F4-7252-889AF0639924}"/>
                  </a:ext>
                </a:extLst>
              </p:cNvPr>
              <p:cNvCxnSpPr/>
              <p:nvPr/>
            </p:nvCxnSpPr>
            <p:spPr>
              <a:xfrm>
                <a:off x="7508524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8C153DC9-5024-4042-BC8C-4AA6B073A24B}"/>
                  </a:ext>
                </a:extLst>
              </p:cNvPr>
              <p:cNvCxnSpPr/>
              <p:nvPr/>
            </p:nvCxnSpPr>
            <p:spPr>
              <a:xfrm>
                <a:off x="7588693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55851862-3D6E-2C89-1E94-FB31FDAE6862}"/>
                  </a:ext>
                </a:extLst>
              </p:cNvPr>
              <p:cNvCxnSpPr/>
              <p:nvPr/>
            </p:nvCxnSpPr>
            <p:spPr>
              <a:xfrm>
                <a:off x="7668862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27B221EF-8F57-3D17-2F18-483386930675}"/>
                  </a:ext>
                </a:extLst>
              </p:cNvPr>
              <p:cNvCxnSpPr/>
              <p:nvPr/>
            </p:nvCxnSpPr>
            <p:spPr>
              <a:xfrm>
                <a:off x="7749031" y="1299821"/>
                <a:ext cx="0" cy="350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7BE01E16-1581-7DE0-9560-945A9E201102}"/>
                  </a:ext>
                </a:extLst>
              </p:cNvPr>
              <p:cNvSpPr txBox="1"/>
              <p:nvPr/>
            </p:nvSpPr>
            <p:spPr>
              <a:xfrm>
                <a:off x="7228357" y="1567155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9D149AA7-E8DF-AE1C-BBEE-24D2C15B1051}"/>
                  </a:ext>
                </a:extLst>
              </p:cNvPr>
              <p:cNvSpPr/>
              <p:nvPr/>
            </p:nvSpPr>
            <p:spPr>
              <a:xfrm>
                <a:off x="6994603" y="1863343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5C78D726-9383-8D28-0B55-2E97624B3905}"/>
                  </a:ext>
                </a:extLst>
              </p:cNvPr>
              <p:cNvSpPr/>
              <p:nvPr/>
            </p:nvSpPr>
            <p:spPr>
              <a:xfrm>
                <a:off x="7010791" y="1892443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A4BE0305-EE85-7EF8-D0B8-A73817DFFD5F}"/>
                  </a:ext>
                </a:extLst>
              </p:cNvPr>
              <p:cNvSpPr/>
              <p:nvPr/>
            </p:nvSpPr>
            <p:spPr>
              <a:xfrm>
                <a:off x="7014433" y="2271023"/>
                <a:ext cx="359505" cy="3504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S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C0838CBF-71FC-60FD-488E-956B223A7137}"/>
                  </a:ext>
                </a:extLst>
              </p:cNvPr>
              <p:cNvSpPr/>
              <p:nvPr/>
            </p:nvSpPr>
            <p:spPr>
              <a:xfrm>
                <a:off x="7402003" y="2072889"/>
                <a:ext cx="359505" cy="17000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B3B701CE-BDCF-3B5C-DFAE-4DE9837E32E0}"/>
                  </a:ext>
                </a:extLst>
              </p:cNvPr>
              <p:cNvSpPr/>
              <p:nvPr/>
            </p:nvSpPr>
            <p:spPr>
              <a:xfrm>
                <a:off x="7206200" y="1892443"/>
                <a:ext cx="170953" cy="3504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88" name="直接连接符 187">
                <a:extLst>
                  <a:ext uri="{FF2B5EF4-FFF2-40B4-BE49-F238E27FC236}">
                    <a16:creationId xmlns:a16="http://schemas.microsoft.com/office/drawing/2014/main" id="{EE3F8343-DA78-9ADE-140C-1EEE90FBC9E1}"/>
                  </a:ext>
                </a:extLst>
              </p:cNvPr>
              <p:cNvCxnSpPr/>
              <p:nvPr/>
            </p:nvCxnSpPr>
            <p:spPr>
              <a:xfrm>
                <a:off x="7428355" y="2271023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>
                <a:extLst>
                  <a:ext uri="{FF2B5EF4-FFF2-40B4-BE49-F238E27FC236}">
                    <a16:creationId xmlns:a16="http://schemas.microsoft.com/office/drawing/2014/main" id="{FEA5CB39-032D-54B9-2F22-6FFBBE8F8482}"/>
                  </a:ext>
                </a:extLst>
              </p:cNvPr>
              <p:cNvCxnSpPr/>
              <p:nvPr/>
            </p:nvCxnSpPr>
            <p:spPr>
              <a:xfrm>
                <a:off x="7508524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>
                <a:extLst>
                  <a:ext uri="{FF2B5EF4-FFF2-40B4-BE49-F238E27FC236}">
                    <a16:creationId xmlns:a16="http://schemas.microsoft.com/office/drawing/2014/main" id="{321B3754-8B44-BAA7-FDC3-D7824D136850}"/>
                  </a:ext>
                </a:extLst>
              </p:cNvPr>
              <p:cNvCxnSpPr/>
              <p:nvPr/>
            </p:nvCxnSpPr>
            <p:spPr>
              <a:xfrm>
                <a:off x="7588693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>
                <a:extLst>
                  <a:ext uri="{FF2B5EF4-FFF2-40B4-BE49-F238E27FC236}">
                    <a16:creationId xmlns:a16="http://schemas.microsoft.com/office/drawing/2014/main" id="{85B5A2AA-C804-D5B3-8403-71D25CD9BF56}"/>
                  </a:ext>
                </a:extLst>
              </p:cNvPr>
              <p:cNvCxnSpPr/>
              <p:nvPr/>
            </p:nvCxnSpPr>
            <p:spPr>
              <a:xfrm>
                <a:off x="7668862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3BD283D6-B881-1723-2B4D-95DD9717EE93}"/>
                  </a:ext>
                </a:extLst>
              </p:cNvPr>
              <p:cNvCxnSpPr/>
              <p:nvPr/>
            </p:nvCxnSpPr>
            <p:spPr>
              <a:xfrm>
                <a:off x="7749031" y="2271023"/>
                <a:ext cx="0" cy="350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D9C222F5-FE87-1343-5612-96531DA41047}"/>
                  </a:ext>
                </a:extLst>
              </p:cNvPr>
              <p:cNvSpPr txBox="1"/>
              <p:nvPr/>
            </p:nvSpPr>
            <p:spPr>
              <a:xfrm>
                <a:off x="7228357" y="2538357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E006CE5F-3707-A13F-DAE7-5561A16E1217}"/>
                  </a:ext>
                </a:extLst>
              </p:cNvPr>
              <p:cNvSpPr/>
              <p:nvPr/>
            </p:nvSpPr>
            <p:spPr>
              <a:xfrm>
                <a:off x="7982171" y="892141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15A57FB9-2749-A127-0D3C-B1EBA47CB57D}"/>
                  </a:ext>
                </a:extLst>
              </p:cNvPr>
              <p:cNvSpPr/>
              <p:nvPr/>
            </p:nvSpPr>
            <p:spPr>
              <a:xfrm>
                <a:off x="7998359" y="921241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69AF5FA9-0DD2-2EE5-610E-E9A8FC1D51BC}"/>
                  </a:ext>
                </a:extLst>
              </p:cNvPr>
              <p:cNvSpPr/>
              <p:nvPr/>
            </p:nvSpPr>
            <p:spPr>
              <a:xfrm>
                <a:off x="8002001" y="1299821"/>
                <a:ext cx="359505" cy="3504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S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7038485A-FB7A-C207-DA67-7D2CCB0D6E10}"/>
                  </a:ext>
                </a:extLst>
              </p:cNvPr>
              <p:cNvSpPr/>
              <p:nvPr/>
            </p:nvSpPr>
            <p:spPr>
              <a:xfrm>
                <a:off x="8389571" y="1101687"/>
                <a:ext cx="359505" cy="17000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A02AD15D-5698-E01E-B513-B10BA9E312FC}"/>
                  </a:ext>
                </a:extLst>
              </p:cNvPr>
              <p:cNvSpPr/>
              <p:nvPr/>
            </p:nvSpPr>
            <p:spPr>
              <a:xfrm>
                <a:off x="8193768" y="921241"/>
                <a:ext cx="170953" cy="3504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99" name="直接连接符 198">
                <a:extLst>
                  <a:ext uri="{FF2B5EF4-FFF2-40B4-BE49-F238E27FC236}">
                    <a16:creationId xmlns:a16="http://schemas.microsoft.com/office/drawing/2014/main" id="{0C66E4B6-9799-1F1F-5FC9-9F3D249140E3}"/>
                  </a:ext>
                </a:extLst>
              </p:cNvPr>
              <p:cNvCxnSpPr/>
              <p:nvPr/>
            </p:nvCxnSpPr>
            <p:spPr>
              <a:xfrm>
                <a:off x="8415923" y="1299821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>
                <a:extLst>
                  <a:ext uri="{FF2B5EF4-FFF2-40B4-BE49-F238E27FC236}">
                    <a16:creationId xmlns:a16="http://schemas.microsoft.com/office/drawing/2014/main" id="{9FFD1C8D-54FC-E9E3-A6B5-906F6654174A}"/>
                  </a:ext>
                </a:extLst>
              </p:cNvPr>
              <p:cNvCxnSpPr/>
              <p:nvPr/>
            </p:nvCxnSpPr>
            <p:spPr>
              <a:xfrm>
                <a:off x="8496092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183B66D3-1442-6D73-71C8-EDFA4DF80CF4}"/>
                  </a:ext>
                </a:extLst>
              </p:cNvPr>
              <p:cNvCxnSpPr/>
              <p:nvPr/>
            </p:nvCxnSpPr>
            <p:spPr>
              <a:xfrm>
                <a:off x="8576261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>
                <a:extLst>
                  <a:ext uri="{FF2B5EF4-FFF2-40B4-BE49-F238E27FC236}">
                    <a16:creationId xmlns:a16="http://schemas.microsoft.com/office/drawing/2014/main" id="{04C6F867-C98F-41EC-7988-C759C18E751C}"/>
                  </a:ext>
                </a:extLst>
              </p:cNvPr>
              <p:cNvCxnSpPr/>
              <p:nvPr/>
            </p:nvCxnSpPr>
            <p:spPr>
              <a:xfrm>
                <a:off x="8656430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>
                <a:extLst>
                  <a:ext uri="{FF2B5EF4-FFF2-40B4-BE49-F238E27FC236}">
                    <a16:creationId xmlns:a16="http://schemas.microsoft.com/office/drawing/2014/main" id="{18F67B15-71E3-1D9F-310F-08014F9E1D5F}"/>
                  </a:ext>
                </a:extLst>
              </p:cNvPr>
              <p:cNvCxnSpPr/>
              <p:nvPr/>
            </p:nvCxnSpPr>
            <p:spPr>
              <a:xfrm>
                <a:off x="8736599" y="1299821"/>
                <a:ext cx="0" cy="350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B94AE448-8CA8-A924-BCC7-F2BC3F79EB8D}"/>
                  </a:ext>
                </a:extLst>
              </p:cNvPr>
              <p:cNvSpPr/>
              <p:nvPr/>
            </p:nvSpPr>
            <p:spPr>
              <a:xfrm>
                <a:off x="7982171" y="1863343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FF52401A-1EF2-BB5D-862F-05FF00B3D2CF}"/>
                  </a:ext>
                </a:extLst>
              </p:cNvPr>
              <p:cNvSpPr/>
              <p:nvPr/>
            </p:nvSpPr>
            <p:spPr>
              <a:xfrm>
                <a:off x="7998359" y="1892443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7E4066EA-D973-0EEC-FB82-FC4A3F13786B}"/>
                  </a:ext>
                </a:extLst>
              </p:cNvPr>
              <p:cNvSpPr/>
              <p:nvPr/>
            </p:nvSpPr>
            <p:spPr>
              <a:xfrm>
                <a:off x="8002001" y="2271023"/>
                <a:ext cx="359505" cy="3504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S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FC185557-D0DD-56AD-1BDA-CF1BFCB5DED1}"/>
                  </a:ext>
                </a:extLst>
              </p:cNvPr>
              <p:cNvSpPr/>
              <p:nvPr/>
            </p:nvSpPr>
            <p:spPr>
              <a:xfrm>
                <a:off x="8389571" y="2072889"/>
                <a:ext cx="359505" cy="17000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36270ACC-5C68-649A-92D8-886424451DF8}"/>
                  </a:ext>
                </a:extLst>
              </p:cNvPr>
              <p:cNvSpPr/>
              <p:nvPr/>
            </p:nvSpPr>
            <p:spPr>
              <a:xfrm>
                <a:off x="8193768" y="1892443"/>
                <a:ext cx="170953" cy="3504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09" name="直接连接符 208">
                <a:extLst>
                  <a:ext uri="{FF2B5EF4-FFF2-40B4-BE49-F238E27FC236}">
                    <a16:creationId xmlns:a16="http://schemas.microsoft.com/office/drawing/2014/main" id="{0886DA22-A26B-9C55-1BEE-54D8920CDCAA}"/>
                  </a:ext>
                </a:extLst>
              </p:cNvPr>
              <p:cNvCxnSpPr/>
              <p:nvPr/>
            </p:nvCxnSpPr>
            <p:spPr>
              <a:xfrm>
                <a:off x="8415923" y="2271023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>
                <a:extLst>
                  <a:ext uri="{FF2B5EF4-FFF2-40B4-BE49-F238E27FC236}">
                    <a16:creationId xmlns:a16="http://schemas.microsoft.com/office/drawing/2014/main" id="{5F54F3D4-D7E3-488C-FBF3-07845EFA851F}"/>
                  </a:ext>
                </a:extLst>
              </p:cNvPr>
              <p:cNvCxnSpPr/>
              <p:nvPr/>
            </p:nvCxnSpPr>
            <p:spPr>
              <a:xfrm>
                <a:off x="8496092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接连接符 210">
                <a:extLst>
                  <a:ext uri="{FF2B5EF4-FFF2-40B4-BE49-F238E27FC236}">
                    <a16:creationId xmlns:a16="http://schemas.microsoft.com/office/drawing/2014/main" id="{81698FD8-A9C7-8156-CD18-2D7699E2B59F}"/>
                  </a:ext>
                </a:extLst>
              </p:cNvPr>
              <p:cNvCxnSpPr/>
              <p:nvPr/>
            </p:nvCxnSpPr>
            <p:spPr>
              <a:xfrm>
                <a:off x="8576261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>
                <a:extLst>
                  <a:ext uri="{FF2B5EF4-FFF2-40B4-BE49-F238E27FC236}">
                    <a16:creationId xmlns:a16="http://schemas.microsoft.com/office/drawing/2014/main" id="{BE4A2384-86E0-59D2-312C-CDBAE0F5C68A}"/>
                  </a:ext>
                </a:extLst>
              </p:cNvPr>
              <p:cNvCxnSpPr/>
              <p:nvPr/>
            </p:nvCxnSpPr>
            <p:spPr>
              <a:xfrm>
                <a:off x="8656430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>
                <a:extLst>
                  <a:ext uri="{FF2B5EF4-FFF2-40B4-BE49-F238E27FC236}">
                    <a16:creationId xmlns:a16="http://schemas.microsoft.com/office/drawing/2014/main" id="{8BF1C135-4094-3503-0D0A-3F2544DD06B5}"/>
                  </a:ext>
                </a:extLst>
              </p:cNvPr>
              <p:cNvCxnSpPr/>
              <p:nvPr/>
            </p:nvCxnSpPr>
            <p:spPr>
              <a:xfrm>
                <a:off x="8736599" y="2271023"/>
                <a:ext cx="0" cy="350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509A5336-1017-0E4B-C933-937490BAB950}"/>
                  </a:ext>
                </a:extLst>
              </p:cNvPr>
              <p:cNvSpPr txBox="1"/>
              <p:nvPr/>
            </p:nvSpPr>
            <p:spPr>
              <a:xfrm>
                <a:off x="8215230" y="1567155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EC33C286-9134-700B-9465-9D28F28C25DB}"/>
                  </a:ext>
                </a:extLst>
              </p:cNvPr>
              <p:cNvSpPr txBox="1"/>
              <p:nvPr/>
            </p:nvSpPr>
            <p:spPr>
              <a:xfrm>
                <a:off x="8215230" y="2538357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A01462FE-4CC9-DE99-A26C-3CD980CDCD35}"/>
                  </a:ext>
                </a:extLst>
              </p:cNvPr>
              <p:cNvSpPr txBox="1"/>
              <p:nvPr/>
            </p:nvSpPr>
            <p:spPr>
              <a:xfrm>
                <a:off x="6907804" y="2728747"/>
                <a:ext cx="21530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accent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Calculate </a:t>
                </a:r>
                <a:r>
                  <a:rPr lang="en-US" altLang="zh-CN" sz="1200" b="1" dirty="0" err="1">
                    <a:solidFill>
                      <a:schemeClr val="accent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att.score</a:t>
                </a:r>
                <a:r>
                  <a:rPr lang="en-US" altLang="zh-CN" sz="1200" b="1" dirty="0">
                    <a:solidFill>
                      <a:schemeClr val="accent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, scaling, and local </a:t>
                </a:r>
                <a:r>
                  <a:rPr lang="en-US" altLang="zh-CN" sz="1200" b="1" dirty="0" err="1">
                    <a:solidFill>
                      <a:schemeClr val="accent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rowmax</a:t>
                </a:r>
                <a:r>
                  <a:rPr lang="en-US" altLang="zh-CN" sz="1200" b="1" dirty="0">
                    <a:solidFill>
                      <a:schemeClr val="accent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 m</a:t>
                </a:r>
                <a:endParaRPr lang="zh-CN" altLang="en-US" sz="1200" baseline="-25000" dirty="0"/>
              </a:p>
            </p:txBody>
          </p:sp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E581F174-9316-7B02-1906-24C5FF61B543}"/>
                  </a:ext>
                </a:extLst>
              </p:cNvPr>
              <p:cNvSpPr/>
              <p:nvPr/>
            </p:nvSpPr>
            <p:spPr>
              <a:xfrm>
                <a:off x="8753022" y="901819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62098484-6B1F-1082-AF22-66F7847D89E3}"/>
                  </a:ext>
                </a:extLst>
              </p:cNvPr>
              <p:cNvSpPr/>
              <p:nvPr/>
            </p:nvSpPr>
            <p:spPr>
              <a:xfrm>
                <a:off x="7760691" y="901819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BC78B929-8D1F-6DEC-554A-2E04504C5613}"/>
                  </a:ext>
                </a:extLst>
              </p:cNvPr>
              <p:cNvSpPr/>
              <p:nvPr/>
            </p:nvSpPr>
            <p:spPr>
              <a:xfrm>
                <a:off x="8753022" y="1872602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3F9F9F3B-3A23-1997-FB4D-DB4F7506F18C}"/>
                  </a:ext>
                </a:extLst>
              </p:cNvPr>
              <p:cNvSpPr/>
              <p:nvPr/>
            </p:nvSpPr>
            <p:spPr>
              <a:xfrm>
                <a:off x="7760691" y="1872602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C070267-D016-1E9F-3B39-A11A8A7F2EE2}"/>
                </a:ext>
              </a:extLst>
            </p:cNvPr>
            <p:cNvSpPr/>
            <p:nvPr/>
          </p:nvSpPr>
          <p:spPr>
            <a:xfrm>
              <a:off x="7741086" y="1752145"/>
              <a:ext cx="250494" cy="2504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CAEA54-89AD-458C-81C9-51290303F3A5}"/>
              </a:ext>
            </a:extLst>
          </p:cNvPr>
          <p:cNvGrpSpPr/>
          <p:nvPr/>
        </p:nvGrpSpPr>
        <p:grpSpPr>
          <a:xfrm>
            <a:off x="10054866" y="1752145"/>
            <a:ext cx="2133506" cy="2418475"/>
            <a:chOff x="10054866" y="1752145"/>
            <a:chExt cx="2133506" cy="2418475"/>
          </a:xfrm>
        </p:grpSpPr>
        <p:grpSp>
          <p:nvGrpSpPr>
            <p:cNvPr id="221" name="组合 220">
              <a:extLst>
                <a:ext uri="{FF2B5EF4-FFF2-40B4-BE49-F238E27FC236}">
                  <a16:creationId xmlns:a16="http://schemas.microsoft.com/office/drawing/2014/main" id="{78921153-8974-C630-71BA-7900AC644BB5}"/>
                </a:ext>
              </a:extLst>
            </p:cNvPr>
            <p:cNvGrpSpPr/>
            <p:nvPr/>
          </p:nvGrpSpPr>
          <p:grpSpPr>
            <a:xfrm>
              <a:off x="10099221" y="1872349"/>
              <a:ext cx="2089151" cy="2298271"/>
              <a:chOff x="8940059" y="892141"/>
              <a:chExt cx="2089151" cy="2298271"/>
            </a:xfrm>
          </p:grpSpPr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806F6FC8-91E8-5B7A-61BF-67D69F42D0B8}"/>
                  </a:ext>
                </a:extLst>
              </p:cNvPr>
              <p:cNvSpPr txBox="1"/>
              <p:nvPr/>
            </p:nvSpPr>
            <p:spPr>
              <a:xfrm>
                <a:off x="10254236" y="1567155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E439A74A-49C4-40A2-31A6-87FC7F81B240}"/>
                  </a:ext>
                </a:extLst>
              </p:cNvPr>
              <p:cNvSpPr txBox="1"/>
              <p:nvPr/>
            </p:nvSpPr>
            <p:spPr>
              <a:xfrm>
                <a:off x="10254236" y="2538357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99BEC303-78D4-5F6B-B2E0-A061CD3745EA}"/>
                  </a:ext>
                </a:extLst>
              </p:cNvPr>
              <p:cNvSpPr txBox="1"/>
              <p:nvPr/>
            </p:nvSpPr>
            <p:spPr>
              <a:xfrm>
                <a:off x="8940059" y="2728747"/>
                <a:ext cx="20126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accent5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Row-wise </a:t>
                </a:r>
                <a:r>
                  <a:rPr lang="en-US" altLang="zh-CN" sz="1200" b="1" dirty="0" err="1">
                    <a:solidFill>
                      <a:schemeClr val="accent5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red.max</a:t>
                </a:r>
                <a:r>
                  <a:rPr lang="en-US" altLang="zh-CN" sz="1200" b="1" dirty="0">
                    <a:solidFill>
                      <a:schemeClr val="accent5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 m and </a:t>
                </a:r>
                <a:r>
                  <a:rPr lang="en-US" altLang="zh-CN" sz="1200" b="1" dirty="0">
                    <a:solidFill>
                      <a:schemeClr val="accent4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multicast</a:t>
                </a:r>
                <a:endParaRPr lang="zh-CN" altLang="en-US" sz="1200" baseline="-25000" dirty="0"/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F131E19C-E745-F513-268B-B319AEAD287A}"/>
                  </a:ext>
                </a:extLst>
              </p:cNvPr>
              <p:cNvSpPr/>
              <p:nvPr/>
            </p:nvSpPr>
            <p:spPr>
              <a:xfrm>
                <a:off x="9033609" y="892141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BFDDF793-780F-E56B-A527-F29ECA481EC3}"/>
                  </a:ext>
                </a:extLst>
              </p:cNvPr>
              <p:cNvSpPr/>
              <p:nvPr/>
            </p:nvSpPr>
            <p:spPr>
              <a:xfrm>
                <a:off x="9049797" y="921241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2ED114AD-FC60-B37A-BA17-CE3C2B5A8029}"/>
                  </a:ext>
                </a:extLst>
              </p:cNvPr>
              <p:cNvSpPr/>
              <p:nvPr/>
            </p:nvSpPr>
            <p:spPr>
              <a:xfrm>
                <a:off x="9053439" y="1299821"/>
                <a:ext cx="359505" cy="3504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S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F386CAE6-E2F3-C4BC-C3F0-CF1B6A6EAC97}"/>
                  </a:ext>
                </a:extLst>
              </p:cNvPr>
              <p:cNvSpPr/>
              <p:nvPr/>
            </p:nvSpPr>
            <p:spPr>
              <a:xfrm>
                <a:off x="9441009" y="1101687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98EF9A86-8AC1-C8E3-85B4-04CFA58744AC}"/>
                  </a:ext>
                </a:extLst>
              </p:cNvPr>
              <p:cNvSpPr/>
              <p:nvPr/>
            </p:nvSpPr>
            <p:spPr>
              <a:xfrm>
                <a:off x="9245206" y="921241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30" name="直接连接符 229">
                <a:extLst>
                  <a:ext uri="{FF2B5EF4-FFF2-40B4-BE49-F238E27FC236}">
                    <a16:creationId xmlns:a16="http://schemas.microsoft.com/office/drawing/2014/main" id="{F440137F-0F7F-A5A2-7807-32A192F270D2}"/>
                  </a:ext>
                </a:extLst>
              </p:cNvPr>
              <p:cNvCxnSpPr/>
              <p:nvPr/>
            </p:nvCxnSpPr>
            <p:spPr>
              <a:xfrm>
                <a:off x="9467361" y="1299821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>
                <a:extLst>
                  <a:ext uri="{FF2B5EF4-FFF2-40B4-BE49-F238E27FC236}">
                    <a16:creationId xmlns:a16="http://schemas.microsoft.com/office/drawing/2014/main" id="{1772D88A-AC8C-7986-95EC-A835A65BD85C}"/>
                  </a:ext>
                </a:extLst>
              </p:cNvPr>
              <p:cNvCxnSpPr/>
              <p:nvPr/>
            </p:nvCxnSpPr>
            <p:spPr>
              <a:xfrm>
                <a:off x="9547530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直接连接符 231">
                <a:extLst>
                  <a:ext uri="{FF2B5EF4-FFF2-40B4-BE49-F238E27FC236}">
                    <a16:creationId xmlns:a16="http://schemas.microsoft.com/office/drawing/2014/main" id="{2D8BBDF2-9C08-52F5-F135-BA3069B77826}"/>
                  </a:ext>
                </a:extLst>
              </p:cNvPr>
              <p:cNvCxnSpPr/>
              <p:nvPr/>
            </p:nvCxnSpPr>
            <p:spPr>
              <a:xfrm>
                <a:off x="9627699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接连接符 232">
                <a:extLst>
                  <a:ext uri="{FF2B5EF4-FFF2-40B4-BE49-F238E27FC236}">
                    <a16:creationId xmlns:a16="http://schemas.microsoft.com/office/drawing/2014/main" id="{DDA9E21C-6EA3-0326-11B3-17AD6859563A}"/>
                  </a:ext>
                </a:extLst>
              </p:cNvPr>
              <p:cNvCxnSpPr/>
              <p:nvPr/>
            </p:nvCxnSpPr>
            <p:spPr>
              <a:xfrm>
                <a:off x="9707868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接连接符 233">
                <a:extLst>
                  <a:ext uri="{FF2B5EF4-FFF2-40B4-BE49-F238E27FC236}">
                    <a16:creationId xmlns:a16="http://schemas.microsoft.com/office/drawing/2014/main" id="{990FFEE4-F7BE-E41A-D6C0-CBE468DD1682}"/>
                  </a:ext>
                </a:extLst>
              </p:cNvPr>
              <p:cNvCxnSpPr/>
              <p:nvPr/>
            </p:nvCxnSpPr>
            <p:spPr>
              <a:xfrm>
                <a:off x="9788037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477733F2-C935-19BC-ED20-F8C4CA3C7354}"/>
                  </a:ext>
                </a:extLst>
              </p:cNvPr>
              <p:cNvSpPr txBox="1"/>
              <p:nvPr/>
            </p:nvSpPr>
            <p:spPr>
              <a:xfrm>
                <a:off x="9267363" y="1567155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55947996-F9A7-CB78-8FFA-84010FF9FDBB}"/>
                  </a:ext>
                </a:extLst>
              </p:cNvPr>
              <p:cNvSpPr/>
              <p:nvPr/>
            </p:nvSpPr>
            <p:spPr>
              <a:xfrm>
                <a:off x="9033609" y="1863343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1E5F891C-CE5A-54D5-6724-85D224B1C14E}"/>
                  </a:ext>
                </a:extLst>
              </p:cNvPr>
              <p:cNvSpPr/>
              <p:nvPr/>
            </p:nvSpPr>
            <p:spPr>
              <a:xfrm>
                <a:off x="9049797" y="1892443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9C584FBF-98F9-67F9-2914-6D2C568AEC76}"/>
                  </a:ext>
                </a:extLst>
              </p:cNvPr>
              <p:cNvSpPr/>
              <p:nvPr/>
            </p:nvSpPr>
            <p:spPr>
              <a:xfrm>
                <a:off x="9053439" y="2271023"/>
                <a:ext cx="359505" cy="3504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S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4CBEACAD-5ABE-949E-AF1A-4A15CDF61C41}"/>
                  </a:ext>
                </a:extLst>
              </p:cNvPr>
              <p:cNvSpPr/>
              <p:nvPr/>
            </p:nvSpPr>
            <p:spPr>
              <a:xfrm>
                <a:off x="9441009" y="2072889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DA830094-FAE9-9CC2-5FAA-9913FDAE1254}"/>
                  </a:ext>
                </a:extLst>
              </p:cNvPr>
              <p:cNvSpPr/>
              <p:nvPr/>
            </p:nvSpPr>
            <p:spPr>
              <a:xfrm>
                <a:off x="9245206" y="1892443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41" name="直接连接符 240">
                <a:extLst>
                  <a:ext uri="{FF2B5EF4-FFF2-40B4-BE49-F238E27FC236}">
                    <a16:creationId xmlns:a16="http://schemas.microsoft.com/office/drawing/2014/main" id="{E52ED212-C989-C691-CAB5-8354637C2A92}"/>
                  </a:ext>
                </a:extLst>
              </p:cNvPr>
              <p:cNvCxnSpPr/>
              <p:nvPr/>
            </p:nvCxnSpPr>
            <p:spPr>
              <a:xfrm>
                <a:off x="9467361" y="2271023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>
                <a:extLst>
                  <a:ext uri="{FF2B5EF4-FFF2-40B4-BE49-F238E27FC236}">
                    <a16:creationId xmlns:a16="http://schemas.microsoft.com/office/drawing/2014/main" id="{BCF858F2-93D3-F001-0B41-50B0C7875940}"/>
                  </a:ext>
                </a:extLst>
              </p:cNvPr>
              <p:cNvCxnSpPr/>
              <p:nvPr/>
            </p:nvCxnSpPr>
            <p:spPr>
              <a:xfrm>
                <a:off x="9547530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>
                <a:extLst>
                  <a:ext uri="{FF2B5EF4-FFF2-40B4-BE49-F238E27FC236}">
                    <a16:creationId xmlns:a16="http://schemas.microsoft.com/office/drawing/2014/main" id="{AF6FC6FA-7EDB-2588-7749-7A5B0A9DE549}"/>
                  </a:ext>
                </a:extLst>
              </p:cNvPr>
              <p:cNvCxnSpPr/>
              <p:nvPr/>
            </p:nvCxnSpPr>
            <p:spPr>
              <a:xfrm>
                <a:off x="9627699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接连接符 243">
                <a:extLst>
                  <a:ext uri="{FF2B5EF4-FFF2-40B4-BE49-F238E27FC236}">
                    <a16:creationId xmlns:a16="http://schemas.microsoft.com/office/drawing/2014/main" id="{0CB248DE-7959-8BBA-CC5F-5D06519479FF}"/>
                  </a:ext>
                </a:extLst>
              </p:cNvPr>
              <p:cNvCxnSpPr/>
              <p:nvPr/>
            </p:nvCxnSpPr>
            <p:spPr>
              <a:xfrm>
                <a:off x="9707868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接连接符 244">
                <a:extLst>
                  <a:ext uri="{FF2B5EF4-FFF2-40B4-BE49-F238E27FC236}">
                    <a16:creationId xmlns:a16="http://schemas.microsoft.com/office/drawing/2014/main" id="{C7FCA0F4-C078-30F4-13FA-D394F49309B7}"/>
                  </a:ext>
                </a:extLst>
              </p:cNvPr>
              <p:cNvCxnSpPr/>
              <p:nvPr/>
            </p:nvCxnSpPr>
            <p:spPr>
              <a:xfrm>
                <a:off x="9788037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4EDA4619-B19D-ED73-AE35-9E7F55CAE17B}"/>
                  </a:ext>
                </a:extLst>
              </p:cNvPr>
              <p:cNvSpPr txBox="1"/>
              <p:nvPr/>
            </p:nvSpPr>
            <p:spPr>
              <a:xfrm>
                <a:off x="9267363" y="2538357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E17BB622-76F3-BFD1-6D9B-213F0CCECE93}"/>
                  </a:ext>
                </a:extLst>
              </p:cNvPr>
              <p:cNvSpPr/>
              <p:nvPr/>
            </p:nvSpPr>
            <p:spPr>
              <a:xfrm>
                <a:off x="10021177" y="892141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014F62D3-9E6E-5169-09F8-AF3ADC353534}"/>
                  </a:ext>
                </a:extLst>
              </p:cNvPr>
              <p:cNvSpPr/>
              <p:nvPr/>
            </p:nvSpPr>
            <p:spPr>
              <a:xfrm>
                <a:off x="10037365" y="921241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607DC0BD-04D0-2D89-B9FA-6E1684AB5687}"/>
                  </a:ext>
                </a:extLst>
              </p:cNvPr>
              <p:cNvSpPr/>
              <p:nvPr/>
            </p:nvSpPr>
            <p:spPr>
              <a:xfrm>
                <a:off x="10041007" y="1299821"/>
                <a:ext cx="359505" cy="3504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S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D2974C5F-3F87-2CBC-25AF-36C91FD8CA56}"/>
                  </a:ext>
                </a:extLst>
              </p:cNvPr>
              <p:cNvSpPr/>
              <p:nvPr/>
            </p:nvSpPr>
            <p:spPr>
              <a:xfrm>
                <a:off x="10428577" y="1101687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46FA81A2-4E23-4A2F-8220-67518EB1E898}"/>
                  </a:ext>
                </a:extLst>
              </p:cNvPr>
              <p:cNvSpPr/>
              <p:nvPr/>
            </p:nvSpPr>
            <p:spPr>
              <a:xfrm>
                <a:off x="10232774" y="921241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52" name="直接连接符 251">
                <a:extLst>
                  <a:ext uri="{FF2B5EF4-FFF2-40B4-BE49-F238E27FC236}">
                    <a16:creationId xmlns:a16="http://schemas.microsoft.com/office/drawing/2014/main" id="{89460DAE-EF8C-6F66-2385-D8C48BB127C5}"/>
                  </a:ext>
                </a:extLst>
              </p:cNvPr>
              <p:cNvCxnSpPr/>
              <p:nvPr/>
            </p:nvCxnSpPr>
            <p:spPr>
              <a:xfrm>
                <a:off x="10454929" y="1299821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 252">
                <a:extLst>
                  <a:ext uri="{FF2B5EF4-FFF2-40B4-BE49-F238E27FC236}">
                    <a16:creationId xmlns:a16="http://schemas.microsoft.com/office/drawing/2014/main" id="{E936908A-D064-BFF0-E5F0-50B01D1E6BED}"/>
                  </a:ext>
                </a:extLst>
              </p:cNvPr>
              <p:cNvCxnSpPr/>
              <p:nvPr/>
            </p:nvCxnSpPr>
            <p:spPr>
              <a:xfrm>
                <a:off x="10535098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>
                <a:extLst>
                  <a:ext uri="{FF2B5EF4-FFF2-40B4-BE49-F238E27FC236}">
                    <a16:creationId xmlns:a16="http://schemas.microsoft.com/office/drawing/2014/main" id="{38C050B8-385F-DC65-B488-684FFB8A6600}"/>
                  </a:ext>
                </a:extLst>
              </p:cNvPr>
              <p:cNvCxnSpPr/>
              <p:nvPr/>
            </p:nvCxnSpPr>
            <p:spPr>
              <a:xfrm>
                <a:off x="10615267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>
                <a:extLst>
                  <a:ext uri="{FF2B5EF4-FFF2-40B4-BE49-F238E27FC236}">
                    <a16:creationId xmlns:a16="http://schemas.microsoft.com/office/drawing/2014/main" id="{A3FDCA62-4D0B-9EF6-101D-DA849B08CFD2}"/>
                  </a:ext>
                </a:extLst>
              </p:cNvPr>
              <p:cNvCxnSpPr/>
              <p:nvPr/>
            </p:nvCxnSpPr>
            <p:spPr>
              <a:xfrm>
                <a:off x="10695436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接连接符 255">
                <a:extLst>
                  <a:ext uri="{FF2B5EF4-FFF2-40B4-BE49-F238E27FC236}">
                    <a16:creationId xmlns:a16="http://schemas.microsoft.com/office/drawing/2014/main" id="{3C15FA19-7E95-E128-2CB2-0A6D1D050F3C}"/>
                  </a:ext>
                </a:extLst>
              </p:cNvPr>
              <p:cNvCxnSpPr/>
              <p:nvPr/>
            </p:nvCxnSpPr>
            <p:spPr>
              <a:xfrm>
                <a:off x="10775605" y="1299821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C964D9A7-EBA7-D3D4-634F-CAE133E2A36D}"/>
                  </a:ext>
                </a:extLst>
              </p:cNvPr>
              <p:cNvSpPr/>
              <p:nvPr/>
            </p:nvSpPr>
            <p:spPr>
              <a:xfrm>
                <a:off x="10021177" y="1863343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C22313CD-50E7-7003-8CCF-89EA016170B8}"/>
                  </a:ext>
                </a:extLst>
              </p:cNvPr>
              <p:cNvSpPr/>
              <p:nvPr/>
            </p:nvSpPr>
            <p:spPr>
              <a:xfrm>
                <a:off x="10037365" y="1892443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EF47F568-D880-B011-F053-F6EC611A4714}"/>
                  </a:ext>
                </a:extLst>
              </p:cNvPr>
              <p:cNvSpPr/>
              <p:nvPr/>
            </p:nvSpPr>
            <p:spPr>
              <a:xfrm>
                <a:off x="10041007" y="2271023"/>
                <a:ext cx="359505" cy="3504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S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F8727E15-2F7B-5C25-0257-B412D7C34521}"/>
                  </a:ext>
                </a:extLst>
              </p:cNvPr>
              <p:cNvSpPr/>
              <p:nvPr/>
            </p:nvSpPr>
            <p:spPr>
              <a:xfrm>
                <a:off x="10428577" y="2072889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9193701B-8215-38E6-5DCB-0EEEF26749A2}"/>
                  </a:ext>
                </a:extLst>
              </p:cNvPr>
              <p:cNvSpPr/>
              <p:nvPr/>
            </p:nvSpPr>
            <p:spPr>
              <a:xfrm>
                <a:off x="10232774" y="1892443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62" name="直接连接符 261">
                <a:extLst>
                  <a:ext uri="{FF2B5EF4-FFF2-40B4-BE49-F238E27FC236}">
                    <a16:creationId xmlns:a16="http://schemas.microsoft.com/office/drawing/2014/main" id="{6897CAFA-7A22-AAAF-664D-C5F8C0137B5E}"/>
                  </a:ext>
                </a:extLst>
              </p:cNvPr>
              <p:cNvCxnSpPr/>
              <p:nvPr/>
            </p:nvCxnSpPr>
            <p:spPr>
              <a:xfrm>
                <a:off x="10454929" y="2271023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接连接符 262">
                <a:extLst>
                  <a:ext uri="{FF2B5EF4-FFF2-40B4-BE49-F238E27FC236}">
                    <a16:creationId xmlns:a16="http://schemas.microsoft.com/office/drawing/2014/main" id="{957D1910-3DF3-ED69-EF6D-6267004BE187}"/>
                  </a:ext>
                </a:extLst>
              </p:cNvPr>
              <p:cNvCxnSpPr/>
              <p:nvPr/>
            </p:nvCxnSpPr>
            <p:spPr>
              <a:xfrm>
                <a:off x="10535098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接连接符 263">
                <a:extLst>
                  <a:ext uri="{FF2B5EF4-FFF2-40B4-BE49-F238E27FC236}">
                    <a16:creationId xmlns:a16="http://schemas.microsoft.com/office/drawing/2014/main" id="{1ABC04CA-C8DB-72B9-0C9E-AABFE963C582}"/>
                  </a:ext>
                </a:extLst>
              </p:cNvPr>
              <p:cNvCxnSpPr/>
              <p:nvPr/>
            </p:nvCxnSpPr>
            <p:spPr>
              <a:xfrm>
                <a:off x="10615267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接连接符 264">
                <a:extLst>
                  <a:ext uri="{FF2B5EF4-FFF2-40B4-BE49-F238E27FC236}">
                    <a16:creationId xmlns:a16="http://schemas.microsoft.com/office/drawing/2014/main" id="{6F0AFBF0-BFEA-C9C2-2042-FD30035C6C13}"/>
                  </a:ext>
                </a:extLst>
              </p:cNvPr>
              <p:cNvCxnSpPr/>
              <p:nvPr/>
            </p:nvCxnSpPr>
            <p:spPr>
              <a:xfrm>
                <a:off x="10695436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 265">
                <a:extLst>
                  <a:ext uri="{FF2B5EF4-FFF2-40B4-BE49-F238E27FC236}">
                    <a16:creationId xmlns:a16="http://schemas.microsoft.com/office/drawing/2014/main" id="{2CFAF10D-A336-292C-A451-8ECC28CF11AD}"/>
                  </a:ext>
                </a:extLst>
              </p:cNvPr>
              <p:cNvCxnSpPr/>
              <p:nvPr/>
            </p:nvCxnSpPr>
            <p:spPr>
              <a:xfrm>
                <a:off x="10775605" y="2271023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箭头: 右 266">
                <a:extLst>
                  <a:ext uri="{FF2B5EF4-FFF2-40B4-BE49-F238E27FC236}">
                    <a16:creationId xmlns:a16="http://schemas.microsoft.com/office/drawing/2014/main" id="{5796882E-7B93-FDE0-4E8E-FEC5A5238FA5}"/>
                  </a:ext>
                </a:extLst>
              </p:cNvPr>
              <p:cNvSpPr/>
              <p:nvPr/>
            </p:nvSpPr>
            <p:spPr>
              <a:xfrm>
                <a:off x="9454460" y="1523337"/>
                <a:ext cx="990262" cy="93792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68" name="箭头: 右 267">
                <a:extLst>
                  <a:ext uri="{FF2B5EF4-FFF2-40B4-BE49-F238E27FC236}">
                    <a16:creationId xmlns:a16="http://schemas.microsoft.com/office/drawing/2014/main" id="{6636260F-6DC9-BF0A-C609-35C5B187083B}"/>
                  </a:ext>
                </a:extLst>
              </p:cNvPr>
              <p:cNvSpPr/>
              <p:nvPr/>
            </p:nvSpPr>
            <p:spPr>
              <a:xfrm>
                <a:off x="9454460" y="2491461"/>
                <a:ext cx="990262" cy="93792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69" name="箭头: 右 268">
                <a:extLst>
                  <a:ext uri="{FF2B5EF4-FFF2-40B4-BE49-F238E27FC236}">
                    <a16:creationId xmlns:a16="http://schemas.microsoft.com/office/drawing/2014/main" id="{4EB5FC5B-F143-AC09-028D-06E826C43945}"/>
                  </a:ext>
                </a:extLst>
              </p:cNvPr>
              <p:cNvSpPr/>
              <p:nvPr/>
            </p:nvSpPr>
            <p:spPr>
              <a:xfrm rot="10800000">
                <a:off x="9454460" y="1299821"/>
                <a:ext cx="990262" cy="93792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70" name="箭头: 右 269">
                <a:extLst>
                  <a:ext uri="{FF2B5EF4-FFF2-40B4-BE49-F238E27FC236}">
                    <a16:creationId xmlns:a16="http://schemas.microsoft.com/office/drawing/2014/main" id="{EC779439-C10C-875A-9B5E-2C7AE9A55B8F}"/>
                  </a:ext>
                </a:extLst>
              </p:cNvPr>
              <p:cNvSpPr/>
              <p:nvPr/>
            </p:nvSpPr>
            <p:spPr>
              <a:xfrm rot="10800000">
                <a:off x="9454460" y="2309606"/>
                <a:ext cx="990262" cy="93792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2E41458D-1BE1-A8A1-0406-1681E326A3DC}"/>
                  </a:ext>
                </a:extLst>
              </p:cNvPr>
              <p:cNvSpPr txBox="1"/>
              <p:nvPr/>
            </p:nvSpPr>
            <p:spPr>
              <a:xfrm>
                <a:off x="10250617" y="1567155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71CA8884-2CF7-2C94-0935-651AEB787E9C}"/>
                  </a:ext>
                </a:extLst>
              </p:cNvPr>
              <p:cNvSpPr txBox="1"/>
              <p:nvPr/>
            </p:nvSpPr>
            <p:spPr>
              <a:xfrm>
                <a:off x="10250617" y="2538357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D0FDB54C-54D8-3F5B-3CEB-1E15A5B3B4B9}"/>
                  </a:ext>
                </a:extLst>
              </p:cNvPr>
              <p:cNvSpPr/>
              <p:nvPr/>
            </p:nvSpPr>
            <p:spPr>
              <a:xfrm>
                <a:off x="10790102" y="901819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FE5D4BED-0A46-082B-D65A-B424B434074F}"/>
                  </a:ext>
                </a:extLst>
              </p:cNvPr>
              <p:cNvSpPr/>
              <p:nvPr/>
            </p:nvSpPr>
            <p:spPr>
              <a:xfrm>
                <a:off x="9797771" y="901819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5613CD7B-F260-6C15-DBA1-82BB04EB6AB2}"/>
                  </a:ext>
                </a:extLst>
              </p:cNvPr>
              <p:cNvSpPr/>
              <p:nvPr/>
            </p:nvSpPr>
            <p:spPr>
              <a:xfrm>
                <a:off x="10790102" y="1872602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A4BB20ED-4B9E-55B8-40F1-8211B9F4D43C}"/>
                  </a:ext>
                </a:extLst>
              </p:cNvPr>
              <p:cNvSpPr/>
              <p:nvPr/>
            </p:nvSpPr>
            <p:spPr>
              <a:xfrm>
                <a:off x="9797771" y="1872602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12EBAFE-E5FF-E43B-4198-C6B5F536B704}"/>
                </a:ext>
              </a:extLst>
            </p:cNvPr>
            <p:cNvSpPr/>
            <p:nvPr/>
          </p:nvSpPr>
          <p:spPr>
            <a:xfrm>
              <a:off x="10054866" y="1752145"/>
              <a:ext cx="250494" cy="2504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4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0214631-4C2B-9A92-F78D-B45EBFC71F9C}"/>
              </a:ext>
            </a:extLst>
          </p:cNvPr>
          <p:cNvGrpSpPr/>
          <p:nvPr/>
        </p:nvGrpSpPr>
        <p:grpSpPr>
          <a:xfrm>
            <a:off x="3122814" y="4162653"/>
            <a:ext cx="2165294" cy="2373749"/>
            <a:chOff x="3122814" y="4162653"/>
            <a:chExt cx="2165294" cy="2373749"/>
          </a:xfrm>
        </p:grpSpPr>
        <p:grpSp>
          <p:nvGrpSpPr>
            <p:cNvPr id="277" name="组合 276">
              <a:extLst>
                <a:ext uri="{FF2B5EF4-FFF2-40B4-BE49-F238E27FC236}">
                  <a16:creationId xmlns:a16="http://schemas.microsoft.com/office/drawing/2014/main" id="{1800674F-79AA-7CD7-4D14-53196DF10B43}"/>
                </a:ext>
              </a:extLst>
            </p:cNvPr>
            <p:cNvGrpSpPr/>
            <p:nvPr/>
          </p:nvGrpSpPr>
          <p:grpSpPr>
            <a:xfrm>
              <a:off x="3135026" y="4236602"/>
              <a:ext cx="2153082" cy="2299800"/>
              <a:chOff x="2810624" y="3256394"/>
              <a:chExt cx="2153082" cy="2299800"/>
            </a:xfrm>
          </p:grpSpPr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3B16F2A0-015B-9EC0-4AB4-B76A8A835484}"/>
                  </a:ext>
                </a:extLst>
              </p:cNvPr>
              <p:cNvSpPr/>
              <p:nvPr/>
            </p:nvSpPr>
            <p:spPr>
              <a:xfrm>
                <a:off x="2908559" y="3256394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79" name="矩形 278">
                <a:extLst>
                  <a:ext uri="{FF2B5EF4-FFF2-40B4-BE49-F238E27FC236}">
                    <a16:creationId xmlns:a16="http://schemas.microsoft.com/office/drawing/2014/main" id="{39C613CF-DA57-F25D-BD44-21C02D3E287B}"/>
                  </a:ext>
                </a:extLst>
              </p:cNvPr>
              <p:cNvSpPr/>
              <p:nvPr/>
            </p:nvSpPr>
            <p:spPr>
              <a:xfrm>
                <a:off x="2924747" y="3285494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3A109FF9-F669-8FAE-C5B1-B828159732CC}"/>
                  </a:ext>
                </a:extLst>
              </p:cNvPr>
              <p:cNvSpPr/>
              <p:nvPr/>
            </p:nvSpPr>
            <p:spPr>
              <a:xfrm>
                <a:off x="2928389" y="3664074"/>
                <a:ext cx="359505" cy="3504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P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BA7C2B78-8302-6203-3058-AA4BD6783F8A}"/>
                  </a:ext>
                </a:extLst>
              </p:cNvPr>
              <p:cNvSpPr/>
              <p:nvPr/>
            </p:nvSpPr>
            <p:spPr>
              <a:xfrm>
                <a:off x="3315959" y="3465940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19E00E9C-1AE6-F3A9-777B-EEDA4150A861}"/>
                  </a:ext>
                </a:extLst>
              </p:cNvPr>
              <p:cNvSpPr/>
              <p:nvPr/>
            </p:nvSpPr>
            <p:spPr>
              <a:xfrm>
                <a:off x="3120156" y="3285494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83" name="直接连接符 282">
                <a:extLst>
                  <a:ext uri="{FF2B5EF4-FFF2-40B4-BE49-F238E27FC236}">
                    <a16:creationId xmlns:a16="http://schemas.microsoft.com/office/drawing/2014/main" id="{FE36A0B9-009B-0F08-F3D5-223EB1FFB22F}"/>
                  </a:ext>
                </a:extLst>
              </p:cNvPr>
              <p:cNvCxnSpPr/>
              <p:nvPr/>
            </p:nvCxnSpPr>
            <p:spPr>
              <a:xfrm>
                <a:off x="3342311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 283">
                <a:extLst>
                  <a:ext uri="{FF2B5EF4-FFF2-40B4-BE49-F238E27FC236}">
                    <a16:creationId xmlns:a16="http://schemas.microsoft.com/office/drawing/2014/main" id="{CAACD7AD-8517-C0B4-C44B-1B8B80516927}"/>
                  </a:ext>
                </a:extLst>
              </p:cNvPr>
              <p:cNvCxnSpPr/>
              <p:nvPr/>
            </p:nvCxnSpPr>
            <p:spPr>
              <a:xfrm>
                <a:off x="3422480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直接连接符 284">
                <a:extLst>
                  <a:ext uri="{FF2B5EF4-FFF2-40B4-BE49-F238E27FC236}">
                    <a16:creationId xmlns:a16="http://schemas.microsoft.com/office/drawing/2014/main" id="{202A75AA-FA18-B99C-8A2F-36A2DCD72F7B}"/>
                  </a:ext>
                </a:extLst>
              </p:cNvPr>
              <p:cNvCxnSpPr/>
              <p:nvPr/>
            </p:nvCxnSpPr>
            <p:spPr>
              <a:xfrm>
                <a:off x="3502649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接连接符 285">
                <a:extLst>
                  <a:ext uri="{FF2B5EF4-FFF2-40B4-BE49-F238E27FC236}">
                    <a16:creationId xmlns:a16="http://schemas.microsoft.com/office/drawing/2014/main" id="{7D85E26A-5FD9-2A39-B1C8-660BA053531F}"/>
                  </a:ext>
                </a:extLst>
              </p:cNvPr>
              <p:cNvCxnSpPr/>
              <p:nvPr/>
            </p:nvCxnSpPr>
            <p:spPr>
              <a:xfrm>
                <a:off x="3582818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接连接符 286">
                <a:extLst>
                  <a:ext uri="{FF2B5EF4-FFF2-40B4-BE49-F238E27FC236}">
                    <a16:creationId xmlns:a16="http://schemas.microsoft.com/office/drawing/2014/main" id="{CCB08FD4-5359-400F-D658-D5FB6C251CC2}"/>
                  </a:ext>
                </a:extLst>
              </p:cNvPr>
              <p:cNvCxnSpPr/>
              <p:nvPr/>
            </p:nvCxnSpPr>
            <p:spPr>
              <a:xfrm>
                <a:off x="3662987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885B5567-2840-BE2B-2847-B2B98A54A359}"/>
                  </a:ext>
                </a:extLst>
              </p:cNvPr>
              <p:cNvSpPr txBox="1"/>
              <p:nvPr/>
            </p:nvSpPr>
            <p:spPr>
              <a:xfrm>
                <a:off x="3142313" y="3931408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71F76982-6AC8-4DFF-DE35-39F94AB34CCC}"/>
                  </a:ext>
                </a:extLst>
              </p:cNvPr>
              <p:cNvSpPr/>
              <p:nvPr/>
            </p:nvSpPr>
            <p:spPr>
              <a:xfrm>
                <a:off x="2908559" y="4227596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CCE04613-43CF-CC0A-265C-561DF04EB6BD}"/>
                  </a:ext>
                </a:extLst>
              </p:cNvPr>
              <p:cNvSpPr/>
              <p:nvPr/>
            </p:nvSpPr>
            <p:spPr>
              <a:xfrm>
                <a:off x="2924747" y="4256696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92BB7B9A-7B13-8E74-F690-1C325604C6DA}"/>
                  </a:ext>
                </a:extLst>
              </p:cNvPr>
              <p:cNvSpPr/>
              <p:nvPr/>
            </p:nvSpPr>
            <p:spPr>
              <a:xfrm>
                <a:off x="2928389" y="4635276"/>
                <a:ext cx="359505" cy="3504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P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AD0C5E27-B35E-ECF1-34E0-E329C6E23C6A}"/>
                  </a:ext>
                </a:extLst>
              </p:cNvPr>
              <p:cNvSpPr/>
              <p:nvPr/>
            </p:nvSpPr>
            <p:spPr>
              <a:xfrm>
                <a:off x="3315959" y="4437142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7EF472A6-318A-8645-319C-46E47A2570AC}"/>
                  </a:ext>
                </a:extLst>
              </p:cNvPr>
              <p:cNvSpPr/>
              <p:nvPr/>
            </p:nvSpPr>
            <p:spPr>
              <a:xfrm>
                <a:off x="3120156" y="4256696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294" name="直接连接符 293">
                <a:extLst>
                  <a:ext uri="{FF2B5EF4-FFF2-40B4-BE49-F238E27FC236}">
                    <a16:creationId xmlns:a16="http://schemas.microsoft.com/office/drawing/2014/main" id="{B5985E32-6410-9961-E0FD-D0EC255068FC}"/>
                  </a:ext>
                </a:extLst>
              </p:cNvPr>
              <p:cNvCxnSpPr/>
              <p:nvPr/>
            </p:nvCxnSpPr>
            <p:spPr>
              <a:xfrm>
                <a:off x="3342311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直接连接符 294">
                <a:extLst>
                  <a:ext uri="{FF2B5EF4-FFF2-40B4-BE49-F238E27FC236}">
                    <a16:creationId xmlns:a16="http://schemas.microsoft.com/office/drawing/2014/main" id="{F318FEA7-5D62-7684-12E0-5E8A22512A77}"/>
                  </a:ext>
                </a:extLst>
              </p:cNvPr>
              <p:cNvCxnSpPr/>
              <p:nvPr/>
            </p:nvCxnSpPr>
            <p:spPr>
              <a:xfrm>
                <a:off x="3422480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接连接符 295">
                <a:extLst>
                  <a:ext uri="{FF2B5EF4-FFF2-40B4-BE49-F238E27FC236}">
                    <a16:creationId xmlns:a16="http://schemas.microsoft.com/office/drawing/2014/main" id="{0311D4DF-7D5F-F299-99AD-85E92C59369A}"/>
                  </a:ext>
                </a:extLst>
              </p:cNvPr>
              <p:cNvCxnSpPr/>
              <p:nvPr/>
            </p:nvCxnSpPr>
            <p:spPr>
              <a:xfrm>
                <a:off x="3502649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接连接符 296">
                <a:extLst>
                  <a:ext uri="{FF2B5EF4-FFF2-40B4-BE49-F238E27FC236}">
                    <a16:creationId xmlns:a16="http://schemas.microsoft.com/office/drawing/2014/main" id="{A92BEBEE-0E30-AFEA-1BED-710728E4C3B7}"/>
                  </a:ext>
                </a:extLst>
              </p:cNvPr>
              <p:cNvCxnSpPr/>
              <p:nvPr/>
            </p:nvCxnSpPr>
            <p:spPr>
              <a:xfrm>
                <a:off x="3582818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接连接符 297">
                <a:extLst>
                  <a:ext uri="{FF2B5EF4-FFF2-40B4-BE49-F238E27FC236}">
                    <a16:creationId xmlns:a16="http://schemas.microsoft.com/office/drawing/2014/main" id="{08B5D311-2E83-8226-AA2D-A241D986CE40}"/>
                  </a:ext>
                </a:extLst>
              </p:cNvPr>
              <p:cNvCxnSpPr/>
              <p:nvPr/>
            </p:nvCxnSpPr>
            <p:spPr>
              <a:xfrm>
                <a:off x="3662987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0354037E-DD39-D8E0-91E7-6DB1D419D90A}"/>
                  </a:ext>
                </a:extLst>
              </p:cNvPr>
              <p:cNvSpPr txBox="1"/>
              <p:nvPr/>
            </p:nvSpPr>
            <p:spPr>
              <a:xfrm>
                <a:off x="3142313" y="4902610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9B44CC26-1F6C-795F-4680-646A03DABCC4}"/>
                  </a:ext>
                </a:extLst>
              </p:cNvPr>
              <p:cNvSpPr/>
              <p:nvPr/>
            </p:nvSpPr>
            <p:spPr>
              <a:xfrm>
                <a:off x="3896127" y="3256394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01" name="矩形 300">
                <a:extLst>
                  <a:ext uri="{FF2B5EF4-FFF2-40B4-BE49-F238E27FC236}">
                    <a16:creationId xmlns:a16="http://schemas.microsoft.com/office/drawing/2014/main" id="{9BBEC3E6-33CE-C867-F2E9-D73D5390EE77}"/>
                  </a:ext>
                </a:extLst>
              </p:cNvPr>
              <p:cNvSpPr/>
              <p:nvPr/>
            </p:nvSpPr>
            <p:spPr>
              <a:xfrm>
                <a:off x="3912315" y="3285494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F01949DD-CD4E-7562-0358-65701D72AB66}"/>
                  </a:ext>
                </a:extLst>
              </p:cNvPr>
              <p:cNvSpPr/>
              <p:nvPr/>
            </p:nvSpPr>
            <p:spPr>
              <a:xfrm>
                <a:off x="3915957" y="3664074"/>
                <a:ext cx="359505" cy="3504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P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E0541FE2-8830-11FB-9EAE-DA248542796E}"/>
                  </a:ext>
                </a:extLst>
              </p:cNvPr>
              <p:cNvSpPr/>
              <p:nvPr/>
            </p:nvSpPr>
            <p:spPr>
              <a:xfrm>
                <a:off x="4303527" y="3465940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81E3A921-E69D-3FA6-56C0-2985F3A2ED86}"/>
                  </a:ext>
                </a:extLst>
              </p:cNvPr>
              <p:cNvSpPr/>
              <p:nvPr/>
            </p:nvSpPr>
            <p:spPr>
              <a:xfrm>
                <a:off x="4107724" y="3285494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305" name="直接连接符 304">
                <a:extLst>
                  <a:ext uri="{FF2B5EF4-FFF2-40B4-BE49-F238E27FC236}">
                    <a16:creationId xmlns:a16="http://schemas.microsoft.com/office/drawing/2014/main" id="{EC390BD1-70A4-598A-0F66-54076F2B8141}"/>
                  </a:ext>
                </a:extLst>
              </p:cNvPr>
              <p:cNvCxnSpPr/>
              <p:nvPr/>
            </p:nvCxnSpPr>
            <p:spPr>
              <a:xfrm>
                <a:off x="4329879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直接连接符 305">
                <a:extLst>
                  <a:ext uri="{FF2B5EF4-FFF2-40B4-BE49-F238E27FC236}">
                    <a16:creationId xmlns:a16="http://schemas.microsoft.com/office/drawing/2014/main" id="{13173E56-ABE5-1527-71F3-53B9DC448852}"/>
                  </a:ext>
                </a:extLst>
              </p:cNvPr>
              <p:cNvCxnSpPr/>
              <p:nvPr/>
            </p:nvCxnSpPr>
            <p:spPr>
              <a:xfrm>
                <a:off x="4410048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接连接符 306">
                <a:extLst>
                  <a:ext uri="{FF2B5EF4-FFF2-40B4-BE49-F238E27FC236}">
                    <a16:creationId xmlns:a16="http://schemas.microsoft.com/office/drawing/2014/main" id="{8D17BC9C-19D8-DC1E-1F2C-E570FD0854AD}"/>
                  </a:ext>
                </a:extLst>
              </p:cNvPr>
              <p:cNvCxnSpPr/>
              <p:nvPr/>
            </p:nvCxnSpPr>
            <p:spPr>
              <a:xfrm>
                <a:off x="4490217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直接连接符 307">
                <a:extLst>
                  <a:ext uri="{FF2B5EF4-FFF2-40B4-BE49-F238E27FC236}">
                    <a16:creationId xmlns:a16="http://schemas.microsoft.com/office/drawing/2014/main" id="{90E2EC0D-E410-CD8A-F19C-DF359E228FDF}"/>
                  </a:ext>
                </a:extLst>
              </p:cNvPr>
              <p:cNvCxnSpPr/>
              <p:nvPr/>
            </p:nvCxnSpPr>
            <p:spPr>
              <a:xfrm>
                <a:off x="4570386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直接连接符 308">
                <a:extLst>
                  <a:ext uri="{FF2B5EF4-FFF2-40B4-BE49-F238E27FC236}">
                    <a16:creationId xmlns:a16="http://schemas.microsoft.com/office/drawing/2014/main" id="{5268EBE7-3E98-71A5-7D57-FFF3911C6128}"/>
                  </a:ext>
                </a:extLst>
              </p:cNvPr>
              <p:cNvCxnSpPr/>
              <p:nvPr/>
            </p:nvCxnSpPr>
            <p:spPr>
              <a:xfrm>
                <a:off x="4650555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AE5F563E-6751-CE19-136A-90C94B5E6AF9}"/>
                  </a:ext>
                </a:extLst>
              </p:cNvPr>
              <p:cNvSpPr/>
              <p:nvPr/>
            </p:nvSpPr>
            <p:spPr>
              <a:xfrm>
                <a:off x="3896127" y="4227596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28A9251F-AEAC-F11D-96E5-0BFBC10E4991}"/>
                  </a:ext>
                </a:extLst>
              </p:cNvPr>
              <p:cNvSpPr/>
              <p:nvPr/>
            </p:nvSpPr>
            <p:spPr>
              <a:xfrm>
                <a:off x="3912315" y="4256696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12" name="矩形 311">
                <a:extLst>
                  <a:ext uri="{FF2B5EF4-FFF2-40B4-BE49-F238E27FC236}">
                    <a16:creationId xmlns:a16="http://schemas.microsoft.com/office/drawing/2014/main" id="{267D59FC-F598-BFF9-7546-2CA9B66EB011}"/>
                  </a:ext>
                </a:extLst>
              </p:cNvPr>
              <p:cNvSpPr/>
              <p:nvPr/>
            </p:nvSpPr>
            <p:spPr>
              <a:xfrm>
                <a:off x="3915957" y="4635276"/>
                <a:ext cx="359505" cy="35045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P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13" name="矩形 312">
                <a:extLst>
                  <a:ext uri="{FF2B5EF4-FFF2-40B4-BE49-F238E27FC236}">
                    <a16:creationId xmlns:a16="http://schemas.microsoft.com/office/drawing/2014/main" id="{6CA02991-43B2-8C0C-175E-10AD4D021B26}"/>
                  </a:ext>
                </a:extLst>
              </p:cNvPr>
              <p:cNvSpPr/>
              <p:nvPr/>
            </p:nvSpPr>
            <p:spPr>
              <a:xfrm>
                <a:off x="4303527" y="4437142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14" name="矩形 313">
                <a:extLst>
                  <a:ext uri="{FF2B5EF4-FFF2-40B4-BE49-F238E27FC236}">
                    <a16:creationId xmlns:a16="http://schemas.microsoft.com/office/drawing/2014/main" id="{9216EC9A-5ABB-5A4D-21F9-48C10A7EBA04}"/>
                  </a:ext>
                </a:extLst>
              </p:cNvPr>
              <p:cNvSpPr/>
              <p:nvPr/>
            </p:nvSpPr>
            <p:spPr>
              <a:xfrm>
                <a:off x="4107724" y="4256696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315" name="直接连接符 314">
                <a:extLst>
                  <a:ext uri="{FF2B5EF4-FFF2-40B4-BE49-F238E27FC236}">
                    <a16:creationId xmlns:a16="http://schemas.microsoft.com/office/drawing/2014/main" id="{2C66ACBE-8C31-5B7A-B040-5B5313AFED45}"/>
                  </a:ext>
                </a:extLst>
              </p:cNvPr>
              <p:cNvCxnSpPr/>
              <p:nvPr/>
            </p:nvCxnSpPr>
            <p:spPr>
              <a:xfrm>
                <a:off x="4329879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直接连接符 315">
                <a:extLst>
                  <a:ext uri="{FF2B5EF4-FFF2-40B4-BE49-F238E27FC236}">
                    <a16:creationId xmlns:a16="http://schemas.microsoft.com/office/drawing/2014/main" id="{1128F39D-A008-C5BF-9129-EB9452DBE8A7}"/>
                  </a:ext>
                </a:extLst>
              </p:cNvPr>
              <p:cNvCxnSpPr/>
              <p:nvPr/>
            </p:nvCxnSpPr>
            <p:spPr>
              <a:xfrm>
                <a:off x="4410048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直接连接符 316">
                <a:extLst>
                  <a:ext uri="{FF2B5EF4-FFF2-40B4-BE49-F238E27FC236}">
                    <a16:creationId xmlns:a16="http://schemas.microsoft.com/office/drawing/2014/main" id="{0CD19984-1766-FA2D-ACB6-4FCCFD113B2B}"/>
                  </a:ext>
                </a:extLst>
              </p:cNvPr>
              <p:cNvCxnSpPr/>
              <p:nvPr/>
            </p:nvCxnSpPr>
            <p:spPr>
              <a:xfrm>
                <a:off x="4490217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直接连接符 317">
                <a:extLst>
                  <a:ext uri="{FF2B5EF4-FFF2-40B4-BE49-F238E27FC236}">
                    <a16:creationId xmlns:a16="http://schemas.microsoft.com/office/drawing/2014/main" id="{46A7838B-2F73-4811-E05C-3772E17C8C94}"/>
                  </a:ext>
                </a:extLst>
              </p:cNvPr>
              <p:cNvCxnSpPr/>
              <p:nvPr/>
            </p:nvCxnSpPr>
            <p:spPr>
              <a:xfrm>
                <a:off x="4570386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直接连接符 318">
                <a:extLst>
                  <a:ext uri="{FF2B5EF4-FFF2-40B4-BE49-F238E27FC236}">
                    <a16:creationId xmlns:a16="http://schemas.microsoft.com/office/drawing/2014/main" id="{30212719-0AF7-B1D9-8A42-FFF7C7E86DE9}"/>
                  </a:ext>
                </a:extLst>
              </p:cNvPr>
              <p:cNvCxnSpPr/>
              <p:nvPr/>
            </p:nvCxnSpPr>
            <p:spPr>
              <a:xfrm>
                <a:off x="4650555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31D99766-C940-9EAF-C824-B6A811686A25}"/>
                  </a:ext>
                </a:extLst>
              </p:cNvPr>
              <p:cNvSpPr txBox="1"/>
              <p:nvPr/>
            </p:nvSpPr>
            <p:spPr>
              <a:xfrm>
                <a:off x="4129186" y="3931408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54809F73-549F-1C36-7529-6C2D6E3D00E1}"/>
                  </a:ext>
                </a:extLst>
              </p:cNvPr>
              <p:cNvSpPr txBox="1"/>
              <p:nvPr/>
            </p:nvSpPr>
            <p:spPr>
              <a:xfrm>
                <a:off x="4129186" y="4902610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72068F6D-1CC9-1E2E-1BEA-330FDBA238D1}"/>
                  </a:ext>
                </a:extLst>
              </p:cNvPr>
              <p:cNvSpPr txBox="1"/>
              <p:nvPr/>
            </p:nvSpPr>
            <p:spPr>
              <a:xfrm>
                <a:off x="2810624" y="5094529"/>
                <a:ext cx="21530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accent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Calculate </a:t>
                </a:r>
                <a:r>
                  <a:rPr lang="en-US" altLang="zh-CN" sz="1200" b="1" dirty="0" err="1">
                    <a:solidFill>
                      <a:schemeClr val="accent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softmax</a:t>
                </a:r>
                <a:r>
                  <a:rPr lang="en-US" altLang="zh-CN" sz="1200" b="1" dirty="0">
                    <a:solidFill>
                      <a:schemeClr val="accent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 numerator P and </a:t>
                </a:r>
                <a:r>
                  <a:rPr lang="en-US" altLang="zh-CN" sz="1200" b="1" dirty="0" err="1">
                    <a:solidFill>
                      <a:schemeClr val="accent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demoninator</a:t>
                </a:r>
                <a:r>
                  <a:rPr lang="en-US" altLang="zh-CN" sz="1200" b="1" dirty="0">
                    <a:solidFill>
                      <a:schemeClr val="accent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 l</a:t>
                </a:r>
                <a:endParaRPr lang="zh-CN" altLang="en-US" sz="1200" baseline="-25000" dirty="0"/>
              </a:p>
            </p:txBody>
          </p:sp>
          <p:sp>
            <p:nvSpPr>
              <p:cNvPr id="323" name="矩形 322">
                <a:extLst>
                  <a:ext uri="{FF2B5EF4-FFF2-40B4-BE49-F238E27FC236}">
                    <a16:creationId xmlns:a16="http://schemas.microsoft.com/office/drawing/2014/main" id="{2268EA18-6068-A10E-AC10-232CE628523C}"/>
                  </a:ext>
                </a:extLst>
              </p:cNvPr>
              <p:cNvSpPr/>
              <p:nvPr/>
            </p:nvSpPr>
            <p:spPr>
              <a:xfrm>
                <a:off x="4658542" y="3267866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5F650F41-EE81-D17C-AD31-3FCB825F175C}"/>
                  </a:ext>
                </a:extLst>
              </p:cNvPr>
              <p:cNvSpPr/>
              <p:nvPr/>
            </p:nvSpPr>
            <p:spPr>
              <a:xfrm>
                <a:off x="3666211" y="3267866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27BA0CE0-1F0F-62AF-4D73-40DC7FF6DE94}"/>
                  </a:ext>
                </a:extLst>
              </p:cNvPr>
              <p:cNvSpPr/>
              <p:nvPr/>
            </p:nvSpPr>
            <p:spPr>
              <a:xfrm>
                <a:off x="4658542" y="4238649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010DBEBB-321C-9E31-68F5-970BF0CD79E0}"/>
                  </a:ext>
                </a:extLst>
              </p:cNvPr>
              <p:cNvSpPr/>
              <p:nvPr/>
            </p:nvSpPr>
            <p:spPr>
              <a:xfrm>
                <a:off x="3666211" y="4238649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FB9D543-FBB5-8A40-36CA-09F8D5CA7181}"/>
                </a:ext>
              </a:extLst>
            </p:cNvPr>
            <p:cNvSpPr/>
            <p:nvPr/>
          </p:nvSpPr>
          <p:spPr>
            <a:xfrm>
              <a:off x="3122814" y="4162653"/>
              <a:ext cx="250494" cy="2504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5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2C0029C-4A44-ED30-F442-5CEE1DD1FEA3}"/>
              </a:ext>
            </a:extLst>
          </p:cNvPr>
          <p:cNvGrpSpPr/>
          <p:nvPr/>
        </p:nvGrpSpPr>
        <p:grpSpPr>
          <a:xfrm>
            <a:off x="5402706" y="4146632"/>
            <a:ext cx="2107842" cy="2389770"/>
            <a:chOff x="5402706" y="4146632"/>
            <a:chExt cx="2107842" cy="2389770"/>
          </a:xfrm>
        </p:grpSpPr>
        <p:grpSp>
          <p:nvGrpSpPr>
            <p:cNvPr id="327" name="组合 326">
              <a:extLst>
                <a:ext uri="{FF2B5EF4-FFF2-40B4-BE49-F238E27FC236}">
                  <a16:creationId xmlns:a16="http://schemas.microsoft.com/office/drawing/2014/main" id="{A000FFE6-EC1A-22C0-6ACE-D515B06FD0CB}"/>
                </a:ext>
              </a:extLst>
            </p:cNvPr>
            <p:cNvGrpSpPr/>
            <p:nvPr/>
          </p:nvGrpSpPr>
          <p:grpSpPr>
            <a:xfrm>
              <a:off x="5414355" y="4236602"/>
              <a:ext cx="2096193" cy="2299800"/>
              <a:chOff x="4842878" y="3256394"/>
              <a:chExt cx="2096193" cy="2299800"/>
            </a:xfrm>
          </p:grpSpPr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0EE8B255-01C6-AB1D-FD09-A893DE8B6D7F}"/>
                  </a:ext>
                </a:extLst>
              </p:cNvPr>
              <p:cNvSpPr/>
              <p:nvPr/>
            </p:nvSpPr>
            <p:spPr>
              <a:xfrm>
                <a:off x="4943470" y="3256394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29" name="矩形 328">
                <a:extLst>
                  <a:ext uri="{FF2B5EF4-FFF2-40B4-BE49-F238E27FC236}">
                    <a16:creationId xmlns:a16="http://schemas.microsoft.com/office/drawing/2014/main" id="{B28041CC-916B-00C8-9266-31DC00881FAB}"/>
                  </a:ext>
                </a:extLst>
              </p:cNvPr>
              <p:cNvSpPr/>
              <p:nvPr/>
            </p:nvSpPr>
            <p:spPr>
              <a:xfrm>
                <a:off x="4959658" y="3285494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5B340CA7-74A3-E5A8-90E1-E8D6BB4F0703}"/>
                  </a:ext>
                </a:extLst>
              </p:cNvPr>
              <p:cNvSpPr/>
              <p:nvPr/>
            </p:nvSpPr>
            <p:spPr>
              <a:xfrm>
                <a:off x="4963300" y="3664074"/>
                <a:ext cx="359505" cy="3504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P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8375C967-7D94-1759-707D-6F540DE2F17A}"/>
                  </a:ext>
                </a:extLst>
              </p:cNvPr>
              <p:cNvSpPr/>
              <p:nvPr/>
            </p:nvSpPr>
            <p:spPr>
              <a:xfrm>
                <a:off x="5350870" y="3465940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32" name="矩形 331">
                <a:extLst>
                  <a:ext uri="{FF2B5EF4-FFF2-40B4-BE49-F238E27FC236}">
                    <a16:creationId xmlns:a16="http://schemas.microsoft.com/office/drawing/2014/main" id="{41DF541C-7521-4464-9C86-7872DF410FF5}"/>
                  </a:ext>
                </a:extLst>
              </p:cNvPr>
              <p:cNvSpPr/>
              <p:nvPr/>
            </p:nvSpPr>
            <p:spPr>
              <a:xfrm>
                <a:off x="5155067" y="3285494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333" name="直接连接符 332">
                <a:extLst>
                  <a:ext uri="{FF2B5EF4-FFF2-40B4-BE49-F238E27FC236}">
                    <a16:creationId xmlns:a16="http://schemas.microsoft.com/office/drawing/2014/main" id="{B059A45A-1FF8-FEFC-FE30-3AB13F5244A9}"/>
                  </a:ext>
                </a:extLst>
              </p:cNvPr>
              <p:cNvCxnSpPr/>
              <p:nvPr/>
            </p:nvCxnSpPr>
            <p:spPr>
              <a:xfrm>
                <a:off x="5377222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直接连接符 333">
                <a:extLst>
                  <a:ext uri="{FF2B5EF4-FFF2-40B4-BE49-F238E27FC236}">
                    <a16:creationId xmlns:a16="http://schemas.microsoft.com/office/drawing/2014/main" id="{D32C9D80-F8A3-CBCE-0D39-1D75CD29CA08}"/>
                  </a:ext>
                </a:extLst>
              </p:cNvPr>
              <p:cNvCxnSpPr/>
              <p:nvPr/>
            </p:nvCxnSpPr>
            <p:spPr>
              <a:xfrm>
                <a:off x="5457391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直接连接符 334">
                <a:extLst>
                  <a:ext uri="{FF2B5EF4-FFF2-40B4-BE49-F238E27FC236}">
                    <a16:creationId xmlns:a16="http://schemas.microsoft.com/office/drawing/2014/main" id="{1AC2A11B-7401-3626-9C90-C7ACCA9AFD26}"/>
                  </a:ext>
                </a:extLst>
              </p:cNvPr>
              <p:cNvCxnSpPr/>
              <p:nvPr/>
            </p:nvCxnSpPr>
            <p:spPr>
              <a:xfrm>
                <a:off x="5537560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直接连接符 335">
                <a:extLst>
                  <a:ext uri="{FF2B5EF4-FFF2-40B4-BE49-F238E27FC236}">
                    <a16:creationId xmlns:a16="http://schemas.microsoft.com/office/drawing/2014/main" id="{B55C57A6-811D-4470-58A5-81270A4A06E8}"/>
                  </a:ext>
                </a:extLst>
              </p:cNvPr>
              <p:cNvCxnSpPr/>
              <p:nvPr/>
            </p:nvCxnSpPr>
            <p:spPr>
              <a:xfrm>
                <a:off x="5617729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直接连接符 336">
                <a:extLst>
                  <a:ext uri="{FF2B5EF4-FFF2-40B4-BE49-F238E27FC236}">
                    <a16:creationId xmlns:a16="http://schemas.microsoft.com/office/drawing/2014/main" id="{6CCE3D55-C59E-A23D-A818-56139CDA5917}"/>
                  </a:ext>
                </a:extLst>
              </p:cNvPr>
              <p:cNvCxnSpPr/>
              <p:nvPr/>
            </p:nvCxnSpPr>
            <p:spPr>
              <a:xfrm>
                <a:off x="5697898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C5F18E26-8D09-1E09-4564-03B0B79ABF5B}"/>
                  </a:ext>
                </a:extLst>
              </p:cNvPr>
              <p:cNvSpPr txBox="1"/>
              <p:nvPr/>
            </p:nvSpPr>
            <p:spPr>
              <a:xfrm>
                <a:off x="5177224" y="3931408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BC8F960D-91E6-2A51-EE8B-BB221B222A33}"/>
                  </a:ext>
                </a:extLst>
              </p:cNvPr>
              <p:cNvSpPr/>
              <p:nvPr/>
            </p:nvSpPr>
            <p:spPr>
              <a:xfrm>
                <a:off x="4943470" y="4227596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32C1C35D-524B-B9F2-AFB8-24ACCE42B7EC}"/>
                  </a:ext>
                </a:extLst>
              </p:cNvPr>
              <p:cNvSpPr/>
              <p:nvPr/>
            </p:nvSpPr>
            <p:spPr>
              <a:xfrm>
                <a:off x="4959658" y="4256696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269C48F0-6E7B-3ADA-E0C1-842D8AA437C0}"/>
                  </a:ext>
                </a:extLst>
              </p:cNvPr>
              <p:cNvSpPr/>
              <p:nvPr/>
            </p:nvSpPr>
            <p:spPr>
              <a:xfrm>
                <a:off x="4963300" y="4635276"/>
                <a:ext cx="359505" cy="3504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P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42" name="矩形 341">
                <a:extLst>
                  <a:ext uri="{FF2B5EF4-FFF2-40B4-BE49-F238E27FC236}">
                    <a16:creationId xmlns:a16="http://schemas.microsoft.com/office/drawing/2014/main" id="{5C562946-0760-CAC5-ED7D-B0A0075880AF}"/>
                  </a:ext>
                </a:extLst>
              </p:cNvPr>
              <p:cNvSpPr/>
              <p:nvPr/>
            </p:nvSpPr>
            <p:spPr>
              <a:xfrm>
                <a:off x="5350870" y="4437142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9FE8B0A5-D5A6-8985-90CD-F3377A36BC6D}"/>
                  </a:ext>
                </a:extLst>
              </p:cNvPr>
              <p:cNvSpPr/>
              <p:nvPr/>
            </p:nvSpPr>
            <p:spPr>
              <a:xfrm>
                <a:off x="5155067" y="4256696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344" name="直接连接符 343">
                <a:extLst>
                  <a:ext uri="{FF2B5EF4-FFF2-40B4-BE49-F238E27FC236}">
                    <a16:creationId xmlns:a16="http://schemas.microsoft.com/office/drawing/2014/main" id="{EA03695E-4F68-35D4-A9BC-A85E8580CBCA}"/>
                  </a:ext>
                </a:extLst>
              </p:cNvPr>
              <p:cNvCxnSpPr/>
              <p:nvPr/>
            </p:nvCxnSpPr>
            <p:spPr>
              <a:xfrm>
                <a:off x="5377222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直接连接符 344">
                <a:extLst>
                  <a:ext uri="{FF2B5EF4-FFF2-40B4-BE49-F238E27FC236}">
                    <a16:creationId xmlns:a16="http://schemas.microsoft.com/office/drawing/2014/main" id="{447EF440-35F9-8782-2079-CB5B46731EB8}"/>
                  </a:ext>
                </a:extLst>
              </p:cNvPr>
              <p:cNvCxnSpPr/>
              <p:nvPr/>
            </p:nvCxnSpPr>
            <p:spPr>
              <a:xfrm>
                <a:off x="5457391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直接连接符 345">
                <a:extLst>
                  <a:ext uri="{FF2B5EF4-FFF2-40B4-BE49-F238E27FC236}">
                    <a16:creationId xmlns:a16="http://schemas.microsoft.com/office/drawing/2014/main" id="{7E01EF07-10C1-2C55-A134-13889B06E179}"/>
                  </a:ext>
                </a:extLst>
              </p:cNvPr>
              <p:cNvCxnSpPr/>
              <p:nvPr/>
            </p:nvCxnSpPr>
            <p:spPr>
              <a:xfrm>
                <a:off x="5537560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直接连接符 346">
                <a:extLst>
                  <a:ext uri="{FF2B5EF4-FFF2-40B4-BE49-F238E27FC236}">
                    <a16:creationId xmlns:a16="http://schemas.microsoft.com/office/drawing/2014/main" id="{1D0E71A3-AD4A-E435-C88D-9AE8F6517582}"/>
                  </a:ext>
                </a:extLst>
              </p:cNvPr>
              <p:cNvCxnSpPr/>
              <p:nvPr/>
            </p:nvCxnSpPr>
            <p:spPr>
              <a:xfrm>
                <a:off x="5617729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直接连接符 347">
                <a:extLst>
                  <a:ext uri="{FF2B5EF4-FFF2-40B4-BE49-F238E27FC236}">
                    <a16:creationId xmlns:a16="http://schemas.microsoft.com/office/drawing/2014/main" id="{F6F0AC54-8F21-656C-952A-540610268599}"/>
                  </a:ext>
                </a:extLst>
              </p:cNvPr>
              <p:cNvCxnSpPr/>
              <p:nvPr/>
            </p:nvCxnSpPr>
            <p:spPr>
              <a:xfrm>
                <a:off x="5697898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9" name="文本框 348">
                <a:extLst>
                  <a:ext uri="{FF2B5EF4-FFF2-40B4-BE49-F238E27FC236}">
                    <a16:creationId xmlns:a16="http://schemas.microsoft.com/office/drawing/2014/main" id="{5D9E7A21-E422-EBA9-D4B1-1ABDB7A8A2D2}"/>
                  </a:ext>
                </a:extLst>
              </p:cNvPr>
              <p:cNvSpPr txBox="1"/>
              <p:nvPr/>
            </p:nvSpPr>
            <p:spPr>
              <a:xfrm>
                <a:off x="5177224" y="4902610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350" name="矩形 349">
                <a:extLst>
                  <a:ext uri="{FF2B5EF4-FFF2-40B4-BE49-F238E27FC236}">
                    <a16:creationId xmlns:a16="http://schemas.microsoft.com/office/drawing/2014/main" id="{3567EECC-C7DB-8C6D-0684-E9ED6C2986F3}"/>
                  </a:ext>
                </a:extLst>
              </p:cNvPr>
              <p:cNvSpPr/>
              <p:nvPr/>
            </p:nvSpPr>
            <p:spPr>
              <a:xfrm>
                <a:off x="5931038" y="3256394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51" name="矩形 350">
                <a:extLst>
                  <a:ext uri="{FF2B5EF4-FFF2-40B4-BE49-F238E27FC236}">
                    <a16:creationId xmlns:a16="http://schemas.microsoft.com/office/drawing/2014/main" id="{2E09F303-5BC6-7736-3087-E745CF8402FF}"/>
                  </a:ext>
                </a:extLst>
              </p:cNvPr>
              <p:cNvSpPr/>
              <p:nvPr/>
            </p:nvSpPr>
            <p:spPr>
              <a:xfrm>
                <a:off x="5947226" y="3285494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52" name="矩形 351">
                <a:extLst>
                  <a:ext uri="{FF2B5EF4-FFF2-40B4-BE49-F238E27FC236}">
                    <a16:creationId xmlns:a16="http://schemas.microsoft.com/office/drawing/2014/main" id="{3764FABF-34D6-E08D-23BB-AF8E4901F409}"/>
                  </a:ext>
                </a:extLst>
              </p:cNvPr>
              <p:cNvSpPr/>
              <p:nvPr/>
            </p:nvSpPr>
            <p:spPr>
              <a:xfrm>
                <a:off x="5950868" y="3664074"/>
                <a:ext cx="359505" cy="3504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P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53" name="矩形 352">
                <a:extLst>
                  <a:ext uri="{FF2B5EF4-FFF2-40B4-BE49-F238E27FC236}">
                    <a16:creationId xmlns:a16="http://schemas.microsoft.com/office/drawing/2014/main" id="{42F90C63-63FA-5A20-0D55-CBC8842E0C8A}"/>
                  </a:ext>
                </a:extLst>
              </p:cNvPr>
              <p:cNvSpPr/>
              <p:nvPr/>
            </p:nvSpPr>
            <p:spPr>
              <a:xfrm>
                <a:off x="6338438" y="3465940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54" name="矩形 353">
                <a:extLst>
                  <a:ext uri="{FF2B5EF4-FFF2-40B4-BE49-F238E27FC236}">
                    <a16:creationId xmlns:a16="http://schemas.microsoft.com/office/drawing/2014/main" id="{DC6FFF55-2A96-E3B5-6476-943710E15DE2}"/>
                  </a:ext>
                </a:extLst>
              </p:cNvPr>
              <p:cNvSpPr/>
              <p:nvPr/>
            </p:nvSpPr>
            <p:spPr>
              <a:xfrm>
                <a:off x="6142635" y="3285494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355" name="直接连接符 354">
                <a:extLst>
                  <a:ext uri="{FF2B5EF4-FFF2-40B4-BE49-F238E27FC236}">
                    <a16:creationId xmlns:a16="http://schemas.microsoft.com/office/drawing/2014/main" id="{84035A2A-FC78-C23B-B068-8004FC5D6380}"/>
                  </a:ext>
                </a:extLst>
              </p:cNvPr>
              <p:cNvCxnSpPr/>
              <p:nvPr/>
            </p:nvCxnSpPr>
            <p:spPr>
              <a:xfrm>
                <a:off x="6364790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直接连接符 355">
                <a:extLst>
                  <a:ext uri="{FF2B5EF4-FFF2-40B4-BE49-F238E27FC236}">
                    <a16:creationId xmlns:a16="http://schemas.microsoft.com/office/drawing/2014/main" id="{12379057-F5D1-649D-DAE4-B57C8EA9A00E}"/>
                  </a:ext>
                </a:extLst>
              </p:cNvPr>
              <p:cNvCxnSpPr/>
              <p:nvPr/>
            </p:nvCxnSpPr>
            <p:spPr>
              <a:xfrm>
                <a:off x="6444959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直接连接符 356">
                <a:extLst>
                  <a:ext uri="{FF2B5EF4-FFF2-40B4-BE49-F238E27FC236}">
                    <a16:creationId xmlns:a16="http://schemas.microsoft.com/office/drawing/2014/main" id="{AD64EB68-B4A9-A2F7-FCFC-E135E13BAF5D}"/>
                  </a:ext>
                </a:extLst>
              </p:cNvPr>
              <p:cNvCxnSpPr/>
              <p:nvPr/>
            </p:nvCxnSpPr>
            <p:spPr>
              <a:xfrm>
                <a:off x="6525128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直接连接符 357">
                <a:extLst>
                  <a:ext uri="{FF2B5EF4-FFF2-40B4-BE49-F238E27FC236}">
                    <a16:creationId xmlns:a16="http://schemas.microsoft.com/office/drawing/2014/main" id="{62F525FE-19DD-07B9-1F0D-E16ADACF8386}"/>
                  </a:ext>
                </a:extLst>
              </p:cNvPr>
              <p:cNvCxnSpPr/>
              <p:nvPr/>
            </p:nvCxnSpPr>
            <p:spPr>
              <a:xfrm>
                <a:off x="6605297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直接连接符 358">
                <a:extLst>
                  <a:ext uri="{FF2B5EF4-FFF2-40B4-BE49-F238E27FC236}">
                    <a16:creationId xmlns:a16="http://schemas.microsoft.com/office/drawing/2014/main" id="{6E20D7F2-0FB2-4F7F-FA15-614585651ACA}"/>
                  </a:ext>
                </a:extLst>
              </p:cNvPr>
              <p:cNvCxnSpPr/>
              <p:nvPr/>
            </p:nvCxnSpPr>
            <p:spPr>
              <a:xfrm>
                <a:off x="6685466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0" name="矩形 359">
                <a:extLst>
                  <a:ext uri="{FF2B5EF4-FFF2-40B4-BE49-F238E27FC236}">
                    <a16:creationId xmlns:a16="http://schemas.microsoft.com/office/drawing/2014/main" id="{9B5CB65D-0AE2-C43F-89A6-67066E436EE8}"/>
                  </a:ext>
                </a:extLst>
              </p:cNvPr>
              <p:cNvSpPr/>
              <p:nvPr/>
            </p:nvSpPr>
            <p:spPr>
              <a:xfrm>
                <a:off x="5931038" y="4227596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61" name="矩形 360">
                <a:extLst>
                  <a:ext uri="{FF2B5EF4-FFF2-40B4-BE49-F238E27FC236}">
                    <a16:creationId xmlns:a16="http://schemas.microsoft.com/office/drawing/2014/main" id="{60656B48-BA83-F34D-27CF-08D5D90A7AFC}"/>
                  </a:ext>
                </a:extLst>
              </p:cNvPr>
              <p:cNvSpPr/>
              <p:nvPr/>
            </p:nvSpPr>
            <p:spPr>
              <a:xfrm>
                <a:off x="5947226" y="4256696"/>
                <a:ext cx="162413" cy="350449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32FE33FE-0010-83FA-798A-29CAC2894665}"/>
                  </a:ext>
                </a:extLst>
              </p:cNvPr>
              <p:cNvSpPr/>
              <p:nvPr/>
            </p:nvSpPr>
            <p:spPr>
              <a:xfrm>
                <a:off x="5950868" y="4635276"/>
                <a:ext cx="359505" cy="3504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P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63" name="矩形 362">
                <a:extLst>
                  <a:ext uri="{FF2B5EF4-FFF2-40B4-BE49-F238E27FC236}">
                    <a16:creationId xmlns:a16="http://schemas.microsoft.com/office/drawing/2014/main" id="{20387256-1A60-798A-0642-5F9370ABBE72}"/>
                  </a:ext>
                </a:extLst>
              </p:cNvPr>
              <p:cNvSpPr/>
              <p:nvPr/>
            </p:nvSpPr>
            <p:spPr>
              <a:xfrm>
                <a:off x="6338438" y="4437142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64" name="矩形 363">
                <a:extLst>
                  <a:ext uri="{FF2B5EF4-FFF2-40B4-BE49-F238E27FC236}">
                    <a16:creationId xmlns:a16="http://schemas.microsoft.com/office/drawing/2014/main" id="{1695961F-A614-84A3-3988-37B3B8C2E11C}"/>
                  </a:ext>
                </a:extLst>
              </p:cNvPr>
              <p:cNvSpPr/>
              <p:nvPr/>
            </p:nvSpPr>
            <p:spPr>
              <a:xfrm>
                <a:off x="6142635" y="4256696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365" name="直接连接符 364">
                <a:extLst>
                  <a:ext uri="{FF2B5EF4-FFF2-40B4-BE49-F238E27FC236}">
                    <a16:creationId xmlns:a16="http://schemas.microsoft.com/office/drawing/2014/main" id="{E5A08305-5460-CD7C-F596-78783768D672}"/>
                  </a:ext>
                </a:extLst>
              </p:cNvPr>
              <p:cNvCxnSpPr/>
              <p:nvPr/>
            </p:nvCxnSpPr>
            <p:spPr>
              <a:xfrm>
                <a:off x="6364790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直接连接符 365">
                <a:extLst>
                  <a:ext uri="{FF2B5EF4-FFF2-40B4-BE49-F238E27FC236}">
                    <a16:creationId xmlns:a16="http://schemas.microsoft.com/office/drawing/2014/main" id="{2A741E93-F4BD-545E-01FA-9C7C4A8CC7C5}"/>
                  </a:ext>
                </a:extLst>
              </p:cNvPr>
              <p:cNvCxnSpPr/>
              <p:nvPr/>
            </p:nvCxnSpPr>
            <p:spPr>
              <a:xfrm>
                <a:off x="6444959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直接连接符 366">
                <a:extLst>
                  <a:ext uri="{FF2B5EF4-FFF2-40B4-BE49-F238E27FC236}">
                    <a16:creationId xmlns:a16="http://schemas.microsoft.com/office/drawing/2014/main" id="{E2A9BDAC-ACD0-A663-A0B0-C97E505E10A5}"/>
                  </a:ext>
                </a:extLst>
              </p:cNvPr>
              <p:cNvCxnSpPr/>
              <p:nvPr/>
            </p:nvCxnSpPr>
            <p:spPr>
              <a:xfrm>
                <a:off x="6525128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直接连接符 367">
                <a:extLst>
                  <a:ext uri="{FF2B5EF4-FFF2-40B4-BE49-F238E27FC236}">
                    <a16:creationId xmlns:a16="http://schemas.microsoft.com/office/drawing/2014/main" id="{4C0328D3-7B8F-CCEC-4EE5-3A29EA4860D8}"/>
                  </a:ext>
                </a:extLst>
              </p:cNvPr>
              <p:cNvCxnSpPr/>
              <p:nvPr/>
            </p:nvCxnSpPr>
            <p:spPr>
              <a:xfrm>
                <a:off x="6605297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直接连接符 368">
                <a:extLst>
                  <a:ext uri="{FF2B5EF4-FFF2-40B4-BE49-F238E27FC236}">
                    <a16:creationId xmlns:a16="http://schemas.microsoft.com/office/drawing/2014/main" id="{BA31CD30-9B12-5769-FBAE-9CE668823656}"/>
                  </a:ext>
                </a:extLst>
              </p:cNvPr>
              <p:cNvCxnSpPr/>
              <p:nvPr/>
            </p:nvCxnSpPr>
            <p:spPr>
              <a:xfrm>
                <a:off x="6685466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0" name="文本框 369">
                <a:extLst>
                  <a:ext uri="{FF2B5EF4-FFF2-40B4-BE49-F238E27FC236}">
                    <a16:creationId xmlns:a16="http://schemas.microsoft.com/office/drawing/2014/main" id="{6E8321E2-CD76-68BD-E9F1-0720E3F78F3C}"/>
                  </a:ext>
                </a:extLst>
              </p:cNvPr>
              <p:cNvSpPr txBox="1"/>
              <p:nvPr/>
            </p:nvSpPr>
            <p:spPr>
              <a:xfrm>
                <a:off x="6164097" y="3931408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371" name="文本框 370">
                <a:extLst>
                  <a:ext uri="{FF2B5EF4-FFF2-40B4-BE49-F238E27FC236}">
                    <a16:creationId xmlns:a16="http://schemas.microsoft.com/office/drawing/2014/main" id="{EDF52C10-3BC0-956C-8DF6-298B860A3F2F}"/>
                  </a:ext>
                </a:extLst>
              </p:cNvPr>
              <p:cNvSpPr txBox="1"/>
              <p:nvPr/>
            </p:nvSpPr>
            <p:spPr>
              <a:xfrm>
                <a:off x="6164097" y="4902610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372" name="箭头: 右 371">
                <a:extLst>
                  <a:ext uri="{FF2B5EF4-FFF2-40B4-BE49-F238E27FC236}">
                    <a16:creationId xmlns:a16="http://schemas.microsoft.com/office/drawing/2014/main" id="{73066F14-D1CF-E084-03F9-418A7DCBD1A9}"/>
                  </a:ext>
                </a:extLst>
              </p:cNvPr>
              <p:cNvSpPr/>
              <p:nvPr/>
            </p:nvSpPr>
            <p:spPr>
              <a:xfrm>
                <a:off x="5465071" y="3887590"/>
                <a:ext cx="990262" cy="93792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73" name="箭头: 右 372">
                <a:extLst>
                  <a:ext uri="{FF2B5EF4-FFF2-40B4-BE49-F238E27FC236}">
                    <a16:creationId xmlns:a16="http://schemas.microsoft.com/office/drawing/2014/main" id="{699CEBDE-6D71-B09E-1A85-36055E289FFC}"/>
                  </a:ext>
                </a:extLst>
              </p:cNvPr>
              <p:cNvSpPr/>
              <p:nvPr/>
            </p:nvSpPr>
            <p:spPr>
              <a:xfrm>
                <a:off x="5465071" y="4855714"/>
                <a:ext cx="990262" cy="93792"/>
              </a:xfrm>
              <a:prstGeom prst="rightArrow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74" name="箭头: 右 373">
                <a:extLst>
                  <a:ext uri="{FF2B5EF4-FFF2-40B4-BE49-F238E27FC236}">
                    <a16:creationId xmlns:a16="http://schemas.microsoft.com/office/drawing/2014/main" id="{6F6B9690-FBF4-DCA4-7EF8-67155D977352}"/>
                  </a:ext>
                </a:extLst>
              </p:cNvPr>
              <p:cNvSpPr/>
              <p:nvPr/>
            </p:nvSpPr>
            <p:spPr>
              <a:xfrm rot="10800000">
                <a:off x="5465071" y="3664074"/>
                <a:ext cx="990262" cy="93792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75" name="箭头: 右 374">
                <a:extLst>
                  <a:ext uri="{FF2B5EF4-FFF2-40B4-BE49-F238E27FC236}">
                    <a16:creationId xmlns:a16="http://schemas.microsoft.com/office/drawing/2014/main" id="{DF12F178-F984-7A72-1263-FD8AFFD5350D}"/>
                  </a:ext>
                </a:extLst>
              </p:cNvPr>
              <p:cNvSpPr/>
              <p:nvPr/>
            </p:nvSpPr>
            <p:spPr>
              <a:xfrm rot="10800000">
                <a:off x="5465071" y="4673859"/>
                <a:ext cx="990262" cy="93792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76" name="文本框 375">
                <a:extLst>
                  <a:ext uri="{FF2B5EF4-FFF2-40B4-BE49-F238E27FC236}">
                    <a16:creationId xmlns:a16="http://schemas.microsoft.com/office/drawing/2014/main" id="{0EDCA78F-5917-724C-D820-7D235747CFA6}"/>
                  </a:ext>
                </a:extLst>
              </p:cNvPr>
              <p:cNvSpPr txBox="1"/>
              <p:nvPr/>
            </p:nvSpPr>
            <p:spPr>
              <a:xfrm>
                <a:off x="4842878" y="5094529"/>
                <a:ext cx="20126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accent5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Row-wise </a:t>
                </a:r>
                <a:r>
                  <a:rPr lang="en-US" altLang="zh-CN" sz="1200" b="1" dirty="0" err="1">
                    <a:solidFill>
                      <a:schemeClr val="accent5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red.sum</a:t>
                </a:r>
                <a:r>
                  <a:rPr lang="en-US" altLang="zh-CN" sz="1200" b="1" dirty="0">
                    <a:solidFill>
                      <a:schemeClr val="accent5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 l and </a:t>
                </a:r>
                <a:r>
                  <a:rPr lang="en-US" altLang="zh-CN" sz="1200" b="1" dirty="0">
                    <a:solidFill>
                      <a:schemeClr val="accent4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multicast</a:t>
                </a:r>
                <a:endParaRPr lang="zh-CN" altLang="en-US" sz="1200" baseline="-25000" dirty="0"/>
              </a:p>
            </p:txBody>
          </p:sp>
          <p:sp>
            <p:nvSpPr>
              <p:cNvPr id="377" name="矩形 376">
                <a:extLst>
                  <a:ext uri="{FF2B5EF4-FFF2-40B4-BE49-F238E27FC236}">
                    <a16:creationId xmlns:a16="http://schemas.microsoft.com/office/drawing/2014/main" id="{8755CAA5-2A9C-8871-175A-EDA5361D7278}"/>
                  </a:ext>
                </a:extLst>
              </p:cNvPr>
              <p:cNvSpPr/>
              <p:nvPr/>
            </p:nvSpPr>
            <p:spPr>
              <a:xfrm>
                <a:off x="6702607" y="3264691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78" name="矩形 377">
                <a:extLst>
                  <a:ext uri="{FF2B5EF4-FFF2-40B4-BE49-F238E27FC236}">
                    <a16:creationId xmlns:a16="http://schemas.microsoft.com/office/drawing/2014/main" id="{B9BAEAE5-5A7F-5C8C-2780-6822C089436F}"/>
                  </a:ext>
                </a:extLst>
              </p:cNvPr>
              <p:cNvSpPr/>
              <p:nvPr/>
            </p:nvSpPr>
            <p:spPr>
              <a:xfrm>
                <a:off x="5710276" y="3264691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79" name="矩形 378">
                <a:extLst>
                  <a:ext uri="{FF2B5EF4-FFF2-40B4-BE49-F238E27FC236}">
                    <a16:creationId xmlns:a16="http://schemas.microsoft.com/office/drawing/2014/main" id="{BF5EDA32-135D-5468-82E5-CFBE0A66ECA7}"/>
                  </a:ext>
                </a:extLst>
              </p:cNvPr>
              <p:cNvSpPr/>
              <p:nvPr/>
            </p:nvSpPr>
            <p:spPr>
              <a:xfrm>
                <a:off x="6702607" y="4235474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80" name="矩形 379">
                <a:extLst>
                  <a:ext uri="{FF2B5EF4-FFF2-40B4-BE49-F238E27FC236}">
                    <a16:creationId xmlns:a16="http://schemas.microsoft.com/office/drawing/2014/main" id="{C28E7496-9716-1E36-EDD5-7A92BB02222E}"/>
                  </a:ext>
                </a:extLst>
              </p:cNvPr>
              <p:cNvSpPr/>
              <p:nvPr/>
            </p:nvSpPr>
            <p:spPr>
              <a:xfrm>
                <a:off x="5710276" y="4235474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2246A83-8E61-A12A-3269-8C761997ABD9}"/>
                </a:ext>
              </a:extLst>
            </p:cNvPr>
            <p:cNvSpPr/>
            <p:nvPr/>
          </p:nvSpPr>
          <p:spPr>
            <a:xfrm>
              <a:off x="5402706" y="4146632"/>
              <a:ext cx="250494" cy="2504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6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FB74BC7-015B-9446-A24C-B47EBE6F0709}"/>
              </a:ext>
            </a:extLst>
          </p:cNvPr>
          <p:cNvGrpSpPr/>
          <p:nvPr/>
        </p:nvGrpSpPr>
        <p:grpSpPr>
          <a:xfrm>
            <a:off x="7741086" y="4146632"/>
            <a:ext cx="2134681" cy="2389770"/>
            <a:chOff x="7741086" y="4146632"/>
            <a:chExt cx="2134681" cy="2389770"/>
          </a:xfrm>
        </p:grpSpPr>
        <p:grpSp>
          <p:nvGrpSpPr>
            <p:cNvPr id="381" name="组合 380">
              <a:extLst>
                <a:ext uri="{FF2B5EF4-FFF2-40B4-BE49-F238E27FC236}">
                  <a16:creationId xmlns:a16="http://schemas.microsoft.com/office/drawing/2014/main" id="{02A896A7-2386-3923-3BDE-B0A87BEDA9F7}"/>
                </a:ext>
              </a:extLst>
            </p:cNvPr>
            <p:cNvGrpSpPr/>
            <p:nvPr/>
          </p:nvGrpSpPr>
          <p:grpSpPr>
            <a:xfrm>
              <a:off x="7805682" y="4236602"/>
              <a:ext cx="2070085" cy="2299800"/>
              <a:chOff x="6896659" y="3256394"/>
              <a:chExt cx="2070085" cy="2299800"/>
            </a:xfrm>
          </p:grpSpPr>
          <p:sp>
            <p:nvSpPr>
              <p:cNvPr id="382" name="矩形 381">
                <a:extLst>
                  <a:ext uri="{FF2B5EF4-FFF2-40B4-BE49-F238E27FC236}">
                    <a16:creationId xmlns:a16="http://schemas.microsoft.com/office/drawing/2014/main" id="{02DBCD73-EF7C-C75D-153C-49C18BC45E94}"/>
                  </a:ext>
                </a:extLst>
              </p:cNvPr>
              <p:cNvSpPr/>
              <p:nvPr/>
            </p:nvSpPr>
            <p:spPr>
              <a:xfrm>
                <a:off x="6971143" y="3256394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83" name="矩形 382">
                <a:extLst>
                  <a:ext uri="{FF2B5EF4-FFF2-40B4-BE49-F238E27FC236}">
                    <a16:creationId xmlns:a16="http://schemas.microsoft.com/office/drawing/2014/main" id="{1536E155-43C8-FD84-3536-8E4ED3621B3D}"/>
                  </a:ext>
                </a:extLst>
              </p:cNvPr>
              <p:cNvSpPr/>
              <p:nvPr/>
            </p:nvSpPr>
            <p:spPr>
              <a:xfrm>
                <a:off x="6987331" y="3285494"/>
                <a:ext cx="162413" cy="35044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84" name="矩形 383">
                <a:extLst>
                  <a:ext uri="{FF2B5EF4-FFF2-40B4-BE49-F238E27FC236}">
                    <a16:creationId xmlns:a16="http://schemas.microsoft.com/office/drawing/2014/main" id="{38A2632E-51E1-ADA7-0BE9-30CAD4ED111C}"/>
                  </a:ext>
                </a:extLst>
              </p:cNvPr>
              <p:cNvSpPr/>
              <p:nvPr/>
            </p:nvSpPr>
            <p:spPr>
              <a:xfrm>
                <a:off x="6990973" y="3664074"/>
                <a:ext cx="359505" cy="3504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P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85" name="矩形 384">
                <a:extLst>
                  <a:ext uri="{FF2B5EF4-FFF2-40B4-BE49-F238E27FC236}">
                    <a16:creationId xmlns:a16="http://schemas.microsoft.com/office/drawing/2014/main" id="{E0D7316F-3781-8F16-675A-AEC3FE4EE104}"/>
                  </a:ext>
                </a:extLst>
              </p:cNvPr>
              <p:cNvSpPr/>
              <p:nvPr/>
            </p:nvSpPr>
            <p:spPr>
              <a:xfrm>
                <a:off x="7378543" y="3465940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86" name="矩形 385">
                <a:extLst>
                  <a:ext uri="{FF2B5EF4-FFF2-40B4-BE49-F238E27FC236}">
                    <a16:creationId xmlns:a16="http://schemas.microsoft.com/office/drawing/2014/main" id="{FF21768E-C719-F5AE-CDEE-BE32219C3141}"/>
                  </a:ext>
                </a:extLst>
              </p:cNvPr>
              <p:cNvSpPr/>
              <p:nvPr/>
            </p:nvSpPr>
            <p:spPr>
              <a:xfrm>
                <a:off x="7182740" y="3285494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387" name="直接连接符 386">
                <a:extLst>
                  <a:ext uri="{FF2B5EF4-FFF2-40B4-BE49-F238E27FC236}">
                    <a16:creationId xmlns:a16="http://schemas.microsoft.com/office/drawing/2014/main" id="{C6A43A25-1E15-8529-4F2D-967E8AC37090}"/>
                  </a:ext>
                </a:extLst>
              </p:cNvPr>
              <p:cNvCxnSpPr/>
              <p:nvPr/>
            </p:nvCxnSpPr>
            <p:spPr>
              <a:xfrm>
                <a:off x="7404895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直接连接符 387">
                <a:extLst>
                  <a:ext uri="{FF2B5EF4-FFF2-40B4-BE49-F238E27FC236}">
                    <a16:creationId xmlns:a16="http://schemas.microsoft.com/office/drawing/2014/main" id="{7CDF6D60-CF13-C5BA-1303-1741EE384AB3}"/>
                  </a:ext>
                </a:extLst>
              </p:cNvPr>
              <p:cNvCxnSpPr/>
              <p:nvPr/>
            </p:nvCxnSpPr>
            <p:spPr>
              <a:xfrm>
                <a:off x="7485064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直接连接符 388">
                <a:extLst>
                  <a:ext uri="{FF2B5EF4-FFF2-40B4-BE49-F238E27FC236}">
                    <a16:creationId xmlns:a16="http://schemas.microsoft.com/office/drawing/2014/main" id="{189C31C0-B061-6C96-8642-217B15636046}"/>
                  </a:ext>
                </a:extLst>
              </p:cNvPr>
              <p:cNvCxnSpPr/>
              <p:nvPr/>
            </p:nvCxnSpPr>
            <p:spPr>
              <a:xfrm>
                <a:off x="7565233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直接连接符 389">
                <a:extLst>
                  <a:ext uri="{FF2B5EF4-FFF2-40B4-BE49-F238E27FC236}">
                    <a16:creationId xmlns:a16="http://schemas.microsoft.com/office/drawing/2014/main" id="{8A530508-DFD3-0121-F735-61E476A1994E}"/>
                  </a:ext>
                </a:extLst>
              </p:cNvPr>
              <p:cNvCxnSpPr/>
              <p:nvPr/>
            </p:nvCxnSpPr>
            <p:spPr>
              <a:xfrm>
                <a:off x="7645402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>
                <a:extLst>
                  <a:ext uri="{FF2B5EF4-FFF2-40B4-BE49-F238E27FC236}">
                    <a16:creationId xmlns:a16="http://schemas.microsoft.com/office/drawing/2014/main" id="{E87EB51D-1EE8-0350-5498-66578E504738}"/>
                  </a:ext>
                </a:extLst>
              </p:cNvPr>
              <p:cNvCxnSpPr/>
              <p:nvPr/>
            </p:nvCxnSpPr>
            <p:spPr>
              <a:xfrm>
                <a:off x="7725571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2" name="文本框 391">
                <a:extLst>
                  <a:ext uri="{FF2B5EF4-FFF2-40B4-BE49-F238E27FC236}">
                    <a16:creationId xmlns:a16="http://schemas.microsoft.com/office/drawing/2014/main" id="{8D0D0095-01F1-4125-E7E6-D076DABE0DC8}"/>
                  </a:ext>
                </a:extLst>
              </p:cNvPr>
              <p:cNvSpPr txBox="1"/>
              <p:nvPr/>
            </p:nvSpPr>
            <p:spPr>
              <a:xfrm>
                <a:off x="7204897" y="3931408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3" name="矩形 392">
                <a:extLst>
                  <a:ext uri="{FF2B5EF4-FFF2-40B4-BE49-F238E27FC236}">
                    <a16:creationId xmlns:a16="http://schemas.microsoft.com/office/drawing/2014/main" id="{91322CC4-4E96-81F3-41EB-2213DD3779C4}"/>
                  </a:ext>
                </a:extLst>
              </p:cNvPr>
              <p:cNvSpPr/>
              <p:nvPr/>
            </p:nvSpPr>
            <p:spPr>
              <a:xfrm>
                <a:off x="6971143" y="4227596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94" name="矩形 393">
                <a:extLst>
                  <a:ext uri="{FF2B5EF4-FFF2-40B4-BE49-F238E27FC236}">
                    <a16:creationId xmlns:a16="http://schemas.microsoft.com/office/drawing/2014/main" id="{78757AA5-09B9-58B2-6EF5-A120194333CE}"/>
                  </a:ext>
                </a:extLst>
              </p:cNvPr>
              <p:cNvSpPr/>
              <p:nvPr/>
            </p:nvSpPr>
            <p:spPr>
              <a:xfrm>
                <a:off x="6987331" y="4256696"/>
                <a:ext cx="162413" cy="35044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95" name="矩形 394">
                <a:extLst>
                  <a:ext uri="{FF2B5EF4-FFF2-40B4-BE49-F238E27FC236}">
                    <a16:creationId xmlns:a16="http://schemas.microsoft.com/office/drawing/2014/main" id="{83E7BB45-2587-92F2-735E-987D1C272439}"/>
                  </a:ext>
                </a:extLst>
              </p:cNvPr>
              <p:cNvSpPr/>
              <p:nvPr/>
            </p:nvSpPr>
            <p:spPr>
              <a:xfrm>
                <a:off x="6990973" y="4635276"/>
                <a:ext cx="359505" cy="3504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P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96" name="矩形 395">
                <a:extLst>
                  <a:ext uri="{FF2B5EF4-FFF2-40B4-BE49-F238E27FC236}">
                    <a16:creationId xmlns:a16="http://schemas.microsoft.com/office/drawing/2014/main" id="{EF4E74B7-FF40-851C-C31C-E8F9CE21B676}"/>
                  </a:ext>
                </a:extLst>
              </p:cNvPr>
              <p:cNvSpPr/>
              <p:nvPr/>
            </p:nvSpPr>
            <p:spPr>
              <a:xfrm>
                <a:off x="7378543" y="4437142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97" name="矩形 396">
                <a:extLst>
                  <a:ext uri="{FF2B5EF4-FFF2-40B4-BE49-F238E27FC236}">
                    <a16:creationId xmlns:a16="http://schemas.microsoft.com/office/drawing/2014/main" id="{DEF6C39C-D513-9DAA-B434-0E1E42557629}"/>
                  </a:ext>
                </a:extLst>
              </p:cNvPr>
              <p:cNvSpPr/>
              <p:nvPr/>
            </p:nvSpPr>
            <p:spPr>
              <a:xfrm>
                <a:off x="7182740" y="4256696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398" name="直接连接符 397">
                <a:extLst>
                  <a:ext uri="{FF2B5EF4-FFF2-40B4-BE49-F238E27FC236}">
                    <a16:creationId xmlns:a16="http://schemas.microsoft.com/office/drawing/2014/main" id="{541FD1E0-8CE5-8DCA-FC62-D9DF72618A71}"/>
                  </a:ext>
                </a:extLst>
              </p:cNvPr>
              <p:cNvCxnSpPr/>
              <p:nvPr/>
            </p:nvCxnSpPr>
            <p:spPr>
              <a:xfrm>
                <a:off x="7404895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>
                <a:extLst>
                  <a:ext uri="{FF2B5EF4-FFF2-40B4-BE49-F238E27FC236}">
                    <a16:creationId xmlns:a16="http://schemas.microsoft.com/office/drawing/2014/main" id="{049CD644-662D-AC92-100B-95780206E387}"/>
                  </a:ext>
                </a:extLst>
              </p:cNvPr>
              <p:cNvCxnSpPr/>
              <p:nvPr/>
            </p:nvCxnSpPr>
            <p:spPr>
              <a:xfrm>
                <a:off x="7485064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>
                <a:extLst>
                  <a:ext uri="{FF2B5EF4-FFF2-40B4-BE49-F238E27FC236}">
                    <a16:creationId xmlns:a16="http://schemas.microsoft.com/office/drawing/2014/main" id="{4CF05DC7-5096-30D7-7928-B76B77FFEE33}"/>
                  </a:ext>
                </a:extLst>
              </p:cNvPr>
              <p:cNvCxnSpPr/>
              <p:nvPr/>
            </p:nvCxnSpPr>
            <p:spPr>
              <a:xfrm>
                <a:off x="7565233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>
                <a:extLst>
                  <a:ext uri="{FF2B5EF4-FFF2-40B4-BE49-F238E27FC236}">
                    <a16:creationId xmlns:a16="http://schemas.microsoft.com/office/drawing/2014/main" id="{44D91D0E-65B8-4DAE-374A-989D91D7A406}"/>
                  </a:ext>
                </a:extLst>
              </p:cNvPr>
              <p:cNvCxnSpPr/>
              <p:nvPr/>
            </p:nvCxnSpPr>
            <p:spPr>
              <a:xfrm>
                <a:off x="7645402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>
                <a:extLst>
                  <a:ext uri="{FF2B5EF4-FFF2-40B4-BE49-F238E27FC236}">
                    <a16:creationId xmlns:a16="http://schemas.microsoft.com/office/drawing/2014/main" id="{ACAA3E97-4C03-155F-ABC4-AF4B11155375}"/>
                  </a:ext>
                </a:extLst>
              </p:cNvPr>
              <p:cNvCxnSpPr/>
              <p:nvPr/>
            </p:nvCxnSpPr>
            <p:spPr>
              <a:xfrm>
                <a:off x="7725571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3" name="文本框 402">
                <a:extLst>
                  <a:ext uri="{FF2B5EF4-FFF2-40B4-BE49-F238E27FC236}">
                    <a16:creationId xmlns:a16="http://schemas.microsoft.com/office/drawing/2014/main" id="{B605E221-7BA7-BA01-10AB-68ECB6E8696A}"/>
                  </a:ext>
                </a:extLst>
              </p:cNvPr>
              <p:cNvSpPr txBox="1"/>
              <p:nvPr/>
            </p:nvSpPr>
            <p:spPr>
              <a:xfrm>
                <a:off x="7204897" y="4902610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04" name="矩形 403">
                <a:extLst>
                  <a:ext uri="{FF2B5EF4-FFF2-40B4-BE49-F238E27FC236}">
                    <a16:creationId xmlns:a16="http://schemas.microsoft.com/office/drawing/2014/main" id="{2806FC70-DAC6-487E-057B-9013768460D6}"/>
                  </a:ext>
                </a:extLst>
              </p:cNvPr>
              <p:cNvSpPr/>
              <p:nvPr/>
            </p:nvSpPr>
            <p:spPr>
              <a:xfrm>
                <a:off x="7958711" y="3256394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05" name="矩形 404">
                <a:extLst>
                  <a:ext uri="{FF2B5EF4-FFF2-40B4-BE49-F238E27FC236}">
                    <a16:creationId xmlns:a16="http://schemas.microsoft.com/office/drawing/2014/main" id="{4B798745-558E-2BFA-9815-C88DA403A42C}"/>
                  </a:ext>
                </a:extLst>
              </p:cNvPr>
              <p:cNvSpPr/>
              <p:nvPr/>
            </p:nvSpPr>
            <p:spPr>
              <a:xfrm>
                <a:off x="7974899" y="3285494"/>
                <a:ext cx="162413" cy="35044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06" name="矩形 405">
                <a:extLst>
                  <a:ext uri="{FF2B5EF4-FFF2-40B4-BE49-F238E27FC236}">
                    <a16:creationId xmlns:a16="http://schemas.microsoft.com/office/drawing/2014/main" id="{FA8140D1-9FED-67E6-F4F2-57C8A5A47BFE}"/>
                  </a:ext>
                </a:extLst>
              </p:cNvPr>
              <p:cNvSpPr/>
              <p:nvPr/>
            </p:nvSpPr>
            <p:spPr>
              <a:xfrm>
                <a:off x="7978541" y="3664074"/>
                <a:ext cx="359505" cy="3504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P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07" name="矩形 406">
                <a:extLst>
                  <a:ext uri="{FF2B5EF4-FFF2-40B4-BE49-F238E27FC236}">
                    <a16:creationId xmlns:a16="http://schemas.microsoft.com/office/drawing/2014/main" id="{C263372E-1561-1EE3-A554-782B7A46F6B1}"/>
                  </a:ext>
                </a:extLst>
              </p:cNvPr>
              <p:cNvSpPr/>
              <p:nvPr/>
            </p:nvSpPr>
            <p:spPr>
              <a:xfrm>
                <a:off x="8366111" y="3465940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08" name="矩形 407">
                <a:extLst>
                  <a:ext uri="{FF2B5EF4-FFF2-40B4-BE49-F238E27FC236}">
                    <a16:creationId xmlns:a16="http://schemas.microsoft.com/office/drawing/2014/main" id="{B2714969-6930-705A-2FF3-F81BA8F5AFED}"/>
                  </a:ext>
                </a:extLst>
              </p:cNvPr>
              <p:cNvSpPr/>
              <p:nvPr/>
            </p:nvSpPr>
            <p:spPr>
              <a:xfrm>
                <a:off x="8170308" y="3285494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409" name="直接连接符 408">
                <a:extLst>
                  <a:ext uri="{FF2B5EF4-FFF2-40B4-BE49-F238E27FC236}">
                    <a16:creationId xmlns:a16="http://schemas.microsoft.com/office/drawing/2014/main" id="{5EC5362D-149B-EC96-9202-33A686EAB966}"/>
                  </a:ext>
                </a:extLst>
              </p:cNvPr>
              <p:cNvCxnSpPr/>
              <p:nvPr/>
            </p:nvCxnSpPr>
            <p:spPr>
              <a:xfrm>
                <a:off x="8392463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>
                <a:extLst>
                  <a:ext uri="{FF2B5EF4-FFF2-40B4-BE49-F238E27FC236}">
                    <a16:creationId xmlns:a16="http://schemas.microsoft.com/office/drawing/2014/main" id="{903EBEA2-C27C-7D04-7D0D-B8A7D94444AD}"/>
                  </a:ext>
                </a:extLst>
              </p:cNvPr>
              <p:cNvCxnSpPr/>
              <p:nvPr/>
            </p:nvCxnSpPr>
            <p:spPr>
              <a:xfrm>
                <a:off x="8472632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连接符 410">
                <a:extLst>
                  <a:ext uri="{FF2B5EF4-FFF2-40B4-BE49-F238E27FC236}">
                    <a16:creationId xmlns:a16="http://schemas.microsoft.com/office/drawing/2014/main" id="{C650EA77-BEC1-DE11-E6D2-72E43BB79D30}"/>
                  </a:ext>
                </a:extLst>
              </p:cNvPr>
              <p:cNvCxnSpPr/>
              <p:nvPr/>
            </p:nvCxnSpPr>
            <p:spPr>
              <a:xfrm>
                <a:off x="8552801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接连接符 411">
                <a:extLst>
                  <a:ext uri="{FF2B5EF4-FFF2-40B4-BE49-F238E27FC236}">
                    <a16:creationId xmlns:a16="http://schemas.microsoft.com/office/drawing/2014/main" id="{C42862E4-73F0-3363-A202-66B5AD2C49B2}"/>
                  </a:ext>
                </a:extLst>
              </p:cNvPr>
              <p:cNvCxnSpPr/>
              <p:nvPr/>
            </p:nvCxnSpPr>
            <p:spPr>
              <a:xfrm>
                <a:off x="8632970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>
                <a:extLst>
                  <a:ext uri="{FF2B5EF4-FFF2-40B4-BE49-F238E27FC236}">
                    <a16:creationId xmlns:a16="http://schemas.microsoft.com/office/drawing/2014/main" id="{0A4E0287-3308-40F2-43E3-F4B490D4C4CE}"/>
                  </a:ext>
                </a:extLst>
              </p:cNvPr>
              <p:cNvCxnSpPr/>
              <p:nvPr/>
            </p:nvCxnSpPr>
            <p:spPr>
              <a:xfrm>
                <a:off x="8713139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4" name="矩形 413">
                <a:extLst>
                  <a:ext uri="{FF2B5EF4-FFF2-40B4-BE49-F238E27FC236}">
                    <a16:creationId xmlns:a16="http://schemas.microsoft.com/office/drawing/2014/main" id="{CCDD8C1E-9A7E-11E3-33CE-572A0F2FA969}"/>
                  </a:ext>
                </a:extLst>
              </p:cNvPr>
              <p:cNvSpPr/>
              <p:nvPr/>
            </p:nvSpPr>
            <p:spPr>
              <a:xfrm>
                <a:off x="7958711" y="4227596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8FA3D6A5-726C-F5A9-085D-C37024BDA368}"/>
                  </a:ext>
                </a:extLst>
              </p:cNvPr>
              <p:cNvSpPr/>
              <p:nvPr/>
            </p:nvSpPr>
            <p:spPr>
              <a:xfrm>
                <a:off x="7974899" y="4256696"/>
                <a:ext cx="162413" cy="35044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B32BF445-2F36-29C9-FDF4-D4B5D2ACDE83}"/>
                  </a:ext>
                </a:extLst>
              </p:cNvPr>
              <p:cNvSpPr/>
              <p:nvPr/>
            </p:nvSpPr>
            <p:spPr>
              <a:xfrm>
                <a:off x="7978541" y="4635276"/>
                <a:ext cx="359505" cy="3504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P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EBDF5AD0-3927-F9E6-30C3-2C395A97C18C}"/>
                  </a:ext>
                </a:extLst>
              </p:cNvPr>
              <p:cNvSpPr/>
              <p:nvPr/>
            </p:nvSpPr>
            <p:spPr>
              <a:xfrm>
                <a:off x="8366111" y="4437142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18" name="矩形 417">
                <a:extLst>
                  <a:ext uri="{FF2B5EF4-FFF2-40B4-BE49-F238E27FC236}">
                    <a16:creationId xmlns:a16="http://schemas.microsoft.com/office/drawing/2014/main" id="{4D93B395-1221-66CB-698B-1F597828D430}"/>
                  </a:ext>
                </a:extLst>
              </p:cNvPr>
              <p:cNvSpPr/>
              <p:nvPr/>
            </p:nvSpPr>
            <p:spPr>
              <a:xfrm>
                <a:off x="8170308" y="4256696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419" name="直接连接符 418">
                <a:extLst>
                  <a:ext uri="{FF2B5EF4-FFF2-40B4-BE49-F238E27FC236}">
                    <a16:creationId xmlns:a16="http://schemas.microsoft.com/office/drawing/2014/main" id="{475A0CCE-B22F-0478-05E1-C1089BDC371E}"/>
                  </a:ext>
                </a:extLst>
              </p:cNvPr>
              <p:cNvCxnSpPr/>
              <p:nvPr/>
            </p:nvCxnSpPr>
            <p:spPr>
              <a:xfrm>
                <a:off x="8392463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直接连接符 419">
                <a:extLst>
                  <a:ext uri="{FF2B5EF4-FFF2-40B4-BE49-F238E27FC236}">
                    <a16:creationId xmlns:a16="http://schemas.microsoft.com/office/drawing/2014/main" id="{DB152E66-702C-097D-CD4E-EC29DA687F22}"/>
                  </a:ext>
                </a:extLst>
              </p:cNvPr>
              <p:cNvCxnSpPr/>
              <p:nvPr/>
            </p:nvCxnSpPr>
            <p:spPr>
              <a:xfrm>
                <a:off x="8472632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直接连接符 420">
                <a:extLst>
                  <a:ext uri="{FF2B5EF4-FFF2-40B4-BE49-F238E27FC236}">
                    <a16:creationId xmlns:a16="http://schemas.microsoft.com/office/drawing/2014/main" id="{154DBC1F-D6DB-4F8C-5C8F-6F8530C30691}"/>
                  </a:ext>
                </a:extLst>
              </p:cNvPr>
              <p:cNvCxnSpPr/>
              <p:nvPr/>
            </p:nvCxnSpPr>
            <p:spPr>
              <a:xfrm>
                <a:off x="8552801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直接连接符 421">
                <a:extLst>
                  <a:ext uri="{FF2B5EF4-FFF2-40B4-BE49-F238E27FC236}">
                    <a16:creationId xmlns:a16="http://schemas.microsoft.com/office/drawing/2014/main" id="{64A0F003-7080-CBBE-04A8-3058EC4C644F}"/>
                  </a:ext>
                </a:extLst>
              </p:cNvPr>
              <p:cNvCxnSpPr/>
              <p:nvPr/>
            </p:nvCxnSpPr>
            <p:spPr>
              <a:xfrm>
                <a:off x="8632970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直接连接符 422">
                <a:extLst>
                  <a:ext uri="{FF2B5EF4-FFF2-40B4-BE49-F238E27FC236}">
                    <a16:creationId xmlns:a16="http://schemas.microsoft.com/office/drawing/2014/main" id="{4E68783D-452C-838E-D040-62F1B8858D85}"/>
                  </a:ext>
                </a:extLst>
              </p:cNvPr>
              <p:cNvCxnSpPr/>
              <p:nvPr/>
            </p:nvCxnSpPr>
            <p:spPr>
              <a:xfrm>
                <a:off x="8713139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4" name="文本框 423">
                <a:extLst>
                  <a:ext uri="{FF2B5EF4-FFF2-40B4-BE49-F238E27FC236}">
                    <a16:creationId xmlns:a16="http://schemas.microsoft.com/office/drawing/2014/main" id="{95F7DA13-CC15-9A31-1812-37D5DB3A65B0}"/>
                  </a:ext>
                </a:extLst>
              </p:cNvPr>
              <p:cNvSpPr txBox="1"/>
              <p:nvPr/>
            </p:nvSpPr>
            <p:spPr>
              <a:xfrm>
                <a:off x="8191770" y="3931408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25" name="文本框 424">
                <a:extLst>
                  <a:ext uri="{FF2B5EF4-FFF2-40B4-BE49-F238E27FC236}">
                    <a16:creationId xmlns:a16="http://schemas.microsoft.com/office/drawing/2014/main" id="{6ABC2FC4-5DB4-CEFF-DB27-E4184FE02E1A}"/>
                  </a:ext>
                </a:extLst>
              </p:cNvPr>
              <p:cNvSpPr txBox="1"/>
              <p:nvPr/>
            </p:nvSpPr>
            <p:spPr>
              <a:xfrm>
                <a:off x="8191770" y="4902610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26" name="文本框 425">
                <a:extLst>
                  <a:ext uri="{FF2B5EF4-FFF2-40B4-BE49-F238E27FC236}">
                    <a16:creationId xmlns:a16="http://schemas.microsoft.com/office/drawing/2014/main" id="{34F68F9F-920E-37EB-E2BD-589C181BE975}"/>
                  </a:ext>
                </a:extLst>
              </p:cNvPr>
              <p:cNvSpPr txBox="1"/>
              <p:nvPr/>
            </p:nvSpPr>
            <p:spPr>
              <a:xfrm>
                <a:off x="6896659" y="5094529"/>
                <a:ext cx="20492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accent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Calculate and update local O &amp; tracking statistics </a:t>
                </a:r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</a:t>
                </a:r>
                <a:r>
                  <a:rPr lang="en-US" altLang="zh-CN" sz="1200" b="1" i="0" cap="none" spc="0" baseline="-2500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, m</a:t>
                </a:r>
                <a:r>
                  <a:rPr lang="en-US" altLang="zh-CN" sz="1200" b="1" i="0" cap="none" spc="0" baseline="-2500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en-US" altLang="zh-CN" sz="1200" b="1" dirty="0">
                  <a:solidFill>
                    <a:schemeClr val="accent1"/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B147B600-E2AC-0A04-8D0B-881069F853E0}"/>
                  </a:ext>
                </a:extLst>
              </p:cNvPr>
              <p:cNvSpPr/>
              <p:nvPr/>
            </p:nvSpPr>
            <p:spPr>
              <a:xfrm>
                <a:off x="8727622" y="3264691"/>
                <a:ext cx="141907" cy="370290"/>
              </a:xfrm>
              <a:prstGeom prst="rect">
                <a:avLst/>
              </a:prstGeom>
              <a:solidFill>
                <a:srgbClr val="53A8ED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E564EAAD-C5FA-2D4D-EAC8-3766ED666136}"/>
                  </a:ext>
                </a:extLst>
              </p:cNvPr>
              <p:cNvSpPr/>
              <p:nvPr/>
            </p:nvSpPr>
            <p:spPr>
              <a:xfrm>
                <a:off x="7735291" y="3264691"/>
                <a:ext cx="141907" cy="370290"/>
              </a:xfrm>
              <a:prstGeom prst="rect">
                <a:avLst/>
              </a:prstGeom>
              <a:solidFill>
                <a:srgbClr val="53A8ED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A8D158C0-2908-A787-CAF9-34D3F8CB72F1}"/>
                  </a:ext>
                </a:extLst>
              </p:cNvPr>
              <p:cNvSpPr/>
              <p:nvPr/>
            </p:nvSpPr>
            <p:spPr>
              <a:xfrm>
                <a:off x="8727622" y="4235474"/>
                <a:ext cx="141907" cy="370290"/>
              </a:xfrm>
              <a:prstGeom prst="rect">
                <a:avLst/>
              </a:prstGeom>
              <a:solidFill>
                <a:srgbClr val="53A8ED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0F2742C3-8B89-521D-CD4A-97665B42A03A}"/>
                  </a:ext>
                </a:extLst>
              </p:cNvPr>
              <p:cNvSpPr/>
              <p:nvPr/>
            </p:nvSpPr>
            <p:spPr>
              <a:xfrm>
                <a:off x="7735291" y="4235474"/>
                <a:ext cx="141907" cy="370290"/>
              </a:xfrm>
              <a:prstGeom prst="rect">
                <a:avLst/>
              </a:prstGeom>
              <a:solidFill>
                <a:srgbClr val="53A8ED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2C2CA98-F32F-A9E1-0726-D8249B467848}"/>
                </a:ext>
              </a:extLst>
            </p:cNvPr>
            <p:cNvSpPr/>
            <p:nvPr/>
          </p:nvSpPr>
          <p:spPr>
            <a:xfrm>
              <a:off x="7741086" y="4146632"/>
              <a:ext cx="250494" cy="2504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7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EF7E6E8-F675-D4D5-27F8-221E0C824266}"/>
              </a:ext>
            </a:extLst>
          </p:cNvPr>
          <p:cNvGrpSpPr/>
          <p:nvPr/>
        </p:nvGrpSpPr>
        <p:grpSpPr>
          <a:xfrm>
            <a:off x="10054866" y="4146632"/>
            <a:ext cx="2133506" cy="2574436"/>
            <a:chOff x="10054866" y="4146632"/>
            <a:chExt cx="2133506" cy="2574436"/>
          </a:xfrm>
        </p:grpSpPr>
        <p:grpSp>
          <p:nvGrpSpPr>
            <p:cNvPr id="431" name="组合 430">
              <a:extLst>
                <a:ext uri="{FF2B5EF4-FFF2-40B4-BE49-F238E27FC236}">
                  <a16:creationId xmlns:a16="http://schemas.microsoft.com/office/drawing/2014/main" id="{D2B84D66-A319-0983-A0B9-EB23D148D5AB}"/>
                </a:ext>
              </a:extLst>
            </p:cNvPr>
            <p:cNvGrpSpPr/>
            <p:nvPr/>
          </p:nvGrpSpPr>
          <p:grpSpPr>
            <a:xfrm>
              <a:off x="10101347" y="4236602"/>
              <a:ext cx="2087025" cy="2484466"/>
              <a:chOff x="8942185" y="3256394"/>
              <a:chExt cx="2087025" cy="2484466"/>
            </a:xfrm>
          </p:grpSpPr>
          <p:sp>
            <p:nvSpPr>
              <p:cNvPr id="432" name="文本框 431">
                <a:extLst>
                  <a:ext uri="{FF2B5EF4-FFF2-40B4-BE49-F238E27FC236}">
                    <a16:creationId xmlns:a16="http://schemas.microsoft.com/office/drawing/2014/main" id="{E776E09B-CDB9-5308-2DBF-7898D584829F}"/>
                  </a:ext>
                </a:extLst>
              </p:cNvPr>
              <p:cNvSpPr txBox="1"/>
              <p:nvPr/>
            </p:nvSpPr>
            <p:spPr>
              <a:xfrm>
                <a:off x="10254236" y="3931408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433" name="文本框 432">
                <a:extLst>
                  <a:ext uri="{FF2B5EF4-FFF2-40B4-BE49-F238E27FC236}">
                    <a16:creationId xmlns:a16="http://schemas.microsoft.com/office/drawing/2014/main" id="{F0F89174-962B-99C3-74EA-DD0AB68688D9}"/>
                  </a:ext>
                </a:extLst>
              </p:cNvPr>
              <p:cNvSpPr txBox="1"/>
              <p:nvPr/>
            </p:nvSpPr>
            <p:spPr>
              <a:xfrm>
                <a:off x="10254236" y="4902610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8CACF251-BB31-4074-AA41-9A1E696705C3}"/>
                  </a:ext>
                </a:extLst>
              </p:cNvPr>
              <p:cNvSpPr/>
              <p:nvPr/>
            </p:nvSpPr>
            <p:spPr>
              <a:xfrm>
                <a:off x="9033609" y="3256394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35" name="矩形 434">
                <a:extLst>
                  <a:ext uri="{FF2B5EF4-FFF2-40B4-BE49-F238E27FC236}">
                    <a16:creationId xmlns:a16="http://schemas.microsoft.com/office/drawing/2014/main" id="{B7A5EA40-EB84-7C20-58A5-DAFBEC550C99}"/>
                  </a:ext>
                </a:extLst>
              </p:cNvPr>
              <p:cNvSpPr/>
              <p:nvPr/>
            </p:nvSpPr>
            <p:spPr>
              <a:xfrm>
                <a:off x="9049797" y="3285494"/>
                <a:ext cx="162413" cy="35044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36" name="矩形 435">
                <a:extLst>
                  <a:ext uri="{FF2B5EF4-FFF2-40B4-BE49-F238E27FC236}">
                    <a16:creationId xmlns:a16="http://schemas.microsoft.com/office/drawing/2014/main" id="{5B8704FD-C924-7D08-DB33-8215512C8826}"/>
                  </a:ext>
                </a:extLst>
              </p:cNvPr>
              <p:cNvSpPr/>
              <p:nvPr/>
            </p:nvSpPr>
            <p:spPr>
              <a:xfrm>
                <a:off x="9053439" y="3664074"/>
                <a:ext cx="359505" cy="3504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P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37" name="矩形 436">
                <a:extLst>
                  <a:ext uri="{FF2B5EF4-FFF2-40B4-BE49-F238E27FC236}">
                    <a16:creationId xmlns:a16="http://schemas.microsoft.com/office/drawing/2014/main" id="{92E2A430-CA6F-4486-8356-2185D6C445DB}"/>
                  </a:ext>
                </a:extLst>
              </p:cNvPr>
              <p:cNvSpPr/>
              <p:nvPr/>
            </p:nvSpPr>
            <p:spPr>
              <a:xfrm>
                <a:off x="9441009" y="3465940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38" name="矩形 437">
                <a:extLst>
                  <a:ext uri="{FF2B5EF4-FFF2-40B4-BE49-F238E27FC236}">
                    <a16:creationId xmlns:a16="http://schemas.microsoft.com/office/drawing/2014/main" id="{EB433499-1C11-F48E-05F9-05C7A05913CB}"/>
                  </a:ext>
                </a:extLst>
              </p:cNvPr>
              <p:cNvSpPr/>
              <p:nvPr/>
            </p:nvSpPr>
            <p:spPr>
              <a:xfrm>
                <a:off x="9245206" y="3285494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439" name="直接连接符 438">
                <a:extLst>
                  <a:ext uri="{FF2B5EF4-FFF2-40B4-BE49-F238E27FC236}">
                    <a16:creationId xmlns:a16="http://schemas.microsoft.com/office/drawing/2014/main" id="{91ED5809-418A-6D9D-0E6F-328A10DA6DA0}"/>
                  </a:ext>
                </a:extLst>
              </p:cNvPr>
              <p:cNvCxnSpPr/>
              <p:nvPr/>
            </p:nvCxnSpPr>
            <p:spPr>
              <a:xfrm>
                <a:off x="9467361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>
                <a:extLst>
                  <a:ext uri="{FF2B5EF4-FFF2-40B4-BE49-F238E27FC236}">
                    <a16:creationId xmlns:a16="http://schemas.microsoft.com/office/drawing/2014/main" id="{449CC93C-DE0A-BB5A-FDDC-5CBFE50D9990}"/>
                  </a:ext>
                </a:extLst>
              </p:cNvPr>
              <p:cNvCxnSpPr/>
              <p:nvPr/>
            </p:nvCxnSpPr>
            <p:spPr>
              <a:xfrm>
                <a:off x="9547530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直接连接符 440">
                <a:extLst>
                  <a:ext uri="{FF2B5EF4-FFF2-40B4-BE49-F238E27FC236}">
                    <a16:creationId xmlns:a16="http://schemas.microsoft.com/office/drawing/2014/main" id="{134ACABC-FBC0-9974-7005-5FC441A96B4E}"/>
                  </a:ext>
                </a:extLst>
              </p:cNvPr>
              <p:cNvCxnSpPr/>
              <p:nvPr/>
            </p:nvCxnSpPr>
            <p:spPr>
              <a:xfrm>
                <a:off x="9627699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直接连接符 441">
                <a:extLst>
                  <a:ext uri="{FF2B5EF4-FFF2-40B4-BE49-F238E27FC236}">
                    <a16:creationId xmlns:a16="http://schemas.microsoft.com/office/drawing/2014/main" id="{B6B0C97D-F56C-C38D-C13E-43BABA8F648C}"/>
                  </a:ext>
                </a:extLst>
              </p:cNvPr>
              <p:cNvCxnSpPr/>
              <p:nvPr/>
            </p:nvCxnSpPr>
            <p:spPr>
              <a:xfrm>
                <a:off x="9707868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直接连接符 442">
                <a:extLst>
                  <a:ext uri="{FF2B5EF4-FFF2-40B4-BE49-F238E27FC236}">
                    <a16:creationId xmlns:a16="http://schemas.microsoft.com/office/drawing/2014/main" id="{94FBC1A9-0669-F30E-EC3F-D3DD487BE2FF}"/>
                  </a:ext>
                </a:extLst>
              </p:cNvPr>
              <p:cNvCxnSpPr/>
              <p:nvPr/>
            </p:nvCxnSpPr>
            <p:spPr>
              <a:xfrm>
                <a:off x="9788037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4" name="文本框 443">
                <a:extLst>
                  <a:ext uri="{FF2B5EF4-FFF2-40B4-BE49-F238E27FC236}">
                    <a16:creationId xmlns:a16="http://schemas.microsoft.com/office/drawing/2014/main" id="{EC8F552E-4423-15CC-EAC3-ECEE53C4526A}"/>
                  </a:ext>
                </a:extLst>
              </p:cNvPr>
              <p:cNvSpPr txBox="1"/>
              <p:nvPr/>
            </p:nvSpPr>
            <p:spPr>
              <a:xfrm>
                <a:off x="9267363" y="3931408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445" name="矩形 444">
                <a:extLst>
                  <a:ext uri="{FF2B5EF4-FFF2-40B4-BE49-F238E27FC236}">
                    <a16:creationId xmlns:a16="http://schemas.microsoft.com/office/drawing/2014/main" id="{8E244F28-9AE1-FC43-C4A8-E6D88FCF21E3}"/>
                  </a:ext>
                </a:extLst>
              </p:cNvPr>
              <p:cNvSpPr/>
              <p:nvPr/>
            </p:nvSpPr>
            <p:spPr>
              <a:xfrm>
                <a:off x="9033609" y="4227596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32CE368E-2126-C7C6-C78F-297162240A62}"/>
                  </a:ext>
                </a:extLst>
              </p:cNvPr>
              <p:cNvSpPr/>
              <p:nvPr/>
            </p:nvSpPr>
            <p:spPr>
              <a:xfrm>
                <a:off x="9049797" y="4256696"/>
                <a:ext cx="162413" cy="35044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F43463C8-DBDA-1929-0A1F-D70DF62BF7EE}"/>
                  </a:ext>
                </a:extLst>
              </p:cNvPr>
              <p:cNvSpPr/>
              <p:nvPr/>
            </p:nvSpPr>
            <p:spPr>
              <a:xfrm>
                <a:off x="9053439" y="4635276"/>
                <a:ext cx="359505" cy="3504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P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48" name="矩形 447">
                <a:extLst>
                  <a:ext uri="{FF2B5EF4-FFF2-40B4-BE49-F238E27FC236}">
                    <a16:creationId xmlns:a16="http://schemas.microsoft.com/office/drawing/2014/main" id="{1EBF7162-088C-8C79-E006-9B590937895E}"/>
                  </a:ext>
                </a:extLst>
              </p:cNvPr>
              <p:cNvSpPr/>
              <p:nvPr/>
            </p:nvSpPr>
            <p:spPr>
              <a:xfrm>
                <a:off x="9441009" y="4437142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49" name="矩形 448">
                <a:extLst>
                  <a:ext uri="{FF2B5EF4-FFF2-40B4-BE49-F238E27FC236}">
                    <a16:creationId xmlns:a16="http://schemas.microsoft.com/office/drawing/2014/main" id="{9B9355A1-403A-A360-92AA-41AEAAF081CF}"/>
                  </a:ext>
                </a:extLst>
              </p:cNvPr>
              <p:cNvSpPr/>
              <p:nvPr/>
            </p:nvSpPr>
            <p:spPr>
              <a:xfrm>
                <a:off x="9245206" y="4256696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450" name="直接连接符 449">
                <a:extLst>
                  <a:ext uri="{FF2B5EF4-FFF2-40B4-BE49-F238E27FC236}">
                    <a16:creationId xmlns:a16="http://schemas.microsoft.com/office/drawing/2014/main" id="{4E059891-CD95-6746-CE40-D3F595D09723}"/>
                  </a:ext>
                </a:extLst>
              </p:cNvPr>
              <p:cNvCxnSpPr/>
              <p:nvPr/>
            </p:nvCxnSpPr>
            <p:spPr>
              <a:xfrm>
                <a:off x="9467361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>
                <a:extLst>
                  <a:ext uri="{FF2B5EF4-FFF2-40B4-BE49-F238E27FC236}">
                    <a16:creationId xmlns:a16="http://schemas.microsoft.com/office/drawing/2014/main" id="{9E1FB4D6-6352-72C9-2DA2-04409FC6DB8F}"/>
                  </a:ext>
                </a:extLst>
              </p:cNvPr>
              <p:cNvCxnSpPr/>
              <p:nvPr/>
            </p:nvCxnSpPr>
            <p:spPr>
              <a:xfrm>
                <a:off x="9547530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>
                <a:extLst>
                  <a:ext uri="{FF2B5EF4-FFF2-40B4-BE49-F238E27FC236}">
                    <a16:creationId xmlns:a16="http://schemas.microsoft.com/office/drawing/2014/main" id="{02749890-190A-91B4-CE1C-508B6AF76A78}"/>
                  </a:ext>
                </a:extLst>
              </p:cNvPr>
              <p:cNvCxnSpPr/>
              <p:nvPr/>
            </p:nvCxnSpPr>
            <p:spPr>
              <a:xfrm>
                <a:off x="9627699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>
                <a:extLst>
                  <a:ext uri="{FF2B5EF4-FFF2-40B4-BE49-F238E27FC236}">
                    <a16:creationId xmlns:a16="http://schemas.microsoft.com/office/drawing/2014/main" id="{9B9C12B3-AF8F-7EDC-94FB-EDBBCDD6B973}"/>
                  </a:ext>
                </a:extLst>
              </p:cNvPr>
              <p:cNvCxnSpPr/>
              <p:nvPr/>
            </p:nvCxnSpPr>
            <p:spPr>
              <a:xfrm>
                <a:off x="9707868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直接连接符 453">
                <a:extLst>
                  <a:ext uri="{FF2B5EF4-FFF2-40B4-BE49-F238E27FC236}">
                    <a16:creationId xmlns:a16="http://schemas.microsoft.com/office/drawing/2014/main" id="{441E3EA6-F08B-2988-56A6-249380BF0EAE}"/>
                  </a:ext>
                </a:extLst>
              </p:cNvPr>
              <p:cNvCxnSpPr/>
              <p:nvPr/>
            </p:nvCxnSpPr>
            <p:spPr>
              <a:xfrm>
                <a:off x="9788037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文本框 454">
                <a:extLst>
                  <a:ext uri="{FF2B5EF4-FFF2-40B4-BE49-F238E27FC236}">
                    <a16:creationId xmlns:a16="http://schemas.microsoft.com/office/drawing/2014/main" id="{15E958F8-C854-C5C6-020C-C9BC9766F784}"/>
                  </a:ext>
                </a:extLst>
              </p:cNvPr>
              <p:cNvSpPr txBox="1"/>
              <p:nvPr/>
            </p:nvSpPr>
            <p:spPr>
              <a:xfrm>
                <a:off x="9267363" y="4902610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52B09D0D-EBA1-6794-8BAA-09857A83B995}"/>
                  </a:ext>
                </a:extLst>
              </p:cNvPr>
              <p:cNvSpPr/>
              <p:nvPr/>
            </p:nvSpPr>
            <p:spPr>
              <a:xfrm>
                <a:off x="10021177" y="3256394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57" name="矩形 456">
                <a:extLst>
                  <a:ext uri="{FF2B5EF4-FFF2-40B4-BE49-F238E27FC236}">
                    <a16:creationId xmlns:a16="http://schemas.microsoft.com/office/drawing/2014/main" id="{1F30BB38-A6A1-B3C0-16EE-78F609F73A4D}"/>
                  </a:ext>
                </a:extLst>
              </p:cNvPr>
              <p:cNvSpPr/>
              <p:nvPr/>
            </p:nvSpPr>
            <p:spPr>
              <a:xfrm>
                <a:off x="10037365" y="3285494"/>
                <a:ext cx="162413" cy="35044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58" name="矩形 457">
                <a:extLst>
                  <a:ext uri="{FF2B5EF4-FFF2-40B4-BE49-F238E27FC236}">
                    <a16:creationId xmlns:a16="http://schemas.microsoft.com/office/drawing/2014/main" id="{C6D47E37-EAF2-04B7-E483-7765A3A15A65}"/>
                  </a:ext>
                </a:extLst>
              </p:cNvPr>
              <p:cNvSpPr/>
              <p:nvPr/>
            </p:nvSpPr>
            <p:spPr>
              <a:xfrm>
                <a:off x="10041007" y="3664074"/>
                <a:ext cx="359505" cy="3504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P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59" name="矩形 458">
                <a:extLst>
                  <a:ext uri="{FF2B5EF4-FFF2-40B4-BE49-F238E27FC236}">
                    <a16:creationId xmlns:a16="http://schemas.microsoft.com/office/drawing/2014/main" id="{36AC3F27-8A22-CCCE-0DC2-A707BDA144C1}"/>
                  </a:ext>
                </a:extLst>
              </p:cNvPr>
              <p:cNvSpPr/>
              <p:nvPr/>
            </p:nvSpPr>
            <p:spPr>
              <a:xfrm>
                <a:off x="10428577" y="3465940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60" name="矩形 459">
                <a:extLst>
                  <a:ext uri="{FF2B5EF4-FFF2-40B4-BE49-F238E27FC236}">
                    <a16:creationId xmlns:a16="http://schemas.microsoft.com/office/drawing/2014/main" id="{CC0885C2-4560-1DE8-89F4-31B85059D894}"/>
                  </a:ext>
                </a:extLst>
              </p:cNvPr>
              <p:cNvSpPr/>
              <p:nvPr/>
            </p:nvSpPr>
            <p:spPr>
              <a:xfrm>
                <a:off x="10232774" y="3285494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461" name="直接连接符 460">
                <a:extLst>
                  <a:ext uri="{FF2B5EF4-FFF2-40B4-BE49-F238E27FC236}">
                    <a16:creationId xmlns:a16="http://schemas.microsoft.com/office/drawing/2014/main" id="{ABE6A667-3F62-8171-EB80-501A64E03F63}"/>
                  </a:ext>
                </a:extLst>
              </p:cNvPr>
              <p:cNvCxnSpPr/>
              <p:nvPr/>
            </p:nvCxnSpPr>
            <p:spPr>
              <a:xfrm>
                <a:off x="10454929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直接连接符 461">
                <a:extLst>
                  <a:ext uri="{FF2B5EF4-FFF2-40B4-BE49-F238E27FC236}">
                    <a16:creationId xmlns:a16="http://schemas.microsoft.com/office/drawing/2014/main" id="{29F8FD7B-21F4-BAC0-F98F-A486556F8C35}"/>
                  </a:ext>
                </a:extLst>
              </p:cNvPr>
              <p:cNvCxnSpPr/>
              <p:nvPr/>
            </p:nvCxnSpPr>
            <p:spPr>
              <a:xfrm>
                <a:off x="10535098" y="3664074"/>
                <a:ext cx="0" cy="350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直接连接符 462">
                <a:extLst>
                  <a:ext uri="{FF2B5EF4-FFF2-40B4-BE49-F238E27FC236}">
                    <a16:creationId xmlns:a16="http://schemas.microsoft.com/office/drawing/2014/main" id="{2EEB4352-BF3D-5433-61BC-D499F822FEF7}"/>
                  </a:ext>
                </a:extLst>
              </p:cNvPr>
              <p:cNvCxnSpPr/>
              <p:nvPr/>
            </p:nvCxnSpPr>
            <p:spPr>
              <a:xfrm>
                <a:off x="10615267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直接连接符 463">
                <a:extLst>
                  <a:ext uri="{FF2B5EF4-FFF2-40B4-BE49-F238E27FC236}">
                    <a16:creationId xmlns:a16="http://schemas.microsoft.com/office/drawing/2014/main" id="{5E049779-524F-91B5-7004-E3602EC75EA8}"/>
                  </a:ext>
                </a:extLst>
              </p:cNvPr>
              <p:cNvCxnSpPr/>
              <p:nvPr/>
            </p:nvCxnSpPr>
            <p:spPr>
              <a:xfrm>
                <a:off x="10695436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直接连接符 464">
                <a:extLst>
                  <a:ext uri="{FF2B5EF4-FFF2-40B4-BE49-F238E27FC236}">
                    <a16:creationId xmlns:a16="http://schemas.microsoft.com/office/drawing/2014/main" id="{3827B931-1A7D-B623-45D0-57F51E1A8ECA}"/>
                  </a:ext>
                </a:extLst>
              </p:cNvPr>
              <p:cNvCxnSpPr/>
              <p:nvPr/>
            </p:nvCxnSpPr>
            <p:spPr>
              <a:xfrm>
                <a:off x="10775605" y="3664074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E357906F-E4E9-24DC-4137-F3ED2F1D77E3}"/>
                  </a:ext>
                </a:extLst>
              </p:cNvPr>
              <p:cNvSpPr/>
              <p:nvPr/>
            </p:nvSpPr>
            <p:spPr>
              <a:xfrm>
                <a:off x="10021177" y="4227596"/>
                <a:ext cx="913284" cy="895351"/>
              </a:xfrm>
              <a:prstGeom prst="rect">
                <a:avLst/>
              </a:prstGeom>
              <a:solidFill>
                <a:schemeClr val="bg2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76B82C4A-E7D8-BDD7-7F83-2237FCCB6A8A}"/>
                  </a:ext>
                </a:extLst>
              </p:cNvPr>
              <p:cNvSpPr/>
              <p:nvPr/>
            </p:nvSpPr>
            <p:spPr>
              <a:xfrm>
                <a:off x="10037365" y="4256696"/>
                <a:ext cx="162413" cy="35044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O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68" name="矩形 467">
                <a:extLst>
                  <a:ext uri="{FF2B5EF4-FFF2-40B4-BE49-F238E27FC236}">
                    <a16:creationId xmlns:a16="http://schemas.microsoft.com/office/drawing/2014/main" id="{513D634D-C537-A225-69CB-B472CAFADB62}"/>
                  </a:ext>
                </a:extLst>
              </p:cNvPr>
              <p:cNvSpPr/>
              <p:nvPr/>
            </p:nvSpPr>
            <p:spPr>
              <a:xfrm>
                <a:off x="10041007" y="4635276"/>
                <a:ext cx="359505" cy="35045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P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22167D88-F235-3C15-C299-182F30744B02}"/>
                  </a:ext>
                </a:extLst>
              </p:cNvPr>
              <p:cNvSpPr/>
              <p:nvPr/>
            </p:nvSpPr>
            <p:spPr>
              <a:xfrm>
                <a:off x="10428577" y="4437142"/>
                <a:ext cx="359505" cy="17000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K</a:t>
                </a:r>
                <a:r>
                  <a:rPr lang="en-US" altLang="zh-CN" sz="1400" b="1" i="0" cap="none" spc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T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AAB98984-8899-4C45-AC0D-5BC185FD50C7}"/>
                  </a:ext>
                </a:extLst>
              </p:cNvPr>
              <p:cNvSpPr/>
              <p:nvPr/>
            </p:nvSpPr>
            <p:spPr>
              <a:xfrm>
                <a:off x="10232774" y="4256696"/>
                <a:ext cx="170953" cy="35044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Q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471" name="直接连接符 470">
                <a:extLst>
                  <a:ext uri="{FF2B5EF4-FFF2-40B4-BE49-F238E27FC236}">
                    <a16:creationId xmlns:a16="http://schemas.microsoft.com/office/drawing/2014/main" id="{C20861C6-1485-A9B2-ED56-6437AAFA1075}"/>
                  </a:ext>
                </a:extLst>
              </p:cNvPr>
              <p:cNvCxnSpPr/>
              <p:nvPr/>
            </p:nvCxnSpPr>
            <p:spPr>
              <a:xfrm>
                <a:off x="10454929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直接连接符 471">
                <a:extLst>
                  <a:ext uri="{FF2B5EF4-FFF2-40B4-BE49-F238E27FC236}">
                    <a16:creationId xmlns:a16="http://schemas.microsoft.com/office/drawing/2014/main" id="{580127C7-141B-33D7-0D09-FBE6A2DE4266}"/>
                  </a:ext>
                </a:extLst>
              </p:cNvPr>
              <p:cNvCxnSpPr/>
              <p:nvPr/>
            </p:nvCxnSpPr>
            <p:spPr>
              <a:xfrm>
                <a:off x="10535098" y="4635276"/>
                <a:ext cx="0" cy="350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直接连接符 472">
                <a:extLst>
                  <a:ext uri="{FF2B5EF4-FFF2-40B4-BE49-F238E27FC236}">
                    <a16:creationId xmlns:a16="http://schemas.microsoft.com/office/drawing/2014/main" id="{54EEA15A-D24B-BAE3-3D84-0C7E683ABB05}"/>
                  </a:ext>
                </a:extLst>
              </p:cNvPr>
              <p:cNvCxnSpPr/>
              <p:nvPr/>
            </p:nvCxnSpPr>
            <p:spPr>
              <a:xfrm>
                <a:off x="10615267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直接连接符 473">
                <a:extLst>
                  <a:ext uri="{FF2B5EF4-FFF2-40B4-BE49-F238E27FC236}">
                    <a16:creationId xmlns:a16="http://schemas.microsoft.com/office/drawing/2014/main" id="{638C2CC8-6F7D-DB81-4189-CA725B48A0D2}"/>
                  </a:ext>
                </a:extLst>
              </p:cNvPr>
              <p:cNvCxnSpPr/>
              <p:nvPr/>
            </p:nvCxnSpPr>
            <p:spPr>
              <a:xfrm>
                <a:off x="10695436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直接连接符 474">
                <a:extLst>
                  <a:ext uri="{FF2B5EF4-FFF2-40B4-BE49-F238E27FC236}">
                    <a16:creationId xmlns:a16="http://schemas.microsoft.com/office/drawing/2014/main" id="{022ACB40-9442-2547-4BB5-155B5FC66375}"/>
                  </a:ext>
                </a:extLst>
              </p:cNvPr>
              <p:cNvCxnSpPr/>
              <p:nvPr/>
            </p:nvCxnSpPr>
            <p:spPr>
              <a:xfrm>
                <a:off x="10775605" y="4635276"/>
                <a:ext cx="0" cy="35045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6" name="文本框 475">
                <a:extLst>
                  <a:ext uri="{FF2B5EF4-FFF2-40B4-BE49-F238E27FC236}">
                    <a16:creationId xmlns:a16="http://schemas.microsoft.com/office/drawing/2014/main" id="{37B9100E-207C-B1FC-29CC-D99619E95B06}"/>
                  </a:ext>
                </a:extLst>
              </p:cNvPr>
              <p:cNvSpPr txBox="1"/>
              <p:nvPr/>
            </p:nvSpPr>
            <p:spPr>
              <a:xfrm>
                <a:off x="8942185" y="5094529"/>
                <a:ext cx="204863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accent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Finalize O with </a:t>
                </a:r>
                <a:r>
                  <a:rPr lang="en-US" altLang="zh-CN" sz="1200" b="1" dirty="0" err="1">
                    <a:solidFill>
                      <a:schemeClr val="accent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demoninator</a:t>
                </a:r>
                <a:r>
                  <a:rPr lang="en-US" altLang="zh-CN" sz="1200" b="1" dirty="0">
                    <a:solidFill>
                      <a:schemeClr val="accent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 , </a:t>
                </a:r>
                <a:r>
                  <a:rPr lang="en-US" altLang="zh-CN" sz="1200" b="1" dirty="0">
                    <a:solidFill>
                      <a:schemeClr val="accent5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row-wise </a:t>
                </a:r>
                <a:r>
                  <a:rPr lang="en-US" altLang="zh-CN" sz="1200" b="1" dirty="0" err="1">
                    <a:solidFill>
                      <a:schemeClr val="accent5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red.sum</a:t>
                </a:r>
                <a:r>
                  <a:rPr lang="en-US" altLang="zh-CN" sz="1200" b="1" dirty="0">
                    <a:solidFill>
                      <a:schemeClr val="accent5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 and</a:t>
                </a:r>
                <a:r>
                  <a:rPr lang="en-US" altLang="zh-CN" sz="1200" b="1" dirty="0">
                    <a:solidFill>
                      <a:schemeClr val="accent1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 </a:t>
                </a:r>
                <a:r>
                  <a:rPr lang="en-US" altLang="zh-CN" sz="12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store back to HBM</a:t>
                </a:r>
                <a:endParaRPr lang="zh-CN" altLang="en-US" sz="1200" baseline="-25000" dirty="0"/>
              </a:p>
            </p:txBody>
          </p:sp>
          <p:sp>
            <p:nvSpPr>
              <p:cNvPr id="477" name="箭头: 右 476">
                <a:extLst>
                  <a:ext uri="{FF2B5EF4-FFF2-40B4-BE49-F238E27FC236}">
                    <a16:creationId xmlns:a16="http://schemas.microsoft.com/office/drawing/2014/main" id="{4CD2DEE6-737E-7927-5670-A9B14E9E86D9}"/>
                  </a:ext>
                </a:extLst>
              </p:cNvPr>
              <p:cNvSpPr/>
              <p:nvPr/>
            </p:nvSpPr>
            <p:spPr>
              <a:xfrm rot="10800000">
                <a:off x="8946124" y="3490870"/>
                <a:ext cx="118066" cy="169999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78" name="箭头: 右 477">
                <a:extLst>
                  <a:ext uri="{FF2B5EF4-FFF2-40B4-BE49-F238E27FC236}">
                    <a16:creationId xmlns:a16="http://schemas.microsoft.com/office/drawing/2014/main" id="{5D1C135A-97E7-8A69-47FB-1FF4B1607F3F}"/>
                  </a:ext>
                </a:extLst>
              </p:cNvPr>
              <p:cNvSpPr/>
              <p:nvPr/>
            </p:nvSpPr>
            <p:spPr>
              <a:xfrm rot="10800000">
                <a:off x="8946124" y="4441642"/>
                <a:ext cx="118066" cy="169999"/>
              </a:xfrm>
              <a:prstGeom prst="right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79" name="文本框 478">
                <a:extLst>
                  <a:ext uri="{FF2B5EF4-FFF2-40B4-BE49-F238E27FC236}">
                    <a16:creationId xmlns:a16="http://schemas.microsoft.com/office/drawing/2014/main" id="{2295EAFC-529F-B255-787B-DE121B73F29A}"/>
                  </a:ext>
                </a:extLst>
              </p:cNvPr>
              <p:cNvSpPr txBox="1"/>
              <p:nvPr/>
            </p:nvSpPr>
            <p:spPr>
              <a:xfrm>
                <a:off x="10250617" y="3931408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480" name="文本框 479">
                <a:extLst>
                  <a:ext uri="{FF2B5EF4-FFF2-40B4-BE49-F238E27FC236}">
                    <a16:creationId xmlns:a16="http://schemas.microsoft.com/office/drawing/2014/main" id="{6EBFE6CD-E61C-224D-AA71-4664DEB39E03}"/>
                  </a:ext>
                </a:extLst>
              </p:cNvPr>
              <p:cNvSpPr txBox="1"/>
              <p:nvPr/>
            </p:nvSpPr>
            <p:spPr>
              <a:xfrm>
                <a:off x="10250617" y="4902610"/>
                <a:ext cx="77497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 </a:t>
                </a:r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l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 e l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 </a:t>
                </a:r>
                <a:r>
                  <a:rPr lang="en-US" altLang="zh-CN" sz="1100" b="1" i="0" cap="none" spc="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m</a:t>
                </a:r>
                <a:r>
                  <a:rPr lang="en-US" altLang="zh-CN" sz="1100" b="1" i="0" cap="none" spc="0" baseline="-25000" dirty="0">
                    <a:ln>
                      <a:noFill/>
                    </a:ln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-1</a:t>
                </a:r>
                <a:endParaRPr lang="zh-CN" altLang="en-US" sz="1100" baseline="-25000" dirty="0"/>
              </a:p>
            </p:txBody>
          </p:sp>
          <p:sp>
            <p:nvSpPr>
              <p:cNvPr id="481" name="矩形 480">
                <a:extLst>
                  <a:ext uri="{FF2B5EF4-FFF2-40B4-BE49-F238E27FC236}">
                    <a16:creationId xmlns:a16="http://schemas.microsoft.com/office/drawing/2014/main" id="{12160643-DFE5-FEA7-6A49-1865DD933CF6}"/>
                  </a:ext>
                </a:extLst>
              </p:cNvPr>
              <p:cNvSpPr/>
              <p:nvPr/>
            </p:nvSpPr>
            <p:spPr>
              <a:xfrm>
                <a:off x="10785022" y="3267866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B03DBAA0-5028-3D90-CCD0-D9FC8D9E17EB}"/>
                  </a:ext>
                </a:extLst>
              </p:cNvPr>
              <p:cNvSpPr/>
              <p:nvPr/>
            </p:nvSpPr>
            <p:spPr>
              <a:xfrm>
                <a:off x="9792691" y="3267866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1D1BC363-3F1F-FDE7-ACFF-A202EEA7A3A2}"/>
                  </a:ext>
                </a:extLst>
              </p:cNvPr>
              <p:cNvSpPr/>
              <p:nvPr/>
            </p:nvSpPr>
            <p:spPr>
              <a:xfrm>
                <a:off x="10785022" y="4238649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C0B94265-2D61-BB2C-1122-BE885F7D0FB4}"/>
                  </a:ext>
                </a:extLst>
              </p:cNvPr>
              <p:cNvSpPr/>
              <p:nvPr/>
            </p:nvSpPr>
            <p:spPr>
              <a:xfrm>
                <a:off x="9792691" y="4238649"/>
                <a:ext cx="141907" cy="370290"/>
              </a:xfrm>
              <a:prstGeom prst="rect">
                <a:avLst/>
              </a:prstGeom>
              <a:solidFill>
                <a:srgbClr val="ABABAB"/>
              </a:solidFill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V</a:t>
                </a:r>
                <a:endParaRPr lang="zh-CN" altLang="en-US" sz="1400" b="1" i="0" cap="none" spc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85" name="箭头: 右 484">
                <a:extLst>
                  <a:ext uri="{FF2B5EF4-FFF2-40B4-BE49-F238E27FC236}">
                    <a16:creationId xmlns:a16="http://schemas.microsoft.com/office/drawing/2014/main" id="{E3518876-2ADE-102E-4CA6-F0AE27A49C2F}"/>
                  </a:ext>
                </a:extLst>
              </p:cNvPr>
              <p:cNvSpPr/>
              <p:nvPr/>
            </p:nvSpPr>
            <p:spPr>
              <a:xfrm rot="10800000">
                <a:off x="9164257" y="3490871"/>
                <a:ext cx="889995" cy="169999"/>
              </a:xfrm>
              <a:prstGeom prst="righ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86" name="箭头: 右 485">
                <a:extLst>
                  <a:ext uri="{FF2B5EF4-FFF2-40B4-BE49-F238E27FC236}">
                    <a16:creationId xmlns:a16="http://schemas.microsoft.com/office/drawing/2014/main" id="{141AB009-A575-6E49-91EB-3A5D04FBAECC}"/>
                  </a:ext>
                </a:extLst>
              </p:cNvPr>
              <p:cNvSpPr/>
              <p:nvPr/>
            </p:nvSpPr>
            <p:spPr>
              <a:xfrm rot="10800000">
                <a:off x="9164257" y="4441643"/>
                <a:ext cx="889995" cy="169999"/>
              </a:xfrm>
              <a:prstGeom prst="righ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451D146-E0AD-428E-A497-ECC27C2C5649}"/>
                </a:ext>
              </a:extLst>
            </p:cNvPr>
            <p:cNvSpPr/>
            <p:nvPr/>
          </p:nvSpPr>
          <p:spPr>
            <a:xfrm>
              <a:off x="10054866" y="4146632"/>
              <a:ext cx="250494" cy="25049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8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6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i="0" cap="none" spc="0" dirty="0" smtClean="0">
            <a:ln>
              <a:noFill/>
            </a:ln>
            <a:solidFill>
              <a:schemeClr val="bg2"/>
            </a:solidFill>
            <a:effectLst/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 defTabSz="720000">
          <a:defRPr sz="2400" b="0" i="0" dirty="0" smtClean="0">
            <a:solidFill>
              <a:schemeClr val="tx2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ulp_2022" id="{3CE89E8F-20E3-B94F-AB91-BF4B5F770EBF}" vid="{D455FB22-247C-394B-86F1-181C2509871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21744</TotalTime>
  <Words>2629</Words>
  <Application>Microsoft Office PowerPoint</Application>
  <PresentationFormat>宽屏</PresentationFormat>
  <Paragraphs>729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Arial</vt:lpstr>
      <vt:lpstr>Arial Narrow</vt:lpstr>
      <vt:lpstr>Calibri</vt:lpstr>
      <vt:lpstr>Calibri Light</vt:lpstr>
      <vt:lpstr>Cambria Math</vt:lpstr>
      <vt:lpstr>Consolas</vt:lpstr>
      <vt:lpstr>Roboto Light</vt:lpstr>
      <vt:lpstr>PULP Code</vt:lpstr>
      <vt:lpstr>FlatAttention: Dataflow and Fabric Collectives Co-Optimization for Efficient Multi-Head Attention on Tile-Based Many-PE Accelerators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 Zhang</dc:creator>
  <cp:lastModifiedBy>Zhang  Chi</cp:lastModifiedBy>
  <cp:revision>343</cp:revision>
  <dcterms:created xsi:type="dcterms:W3CDTF">2023-03-05T10:39:52Z</dcterms:created>
  <dcterms:modified xsi:type="dcterms:W3CDTF">2025-04-10T13:39:43Z</dcterms:modified>
</cp:coreProperties>
</file>