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13"/>
  </p:notesMasterIdLst>
  <p:sldIdLst>
    <p:sldId id="256" r:id="rId3"/>
    <p:sldId id="257" r:id="rId4"/>
    <p:sldId id="636" r:id="rId5"/>
    <p:sldId id="640" r:id="rId6"/>
    <p:sldId id="700" r:id="rId7"/>
    <p:sldId id="704" r:id="rId8"/>
    <p:sldId id="708" r:id="rId9"/>
    <p:sldId id="705" r:id="rId10"/>
    <p:sldId id="706" r:id="rId11"/>
    <p:sldId id="629" r:id="rId12"/>
  </p:sldIdLst>
  <p:sldSz cx="12192000" cy="6858000"/>
  <p:notesSz cx="6858000" cy="9144000"/>
  <p:embeddedFontLs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9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A7671"/>
    <a:srgbClr val="F29545"/>
    <a:srgbClr val="168638"/>
    <a:srgbClr val="A8322C"/>
    <a:srgbClr val="9105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66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10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10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99" Type="http://customschemas.google.com/relationships/presentationmetadata" Target="metadata"/><Relationship Id="rId10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10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Throughput vs Transfer Size</a:t>
            </a:r>
          </a:p>
          <a:p>
            <a:pPr>
              <a:defRPr/>
            </a:pPr>
            <a:r>
              <a:rPr lang="en-GB" dirty="0"/>
              <a:t>(link latency =</a:t>
            </a:r>
            <a:r>
              <a:rPr lang="en-GB" baseline="0" dirty="0"/>
              <a:t> 256ns</a:t>
            </a:r>
            <a:r>
              <a:rPr lang="en-GB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'Throughput vs Transfer Size'!$A$3</c:f>
              <c:strCache>
                <c:ptCount val="1"/>
                <c:pt idx="0">
                  <c:v>16GBps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'Throughput vs Transfer Size'!$B$2:$L$2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Size'!$B$3:$L$3</c:f>
              <c:numCache>
                <c:formatCode>General</c:formatCode>
                <c:ptCount val="11"/>
                <c:pt idx="0">
                  <c:v>3.34</c:v>
                </c:pt>
                <c:pt idx="1">
                  <c:v>5.52</c:v>
                </c:pt>
                <c:pt idx="2">
                  <c:v>8.2100000000000009</c:v>
                </c:pt>
                <c:pt idx="3">
                  <c:v>10.85</c:v>
                </c:pt>
                <c:pt idx="4">
                  <c:v>12.93</c:v>
                </c:pt>
                <c:pt idx="5">
                  <c:v>14.3</c:v>
                </c:pt>
                <c:pt idx="6">
                  <c:v>15.1</c:v>
                </c:pt>
                <c:pt idx="7">
                  <c:v>15.54</c:v>
                </c:pt>
                <c:pt idx="8">
                  <c:v>15.77</c:v>
                </c:pt>
                <c:pt idx="9">
                  <c:v>15.88</c:v>
                </c:pt>
                <c:pt idx="10">
                  <c:v>15.94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55A-4852-A50C-7D70972DC174}"/>
            </c:ext>
          </c:extLst>
        </c:ser>
        <c:ser>
          <c:idx val="1"/>
          <c:order val="1"/>
          <c:tx>
            <c:strRef>
              <c:f>'Throughput vs Transfer Size'!$A$4</c:f>
              <c:strCache>
                <c:ptCount val="1"/>
                <c:pt idx="0">
                  <c:v>32GBps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'Throughput vs Transfer Size'!$B$2:$L$2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Size'!$B$4:$L$4</c:f>
              <c:numCache>
                <c:formatCode>General</c:formatCode>
                <c:ptCount val="11"/>
                <c:pt idx="0">
                  <c:v>3.62</c:v>
                </c:pt>
                <c:pt idx="1">
                  <c:v>6.5</c:v>
                </c:pt>
                <c:pt idx="2">
                  <c:v>10.81</c:v>
                </c:pt>
                <c:pt idx="3">
                  <c:v>16.16</c:v>
                </c:pt>
                <c:pt idx="4">
                  <c:v>21.47</c:v>
                </c:pt>
                <c:pt idx="5">
                  <c:v>25.7</c:v>
                </c:pt>
                <c:pt idx="6">
                  <c:v>28.51</c:v>
                </c:pt>
                <c:pt idx="7">
                  <c:v>30.15</c:v>
                </c:pt>
                <c:pt idx="8">
                  <c:v>31.05</c:v>
                </c:pt>
                <c:pt idx="9">
                  <c:v>31.52</c:v>
                </c:pt>
                <c:pt idx="10">
                  <c:v>31.76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55A-4852-A50C-7D70972DC174}"/>
            </c:ext>
          </c:extLst>
        </c:ser>
        <c:ser>
          <c:idx val="2"/>
          <c:order val="2"/>
          <c:tx>
            <c:strRef>
              <c:f>'Throughput vs Transfer Size'!$A$5</c:f>
              <c:strCache>
                <c:ptCount val="1"/>
                <c:pt idx="0">
                  <c:v>64GBps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'Throughput vs Transfer Size'!$B$2:$L$2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Size'!$B$5:$L$5</c:f>
              <c:numCache>
                <c:formatCode>General</c:formatCode>
                <c:ptCount val="11"/>
                <c:pt idx="0">
                  <c:v>3.78</c:v>
                </c:pt>
                <c:pt idx="1">
                  <c:v>7.14</c:v>
                </c:pt>
                <c:pt idx="2">
                  <c:v>12.84</c:v>
                </c:pt>
                <c:pt idx="3">
                  <c:v>21.39</c:v>
                </c:pt>
                <c:pt idx="4">
                  <c:v>32.06</c:v>
                </c:pt>
                <c:pt idx="5">
                  <c:v>42.72</c:v>
                </c:pt>
                <c:pt idx="6">
                  <c:v>51.24</c:v>
                </c:pt>
                <c:pt idx="7">
                  <c:v>56.91</c:v>
                </c:pt>
                <c:pt idx="8">
                  <c:v>60.25</c:v>
                </c:pt>
                <c:pt idx="9">
                  <c:v>62.07</c:v>
                </c:pt>
                <c:pt idx="10">
                  <c:v>63.02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5A-4852-A50C-7D70972DC174}"/>
            </c:ext>
          </c:extLst>
        </c:ser>
        <c:ser>
          <c:idx val="3"/>
          <c:order val="3"/>
          <c:tx>
            <c:strRef>
              <c:f>'Throughput vs Transfer Size'!$A$6</c:f>
              <c:strCache>
                <c:ptCount val="1"/>
                <c:pt idx="0">
                  <c:v>128GBps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'Throughput vs Transfer Size'!$B$2:$L$2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Size'!$B$6:$L$6</c:f>
              <c:numCache>
                <c:formatCode>General</c:formatCode>
                <c:ptCount val="11"/>
                <c:pt idx="0">
                  <c:v>3.86</c:v>
                </c:pt>
                <c:pt idx="1">
                  <c:v>7.5</c:v>
                </c:pt>
                <c:pt idx="2">
                  <c:v>14.17</c:v>
                </c:pt>
                <c:pt idx="3">
                  <c:v>25.52</c:v>
                </c:pt>
                <c:pt idx="4">
                  <c:v>42.56</c:v>
                </c:pt>
                <c:pt idx="5">
                  <c:v>63.88</c:v>
                </c:pt>
                <c:pt idx="6">
                  <c:v>85.22</c:v>
                </c:pt>
                <c:pt idx="7">
                  <c:v>102.32</c:v>
                </c:pt>
                <c:pt idx="8">
                  <c:v>113.73</c:v>
                </c:pt>
                <c:pt idx="9">
                  <c:v>120.44</c:v>
                </c:pt>
                <c:pt idx="10">
                  <c:v>124.11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55A-4852-A50C-7D70972DC174}"/>
            </c:ext>
          </c:extLst>
        </c:ser>
        <c:ser>
          <c:idx val="4"/>
          <c:order val="4"/>
          <c:tx>
            <c:strRef>
              <c:f>'Throughput vs Transfer Size'!$A$7</c:f>
              <c:strCache>
                <c:ptCount val="1"/>
                <c:pt idx="0">
                  <c:v>256GBps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'Throughput vs Transfer Size'!$B$2:$L$2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Size'!$B$7:$L$7</c:f>
              <c:numCache>
                <c:formatCode>General</c:formatCode>
                <c:ptCount val="11"/>
                <c:pt idx="0">
                  <c:v>3.91</c:v>
                </c:pt>
                <c:pt idx="1">
                  <c:v>7.7</c:v>
                </c:pt>
                <c:pt idx="2">
                  <c:v>14.95</c:v>
                </c:pt>
                <c:pt idx="3">
                  <c:v>28.25</c:v>
                </c:pt>
                <c:pt idx="4">
                  <c:v>50.88</c:v>
                </c:pt>
                <c:pt idx="5">
                  <c:v>84.89</c:v>
                </c:pt>
                <c:pt idx="6">
                  <c:v>127.5</c:v>
                </c:pt>
                <c:pt idx="7">
                  <c:v>170.22</c:v>
                </c:pt>
                <c:pt idx="8">
                  <c:v>201.34</c:v>
                </c:pt>
                <c:pt idx="9">
                  <c:v>223.48</c:v>
                </c:pt>
                <c:pt idx="10">
                  <c:v>236.49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55A-4852-A50C-7D70972DC1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9192480"/>
        <c:axId val="1459210240"/>
      </c:lineChart>
      <c:catAx>
        <c:axId val="145919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Transfer</a:t>
                </a:r>
                <a:r>
                  <a:rPr lang="en-GB" baseline="0"/>
                  <a:t> Size (KiB)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459210240"/>
        <c:crosses val="autoZero"/>
        <c:auto val="1"/>
        <c:lblAlgn val="ctr"/>
        <c:lblOffset val="100"/>
        <c:noMultiLvlLbl val="0"/>
      </c:catAx>
      <c:valAx>
        <c:axId val="145921024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Throughput</a:t>
                </a:r>
                <a:r>
                  <a:rPr lang="en-GB" baseline="0"/>
                  <a:t> (GB/s)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45919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Credit Depletion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>
        <c:manualLayout>
          <c:layoutTarget val="inner"/>
          <c:xMode val="edge"/>
          <c:yMode val="edge"/>
          <c:x val="0.20324378221468145"/>
          <c:y val="0.17113361628216445"/>
          <c:w val="0.75182251670539801"/>
          <c:h val="0.59963440769844933"/>
        </c:manualLayout>
      </c:layout>
      <c:lineChart>
        <c:grouping val="standard"/>
        <c:varyColors val="0"/>
        <c:ser>
          <c:idx val="0"/>
          <c:order val="0"/>
          <c:tx>
            <c:strRef>
              <c:f>工作表2!$A$3</c:f>
              <c:strCache>
                <c:ptCount val="1"/>
                <c:pt idx="0">
                  <c:v>128GBps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工作表2!$B$2:$H$2</c:f>
              <c:numCache>
                <c:formatCode>General</c:formatCode>
                <c:ptCount val="7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</c:numCache>
            </c:numRef>
          </c:cat>
          <c:val>
            <c:numRef>
              <c:f>工作表2!$B$3:$H$3</c:f>
              <c:numCache>
                <c:formatCode>General</c:formatCode>
                <c:ptCount val="7"/>
                <c:pt idx="0">
                  <c:v>126.44</c:v>
                </c:pt>
                <c:pt idx="1">
                  <c:v>124.93</c:v>
                </c:pt>
                <c:pt idx="2">
                  <c:v>123.46</c:v>
                </c:pt>
                <c:pt idx="3">
                  <c:v>122.03</c:v>
                </c:pt>
                <c:pt idx="4">
                  <c:v>120.62</c:v>
                </c:pt>
                <c:pt idx="5">
                  <c:v>101.28</c:v>
                </c:pt>
                <c:pt idx="6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F6-4D2E-AF18-7981F7707E87}"/>
            </c:ext>
          </c:extLst>
        </c:ser>
        <c:ser>
          <c:idx val="1"/>
          <c:order val="1"/>
          <c:tx>
            <c:strRef>
              <c:f>工作表2!$A$4</c:f>
              <c:strCache>
                <c:ptCount val="1"/>
                <c:pt idx="0">
                  <c:v>256GBps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工作表2!$B$2:$H$2</c:f>
              <c:numCache>
                <c:formatCode>General</c:formatCode>
                <c:ptCount val="7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</c:numCache>
            </c:numRef>
          </c:cat>
          <c:val>
            <c:numRef>
              <c:f>工作表2!$B$4:$H$4</c:f>
              <c:numCache>
                <c:formatCode>General</c:formatCode>
                <c:ptCount val="7"/>
                <c:pt idx="0">
                  <c:v>249.78</c:v>
                </c:pt>
                <c:pt idx="1">
                  <c:v>243.97</c:v>
                </c:pt>
                <c:pt idx="2">
                  <c:v>202.35</c:v>
                </c:pt>
                <c:pt idx="3">
                  <c:v>152.37</c:v>
                </c:pt>
                <c:pt idx="4">
                  <c:v>122.18</c:v>
                </c:pt>
                <c:pt idx="5">
                  <c:v>101.98</c:v>
                </c:pt>
                <c:pt idx="6">
                  <c:v>87.51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F6-4D2E-AF18-7981F7707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56275888"/>
        <c:axId val="1956272528"/>
      </c:lineChart>
      <c:catAx>
        <c:axId val="19562758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Link Latency (ns)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56272528"/>
        <c:crosses val="autoZero"/>
        <c:auto val="1"/>
        <c:lblAlgn val="ctr"/>
        <c:lblOffset val="100"/>
        <c:noMultiLvlLbl val="0"/>
      </c:catAx>
      <c:valAx>
        <c:axId val="1956272528"/>
        <c:scaling>
          <c:logBase val="2"/>
          <c:orientation val="minMax"/>
          <c:min val="16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Throughput</a:t>
                </a:r>
                <a:r>
                  <a:rPr lang="en-GB" baseline="0"/>
                  <a:t> (GB/s)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95627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Throughput vs Transfer Size</a:t>
            </a:r>
          </a:p>
          <a:p>
            <a:pPr>
              <a:defRPr/>
            </a:pPr>
            <a:r>
              <a:rPr lang="en-GB" dirty="0"/>
              <a:t>(Link BW =</a:t>
            </a:r>
            <a:r>
              <a:rPr lang="en-GB" baseline="0" dirty="0"/>
              <a:t> 256GBps)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>
        <c:manualLayout>
          <c:layoutTarget val="inner"/>
          <c:xMode val="edge"/>
          <c:yMode val="edge"/>
          <c:x val="0.17252550040422227"/>
          <c:y val="0.18115975692336111"/>
          <c:w val="0.78933208175965142"/>
          <c:h val="0.54526616498452485"/>
        </c:manualLayout>
      </c:layout>
      <c:lineChart>
        <c:grouping val="standard"/>
        <c:varyColors val="0"/>
        <c:ser>
          <c:idx val="0"/>
          <c:order val="0"/>
          <c:tx>
            <c:strRef>
              <c:f>'Throughput vs Transfer Size (2)'!$A$3</c:f>
              <c:strCache>
                <c:ptCount val="1"/>
                <c:pt idx="0">
                  <c:v>Link Latency =16ns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'Throughput vs Transfer Size (2)'!$B$2:$L$2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 (2)'!$B$3:$L$3</c:f>
              <c:numCache>
                <c:formatCode>General</c:formatCode>
                <c:ptCount val="11"/>
                <c:pt idx="0">
                  <c:v>46.55</c:v>
                </c:pt>
                <c:pt idx="1">
                  <c:v>78.77</c:v>
                </c:pt>
                <c:pt idx="2">
                  <c:v>120.47</c:v>
                </c:pt>
                <c:pt idx="3">
                  <c:v>163.84</c:v>
                </c:pt>
                <c:pt idx="4">
                  <c:v>199.8</c:v>
                </c:pt>
                <c:pt idx="5">
                  <c:v>224.44</c:v>
                </c:pt>
                <c:pt idx="6">
                  <c:v>239.18</c:v>
                </c:pt>
                <c:pt idx="7">
                  <c:v>247.31</c:v>
                </c:pt>
                <c:pt idx="8">
                  <c:v>251.58</c:v>
                </c:pt>
                <c:pt idx="9">
                  <c:v>253.77</c:v>
                </c:pt>
                <c:pt idx="10">
                  <c:v>254.88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985-42D1-A61D-4F92C26FD07E}"/>
            </c:ext>
          </c:extLst>
        </c:ser>
        <c:ser>
          <c:idx val="1"/>
          <c:order val="1"/>
          <c:tx>
            <c:strRef>
              <c:f>'Throughput vs Transfer Size (2)'!$A$4</c:f>
              <c:strCache>
                <c:ptCount val="1"/>
                <c:pt idx="0">
                  <c:v>32ns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'Throughput vs Transfer Size (2)'!$B$2:$L$2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 (2)'!$B$4:$L$4</c:f>
              <c:numCache>
                <c:formatCode>General</c:formatCode>
                <c:ptCount val="11"/>
                <c:pt idx="0">
                  <c:v>26.95</c:v>
                </c:pt>
                <c:pt idx="1">
                  <c:v>48.76</c:v>
                </c:pt>
                <c:pt idx="2">
                  <c:v>81.92</c:v>
                </c:pt>
                <c:pt idx="3">
                  <c:v>124.12</c:v>
                </c:pt>
                <c:pt idx="4">
                  <c:v>167.18</c:v>
                </c:pt>
                <c:pt idx="5">
                  <c:v>202.27</c:v>
                </c:pt>
                <c:pt idx="6">
                  <c:v>225.99</c:v>
                </c:pt>
                <c:pt idx="7">
                  <c:v>240.06</c:v>
                </c:pt>
                <c:pt idx="8">
                  <c:v>247.77</c:v>
                </c:pt>
                <c:pt idx="9">
                  <c:v>251.82</c:v>
                </c:pt>
                <c:pt idx="10">
                  <c:v>253.89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985-42D1-A61D-4F92C26FD07E}"/>
            </c:ext>
          </c:extLst>
        </c:ser>
        <c:ser>
          <c:idx val="2"/>
          <c:order val="2"/>
          <c:tx>
            <c:strRef>
              <c:f>'Throughput vs Transfer Size (2)'!$A$5</c:f>
              <c:strCache>
                <c:ptCount val="1"/>
                <c:pt idx="0">
                  <c:v>64ns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'Throughput vs Transfer Size (2)'!$B$2:$L$2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 (2)'!$B$5:$L$5</c:f>
              <c:numCache>
                <c:formatCode>General</c:formatCode>
                <c:ptCount val="11"/>
                <c:pt idx="0">
                  <c:v>14.63</c:v>
                </c:pt>
                <c:pt idx="1">
                  <c:v>27.68</c:v>
                </c:pt>
                <c:pt idx="2">
                  <c:v>49.95</c:v>
                </c:pt>
                <c:pt idx="3">
                  <c:v>83.59</c:v>
                </c:pt>
                <c:pt idx="4">
                  <c:v>126.03</c:v>
                </c:pt>
                <c:pt idx="5">
                  <c:v>168.91</c:v>
                </c:pt>
                <c:pt idx="6">
                  <c:v>203.53</c:v>
                </c:pt>
                <c:pt idx="7">
                  <c:v>226.77</c:v>
                </c:pt>
                <c:pt idx="8">
                  <c:v>240.5</c:v>
                </c:pt>
                <c:pt idx="9">
                  <c:v>248.01</c:v>
                </c:pt>
                <c:pt idx="10">
                  <c:v>251.94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985-42D1-A61D-4F92C26FD07E}"/>
            </c:ext>
          </c:extLst>
        </c:ser>
        <c:ser>
          <c:idx val="3"/>
          <c:order val="3"/>
          <c:tx>
            <c:strRef>
              <c:f>'Throughput vs Transfer Size (2)'!$A$6</c:f>
              <c:strCache>
                <c:ptCount val="1"/>
                <c:pt idx="0">
                  <c:v>128ns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'Throughput vs Transfer Size (2)'!$B$2:$L$2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 (2)'!$B$6:$L$6</c:f>
              <c:numCache>
                <c:formatCode>General</c:formatCode>
                <c:ptCount val="11"/>
                <c:pt idx="0">
                  <c:v>7.64</c:v>
                </c:pt>
                <c:pt idx="1">
                  <c:v>14.84</c:v>
                </c:pt>
                <c:pt idx="2">
                  <c:v>28.05</c:v>
                </c:pt>
                <c:pt idx="3">
                  <c:v>50.57</c:v>
                </c:pt>
                <c:pt idx="4">
                  <c:v>84.45</c:v>
                </c:pt>
                <c:pt idx="5">
                  <c:v>127.01</c:v>
                </c:pt>
                <c:pt idx="6">
                  <c:v>169.78</c:v>
                </c:pt>
                <c:pt idx="7">
                  <c:v>204.16</c:v>
                </c:pt>
                <c:pt idx="8">
                  <c:v>227.16</c:v>
                </c:pt>
                <c:pt idx="9">
                  <c:v>240.72</c:v>
                </c:pt>
                <c:pt idx="10">
                  <c:v>248.12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85-42D1-A61D-4F92C26FD07E}"/>
            </c:ext>
          </c:extLst>
        </c:ser>
        <c:ser>
          <c:idx val="4"/>
          <c:order val="4"/>
          <c:tx>
            <c:strRef>
              <c:f>'Throughput vs Transfer Size (2)'!$A$7</c:f>
              <c:strCache>
                <c:ptCount val="1"/>
                <c:pt idx="0">
                  <c:v>256ns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'Throughput vs Transfer Size (2)'!$B$2:$L$2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  <c:pt idx="8">
                  <c:v>256</c:v>
                </c:pt>
                <c:pt idx="9">
                  <c:v>512</c:v>
                </c:pt>
                <c:pt idx="10">
                  <c:v>1024</c:v>
                </c:pt>
              </c:numCache>
            </c:numRef>
          </c:cat>
          <c:val>
            <c:numRef>
              <c:f>'Throughput vs Transfer Size (2)'!$B$7:$L$7</c:f>
              <c:numCache>
                <c:formatCode>General</c:formatCode>
                <c:ptCount val="11"/>
                <c:pt idx="0">
                  <c:v>3.91</c:v>
                </c:pt>
                <c:pt idx="1">
                  <c:v>7.7</c:v>
                </c:pt>
                <c:pt idx="2">
                  <c:v>14.95</c:v>
                </c:pt>
                <c:pt idx="3">
                  <c:v>28.25</c:v>
                </c:pt>
                <c:pt idx="4">
                  <c:v>50.88</c:v>
                </c:pt>
                <c:pt idx="5">
                  <c:v>84.89</c:v>
                </c:pt>
                <c:pt idx="6">
                  <c:v>127.5</c:v>
                </c:pt>
                <c:pt idx="7">
                  <c:v>170.22</c:v>
                </c:pt>
                <c:pt idx="8">
                  <c:v>201.34</c:v>
                </c:pt>
                <c:pt idx="9">
                  <c:v>223.48</c:v>
                </c:pt>
                <c:pt idx="10">
                  <c:v>236.49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985-42D1-A61D-4F92C26FD0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9192480"/>
        <c:axId val="1459210240"/>
      </c:lineChart>
      <c:catAx>
        <c:axId val="1459192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Transfer</a:t>
                </a:r>
                <a:r>
                  <a:rPr lang="en-GB" baseline="0"/>
                  <a:t> Size (KiB)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459210240"/>
        <c:crosses val="autoZero"/>
        <c:auto val="1"/>
        <c:lblAlgn val="ctr"/>
        <c:lblOffset val="100"/>
        <c:noMultiLvlLbl val="0"/>
      </c:catAx>
      <c:valAx>
        <c:axId val="1459210240"/>
        <c:scaling>
          <c:logBase val="2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Throughput</a:t>
                </a:r>
                <a:r>
                  <a:rPr lang="en-GB" baseline="0"/>
                  <a:t> (GB/s)</a:t>
                </a:r>
                <a:endParaRPr lang="en-GB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459192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2580505210931407E-2"/>
          <c:y val="0.81832458787207374"/>
          <c:w val="0.92096874642500159"/>
          <c:h val="0.181675412127926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3834707E-D329-5729-5B92-F7B03063B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CDA81848-C4D6-1E00-7030-B9CA0AB38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5A5A2A73-5C84-DF2B-D702-6484535896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03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DDAD645B-9DA1-306F-B9F0-35047690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1F2F4A90-7F94-3E5F-23EC-E90B46CD3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CAA40DE6-EB27-B5BD-8B71-D393EC54F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430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62A5A407-C7D8-4E4C-EAEB-273EE432D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1DDDF639-2410-BA78-D968-24560D2C09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ECCE0281-C386-FAF7-2982-16E81C9A9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2878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5074055B-029D-E18E-78BF-371FBB2C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ADC8C207-34BF-09B6-D73E-325A14DEB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ECCD01D5-4D33-0B39-35A7-50834B2630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9804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68C7FA30-A446-EA73-4D63-73CC6E0EF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A364FD09-D1AC-7BF8-72C5-9B35F8659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1AB17352-DCEA-4610-F644-113B425A6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907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07AC5F16-2BFD-42B4-BBE7-12271B8B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B1AAC12E-C161-6857-CE37-23647149B9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EACA7F8B-B330-56A3-CF5A-C391DBB91D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3680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68EAAF4D-E96F-7B63-7D49-397F715B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67C65522-7C0C-BBD2-5005-6A709EBFD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DBAC8C7C-425F-608F-1CE9-D30661746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7042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B9A40AE8-DA4E-4E83-2184-155F34F26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94AFDC67-A987-A2C7-7252-3CCF484A0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2A55E85B-D831-2ADF-B76B-C3EA66748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976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15221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2025/9/16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2025/9/16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8" r:id="rId4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2025/9/16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7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tbenz@iis.ee.ethz.ch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 dirty="0"/>
              <a:t>SoftHier Bi-Weekly Meeting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83D213B8-1B44-D8C3-BD4E-4A71D4F74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52B24CBC-246D-A713-7BC5-2D9482B7DF9D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Plan For Next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C2D995F-FC9D-3A5F-71E2-BC443D7D3C6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11AF70-FF5B-88AD-9C0E-A96335C43A73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10729453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Mainly working on the final report and FlatAttention Journal Extensions</a:t>
            </a:r>
          </a:p>
          <a:p>
            <a:pPr>
              <a:defRPr/>
            </a:pPr>
            <a:r>
              <a:rPr lang="en-GB" altLang="zh-CN" sz="2435" dirty="0">
                <a:solidFill>
                  <a:srgbClr val="000000"/>
                </a:solidFill>
                <a:latin typeface="Calibri Light"/>
              </a:rPr>
              <a:t>Collecting the results for DeepSeek </a:t>
            </a:r>
            <a:r>
              <a:rPr lang="en-GB" altLang="zh-CN" sz="2435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GB" altLang="zh-CN" sz="2435" dirty="0">
                <a:solidFill>
                  <a:srgbClr val="000000"/>
                </a:solidFill>
                <a:latin typeface="Calibri Light"/>
              </a:rPr>
              <a:t> dispatch and combine on a more dedicated Network-on-Interposer GVSoC model</a:t>
            </a:r>
            <a:endParaRPr lang="en-US" altLang="zh-CN" sz="2435" dirty="0">
              <a:solidFill>
                <a:srgbClr val="00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7961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883943" cy="384962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Chi comes back from holiday recently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Some work did before holiday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started to prepare the final report for SoftHier project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also plan to extend the FlatAttention work to journal extension</a:t>
            </a:r>
          </a:p>
          <a:p>
            <a:pPr lvl="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Including the exploration we did: DeepSeek on SoftHier, the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FlatMLA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 implementation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We received the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distribution dataset from your side and started model dedicated Network-on-Interposer</a:t>
            </a:r>
          </a:p>
          <a:p>
            <a:pPr lvl="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Detailed modeling of D2DLink</a:t>
            </a:r>
          </a:p>
          <a:p>
            <a:pPr lvl="2"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Extend Router model with other topologies: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HexaMesh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OctaMesh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FoldedTorus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latin typeface="Calibri Light"/>
              </a:rPr>
              <a:t>etc</a:t>
            </a:r>
            <a:endParaRPr lang="en-US" altLang="zh-CN" sz="1800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EB72B543-9D9E-030A-F066-3D48CE3D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1B0C920F-5944-6D3D-3EF3-C47D57CD8184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DeepSeekv3 FP8 Decoding on SoftHier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ABCAB0F9-36F3-CCDE-A4D9-BB56920C09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262D5F-8307-5808-385B-CDC8C2180301}"/>
              </a:ext>
            </a:extLst>
          </p:cNvPr>
          <p:cNvSpPr txBox="1">
            <a:spLocks/>
          </p:cNvSpPr>
          <p:nvPr/>
        </p:nvSpPr>
        <p:spPr>
          <a:xfrm>
            <a:off x="316499" y="685799"/>
            <a:ext cx="8846752" cy="3837589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SoftHier Chip Configuration</a:t>
            </a: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Each cluster with one 32x32 CE array RedMule (2TFLOPs/cluster)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32x32 cluster with total 2048 TFLOPs @FP8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32 HBM2.ch on both west and south die boundary (4TB/s)</a:t>
            </a:r>
          </a:p>
          <a:p>
            <a:pPr>
              <a:defRPr/>
            </a:pPr>
            <a:r>
              <a:rPr lang="en-GB" altLang="zh-CN" sz="2400" dirty="0">
                <a:solidFill>
                  <a:srgbClr val="000000"/>
                </a:solidFill>
                <a:latin typeface="Calibri Light"/>
              </a:rPr>
              <a:t>Expert-Parallelism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Each chip handles a subset of experts in parallel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Requires heavy inter-chip communication (dispatch &amp; combine)</a:t>
            </a:r>
            <a:endParaRPr lang="en-GB" altLang="zh-CN" sz="2400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Overlaps communication with kernel execution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Configure with EP-64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8BF283-7E3C-D7EF-9D8E-69D2C2DE81C8}"/>
              </a:ext>
            </a:extLst>
          </p:cNvPr>
          <p:cNvSpPr/>
          <p:nvPr/>
        </p:nvSpPr>
        <p:spPr>
          <a:xfrm>
            <a:off x="9092364" y="419202"/>
            <a:ext cx="896301" cy="785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SoftHier</a:t>
            </a:r>
          </a:p>
          <a:p>
            <a:pPr algn="ctr"/>
            <a:r>
              <a:rPr lang="en-GB" dirty="0"/>
              <a:t>Chip 0</a:t>
            </a:r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7AF246-4CC5-AEB7-BF5D-394E0BBB94AC}"/>
              </a:ext>
            </a:extLst>
          </p:cNvPr>
          <p:cNvSpPr/>
          <p:nvPr/>
        </p:nvSpPr>
        <p:spPr>
          <a:xfrm>
            <a:off x="9092364" y="1333602"/>
            <a:ext cx="896301" cy="785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SoftHier</a:t>
            </a:r>
          </a:p>
          <a:p>
            <a:pPr algn="ctr"/>
            <a:r>
              <a:rPr lang="en-GB" dirty="0"/>
              <a:t>Chip 1</a:t>
            </a:r>
            <a:endParaRPr lang="en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4DC5A3-28FE-326E-6214-60B026BA9F45}"/>
              </a:ext>
            </a:extLst>
          </p:cNvPr>
          <p:cNvSpPr/>
          <p:nvPr/>
        </p:nvSpPr>
        <p:spPr>
          <a:xfrm>
            <a:off x="9092364" y="2248002"/>
            <a:ext cx="896301" cy="785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SoftHier</a:t>
            </a:r>
          </a:p>
          <a:p>
            <a:pPr algn="ctr"/>
            <a:r>
              <a:rPr lang="en-GB" dirty="0"/>
              <a:t>Chip 2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901573-A45F-3F31-95F4-89DB42F5F7FF}"/>
              </a:ext>
            </a:extLst>
          </p:cNvPr>
          <p:cNvSpPr/>
          <p:nvPr/>
        </p:nvSpPr>
        <p:spPr>
          <a:xfrm>
            <a:off x="9092363" y="3340969"/>
            <a:ext cx="896301" cy="7851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SoftHier</a:t>
            </a:r>
          </a:p>
          <a:p>
            <a:pPr algn="ctr"/>
            <a:r>
              <a:rPr lang="en-GB" dirty="0"/>
              <a:t>Chip 63</a:t>
            </a:r>
            <a:endParaRPr lang="en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2B052-260D-C82D-EA6E-49A351ECDAB2}"/>
              </a:ext>
            </a:extLst>
          </p:cNvPr>
          <p:cNvSpPr txBox="1"/>
          <p:nvPr/>
        </p:nvSpPr>
        <p:spPr>
          <a:xfrm>
            <a:off x="9319419" y="2993436"/>
            <a:ext cx="802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b="1" dirty="0">
                <a:solidFill>
                  <a:srgbClr val="000000"/>
                </a:solidFill>
                <a:latin typeface="Calibri Light"/>
              </a:rPr>
              <a:t>……</a:t>
            </a:r>
            <a:endParaRPr lang="en-CH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B02F3-F703-0E3A-4DFA-065DE53ED2F2}"/>
              </a:ext>
            </a:extLst>
          </p:cNvPr>
          <p:cNvSpPr/>
          <p:nvPr/>
        </p:nvSpPr>
        <p:spPr>
          <a:xfrm rot="5400000">
            <a:off x="8722241" y="2126017"/>
            <a:ext cx="3706957" cy="29332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C2C Interconnect</a:t>
            </a:r>
            <a:endParaRPr lang="en-CH" dirty="0">
              <a:solidFill>
                <a:schemeClr val="tx2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3EB251-080B-048F-086C-BE305601CBDF}"/>
              </a:ext>
            </a:extLst>
          </p:cNvPr>
          <p:cNvCxnSpPr/>
          <p:nvPr/>
        </p:nvCxnSpPr>
        <p:spPr>
          <a:xfrm>
            <a:off x="9988664" y="698232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72FF611-809C-9B2F-7292-3E2C5F2AFA6B}"/>
              </a:ext>
            </a:extLst>
          </p:cNvPr>
          <p:cNvCxnSpPr/>
          <p:nvPr/>
        </p:nvCxnSpPr>
        <p:spPr>
          <a:xfrm flipH="1">
            <a:off x="9988664" y="940453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BFC378-A033-07D7-356F-808B11A4E45C}"/>
              </a:ext>
            </a:extLst>
          </p:cNvPr>
          <p:cNvCxnSpPr/>
          <p:nvPr/>
        </p:nvCxnSpPr>
        <p:spPr>
          <a:xfrm>
            <a:off x="9988664" y="1595699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B5FA0D-21B1-9463-CDF1-3FD4FE3456D3}"/>
              </a:ext>
            </a:extLst>
          </p:cNvPr>
          <p:cNvCxnSpPr/>
          <p:nvPr/>
        </p:nvCxnSpPr>
        <p:spPr>
          <a:xfrm flipH="1">
            <a:off x="9988664" y="1837920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2A40E-EEED-6341-199D-ED02491DD439}"/>
              </a:ext>
            </a:extLst>
          </p:cNvPr>
          <p:cNvCxnSpPr/>
          <p:nvPr/>
        </p:nvCxnSpPr>
        <p:spPr>
          <a:xfrm>
            <a:off x="9988664" y="2493166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2ABE379-BA22-D267-DDF4-7BD0B3FA9A49}"/>
              </a:ext>
            </a:extLst>
          </p:cNvPr>
          <p:cNvCxnSpPr/>
          <p:nvPr/>
        </p:nvCxnSpPr>
        <p:spPr>
          <a:xfrm flipH="1">
            <a:off x="9988664" y="2735387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91031A0-EFD8-F4D9-B067-AF172441B6C0}"/>
              </a:ext>
            </a:extLst>
          </p:cNvPr>
          <p:cNvCxnSpPr/>
          <p:nvPr/>
        </p:nvCxnSpPr>
        <p:spPr>
          <a:xfrm>
            <a:off x="9988664" y="3602300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4343DE-4CB9-B5A2-9406-71E12C300EE7}"/>
              </a:ext>
            </a:extLst>
          </p:cNvPr>
          <p:cNvCxnSpPr/>
          <p:nvPr/>
        </p:nvCxnSpPr>
        <p:spPr>
          <a:xfrm flipH="1">
            <a:off x="9988664" y="3844521"/>
            <a:ext cx="4403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4529F0F-8673-6E10-F63C-174D0B5C97C3}"/>
              </a:ext>
            </a:extLst>
          </p:cNvPr>
          <p:cNvSpPr/>
          <p:nvPr/>
        </p:nvSpPr>
        <p:spPr>
          <a:xfrm>
            <a:off x="8075812" y="428803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0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47C01B3B-8314-E470-C2C1-29DB54D1FD30}"/>
              </a:ext>
            </a:extLst>
          </p:cNvPr>
          <p:cNvSpPr/>
          <p:nvPr/>
        </p:nvSpPr>
        <p:spPr>
          <a:xfrm>
            <a:off x="8075812" y="609916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1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7A06291E-FA82-EAC2-4DF3-9BE5D719EA1D}"/>
              </a:ext>
            </a:extLst>
          </p:cNvPr>
          <p:cNvSpPr/>
          <p:nvPr/>
        </p:nvSpPr>
        <p:spPr>
          <a:xfrm>
            <a:off x="8075812" y="791029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2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5427E519-1008-B8AE-A404-F372574CB7D8}"/>
              </a:ext>
            </a:extLst>
          </p:cNvPr>
          <p:cNvSpPr/>
          <p:nvPr/>
        </p:nvSpPr>
        <p:spPr>
          <a:xfrm>
            <a:off x="8075812" y="972142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3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868AC546-1EB5-6991-8E62-9A6414A09BBD}"/>
              </a:ext>
            </a:extLst>
          </p:cNvPr>
          <p:cNvSpPr/>
          <p:nvPr/>
        </p:nvSpPr>
        <p:spPr>
          <a:xfrm>
            <a:off x="8075812" y="1334368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4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289EEA6-44EC-6BFF-18DA-C49BFE403DEE}"/>
              </a:ext>
            </a:extLst>
          </p:cNvPr>
          <p:cNvSpPr/>
          <p:nvPr/>
        </p:nvSpPr>
        <p:spPr>
          <a:xfrm>
            <a:off x="8075812" y="1515481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5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596D40D4-6CBB-99C8-8F50-A8EF87EDDB7D}"/>
              </a:ext>
            </a:extLst>
          </p:cNvPr>
          <p:cNvSpPr/>
          <p:nvPr/>
        </p:nvSpPr>
        <p:spPr>
          <a:xfrm>
            <a:off x="8075812" y="1696594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6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6BD5ACC4-08FF-7DFF-5066-176471D3490F}"/>
              </a:ext>
            </a:extLst>
          </p:cNvPr>
          <p:cNvSpPr/>
          <p:nvPr/>
        </p:nvSpPr>
        <p:spPr>
          <a:xfrm>
            <a:off x="8075812" y="1877707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7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A8C923A-45C2-AA82-6AFD-750FAFCEA3CE}"/>
              </a:ext>
            </a:extLst>
          </p:cNvPr>
          <p:cNvSpPr/>
          <p:nvPr/>
        </p:nvSpPr>
        <p:spPr>
          <a:xfrm>
            <a:off x="8075812" y="2254292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8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23C8B8-D8ED-F766-CD7A-2B8194FBFF4B}"/>
              </a:ext>
            </a:extLst>
          </p:cNvPr>
          <p:cNvSpPr/>
          <p:nvPr/>
        </p:nvSpPr>
        <p:spPr>
          <a:xfrm>
            <a:off x="8075812" y="2435405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9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70F3E7-8838-94AB-412C-6B12D9B7219A}"/>
              </a:ext>
            </a:extLst>
          </p:cNvPr>
          <p:cNvSpPr/>
          <p:nvPr/>
        </p:nvSpPr>
        <p:spPr>
          <a:xfrm>
            <a:off x="8075812" y="2616518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10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5D16B0-DF03-1726-09FF-44B5B09F2A5A}"/>
              </a:ext>
            </a:extLst>
          </p:cNvPr>
          <p:cNvSpPr/>
          <p:nvPr/>
        </p:nvSpPr>
        <p:spPr>
          <a:xfrm>
            <a:off x="8075812" y="2797631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11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8E2CDB6-1F35-CAD6-4037-5814C8C023D4}"/>
              </a:ext>
            </a:extLst>
          </p:cNvPr>
          <p:cNvSpPr/>
          <p:nvPr/>
        </p:nvSpPr>
        <p:spPr>
          <a:xfrm>
            <a:off x="8075812" y="3350571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252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DB6DB1C-9761-B7B2-3FA4-34E86E4129F7}"/>
              </a:ext>
            </a:extLst>
          </p:cNvPr>
          <p:cNvSpPr/>
          <p:nvPr/>
        </p:nvSpPr>
        <p:spPr>
          <a:xfrm>
            <a:off x="8075812" y="3531684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253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39200A9-06C5-D33D-F185-25ED481A7948}"/>
              </a:ext>
            </a:extLst>
          </p:cNvPr>
          <p:cNvSpPr/>
          <p:nvPr/>
        </p:nvSpPr>
        <p:spPr>
          <a:xfrm>
            <a:off x="8075812" y="3712797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254</a:t>
            </a:r>
            <a:endParaRPr lang="en-CH" sz="1100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9365B60-F518-53A8-522B-A2FA5A6E1622}"/>
              </a:ext>
            </a:extLst>
          </p:cNvPr>
          <p:cNvSpPr/>
          <p:nvPr/>
        </p:nvSpPr>
        <p:spPr>
          <a:xfrm>
            <a:off x="8075812" y="3893910"/>
            <a:ext cx="938264" cy="16191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2"/>
                </a:solidFill>
              </a:rPr>
              <a:t>Expert 255</a:t>
            </a:r>
            <a:endParaRPr lang="en-CH" sz="1100" dirty="0">
              <a:solidFill>
                <a:schemeClr val="tx2"/>
              </a:solidFill>
            </a:endParaRPr>
          </a:p>
        </p:txBody>
      </p: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255C7140-005D-8B5B-8E9A-766BB65ECA20}"/>
              </a:ext>
            </a:extLst>
          </p:cNvPr>
          <p:cNvCxnSpPr>
            <a:cxnSpLocks/>
          </p:cNvCxnSpPr>
          <p:nvPr/>
        </p:nvCxnSpPr>
        <p:spPr>
          <a:xfrm>
            <a:off x="2043242" y="5857469"/>
            <a:ext cx="9780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46AE0A36-5221-B040-40A8-A427E4E95186}"/>
              </a:ext>
            </a:extLst>
          </p:cNvPr>
          <p:cNvSpPr txBox="1"/>
          <p:nvPr/>
        </p:nvSpPr>
        <p:spPr>
          <a:xfrm>
            <a:off x="8502662" y="5921224"/>
            <a:ext cx="5897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libri Light"/>
              </a:rPr>
              <a:t>Time</a:t>
            </a:r>
            <a:endParaRPr lang="en-CH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8148D-1314-D910-01BF-236BF1DB4CB6}"/>
              </a:ext>
            </a:extLst>
          </p:cNvPr>
          <p:cNvSpPr txBox="1"/>
          <p:nvPr/>
        </p:nvSpPr>
        <p:spPr>
          <a:xfrm>
            <a:off x="316499" y="5269129"/>
            <a:ext cx="164705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libri Light"/>
              </a:rPr>
              <a:t>C2C Communication</a:t>
            </a:r>
            <a:endParaRPr lang="en-C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39DD1-68A5-D11D-0531-5DB45F4D36E3}"/>
              </a:ext>
            </a:extLst>
          </p:cNvPr>
          <p:cNvSpPr txBox="1"/>
          <p:nvPr/>
        </p:nvSpPr>
        <p:spPr>
          <a:xfrm>
            <a:off x="316499" y="4858981"/>
            <a:ext cx="164705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libri Light"/>
              </a:rPr>
              <a:t>Kernel Compute</a:t>
            </a:r>
            <a:endParaRPr lang="en-CH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FA7247-616D-A024-D6AB-9E4CB66476F7}"/>
              </a:ext>
            </a:extLst>
          </p:cNvPr>
          <p:cNvSpPr/>
          <p:nvPr/>
        </p:nvSpPr>
        <p:spPr>
          <a:xfrm>
            <a:off x="2043241" y="4889150"/>
            <a:ext cx="2384379" cy="2776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MLA + Shared Expert + Gate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99EC7-7B65-84FC-85C5-B02F1590B9B4}"/>
              </a:ext>
            </a:extLst>
          </p:cNvPr>
          <p:cNvSpPr/>
          <p:nvPr/>
        </p:nvSpPr>
        <p:spPr>
          <a:xfrm>
            <a:off x="4427620" y="4889150"/>
            <a:ext cx="2384379" cy="2776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MLA + Shared Expert + Gate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82708-E445-4843-50CF-B0EC398094D1}"/>
              </a:ext>
            </a:extLst>
          </p:cNvPr>
          <p:cNvSpPr/>
          <p:nvPr/>
        </p:nvSpPr>
        <p:spPr>
          <a:xfrm>
            <a:off x="6812000" y="4889151"/>
            <a:ext cx="1167344" cy="2776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Routed Expert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C3D6D6-B06D-5B74-DA62-A288FD24C571}"/>
              </a:ext>
            </a:extLst>
          </p:cNvPr>
          <p:cNvSpPr/>
          <p:nvPr/>
        </p:nvSpPr>
        <p:spPr>
          <a:xfrm>
            <a:off x="7979344" y="4889151"/>
            <a:ext cx="1167344" cy="2776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Routed Expert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EB1683-4DFE-2D11-667B-45932900D88F}"/>
              </a:ext>
            </a:extLst>
          </p:cNvPr>
          <p:cNvSpPr/>
          <p:nvPr/>
        </p:nvSpPr>
        <p:spPr>
          <a:xfrm>
            <a:off x="4547374" y="5299299"/>
            <a:ext cx="785022" cy="27760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Dispatch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F51A4-B457-4E2C-3435-8253C3F58198}"/>
              </a:ext>
            </a:extLst>
          </p:cNvPr>
          <p:cNvSpPr/>
          <p:nvPr/>
        </p:nvSpPr>
        <p:spPr>
          <a:xfrm>
            <a:off x="6859606" y="5299299"/>
            <a:ext cx="785022" cy="277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Dispatch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5D008C-26FC-B214-4A85-C67C7460A603}"/>
              </a:ext>
            </a:extLst>
          </p:cNvPr>
          <p:cNvSpPr/>
          <p:nvPr/>
        </p:nvSpPr>
        <p:spPr>
          <a:xfrm>
            <a:off x="8030940" y="5299299"/>
            <a:ext cx="853178" cy="27760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Combine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131222-3EBA-A933-E51F-F680EC4C8B45}"/>
              </a:ext>
            </a:extLst>
          </p:cNvPr>
          <p:cNvSpPr/>
          <p:nvPr/>
        </p:nvSpPr>
        <p:spPr>
          <a:xfrm>
            <a:off x="9268439" y="5299299"/>
            <a:ext cx="853178" cy="277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Combine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9272E8-730B-A26D-31E5-55FD8C382360}"/>
              </a:ext>
            </a:extLst>
          </p:cNvPr>
          <p:cNvSpPr/>
          <p:nvPr/>
        </p:nvSpPr>
        <p:spPr>
          <a:xfrm>
            <a:off x="9144001" y="4889150"/>
            <a:ext cx="2384379" cy="27760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2"/>
                </a:solidFill>
              </a:rPr>
              <a:t>MLA + Shared Expert + Gate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CB3F4B-3996-FCB1-CA62-86DC1A125FD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224037" y="5166757"/>
            <a:ext cx="323337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A3E05A7-DEDB-8459-9AAB-3755FA62EEAD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5332396" y="5166757"/>
            <a:ext cx="1728804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3B18AEB-FBE3-287B-B069-CEC47817BFDA}"/>
              </a:ext>
            </a:extLst>
          </p:cNvPr>
          <p:cNvCxnSpPr>
            <a:endCxn id="17" idx="1"/>
          </p:cNvCxnSpPr>
          <p:nvPr/>
        </p:nvCxnSpPr>
        <p:spPr>
          <a:xfrm>
            <a:off x="6597650" y="5166757"/>
            <a:ext cx="261956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C6A26B-97FA-2968-FF50-0E219EF555C7}"/>
              </a:ext>
            </a:extLst>
          </p:cNvPr>
          <p:cNvCxnSpPr>
            <a:stCxn id="17" idx="3"/>
          </p:cNvCxnSpPr>
          <p:nvPr/>
        </p:nvCxnSpPr>
        <p:spPr>
          <a:xfrm flipV="1">
            <a:off x="7644628" y="5166757"/>
            <a:ext cx="527822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E0B027F-B11F-9E72-F5FD-D5A283A29B7C}"/>
              </a:ext>
            </a:extLst>
          </p:cNvPr>
          <p:cNvCxnSpPr>
            <a:endCxn id="18" idx="1"/>
          </p:cNvCxnSpPr>
          <p:nvPr/>
        </p:nvCxnSpPr>
        <p:spPr>
          <a:xfrm>
            <a:off x="7908539" y="5166757"/>
            <a:ext cx="122401" cy="27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B8DED27-9C1D-2506-0215-DC8B8D871C8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8884118" y="5134760"/>
            <a:ext cx="435301" cy="30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DC74D65-A9A6-D4F0-ACCA-95393D80F52A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9077224" y="5198754"/>
            <a:ext cx="191215" cy="239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302039C-BE07-9E47-9ED9-C82AC5790533}"/>
              </a:ext>
            </a:extLst>
          </p:cNvPr>
          <p:cNvCxnSpPr>
            <a:cxnSpLocks/>
          </p:cNvCxnSpPr>
          <p:nvPr/>
        </p:nvCxnSpPr>
        <p:spPr>
          <a:xfrm flipV="1">
            <a:off x="10118539" y="5267302"/>
            <a:ext cx="1599958" cy="17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50D67D1-3F96-7FE0-380C-5D5CEA16E76A}"/>
              </a:ext>
            </a:extLst>
          </p:cNvPr>
          <p:cNvSpPr/>
          <p:nvPr/>
        </p:nvSpPr>
        <p:spPr>
          <a:xfrm>
            <a:off x="4224037" y="5230511"/>
            <a:ext cx="6136115" cy="44479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095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39D090BC-F898-D3D4-E26F-CDBE7312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2A857B57-0412-DB45-AD96-E0508DE53103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GB" sz="3200" dirty="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Previous</a:t>
            </a:r>
            <a:r>
              <a:rPr lang="en-GB" sz="3200" b="0" i="0" u="none" strike="noStrike" cap="none" dirty="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3200" dirty="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GB" sz="3200" b="0" i="0" u="none" strike="noStrike" cap="none" dirty="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nalyse Network-on-Interposer with GVSoC NoC Model</a:t>
            </a:r>
            <a:endParaRPr sz="32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6738112E-CC8B-6189-EF1B-25EB0A93977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91A6D92-FC77-F3F3-ECBF-7187FF325760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4989423" cy="55595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Motivation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C2C communication need to overlap with kernel computation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Supposing we connect chips with on-chip routers on active interposer, with a </a:t>
            </a:r>
            <a:r>
              <a:rPr lang="en-GB" altLang="zh-CN" sz="1977" b="1" dirty="0">
                <a:solidFill>
                  <a:srgbClr val="000000"/>
                </a:solidFill>
                <a:latin typeface="Calibri Light"/>
              </a:rPr>
              <a:t>2D Mesh</a:t>
            </a: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Analyse the link BW required</a:t>
            </a:r>
          </a:p>
          <a:p>
            <a:pPr>
              <a:defRPr/>
            </a:pPr>
            <a:r>
              <a:rPr lang="en-GB" altLang="zh-CN" sz="2400" b="1" dirty="0">
                <a:solidFill>
                  <a:srgbClr val="000000"/>
                </a:solidFill>
                <a:latin typeface="Calibri Light"/>
              </a:rPr>
              <a:t>Drawback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Not using the real DeepSeek </a:t>
            </a: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 distribution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D2DLink has different characteristics than link in a NoC</a:t>
            </a:r>
            <a:endParaRPr lang="en-GB" altLang="zh-CN" sz="1765" dirty="0">
              <a:solidFill>
                <a:srgbClr val="000000"/>
              </a:solidFill>
              <a:latin typeface="Calibri Light"/>
            </a:endParaRP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Very long latency, &gt;200ns</a:t>
            </a: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Normally use credit-based flow control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Need to discuss with more topologies rather than 2D Mesh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34D120-60C1-BE10-349A-9F672FA4800A}"/>
              </a:ext>
            </a:extLst>
          </p:cNvPr>
          <p:cNvSpPr/>
          <p:nvPr/>
        </p:nvSpPr>
        <p:spPr>
          <a:xfrm>
            <a:off x="5982115" y="1690524"/>
            <a:ext cx="2639845" cy="276710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9AF00-8090-B40E-47BF-3B3FE3292DB8}"/>
              </a:ext>
            </a:extLst>
          </p:cNvPr>
          <p:cNvSpPr/>
          <p:nvPr/>
        </p:nvSpPr>
        <p:spPr>
          <a:xfrm>
            <a:off x="5982115" y="1690524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DDE4A7-FBFC-AB54-A2E5-151AF7D58F6D}"/>
              </a:ext>
            </a:extLst>
          </p:cNvPr>
          <p:cNvSpPr/>
          <p:nvPr/>
        </p:nvSpPr>
        <p:spPr>
          <a:xfrm>
            <a:off x="7181904" y="1690524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76015-DBAC-3BF3-24D7-E213851F2D90}"/>
              </a:ext>
            </a:extLst>
          </p:cNvPr>
          <p:cNvSpPr/>
          <p:nvPr/>
        </p:nvSpPr>
        <p:spPr>
          <a:xfrm>
            <a:off x="8381694" y="1690524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A2AB48-4106-D7E7-B5AA-CD5681943557}"/>
              </a:ext>
            </a:extLst>
          </p:cNvPr>
          <p:cNvSpPr/>
          <p:nvPr/>
        </p:nvSpPr>
        <p:spPr>
          <a:xfrm>
            <a:off x="5982115" y="2890211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CCCA6F-3C16-9C04-73D7-EC75C0B1DFA4}"/>
              </a:ext>
            </a:extLst>
          </p:cNvPr>
          <p:cNvSpPr/>
          <p:nvPr/>
        </p:nvSpPr>
        <p:spPr>
          <a:xfrm>
            <a:off x="7181904" y="2890211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EFD103-E7C8-CA78-8198-892BAEE3267C}"/>
              </a:ext>
            </a:extLst>
          </p:cNvPr>
          <p:cNvSpPr/>
          <p:nvPr/>
        </p:nvSpPr>
        <p:spPr>
          <a:xfrm>
            <a:off x="8381694" y="2890211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D0D4DE-2DA7-17EF-C15E-14A125685973}"/>
              </a:ext>
            </a:extLst>
          </p:cNvPr>
          <p:cNvSpPr/>
          <p:nvPr/>
        </p:nvSpPr>
        <p:spPr>
          <a:xfrm>
            <a:off x="5982115" y="4193660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C92FFBF-E875-993B-2948-A8B34685FAE6}"/>
              </a:ext>
            </a:extLst>
          </p:cNvPr>
          <p:cNvSpPr/>
          <p:nvPr/>
        </p:nvSpPr>
        <p:spPr>
          <a:xfrm>
            <a:off x="7181904" y="4193660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12F0B7-F511-E261-A3FA-8793932C28F9}"/>
              </a:ext>
            </a:extLst>
          </p:cNvPr>
          <p:cNvSpPr/>
          <p:nvPr/>
        </p:nvSpPr>
        <p:spPr>
          <a:xfrm>
            <a:off x="8381694" y="4193660"/>
            <a:ext cx="240266" cy="2639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2"/>
                </a:solidFill>
              </a:rPr>
              <a:t>R</a:t>
            </a:r>
            <a:endParaRPr lang="en-CH" sz="900" dirty="0">
              <a:solidFill>
                <a:schemeClr val="tx2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A1074B-E0DF-0529-733B-DB506E96C787}"/>
              </a:ext>
            </a:extLst>
          </p:cNvPr>
          <p:cNvCxnSpPr>
            <a:cxnSpLocks/>
          </p:cNvCxnSpPr>
          <p:nvPr/>
        </p:nvCxnSpPr>
        <p:spPr>
          <a:xfrm flipH="1" flipV="1">
            <a:off x="5847453" y="161473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3D5B58-8F9F-5FDF-13FA-8B6C1D3849A9}"/>
              </a:ext>
            </a:extLst>
          </p:cNvPr>
          <p:cNvCxnSpPr>
            <a:cxnSpLocks/>
          </p:cNvCxnSpPr>
          <p:nvPr/>
        </p:nvCxnSpPr>
        <p:spPr>
          <a:xfrm flipH="1" flipV="1">
            <a:off x="7047242" y="161473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176552-37D1-D693-4FF8-0F2EB9BE0C62}"/>
              </a:ext>
            </a:extLst>
          </p:cNvPr>
          <p:cNvCxnSpPr>
            <a:cxnSpLocks/>
          </p:cNvCxnSpPr>
          <p:nvPr/>
        </p:nvCxnSpPr>
        <p:spPr>
          <a:xfrm flipH="1" flipV="1">
            <a:off x="8247032" y="161473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4399C6-BBC3-FF88-70ED-FD07032B3CD6}"/>
              </a:ext>
            </a:extLst>
          </p:cNvPr>
          <p:cNvCxnSpPr>
            <a:cxnSpLocks/>
          </p:cNvCxnSpPr>
          <p:nvPr/>
        </p:nvCxnSpPr>
        <p:spPr>
          <a:xfrm flipH="1" flipV="1">
            <a:off x="5847453" y="2836759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55F979-E4BD-1729-7969-4CB7CDFE02BC}"/>
              </a:ext>
            </a:extLst>
          </p:cNvPr>
          <p:cNvCxnSpPr>
            <a:cxnSpLocks/>
          </p:cNvCxnSpPr>
          <p:nvPr/>
        </p:nvCxnSpPr>
        <p:spPr>
          <a:xfrm flipH="1" flipV="1">
            <a:off x="7047242" y="2836759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BAC6B1-2478-F8BB-5BCC-01AF6EE1514B}"/>
              </a:ext>
            </a:extLst>
          </p:cNvPr>
          <p:cNvCxnSpPr>
            <a:cxnSpLocks/>
          </p:cNvCxnSpPr>
          <p:nvPr/>
        </p:nvCxnSpPr>
        <p:spPr>
          <a:xfrm flipH="1" flipV="1">
            <a:off x="8247032" y="2836759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886833-AF90-8D0E-DAAE-560D404B47EA}"/>
              </a:ext>
            </a:extLst>
          </p:cNvPr>
          <p:cNvCxnSpPr>
            <a:cxnSpLocks/>
          </p:cNvCxnSpPr>
          <p:nvPr/>
        </p:nvCxnSpPr>
        <p:spPr>
          <a:xfrm flipH="1" flipV="1">
            <a:off x="5847453" y="4101509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B8B305-C2E8-7CF0-29A3-410236F23A39}"/>
              </a:ext>
            </a:extLst>
          </p:cNvPr>
          <p:cNvCxnSpPr>
            <a:cxnSpLocks/>
          </p:cNvCxnSpPr>
          <p:nvPr/>
        </p:nvCxnSpPr>
        <p:spPr>
          <a:xfrm flipH="1" flipV="1">
            <a:off x="7047242" y="4101509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1E988E-3435-64A7-4FA6-9EE5A68EE44C}"/>
              </a:ext>
            </a:extLst>
          </p:cNvPr>
          <p:cNvCxnSpPr>
            <a:cxnSpLocks/>
          </p:cNvCxnSpPr>
          <p:nvPr/>
        </p:nvCxnSpPr>
        <p:spPr>
          <a:xfrm flipH="1" flipV="1">
            <a:off x="8247032" y="4101509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1DDF2F-42B4-F7A6-E55A-B4088AADCCC4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222381" y="1822508"/>
            <a:ext cx="959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A35F12D-C1A1-9EF7-3590-E8571B521E42}"/>
              </a:ext>
            </a:extLst>
          </p:cNvPr>
          <p:cNvCxnSpPr/>
          <p:nvPr/>
        </p:nvCxnSpPr>
        <p:spPr>
          <a:xfrm>
            <a:off x="7422171" y="1822508"/>
            <a:ext cx="959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B82C4C2-C44C-7CF9-53D0-41539A3C9B12}"/>
              </a:ext>
            </a:extLst>
          </p:cNvPr>
          <p:cNvCxnSpPr/>
          <p:nvPr/>
        </p:nvCxnSpPr>
        <p:spPr>
          <a:xfrm>
            <a:off x="6222381" y="3031047"/>
            <a:ext cx="959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5DD6AF-E91F-BEF2-8954-8A155F566E66}"/>
              </a:ext>
            </a:extLst>
          </p:cNvPr>
          <p:cNvCxnSpPr/>
          <p:nvPr/>
        </p:nvCxnSpPr>
        <p:spPr>
          <a:xfrm>
            <a:off x="7422171" y="3031047"/>
            <a:ext cx="959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D6B3147-A7C8-6AA6-156A-85CB5BC4DD83}"/>
              </a:ext>
            </a:extLst>
          </p:cNvPr>
          <p:cNvCxnSpPr/>
          <p:nvPr/>
        </p:nvCxnSpPr>
        <p:spPr>
          <a:xfrm>
            <a:off x="6222381" y="4337246"/>
            <a:ext cx="959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58DC72C-912B-B468-1014-F38A0182FE72}"/>
              </a:ext>
            </a:extLst>
          </p:cNvPr>
          <p:cNvCxnSpPr/>
          <p:nvPr/>
        </p:nvCxnSpPr>
        <p:spPr>
          <a:xfrm>
            <a:off x="7422171" y="4337246"/>
            <a:ext cx="9595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4AE0A2-1EE1-E716-1ED0-535A4245A927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6102248" y="1954492"/>
            <a:ext cx="0" cy="935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278467-FFE9-6175-59FD-A24A03DE3ABE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102248" y="3154179"/>
            <a:ext cx="0" cy="1023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E77BA6-E3B4-9954-97F9-F6192C0D3DEF}"/>
              </a:ext>
            </a:extLst>
          </p:cNvPr>
          <p:cNvCxnSpPr>
            <a:cxnSpLocks/>
          </p:cNvCxnSpPr>
          <p:nvPr/>
        </p:nvCxnSpPr>
        <p:spPr>
          <a:xfrm>
            <a:off x="7302038" y="3154179"/>
            <a:ext cx="0" cy="1023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1B6DA7-7C01-9756-C4B8-DD380F63D758}"/>
              </a:ext>
            </a:extLst>
          </p:cNvPr>
          <p:cNvCxnSpPr>
            <a:cxnSpLocks/>
          </p:cNvCxnSpPr>
          <p:nvPr/>
        </p:nvCxnSpPr>
        <p:spPr>
          <a:xfrm>
            <a:off x="8516356" y="3154179"/>
            <a:ext cx="0" cy="10231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B92B747-E0D1-C487-30FD-05D89459D80A}"/>
              </a:ext>
            </a:extLst>
          </p:cNvPr>
          <p:cNvCxnSpPr>
            <a:cxnSpLocks/>
          </p:cNvCxnSpPr>
          <p:nvPr/>
        </p:nvCxnSpPr>
        <p:spPr>
          <a:xfrm>
            <a:off x="7296145" y="1954492"/>
            <a:ext cx="0" cy="935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FA9B5B-B1AC-2378-6961-08B3414923F5}"/>
              </a:ext>
            </a:extLst>
          </p:cNvPr>
          <p:cNvCxnSpPr>
            <a:cxnSpLocks/>
          </p:cNvCxnSpPr>
          <p:nvPr/>
        </p:nvCxnSpPr>
        <p:spPr>
          <a:xfrm>
            <a:off x="8513853" y="1954492"/>
            <a:ext cx="0" cy="9357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1C10513-F1C2-B64D-510C-B82E78F9A9D7}"/>
              </a:ext>
            </a:extLst>
          </p:cNvPr>
          <p:cNvSpPr txBox="1"/>
          <p:nvPr/>
        </p:nvSpPr>
        <p:spPr>
          <a:xfrm>
            <a:off x="7366112" y="4414127"/>
            <a:ext cx="11739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900" b="1" dirty="0">
                <a:solidFill>
                  <a:schemeClr val="accent6"/>
                </a:solidFill>
                <a:latin typeface="Calibri Light"/>
              </a:rPr>
              <a:t>Active Interposer</a:t>
            </a:r>
            <a:endParaRPr lang="en-CH" sz="900" b="1" dirty="0">
              <a:solidFill>
                <a:schemeClr val="accent6"/>
              </a:solidFill>
            </a:endParaRPr>
          </a:p>
        </p:txBody>
      </p:sp>
      <p:sp>
        <p:nvSpPr>
          <p:cNvPr id="70" name="Free-form: Shape 69">
            <a:extLst>
              <a:ext uri="{FF2B5EF4-FFF2-40B4-BE49-F238E27FC236}">
                <a16:creationId xmlns:a16="http://schemas.microsoft.com/office/drawing/2014/main" id="{8FB4058B-F858-8A16-ADBA-15B5292ED9B4}"/>
              </a:ext>
            </a:extLst>
          </p:cNvPr>
          <p:cNvSpPr/>
          <p:nvPr/>
        </p:nvSpPr>
        <p:spPr>
          <a:xfrm>
            <a:off x="5847453" y="1402922"/>
            <a:ext cx="3026016" cy="3126621"/>
          </a:xfrm>
          <a:custGeom>
            <a:avLst/>
            <a:gdLst>
              <a:gd name="connsiteX0" fmla="*/ 2574923 w 3026016"/>
              <a:gd name="connsiteY0" fmla="*/ 2668874 h 3126621"/>
              <a:gd name="connsiteX1" fmla="*/ 2457822 w 3026016"/>
              <a:gd name="connsiteY1" fmla="*/ 2785975 h 3126621"/>
              <a:gd name="connsiteX2" fmla="*/ 2574923 w 3026016"/>
              <a:gd name="connsiteY2" fmla="*/ 2903076 h 3126621"/>
              <a:gd name="connsiteX3" fmla="*/ 2692024 w 3026016"/>
              <a:gd name="connsiteY3" fmla="*/ 2785975 h 3126621"/>
              <a:gd name="connsiteX4" fmla="*/ 2574923 w 3026016"/>
              <a:gd name="connsiteY4" fmla="*/ 2668874 h 3126621"/>
              <a:gd name="connsiteX5" fmla="*/ 1368117 w 3026016"/>
              <a:gd name="connsiteY5" fmla="*/ 2668874 h 3126621"/>
              <a:gd name="connsiteX6" fmla="*/ 1251016 w 3026016"/>
              <a:gd name="connsiteY6" fmla="*/ 2785975 h 3126621"/>
              <a:gd name="connsiteX7" fmla="*/ 1368117 w 3026016"/>
              <a:gd name="connsiteY7" fmla="*/ 2903076 h 3126621"/>
              <a:gd name="connsiteX8" fmla="*/ 1485218 w 3026016"/>
              <a:gd name="connsiteY8" fmla="*/ 2785975 h 3126621"/>
              <a:gd name="connsiteX9" fmla="*/ 1368117 w 3026016"/>
              <a:gd name="connsiteY9" fmla="*/ 2668874 h 3126621"/>
              <a:gd name="connsiteX10" fmla="*/ 143315 w 3026016"/>
              <a:gd name="connsiteY10" fmla="*/ 2668874 h 3126621"/>
              <a:gd name="connsiteX11" fmla="*/ 26214 w 3026016"/>
              <a:gd name="connsiteY11" fmla="*/ 2785975 h 3126621"/>
              <a:gd name="connsiteX12" fmla="*/ 143315 w 3026016"/>
              <a:gd name="connsiteY12" fmla="*/ 2903076 h 3126621"/>
              <a:gd name="connsiteX13" fmla="*/ 260416 w 3026016"/>
              <a:gd name="connsiteY13" fmla="*/ 2785975 h 3126621"/>
              <a:gd name="connsiteX14" fmla="*/ 143315 w 3026016"/>
              <a:gd name="connsiteY14" fmla="*/ 2668874 h 3126621"/>
              <a:gd name="connsiteX15" fmla="*/ 2574923 w 3026016"/>
              <a:gd name="connsiteY15" fmla="*/ 1399590 h 3126621"/>
              <a:gd name="connsiteX16" fmla="*/ 2457822 w 3026016"/>
              <a:gd name="connsiteY16" fmla="*/ 1516691 h 3126621"/>
              <a:gd name="connsiteX17" fmla="*/ 2574923 w 3026016"/>
              <a:gd name="connsiteY17" fmla="*/ 1633792 h 3126621"/>
              <a:gd name="connsiteX18" fmla="*/ 2692024 w 3026016"/>
              <a:gd name="connsiteY18" fmla="*/ 1516691 h 3126621"/>
              <a:gd name="connsiteX19" fmla="*/ 2574923 w 3026016"/>
              <a:gd name="connsiteY19" fmla="*/ 1399590 h 3126621"/>
              <a:gd name="connsiteX20" fmla="*/ 1368117 w 3026016"/>
              <a:gd name="connsiteY20" fmla="*/ 1399590 h 3126621"/>
              <a:gd name="connsiteX21" fmla="*/ 1251016 w 3026016"/>
              <a:gd name="connsiteY21" fmla="*/ 1516691 h 3126621"/>
              <a:gd name="connsiteX22" fmla="*/ 1368117 w 3026016"/>
              <a:gd name="connsiteY22" fmla="*/ 1633792 h 3126621"/>
              <a:gd name="connsiteX23" fmla="*/ 1485218 w 3026016"/>
              <a:gd name="connsiteY23" fmla="*/ 1516691 h 3126621"/>
              <a:gd name="connsiteX24" fmla="*/ 1368117 w 3026016"/>
              <a:gd name="connsiteY24" fmla="*/ 1399590 h 3126621"/>
              <a:gd name="connsiteX25" fmla="*/ 143315 w 3026016"/>
              <a:gd name="connsiteY25" fmla="*/ 1399590 h 3126621"/>
              <a:gd name="connsiteX26" fmla="*/ 26214 w 3026016"/>
              <a:gd name="connsiteY26" fmla="*/ 1516691 h 3126621"/>
              <a:gd name="connsiteX27" fmla="*/ 143315 w 3026016"/>
              <a:gd name="connsiteY27" fmla="*/ 1633792 h 3126621"/>
              <a:gd name="connsiteX28" fmla="*/ 260416 w 3026016"/>
              <a:gd name="connsiteY28" fmla="*/ 1516691 h 3126621"/>
              <a:gd name="connsiteX29" fmla="*/ 143315 w 3026016"/>
              <a:gd name="connsiteY29" fmla="*/ 1399590 h 3126621"/>
              <a:gd name="connsiteX30" fmla="*/ 2574923 w 3026016"/>
              <a:gd name="connsiteY30" fmla="*/ 154137 h 3126621"/>
              <a:gd name="connsiteX31" fmla="*/ 2457822 w 3026016"/>
              <a:gd name="connsiteY31" fmla="*/ 271238 h 3126621"/>
              <a:gd name="connsiteX32" fmla="*/ 2574923 w 3026016"/>
              <a:gd name="connsiteY32" fmla="*/ 388339 h 3126621"/>
              <a:gd name="connsiteX33" fmla="*/ 2692024 w 3026016"/>
              <a:gd name="connsiteY33" fmla="*/ 271238 h 3126621"/>
              <a:gd name="connsiteX34" fmla="*/ 2574923 w 3026016"/>
              <a:gd name="connsiteY34" fmla="*/ 154137 h 3126621"/>
              <a:gd name="connsiteX35" fmla="*/ 1368117 w 3026016"/>
              <a:gd name="connsiteY35" fmla="*/ 154137 h 3126621"/>
              <a:gd name="connsiteX36" fmla="*/ 1251016 w 3026016"/>
              <a:gd name="connsiteY36" fmla="*/ 271238 h 3126621"/>
              <a:gd name="connsiteX37" fmla="*/ 1368117 w 3026016"/>
              <a:gd name="connsiteY37" fmla="*/ 388339 h 3126621"/>
              <a:gd name="connsiteX38" fmla="*/ 1485218 w 3026016"/>
              <a:gd name="connsiteY38" fmla="*/ 271238 h 3126621"/>
              <a:gd name="connsiteX39" fmla="*/ 1368117 w 3026016"/>
              <a:gd name="connsiteY39" fmla="*/ 154137 h 3126621"/>
              <a:gd name="connsiteX40" fmla="*/ 143315 w 3026016"/>
              <a:gd name="connsiteY40" fmla="*/ 154137 h 3126621"/>
              <a:gd name="connsiteX41" fmla="*/ 26214 w 3026016"/>
              <a:gd name="connsiteY41" fmla="*/ 271238 h 3126621"/>
              <a:gd name="connsiteX42" fmla="*/ 143315 w 3026016"/>
              <a:gd name="connsiteY42" fmla="*/ 388339 h 3126621"/>
              <a:gd name="connsiteX43" fmla="*/ 260416 w 3026016"/>
              <a:gd name="connsiteY43" fmla="*/ 271238 h 3126621"/>
              <a:gd name="connsiteX44" fmla="*/ 143315 w 3026016"/>
              <a:gd name="connsiteY44" fmla="*/ 154137 h 3126621"/>
              <a:gd name="connsiteX45" fmla="*/ 0 w 3026016"/>
              <a:gd name="connsiteY45" fmla="*/ 0 h 3126621"/>
              <a:gd name="connsiteX46" fmla="*/ 3026016 w 3026016"/>
              <a:gd name="connsiteY46" fmla="*/ 0 h 3126621"/>
              <a:gd name="connsiteX47" fmla="*/ 3026016 w 3026016"/>
              <a:gd name="connsiteY47" fmla="*/ 3126621 h 3126621"/>
              <a:gd name="connsiteX48" fmla="*/ 0 w 3026016"/>
              <a:gd name="connsiteY48" fmla="*/ 3126621 h 3126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3026016" h="3126621">
                <a:moveTo>
                  <a:pt x="2574923" y="2668874"/>
                </a:moveTo>
                <a:cubicBezTo>
                  <a:pt x="2510250" y="2668874"/>
                  <a:pt x="2457822" y="2721302"/>
                  <a:pt x="2457822" y="2785975"/>
                </a:cubicBezTo>
                <a:cubicBezTo>
                  <a:pt x="2457822" y="2850648"/>
                  <a:pt x="2510250" y="2903076"/>
                  <a:pt x="2574923" y="2903076"/>
                </a:cubicBezTo>
                <a:cubicBezTo>
                  <a:pt x="2639596" y="2903076"/>
                  <a:pt x="2692024" y="2850648"/>
                  <a:pt x="2692024" y="2785975"/>
                </a:cubicBezTo>
                <a:cubicBezTo>
                  <a:pt x="2692024" y="2721302"/>
                  <a:pt x="2639596" y="2668874"/>
                  <a:pt x="2574923" y="2668874"/>
                </a:cubicBezTo>
                <a:close/>
                <a:moveTo>
                  <a:pt x="1368117" y="2668874"/>
                </a:moveTo>
                <a:cubicBezTo>
                  <a:pt x="1303444" y="2668874"/>
                  <a:pt x="1251016" y="2721302"/>
                  <a:pt x="1251016" y="2785975"/>
                </a:cubicBezTo>
                <a:cubicBezTo>
                  <a:pt x="1251016" y="2850648"/>
                  <a:pt x="1303444" y="2903076"/>
                  <a:pt x="1368117" y="2903076"/>
                </a:cubicBezTo>
                <a:cubicBezTo>
                  <a:pt x="1432790" y="2903076"/>
                  <a:pt x="1485218" y="2850648"/>
                  <a:pt x="1485218" y="2785975"/>
                </a:cubicBezTo>
                <a:cubicBezTo>
                  <a:pt x="1485218" y="2721302"/>
                  <a:pt x="1432790" y="2668874"/>
                  <a:pt x="1368117" y="2668874"/>
                </a:cubicBezTo>
                <a:close/>
                <a:moveTo>
                  <a:pt x="143315" y="2668874"/>
                </a:moveTo>
                <a:cubicBezTo>
                  <a:pt x="78642" y="2668874"/>
                  <a:pt x="26214" y="2721302"/>
                  <a:pt x="26214" y="2785975"/>
                </a:cubicBezTo>
                <a:cubicBezTo>
                  <a:pt x="26214" y="2850648"/>
                  <a:pt x="78642" y="2903076"/>
                  <a:pt x="143315" y="2903076"/>
                </a:cubicBezTo>
                <a:cubicBezTo>
                  <a:pt x="207988" y="2903076"/>
                  <a:pt x="260416" y="2850648"/>
                  <a:pt x="260416" y="2785975"/>
                </a:cubicBezTo>
                <a:cubicBezTo>
                  <a:pt x="260416" y="2721302"/>
                  <a:pt x="207988" y="2668874"/>
                  <a:pt x="143315" y="2668874"/>
                </a:cubicBezTo>
                <a:close/>
                <a:moveTo>
                  <a:pt x="2574923" y="1399590"/>
                </a:moveTo>
                <a:cubicBezTo>
                  <a:pt x="2510250" y="1399590"/>
                  <a:pt x="2457822" y="1452018"/>
                  <a:pt x="2457822" y="1516691"/>
                </a:cubicBezTo>
                <a:cubicBezTo>
                  <a:pt x="2457822" y="1581364"/>
                  <a:pt x="2510250" y="1633792"/>
                  <a:pt x="2574923" y="1633792"/>
                </a:cubicBezTo>
                <a:cubicBezTo>
                  <a:pt x="2639596" y="1633792"/>
                  <a:pt x="2692024" y="1581364"/>
                  <a:pt x="2692024" y="1516691"/>
                </a:cubicBezTo>
                <a:cubicBezTo>
                  <a:pt x="2692024" y="1452018"/>
                  <a:pt x="2639596" y="1399590"/>
                  <a:pt x="2574923" y="1399590"/>
                </a:cubicBezTo>
                <a:close/>
                <a:moveTo>
                  <a:pt x="1368117" y="1399590"/>
                </a:moveTo>
                <a:cubicBezTo>
                  <a:pt x="1303444" y="1399590"/>
                  <a:pt x="1251016" y="1452018"/>
                  <a:pt x="1251016" y="1516691"/>
                </a:cubicBezTo>
                <a:cubicBezTo>
                  <a:pt x="1251016" y="1581364"/>
                  <a:pt x="1303444" y="1633792"/>
                  <a:pt x="1368117" y="1633792"/>
                </a:cubicBezTo>
                <a:cubicBezTo>
                  <a:pt x="1432790" y="1633792"/>
                  <a:pt x="1485218" y="1581364"/>
                  <a:pt x="1485218" y="1516691"/>
                </a:cubicBezTo>
                <a:cubicBezTo>
                  <a:pt x="1485218" y="1452018"/>
                  <a:pt x="1432790" y="1399590"/>
                  <a:pt x="1368117" y="1399590"/>
                </a:cubicBezTo>
                <a:close/>
                <a:moveTo>
                  <a:pt x="143315" y="1399590"/>
                </a:moveTo>
                <a:cubicBezTo>
                  <a:pt x="78642" y="1399590"/>
                  <a:pt x="26214" y="1452018"/>
                  <a:pt x="26214" y="1516691"/>
                </a:cubicBezTo>
                <a:cubicBezTo>
                  <a:pt x="26214" y="1581364"/>
                  <a:pt x="78642" y="1633792"/>
                  <a:pt x="143315" y="1633792"/>
                </a:cubicBezTo>
                <a:cubicBezTo>
                  <a:pt x="207988" y="1633792"/>
                  <a:pt x="260416" y="1581364"/>
                  <a:pt x="260416" y="1516691"/>
                </a:cubicBezTo>
                <a:cubicBezTo>
                  <a:pt x="260416" y="1452018"/>
                  <a:pt x="207988" y="1399590"/>
                  <a:pt x="143315" y="1399590"/>
                </a:cubicBezTo>
                <a:close/>
                <a:moveTo>
                  <a:pt x="2574923" y="154137"/>
                </a:moveTo>
                <a:cubicBezTo>
                  <a:pt x="2510250" y="154137"/>
                  <a:pt x="2457822" y="206565"/>
                  <a:pt x="2457822" y="271238"/>
                </a:cubicBezTo>
                <a:cubicBezTo>
                  <a:pt x="2457822" y="335911"/>
                  <a:pt x="2510250" y="388339"/>
                  <a:pt x="2574923" y="388339"/>
                </a:cubicBezTo>
                <a:cubicBezTo>
                  <a:pt x="2639596" y="388339"/>
                  <a:pt x="2692024" y="335911"/>
                  <a:pt x="2692024" y="271238"/>
                </a:cubicBezTo>
                <a:cubicBezTo>
                  <a:pt x="2692024" y="206565"/>
                  <a:pt x="2639596" y="154137"/>
                  <a:pt x="2574923" y="154137"/>
                </a:cubicBezTo>
                <a:close/>
                <a:moveTo>
                  <a:pt x="1368117" y="154137"/>
                </a:moveTo>
                <a:cubicBezTo>
                  <a:pt x="1303444" y="154137"/>
                  <a:pt x="1251016" y="206565"/>
                  <a:pt x="1251016" y="271238"/>
                </a:cubicBezTo>
                <a:cubicBezTo>
                  <a:pt x="1251016" y="335911"/>
                  <a:pt x="1303444" y="388339"/>
                  <a:pt x="1368117" y="388339"/>
                </a:cubicBezTo>
                <a:cubicBezTo>
                  <a:pt x="1432790" y="388339"/>
                  <a:pt x="1485218" y="335911"/>
                  <a:pt x="1485218" y="271238"/>
                </a:cubicBezTo>
                <a:cubicBezTo>
                  <a:pt x="1485218" y="206565"/>
                  <a:pt x="1432790" y="154137"/>
                  <a:pt x="1368117" y="154137"/>
                </a:cubicBezTo>
                <a:close/>
                <a:moveTo>
                  <a:pt x="143315" y="154137"/>
                </a:moveTo>
                <a:cubicBezTo>
                  <a:pt x="78642" y="154137"/>
                  <a:pt x="26214" y="206565"/>
                  <a:pt x="26214" y="271238"/>
                </a:cubicBezTo>
                <a:cubicBezTo>
                  <a:pt x="26214" y="335911"/>
                  <a:pt x="78642" y="388339"/>
                  <a:pt x="143315" y="388339"/>
                </a:cubicBezTo>
                <a:cubicBezTo>
                  <a:pt x="207988" y="388339"/>
                  <a:pt x="260416" y="335911"/>
                  <a:pt x="260416" y="271238"/>
                </a:cubicBezTo>
                <a:cubicBezTo>
                  <a:pt x="260416" y="206565"/>
                  <a:pt x="207988" y="154137"/>
                  <a:pt x="143315" y="154137"/>
                </a:cubicBezTo>
                <a:close/>
                <a:moveTo>
                  <a:pt x="0" y="0"/>
                </a:moveTo>
                <a:lnTo>
                  <a:pt x="3026016" y="0"/>
                </a:lnTo>
                <a:lnTo>
                  <a:pt x="3026016" y="3126621"/>
                </a:lnTo>
                <a:lnTo>
                  <a:pt x="0" y="3126621"/>
                </a:lnTo>
                <a:close/>
              </a:path>
            </a:pathLst>
          </a:custGeom>
          <a:solidFill>
            <a:schemeClr val="tx2">
              <a:lumMod val="6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 sz="9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36A961-4CF5-A18D-3A01-C7ED20C3C6C8}"/>
              </a:ext>
            </a:extLst>
          </p:cNvPr>
          <p:cNvSpPr/>
          <p:nvPr/>
        </p:nvSpPr>
        <p:spPr>
          <a:xfrm>
            <a:off x="5451204" y="1002661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0</a:t>
            </a:r>
            <a:endParaRPr lang="en-CH" sz="9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ADC946-0406-6ED0-A52E-8C2A2BCD927B}"/>
              </a:ext>
            </a:extLst>
          </p:cNvPr>
          <p:cNvSpPr/>
          <p:nvPr/>
        </p:nvSpPr>
        <p:spPr>
          <a:xfrm>
            <a:off x="6665522" y="1002661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1</a:t>
            </a:r>
            <a:endParaRPr lang="en-CH" sz="9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935740-4F58-AC2C-5910-A56BB8BA4037}"/>
              </a:ext>
            </a:extLst>
          </p:cNvPr>
          <p:cNvSpPr/>
          <p:nvPr/>
        </p:nvSpPr>
        <p:spPr>
          <a:xfrm>
            <a:off x="7879841" y="1002661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2</a:t>
            </a:r>
            <a:endParaRPr lang="en-CH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C951E3-5637-D463-033C-1DC4006520A3}"/>
              </a:ext>
            </a:extLst>
          </p:cNvPr>
          <p:cNvSpPr/>
          <p:nvPr/>
        </p:nvSpPr>
        <p:spPr>
          <a:xfrm>
            <a:off x="5451204" y="2247694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3</a:t>
            </a:r>
            <a:endParaRPr lang="en-CH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867E5F-F4CC-E258-A075-2150297D029B}"/>
              </a:ext>
            </a:extLst>
          </p:cNvPr>
          <p:cNvSpPr/>
          <p:nvPr/>
        </p:nvSpPr>
        <p:spPr>
          <a:xfrm>
            <a:off x="6665522" y="2247694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4</a:t>
            </a:r>
            <a:endParaRPr lang="en-CH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3FDB0-A8AD-042D-B42A-7BD599F31BF8}"/>
              </a:ext>
            </a:extLst>
          </p:cNvPr>
          <p:cNvSpPr/>
          <p:nvPr/>
        </p:nvSpPr>
        <p:spPr>
          <a:xfrm>
            <a:off x="7879841" y="2247694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5</a:t>
            </a:r>
            <a:endParaRPr lang="en-CH" sz="9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55DDC-4818-66C6-2455-5B419F2FA28D}"/>
              </a:ext>
            </a:extLst>
          </p:cNvPr>
          <p:cNvSpPr/>
          <p:nvPr/>
        </p:nvSpPr>
        <p:spPr>
          <a:xfrm>
            <a:off x="5451204" y="3492727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6</a:t>
            </a:r>
            <a:endParaRPr lang="en-CH" sz="9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617737-4CFF-CE61-9B49-8B7F6FD295DB}"/>
              </a:ext>
            </a:extLst>
          </p:cNvPr>
          <p:cNvSpPr/>
          <p:nvPr/>
        </p:nvSpPr>
        <p:spPr>
          <a:xfrm>
            <a:off x="6665522" y="3492727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7</a:t>
            </a:r>
            <a:endParaRPr lang="en-CH" sz="9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A7A03B-BFAA-3D1B-22B2-81380A884CEB}"/>
              </a:ext>
            </a:extLst>
          </p:cNvPr>
          <p:cNvSpPr/>
          <p:nvPr/>
        </p:nvSpPr>
        <p:spPr>
          <a:xfrm>
            <a:off x="7879841" y="3492727"/>
            <a:ext cx="636515" cy="5660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900" dirty="0"/>
              <a:t>SoftHier</a:t>
            </a:r>
          </a:p>
          <a:p>
            <a:pPr algn="ctr"/>
            <a:r>
              <a:rPr lang="en-GB" sz="900" dirty="0"/>
              <a:t>Chip 8</a:t>
            </a:r>
            <a:endParaRPr lang="en-CH" sz="9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1F21C0-AEE2-8A6F-DACD-C7A55859DCF4}"/>
              </a:ext>
            </a:extLst>
          </p:cNvPr>
          <p:cNvCxnSpPr/>
          <p:nvPr/>
        </p:nvCxnSpPr>
        <p:spPr>
          <a:xfrm>
            <a:off x="5914784" y="1568715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36809A-05F1-1DA6-F4FA-B4D8DE7F9A1A}"/>
              </a:ext>
            </a:extLst>
          </p:cNvPr>
          <p:cNvCxnSpPr/>
          <p:nvPr/>
        </p:nvCxnSpPr>
        <p:spPr>
          <a:xfrm>
            <a:off x="7114573" y="1568715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0F9D31-8A99-8524-B193-672977B895D7}"/>
              </a:ext>
            </a:extLst>
          </p:cNvPr>
          <p:cNvCxnSpPr/>
          <p:nvPr/>
        </p:nvCxnSpPr>
        <p:spPr>
          <a:xfrm>
            <a:off x="8314363" y="1568715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B93DEC-5BAE-7AE5-7DB1-EE9DFF2074E0}"/>
              </a:ext>
            </a:extLst>
          </p:cNvPr>
          <p:cNvCxnSpPr/>
          <p:nvPr/>
        </p:nvCxnSpPr>
        <p:spPr>
          <a:xfrm>
            <a:off x="5914784" y="279073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96C709F-B067-1ED4-1CCD-388CF6BABB9B}"/>
              </a:ext>
            </a:extLst>
          </p:cNvPr>
          <p:cNvCxnSpPr/>
          <p:nvPr/>
        </p:nvCxnSpPr>
        <p:spPr>
          <a:xfrm>
            <a:off x="7114573" y="279073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FD6A744-411D-2C8B-4229-0539B535B67C}"/>
              </a:ext>
            </a:extLst>
          </p:cNvPr>
          <p:cNvCxnSpPr/>
          <p:nvPr/>
        </p:nvCxnSpPr>
        <p:spPr>
          <a:xfrm>
            <a:off x="8314363" y="279073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07866B-4999-7E75-431E-BDAF25441F5A}"/>
              </a:ext>
            </a:extLst>
          </p:cNvPr>
          <p:cNvCxnSpPr/>
          <p:nvPr/>
        </p:nvCxnSpPr>
        <p:spPr>
          <a:xfrm>
            <a:off x="5914784" y="405548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5A60C9-1337-9BDA-AC68-82AE0DFD682E}"/>
              </a:ext>
            </a:extLst>
          </p:cNvPr>
          <p:cNvCxnSpPr/>
          <p:nvPr/>
        </p:nvCxnSpPr>
        <p:spPr>
          <a:xfrm>
            <a:off x="7114573" y="405548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D52877E-09DF-4005-720B-3A87DEE25BE4}"/>
              </a:ext>
            </a:extLst>
          </p:cNvPr>
          <p:cNvCxnSpPr/>
          <p:nvPr/>
        </p:nvCxnSpPr>
        <p:spPr>
          <a:xfrm>
            <a:off x="8314363" y="4055487"/>
            <a:ext cx="134662" cy="121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7" name="Picture 76" descr="A graph showing the number of percents&#10;&#10;AI-generated content may be incorrect.">
            <a:extLst>
              <a:ext uri="{FF2B5EF4-FFF2-40B4-BE49-F238E27FC236}">
                <a16:creationId xmlns:a16="http://schemas.microsoft.com/office/drawing/2014/main" id="{066AE3D6-F1FD-617E-1047-DC082F50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67" t="5644" b="6223"/>
          <a:stretch>
            <a:fillRect/>
          </a:stretch>
        </p:blipFill>
        <p:spPr>
          <a:xfrm>
            <a:off x="9185233" y="1002661"/>
            <a:ext cx="2690268" cy="4013406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7C1BBEB4-D665-35DD-39F3-AE4B63CF96D4}"/>
              </a:ext>
            </a:extLst>
          </p:cNvPr>
          <p:cNvSpPr txBox="1"/>
          <p:nvPr/>
        </p:nvSpPr>
        <p:spPr>
          <a:xfrm rot="16200000">
            <a:off x="8402766" y="2842761"/>
            <a:ext cx="1338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solidFill>
                  <a:srgbClr val="000000"/>
                </a:solidFill>
                <a:latin typeface="Calibri Light"/>
              </a:rPr>
              <a:t>Ideal BW Uti%</a:t>
            </a:r>
            <a:endParaRPr lang="en-CH" b="1" dirty="0"/>
          </a:p>
        </p:txBody>
      </p: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24B70890-2B07-633F-067F-B65BE5F158C1}"/>
              </a:ext>
            </a:extLst>
          </p:cNvPr>
          <p:cNvCxnSpPr>
            <a:endCxn id="79" idx="1"/>
          </p:cNvCxnSpPr>
          <p:nvPr/>
        </p:nvCxnSpPr>
        <p:spPr>
          <a:xfrm rot="5400000" flipH="1" flipV="1">
            <a:off x="8557289" y="3822681"/>
            <a:ext cx="671508" cy="357623"/>
          </a:xfrm>
          <a:prstGeom prst="curvedConnector3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FA9CEFAB-8AA1-553D-FD8A-9C3B540BC0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03" y="5192450"/>
            <a:ext cx="7032714" cy="144034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CAC4DA62-ACF6-2DD9-5D5D-00EC06F5136A}"/>
              </a:ext>
            </a:extLst>
          </p:cNvPr>
          <p:cNvSpPr txBox="1"/>
          <p:nvPr/>
        </p:nvSpPr>
        <p:spPr>
          <a:xfrm>
            <a:off x="5358543" y="4934071"/>
            <a:ext cx="386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sz="1400" b="1" dirty="0">
                <a:solidFill>
                  <a:schemeClr val="tx1"/>
                </a:solidFill>
                <a:latin typeface="Calibri Light"/>
              </a:rPr>
              <a:t>Generate Expert Activation Distribution Examples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5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C785C796-4749-62B9-C2ED-7A4B153E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B65A6769-73C2-DB9D-4141-7169B940B60A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DeepSeek </a:t>
            </a:r>
            <a:r>
              <a:rPr lang="en-US" sz="3600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MoE</a:t>
            </a: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– Expert Activation Distribution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0B49ABDD-3C06-E9D3-1D93-18CB20843C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383F93-B5A4-B37E-93BC-5D5D313EEA2B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11875500" cy="265226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Pretty thanks for your help!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We manage to open and analyse the DeepSeek’s </a:t>
            </a: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 experts' activation distribution for each layer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Questions:</a:t>
            </a:r>
          </a:p>
          <a:p>
            <a:pPr lvl="2">
              <a:defRPr/>
            </a:pPr>
            <a:r>
              <a:rPr lang="en-GB" altLang="zh-CN" sz="1553" dirty="0">
                <a:solidFill>
                  <a:srgbClr val="000000"/>
                </a:solidFill>
                <a:latin typeface="Calibri Light"/>
              </a:rPr>
              <a:t>We got the </a:t>
            </a:r>
            <a:r>
              <a:rPr lang="en-GB" altLang="zh-CN" sz="1553" dirty="0" err="1">
                <a:solidFill>
                  <a:srgbClr val="000000"/>
                </a:solidFill>
                <a:latin typeface="Calibri Light"/>
              </a:rPr>
              <a:t>bincounts</a:t>
            </a:r>
            <a:r>
              <a:rPr lang="en-GB" altLang="zh-CN" sz="1553" dirty="0">
                <a:solidFill>
                  <a:srgbClr val="000000"/>
                </a:solidFill>
                <a:latin typeface="Calibri Light"/>
              </a:rPr>
              <a:t> data for expert activation, are experts sorted according to their counts?</a:t>
            </a: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A3169-76A0-9CF9-DD8F-FC3357EB1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9" y="2413258"/>
            <a:ext cx="9009888" cy="39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9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02F7581C-2E66-D641-FCEA-79475551B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9FADA316-E6D7-292D-2486-0FEED4574A9C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We Model the D2DLink in GVSoC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E071E8F7-6D2A-2F14-C3CE-1DEE5FA26C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9B9F9-B14E-7836-72A0-385A7AFB8268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3697716" cy="265226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D2DLink Model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Higher abstraction for serial link IP we developed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Credit-based flow control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Long latency configurable</a:t>
            </a:r>
            <a:endParaRPr lang="en-GB" altLang="zh-CN" sz="1765" dirty="0">
              <a:solidFill>
                <a:srgbClr val="000000"/>
              </a:solidFill>
              <a:latin typeface="Calibri Light"/>
            </a:endParaRP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F300B-4CEC-8B15-D805-6BE65C0B8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1" y="791242"/>
            <a:ext cx="1597492" cy="1814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71D6206-98B5-CFF9-ECF6-185A104055E7}"/>
              </a:ext>
            </a:extLst>
          </p:cNvPr>
          <p:cNvSpPr/>
          <p:nvPr/>
        </p:nvSpPr>
        <p:spPr>
          <a:xfrm>
            <a:off x="6593100" y="1230773"/>
            <a:ext cx="996696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057AF1-2188-D8F1-907B-C4704F5A0FA3}"/>
              </a:ext>
            </a:extLst>
          </p:cNvPr>
          <p:cNvSpPr/>
          <p:nvPr/>
        </p:nvSpPr>
        <p:spPr>
          <a:xfrm>
            <a:off x="10686530" y="1234075"/>
            <a:ext cx="996696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783B783-C62B-3F6A-6F61-874C06E3C645}"/>
              </a:ext>
            </a:extLst>
          </p:cNvPr>
          <p:cNvSpPr/>
          <p:nvPr/>
        </p:nvSpPr>
        <p:spPr>
          <a:xfrm>
            <a:off x="7540934" y="1783366"/>
            <a:ext cx="3145596" cy="28346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5EF587-027C-AC89-B0AC-3CDCB2BBBB97}"/>
              </a:ext>
            </a:extLst>
          </p:cNvPr>
          <p:cNvSpPr/>
          <p:nvPr/>
        </p:nvSpPr>
        <p:spPr>
          <a:xfrm rot="10800000">
            <a:off x="7540934" y="1390460"/>
            <a:ext cx="3145596" cy="28346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C57788-7AC7-C260-18E4-B74DAC2FAA05}"/>
              </a:ext>
            </a:extLst>
          </p:cNvPr>
          <p:cNvSpPr/>
          <p:nvPr/>
        </p:nvSpPr>
        <p:spPr>
          <a:xfrm>
            <a:off x="6767598" y="1389887"/>
            <a:ext cx="647700" cy="28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80E3C-DBB8-D550-D9AD-16D1EFF67695}"/>
              </a:ext>
            </a:extLst>
          </p:cNvPr>
          <p:cNvSpPr/>
          <p:nvPr/>
        </p:nvSpPr>
        <p:spPr>
          <a:xfrm>
            <a:off x="6767598" y="1783365"/>
            <a:ext cx="647700" cy="283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BFEB88-22F3-660A-541F-DE26EC5703F7}"/>
              </a:ext>
            </a:extLst>
          </p:cNvPr>
          <p:cNvSpPr/>
          <p:nvPr/>
        </p:nvSpPr>
        <p:spPr>
          <a:xfrm>
            <a:off x="10812166" y="1781189"/>
            <a:ext cx="647700" cy="28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BC312-19B7-D5DE-A0BF-5833FC5CD9EC}"/>
              </a:ext>
            </a:extLst>
          </p:cNvPr>
          <p:cNvSpPr/>
          <p:nvPr/>
        </p:nvSpPr>
        <p:spPr>
          <a:xfrm>
            <a:off x="10812166" y="1389887"/>
            <a:ext cx="647700" cy="283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TX</a:t>
            </a:r>
            <a:endParaRPr lang="en-CH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196CE1-E6C5-558C-113D-5D2D76188475}"/>
              </a:ext>
            </a:extLst>
          </p:cNvPr>
          <p:cNvCxnSpPr/>
          <p:nvPr/>
        </p:nvCxnSpPr>
        <p:spPr>
          <a:xfrm>
            <a:off x="7815254" y="843280"/>
            <a:ext cx="0" cy="17627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8A2733-23CE-0EE3-9CC3-3F8F5B337460}"/>
              </a:ext>
            </a:extLst>
          </p:cNvPr>
          <p:cNvCxnSpPr/>
          <p:nvPr/>
        </p:nvCxnSpPr>
        <p:spPr>
          <a:xfrm>
            <a:off x="10477174" y="843280"/>
            <a:ext cx="0" cy="17627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0918F94C-6800-C295-1430-1EDD59CB2C48}"/>
              </a:ext>
            </a:extLst>
          </p:cNvPr>
          <p:cNvSpPr/>
          <p:nvPr/>
        </p:nvSpPr>
        <p:spPr>
          <a:xfrm>
            <a:off x="6118534" y="1582928"/>
            <a:ext cx="523428" cy="28346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F07EBF1D-9AD7-2898-5DAB-6E5FBCE369F5}"/>
              </a:ext>
            </a:extLst>
          </p:cNvPr>
          <p:cNvSpPr/>
          <p:nvPr/>
        </p:nvSpPr>
        <p:spPr>
          <a:xfrm>
            <a:off x="11585502" y="1582928"/>
            <a:ext cx="523428" cy="28346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" name="Free-form: Shape 17">
            <a:extLst>
              <a:ext uri="{FF2B5EF4-FFF2-40B4-BE49-F238E27FC236}">
                <a16:creationId xmlns:a16="http://schemas.microsoft.com/office/drawing/2014/main" id="{5C0FA38F-A213-884A-6603-2879B5E87AC5}"/>
              </a:ext>
            </a:extLst>
          </p:cNvPr>
          <p:cNvSpPr/>
          <p:nvPr/>
        </p:nvSpPr>
        <p:spPr>
          <a:xfrm>
            <a:off x="5071533" y="901556"/>
            <a:ext cx="1287995" cy="364635"/>
          </a:xfrm>
          <a:custGeom>
            <a:avLst/>
            <a:gdLst>
              <a:gd name="connsiteX0" fmla="*/ 0 w 1287995"/>
              <a:gd name="connsiteY0" fmla="*/ 63644 h 364635"/>
              <a:gd name="connsiteX1" fmla="*/ 558800 w 1287995"/>
              <a:gd name="connsiteY1" fmla="*/ 21311 h 364635"/>
              <a:gd name="connsiteX2" fmla="*/ 1286934 w 1287995"/>
              <a:gd name="connsiteY2" fmla="*/ 359977 h 36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7995" h="364635">
                <a:moveTo>
                  <a:pt x="0" y="63644"/>
                </a:moveTo>
                <a:cubicBezTo>
                  <a:pt x="172155" y="17783"/>
                  <a:pt x="344311" y="-28078"/>
                  <a:pt x="558800" y="21311"/>
                </a:cubicBezTo>
                <a:cubicBezTo>
                  <a:pt x="773289" y="70700"/>
                  <a:pt x="1315156" y="407955"/>
                  <a:pt x="1286934" y="35997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A5957-D341-A726-E8C4-5532FE4F22A3}"/>
              </a:ext>
            </a:extLst>
          </p:cNvPr>
          <p:cNvSpPr txBox="1"/>
          <p:nvPr/>
        </p:nvSpPr>
        <p:spPr>
          <a:xfrm>
            <a:off x="5259584" y="1101105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rgbClr val="FF0000"/>
                </a:solidFill>
                <a:latin typeface="Calibri Light"/>
              </a:rPr>
              <a:t>A</a:t>
            </a:r>
            <a:r>
              <a:rPr lang="en-GB" altLang="zh-CN" sz="1400" b="1" dirty="0">
                <a:solidFill>
                  <a:srgbClr val="FF0000"/>
                </a:solidFill>
                <a:latin typeface="Calibri Light"/>
              </a:rPr>
              <a:t>bstraction</a:t>
            </a:r>
            <a:endParaRPr lang="en-CH" b="1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5CC2E-7CDE-7208-1988-835B1C22FAD8}"/>
              </a:ext>
            </a:extLst>
          </p:cNvPr>
          <p:cNvSpPr txBox="1"/>
          <p:nvPr/>
        </p:nvSpPr>
        <p:spPr>
          <a:xfrm>
            <a:off x="8714227" y="115338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chemeClr val="tx1"/>
                </a:solidFill>
                <a:latin typeface="Calibri Light"/>
              </a:rPr>
              <a:t>latency</a:t>
            </a:r>
            <a:endParaRPr lang="en-CH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E0D7-867E-C377-5907-ACE4DB25C3B3}"/>
              </a:ext>
            </a:extLst>
          </p:cNvPr>
          <p:cNvSpPr txBox="1"/>
          <p:nvPr/>
        </p:nvSpPr>
        <p:spPr>
          <a:xfrm>
            <a:off x="8714227" y="1997833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chemeClr val="tx1"/>
                </a:solidFill>
                <a:latin typeface="Calibri Light"/>
              </a:rPr>
              <a:t>latency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3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E897AD4-0046-49BC-26DC-908B811BB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0E74616A-57B8-65E2-BAC6-CEB799535D15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We Model the D2DLink in GVSoC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E3DB34A8-7242-F2CD-50EB-EDBCC70203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8E4087-4C98-1322-0BCC-8B4EFA29C806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3697716" cy="2652267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D2DLink Model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Higher abstraction for serial link IP we developed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Credit-based flow control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Long latency configurable</a:t>
            </a:r>
            <a:endParaRPr lang="en-GB" altLang="zh-CN" sz="1765" dirty="0">
              <a:solidFill>
                <a:srgbClr val="000000"/>
              </a:solidFill>
              <a:latin typeface="Calibri Light"/>
            </a:endParaRP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92DA16-B2FD-B261-B8EC-C1A846CE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41" y="791242"/>
            <a:ext cx="1597492" cy="181479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A9DF627-3BEE-3CF8-FF3C-AB589842A57B}"/>
              </a:ext>
            </a:extLst>
          </p:cNvPr>
          <p:cNvSpPr/>
          <p:nvPr/>
        </p:nvSpPr>
        <p:spPr>
          <a:xfrm>
            <a:off x="6593100" y="1230773"/>
            <a:ext cx="996696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7F79A2-61F4-94AC-B025-35D9AAA5110E}"/>
              </a:ext>
            </a:extLst>
          </p:cNvPr>
          <p:cNvSpPr/>
          <p:nvPr/>
        </p:nvSpPr>
        <p:spPr>
          <a:xfrm>
            <a:off x="10686530" y="1234075"/>
            <a:ext cx="996696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AEE9488-91EF-8B9C-1B9C-B3DB92DBDB7A}"/>
              </a:ext>
            </a:extLst>
          </p:cNvPr>
          <p:cNvSpPr/>
          <p:nvPr/>
        </p:nvSpPr>
        <p:spPr>
          <a:xfrm>
            <a:off x="7540934" y="1783366"/>
            <a:ext cx="3145596" cy="28346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ECA7EC2-2EA3-D6E6-AF99-9642882587A5}"/>
              </a:ext>
            </a:extLst>
          </p:cNvPr>
          <p:cNvSpPr/>
          <p:nvPr/>
        </p:nvSpPr>
        <p:spPr>
          <a:xfrm rot="10800000">
            <a:off x="7540934" y="1390460"/>
            <a:ext cx="3145596" cy="28346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512D08-0162-C9D6-ED73-4463306A1B6C}"/>
              </a:ext>
            </a:extLst>
          </p:cNvPr>
          <p:cNvSpPr/>
          <p:nvPr/>
        </p:nvSpPr>
        <p:spPr>
          <a:xfrm>
            <a:off x="6767598" y="1389887"/>
            <a:ext cx="647700" cy="28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547C5A-FBFD-BAC7-5820-C446F40FD0B3}"/>
              </a:ext>
            </a:extLst>
          </p:cNvPr>
          <p:cNvSpPr/>
          <p:nvPr/>
        </p:nvSpPr>
        <p:spPr>
          <a:xfrm>
            <a:off x="6767598" y="1783365"/>
            <a:ext cx="647700" cy="283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3FC893-2D24-456E-10DB-94038B851985}"/>
              </a:ext>
            </a:extLst>
          </p:cNvPr>
          <p:cNvSpPr/>
          <p:nvPr/>
        </p:nvSpPr>
        <p:spPr>
          <a:xfrm>
            <a:off x="10812166" y="1781189"/>
            <a:ext cx="647700" cy="28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CBB667-33B9-8651-979E-B477A190D696}"/>
              </a:ext>
            </a:extLst>
          </p:cNvPr>
          <p:cNvSpPr/>
          <p:nvPr/>
        </p:nvSpPr>
        <p:spPr>
          <a:xfrm>
            <a:off x="10812166" y="1389887"/>
            <a:ext cx="647700" cy="283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TX</a:t>
            </a:r>
            <a:endParaRPr lang="en-CH" dirty="0">
              <a:solidFill>
                <a:schemeClr val="tx2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BF8F0B-D2E2-8AB7-86C0-117415296D0F}"/>
              </a:ext>
            </a:extLst>
          </p:cNvPr>
          <p:cNvCxnSpPr/>
          <p:nvPr/>
        </p:nvCxnSpPr>
        <p:spPr>
          <a:xfrm>
            <a:off x="7815254" y="843280"/>
            <a:ext cx="0" cy="17627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6A959-4FF8-1D5E-6BAE-D6A07B43CE62}"/>
              </a:ext>
            </a:extLst>
          </p:cNvPr>
          <p:cNvCxnSpPr/>
          <p:nvPr/>
        </p:nvCxnSpPr>
        <p:spPr>
          <a:xfrm>
            <a:off x="10477174" y="843280"/>
            <a:ext cx="0" cy="17627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rrow: Left-Right 15">
            <a:extLst>
              <a:ext uri="{FF2B5EF4-FFF2-40B4-BE49-F238E27FC236}">
                <a16:creationId xmlns:a16="http://schemas.microsoft.com/office/drawing/2014/main" id="{1548B353-3B75-2F33-79F9-3463ED3559EF}"/>
              </a:ext>
            </a:extLst>
          </p:cNvPr>
          <p:cNvSpPr/>
          <p:nvPr/>
        </p:nvSpPr>
        <p:spPr>
          <a:xfrm>
            <a:off x="6118534" y="1582928"/>
            <a:ext cx="523428" cy="28346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7AF10CF8-2A90-2A1F-4C28-D69045FDC901}"/>
              </a:ext>
            </a:extLst>
          </p:cNvPr>
          <p:cNvSpPr/>
          <p:nvPr/>
        </p:nvSpPr>
        <p:spPr>
          <a:xfrm>
            <a:off x="11585502" y="1582928"/>
            <a:ext cx="523428" cy="28346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3" name="Picture 12" descr="A diagram of a computer&#10;&#10;AI-generated content may be incorrect.">
            <a:extLst>
              <a:ext uri="{FF2B5EF4-FFF2-40B4-BE49-F238E27FC236}">
                <a16:creationId xmlns:a16="http://schemas.microsoft.com/office/drawing/2014/main" id="{DC81D9C5-2626-93DB-6C3E-A33C0DF167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91" t="30042" r="24392" b="22159"/>
          <a:stretch>
            <a:fillRect/>
          </a:stretch>
        </p:blipFill>
        <p:spPr>
          <a:xfrm>
            <a:off x="316500" y="3772186"/>
            <a:ext cx="4930771" cy="199389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089819D2-CB2D-6032-BAC4-BAACE1F5AD94}"/>
              </a:ext>
            </a:extLst>
          </p:cNvPr>
          <p:cNvGrpSpPr/>
          <p:nvPr/>
        </p:nvGrpSpPr>
        <p:grpSpPr>
          <a:xfrm>
            <a:off x="6118534" y="3864468"/>
            <a:ext cx="5990396" cy="1762760"/>
            <a:chOff x="6118534" y="3864468"/>
            <a:chExt cx="5990396" cy="176276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441153-7EE0-FA70-6863-B9D71778CB00}"/>
                </a:ext>
              </a:extLst>
            </p:cNvPr>
            <p:cNvSpPr/>
            <p:nvPr/>
          </p:nvSpPr>
          <p:spPr>
            <a:xfrm>
              <a:off x="6593100" y="4251961"/>
              <a:ext cx="996696" cy="10058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42BB58-4242-F5C3-382B-53E4630866E5}"/>
                </a:ext>
              </a:extLst>
            </p:cNvPr>
            <p:cNvSpPr/>
            <p:nvPr/>
          </p:nvSpPr>
          <p:spPr>
            <a:xfrm>
              <a:off x="10686530" y="4255263"/>
              <a:ext cx="996696" cy="100584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02DAE607-9931-6975-2438-9A6F7EDA60C0}"/>
                </a:ext>
              </a:extLst>
            </p:cNvPr>
            <p:cNvSpPr/>
            <p:nvPr/>
          </p:nvSpPr>
          <p:spPr>
            <a:xfrm>
              <a:off x="7540934" y="4804554"/>
              <a:ext cx="3145596" cy="283464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6E64892F-741E-D44F-875E-50D3221B6FF0}"/>
                </a:ext>
              </a:extLst>
            </p:cNvPr>
            <p:cNvSpPr/>
            <p:nvPr/>
          </p:nvSpPr>
          <p:spPr>
            <a:xfrm rot="10800000">
              <a:off x="7540934" y="4411648"/>
              <a:ext cx="3145596" cy="283464"/>
            </a:xfrm>
            <a:prstGeom prst="rightArrow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14BA41C-494F-6711-370C-727496B2D846}"/>
                </a:ext>
              </a:extLst>
            </p:cNvPr>
            <p:cNvSpPr/>
            <p:nvPr/>
          </p:nvSpPr>
          <p:spPr>
            <a:xfrm>
              <a:off x="6767598" y="4411075"/>
              <a:ext cx="647700" cy="283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RX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A41DA6-A13D-80F9-0178-56F137103BC1}"/>
                </a:ext>
              </a:extLst>
            </p:cNvPr>
            <p:cNvSpPr/>
            <p:nvPr/>
          </p:nvSpPr>
          <p:spPr>
            <a:xfrm>
              <a:off x="6767598" y="4804553"/>
              <a:ext cx="647700" cy="2834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TX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44F5BAC-E1BD-5331-E177-A461988989AB}"/>
                </a:ext>
              </a:extLst>
            </p:cNvPr>
            <p:cNvSpPr/>
            <p:nvPr/>
          </p:nvSpPr>
          <p:spPr>
            <a:xfrm>
              <a:off x="10812166" y="4802377"/>
              <a:ext cx="647700" cy="283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RX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FC9942-B162-7B7A-5846-F38047E68865}"/>
                </a:ext>
              </a:extLst>
            </p:cNvPr>
            <p:cNvSpPr/>
            <p:nvPr/>
          </p:nvSpPr>
          <p:spPr>
            <a:xfrm>
              <a:off x="10812166" y="4411075"/>
              <a:ext cx="647700" cy="2834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2"/>
                  </a:solidFill>
                </a:rPr>
                <a:t>TX</a:t>
              </a:r>
              <a:endParaRPr lang="en-CH" dirty="0">
                <a:solidFill>
                  <a:schemeClr val="tx2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3DF812-BE07-62FB-4947-9BC2509E7486}"/>
                </a:ext>
              </a:extLst>
            </p:cNvPr>
            <p:cNvCxnSpPr/>
            <p:nvPr/>
          </p:nvCxnSpPr>
          <p:spPr>
            <a:xfrm>
              <a:off x="7815254" y="3864468"/>
              <a:ext cx="0" cy="17627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632B55-D28A-D1F8-52B4-D5B8828D5F13}"/>
                </a:ext>
              </a:extLst>
            </p:cNvPr>
            <p:cNvCxnSpPr/>
            <p:nvPr/>
          </p:nvCxnSpPr>
          <p:spPr>
            <a:xfrm>
              <a:off x="10477174" y="3864468"/>
              <a:ext cx="0" cy="17627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Arrow: Left-Right 26">
              <a:extLst>
                <a:ext uri="{FF2B5EF4-FFF2-40B4-BE49-F238E27FC236}">
                  <a16:creationId xmlns:a16="http://schemas.microsoft.com/office/drawing/2014/main" id="{7376C91D-478A-528A-708A-70976E685E08}"/>
                </a:ext>
              </a:extLst>
            </p:cNvPr>
            <p:cNvSpPr/>
            <p:nvPr/>
          </p:nvSpPr>
          <p:spPr>
            <a:xfrm>
              <a:off x="6118534" y="4604116"/>
              <a:ext cx="523428" cy="283464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Arrow: Left-Right 27">
              <a:extLst>
                <a:ext uri="{FF2B5EF4-FFF2-40B4-BE49-F238E27FC236}">
                  <a16:creationId xmlns:a16="http://schemas.microsoft.com/office/drawing/2014/main" id="{04F983A3-AE4B-D3B5-F5FF-8B197F4FF6FC}"/>
                </a:ext>
              </a:extLst>
            </p:cNvPr>
            <p:cNvSpPr/>
            <p:nvPr/>
          </p:nvSpPr>
          <p:spPr>
            <a:xfrm>
              <a:off x="11585502" y="4604116"/>
              <a:ext cx="523428" cy="283464"/>
            </a:xfrm>
            <a:prstGeom prst="left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E127EA-2832-7AD4-5AA3-6A577EBEC9F0}"/>
                </a:ext>
              </a:extLst>
            </p:cNvPr>
            <p:cNvSpPr/>
            <p:nvPr/>
          </p:nvSpPr>
          <p:spPr>
            <a:xfrm>
              <a:off x="7641097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76D38B-0D1E-415A-54D2-B5BE7438F4C0}"/>
                </a:ext>
              </a:extLst>
            </p:cNvPr>
            <p:cNvSpPr/>
            <p:nvPr/>
          </p:nvSpPr>
          <p:spPr>
            <a:xfrm>
              <a:off x="7839311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AF3FEB-180A-37D3-030E-63A9BD44E7F2}"/>
                </a:ext>
              </a:extLst>
            </p:cNvPr>
            <p:cNvSpPr/>
            <p:nvPr/>
          </p:nvSpPr>
          <p:spPr>
            <a:xfrm>
              <a:off x="8037525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341FDD-C4C9-4229-BAF9-9D91EFE24FFB}"/>
                </a:ext>
              </a:extLst>
            </p:cNvPr>
            <p:cNvSpPr/>
            <p:nvPr/>
          </p:nvSpPr>
          <p:spPr>
            <a:xfrm>
              <a:off x="8235739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2DF6D-62D3-89A8-BE65-8FC049680C72}"/>
                </a:ext>
              </a:extLst>
            </p:cNvPr>
            <p:cNvSpPr/>
            <p:nvPr/>
          </p:nvSpPr>
          <p:spPr>
            <a:xfrm>
              <a:off x="8433953" y="4873299"/>
              <a:ext cx="148669" cy="1416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8</a:t>
              </a:r>
              <a:endParaRPr lang="en-CH" dirty="0">
                <a:solidFill>
                  <a:srgbClr val="FFFFFF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8168846-8FC9-A39E-093D-AF613CF96D24}"/>
                </a:ext>
              </a:extLst>
            </p:cNvPr>
            <p:cNvSpPr/>
            <p:nvPr/>
          </p:nvSpPr>
          <p:spPr>
            <a:xfrm>
              <a:off x="8632167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03BC5DF-C221-9FEC-F4D3-9315EA236199}"/>
                </a:ext>
              </a:extLst>
            </p:cNvPr>
            <p:cNvSpPr/>
            <p:nvPr/>
          </p:nvSpPr>
          <p:spPr>
            <a:xfrm>
              <a:off x="8830381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0280C35-1700-FAFA-8D56-CE9A17059B93}"/>
                </a:ext>
              </a:extLst>
            </p:cNvPr>
            <p:cNvSpPr/>
            <p:nvPr/>
          </p:nvSpPr>
          <p:spPr>
            <a:xfrm>
              <a:off x="9028595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E9C950B-75C0-0021-F9E3-E05248B66F9E}"/>
                </a:ext>
              </a:extLst>
            </p:cNvPr>
            <p:cNvSpPr/>
            <p:nvPr/>
          </p:nvSpPr>
          <p:spPr>
            <a:xfrm>
              <a:off x="9226809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D37171-5B6A-383B-96AE-BB1337E7B27D}"/>
                </a:ext>
              </a:extLst>
            </p:cNvPr>
            <p:cNvSpPr/>
            <p:nvPr/>
          </p:nvSpPr>
          <p:spPr>
            <a:xfrm>
              <a:off x="9425023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3C4F7C-2075-522D-79D2-DEBC31D81ECD}"/>
                </a:ext>
              </a:extLst>
            </p:cNvPr>
            <p:cNvSpPr/>
            <p:nvPr/>
          </p:nvSpPr>
          <p:spPr>
            <a:xfrm>
              <a:off x="9623237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6975A9A-3FBF-8078-3768-0D45289F5177}"/>
                </a:ext>
              </a:extLst>
            </p:cNvPr>
            <p:cNvSpPr/>
            <p:nvPr/>
          </p:nvSpPr>
          <p:spPr>
            <a:xfrm>
              <a:off x="9821451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53E0E56-9C5E-CF61-4AAC-93477E847859}"/>
                </a:ext>
              </a:extLst>
            </p:cNvPr>
            <p:cNvSpPr/>
            <p:nvPr/>
          </p:nvSpPr>
          <p:spPr>
            <a:xfrm>
              <a:off x="10019665" y="4873299"/>
              <a:ext cx="148669" cy="1416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8</a:t>
              </a:r>
              <a:endParaRPr lang="en-CH" dirty="0">
                <a:solidFill>
                  <a:srgbClr val="FFFFFF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38F411-B875-CB7F-FB15-E59DCDD163DD}"/>
                </a:ext>
              </a:extLst>
            </p:cNvPr>
            <p:cNvSpPr/>
            <p:nvPr/>
          </p:nvSpPr>
          <p:spPr>
            <a:xfrm>
              <a:off x="10217879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3C50435-69A8-A1A2-147B-942B7FE6660A}"/>
                </a:ext>
              </a:extLst>
            </p:cNvPr>
            <p:cNvSpPr/>
            <p:nvPr/>
          </p:nvSpPr>
          <p:spPr>
            <a:xfrm>
              <a:off x="10416093" y="487329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B12BD47-0FB8-A90B-9004-3594C6251BFC}"/>
                </a:ext>
              </a:extLst>
            </p:cNvPr>
            <p:cNvSpPr/>
            <p:nvPr/>
          </p:nvSpPr>
          <p:spPr>
            <a:xfrm>
              <a:off x="7641097" y="4489849"/>
              <a:ext cx="148669" cy="1416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8</a:t>
              </a:r>
              <a:endParaRPr lang="en-CH" dirty="0">
                <a:solidFill>
                  <a:srgbClr val="FFFFFF"/>
                </a:solidFill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6ACC313-5174-ECFD-73D8-75886B4BBE95}"/>
                </a:ext>
              </a:extLst>
            </p:cNvPr>
            <p:cNvSpPr/>
            <p:nvPr/>
          </p:nvSpPr>
          <p:spPr>
            <a:xfrm>
              <a:off x="7839311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A5B9925-E32E-0B6B-E19B-706AA5838D85}"/>
                </a:ext>
              </a:extLst>
            </p:cNvPr>
            <p:cNvSpPr/>
            <p:nvPr/>
          </p:nvSpPr>
          <p:spPr>
            <a:xfrm>
              <a:off x="8037525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9A978F4-1FA3-7083-067C-D25A46D151E4}"/>
                </a:ext>
              </a:extLst>
            </p:cNvPr>
            <p:cNvSpPr/>
            <p:nvPr/>
          </p:nvSpPr>
          <p:spPr>
            <a:xfrm>
              <a:off x="8235739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870D7A3-57DE-3C6C-5399-E7B9E509A994}"/>
                </a:ext>
              </a:extLst>
            </p:cNvPr>
            <p:cNvSpPr/>
            <p:nvPr/>
          </p:nvSpPr>
          <p:spPr>
            <a:xfrm>
              <a:off x="8433953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1299F86-74AC-4701-7478-1D13E0A27FA0}"/>
                </a:ext>
              </a:extLst>
            </p:cNvPr>
            <p:cNvSpPr/>
            <p:nvPr/>
          </p:nvSpPr>
          <p:spPr>
            <a:xfrm>
              <a:off x="8632167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0163CB8-A863-91A0-1CFF-9F861EC9FA3F}"/>
                </a:ext>
              </a:extLst>
            </p:cNvPr>
            <p:cNvSpPr/>
            <p:nvPr/>
          </p:nvSpPr>
          <p:spPr>
            <a:xfrm>
              <a:off x="8830381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AFB046-B1B1-74C4-786C-E3FEB8391BDB}"/>
                </a:ext>
              </a:extLst>
            </p:cNvPr>
            <p:cNvSpPr/>
            <p:nvPr/>
          </p:nvSpPr>
          <p:spPr>
            <a:xfrm>
              <a:off x="9028595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F8670F0-23AB-7F18-D1C1-D7D384A1BDE8}"/>
                </a:ext>
              </a:extLst>
            </p:cNvPr>
            <p:cNvSpPr/>
            <p:nvPr/>
          </p:nvSpPr>
          <p:spPr>
            <a:xfrm>
              <a:off x="9226809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40C796-68A8-3A90-7AD9-96C0FDDBD193}"/>
                </a:ext>
              </a:extLst>
            </p:cNvPr>
            <p:cNvSpPr/>
            <p:nvPr/>
          </p:nvSpPr>
          <p:spPr>
            <a:xfrm>
              <a:off x="9425023" y="4489849"/>
              <a:ext cx="148669" cy="1416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rgbClr val="FFFFFF"/>
                  </a:solidFill>
                </a:rPr>
                <a:t>8</a:t>
              </a:r>
              <a:endParaRPr lang="en-CH" dirty="0">
                <a:solidFill>
                  <a:srgbClr val="FFFFFF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B5683DF-839D-ED92-BD56-112F08B38642}"/>
                </a:ext>
              </a:extLst>
            </p:cNvPr>
            <p:cNvSpPr/>
            <p:nvPr/>
          </p:nvSpPr>
          <p:spPr>
            <a:xfrm>
              <a:off x="9623237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AB020E6-9C50-A028-AB5B-23227D21E7FE}"/>
                </a:ext>
              </a:extLst>
            </p:cNvPr>
            <p:cNvSpPr/>
            <p:nvPr/>
          </p:nvSpPr>
          <p:spPr>
            <a:xfrm>
              <a:off x="9821451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E98BD20-699B-F765-1FAA-910A471A3C2E}"/>
                </a:ext>
              </a:extLst>
            </p:cNvPr>
            <p:cNvSpPr/>
            <p:nvPr/>
          </p:nvSpPr>
          <p:spPr>
            <a:xfrm>
              <a:off x="10019665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6BF2CA1-CFC7-1C1D-A2BE-B0585D52DC74}"/>
                </a:ext>
              </a:extLst>
            </p:cNvPr>
            <p:cNvSpPr/>
            <p:nvPr/>
          </p:nvSpPr>
          <p:spPr>
            <a:xfrm>
              <a:off x="10217879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B076CE7-A8C6-15BE-D376-7F2D16031804}"/>
                </a:ext>
              </a:extLst>
            </p:cNvPr>
            <p:cNvSpPr/>
            <p:nvPr/>
          </p:nvSpPr>
          <p:spPr>
            <a:xfrm>
              <a:off x="10416093" y="4489849"/>
              <a:ext cx="148669" cy="14162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8C0DAD3-6251-249D-DA19-AB78DB2DFE25}"/>
              </a:ext>
            </a:extLst>
          </p:cNvPr>
          <p:cNvSpPr txBox="1"/>
          <p:nvPr/>
        </p:nvSpPr>
        <p:spPr>
          <a:xfrm>
            <a:off x="8714227" y="115338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chemeClr val="tx1"/>
                </a:solidFill>
                <a:latin typeface="Calibri Light"/>
              </a:rPr>
              <a:t>latency</a:t>
            </a:r>
            <a:endParaRPr lang="en-CH" b="1" dirty="0">
              <a:solidFill>
                <a:schemeClr val="tx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DAE2F9-3BFD-8972-CAAF-D88ABE08EACB}"/>
              </a:ext>
            </a:extLst>
          </p:cNvPr>
          <p:cNvSpPr txBox="1"/>
          <p:nvPr/>
        </p:nvSpPr>
        <p:spPr>
          <a:xfrm>
            <a:off x="8714227" y="1997833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chemeClr val="tx1"/>
                </a:solidFill>
                <a:latin typeface="Calibri Light"/>
              </a:rPr>
              <a:t>latency</a:t>
            </a:r>
            <a:endParaRPr lang="en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08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8191FE0C-2C3E-1C53-994F-A7F561271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B699C321-46EA-F295-4534-30FDF52A1F98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D2DLink GVSoC Model Characteristics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FC667353-F679-E65C-7051-23394C7777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FC0F8-5915-FDF2-5524-86B0A405D5A9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5654532" cy="1854199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D2DLink Model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We have the D2DLink GVSoC model ready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Benchmark the characteristics:</a:t>
            </a: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Packet Size = 256Byte</a:t>
            </a:r>
          </a:p>
          <a:p>
            <a:pPr lvl="2">
              <a:defRPr/>
            </a:pPr>
            <a:r>
              <a:rPr lang="en-GB" altLang="zh-CN" sz="1765" dirty="0">
                <a:solidFill>
                  <a:srgbClr val="000000"/>
                </a:solidFill>
                <a:latin typeface="Calibri Light"/>
              </a:rPr>
              <a:t>Credit Buffer Size = 512 packets</a:t>
            </a: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794060-1BA8-B0EF-2E49-77F3A0557D85}"/>
              </a:ext>
            </a:extLst>
          </p:cNvPr>
          <p:cNvSpPr/>
          <p:nvPr/>
        </p:nvSpPr>
        <p:spPr>
          <a:xfrm>
            <a:off x="6593100" y="1230773"/>
            <a:ext cx="996696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EFF00-7141-B7B6-1729-BD4065FA588C}"/>
              </a:ext>
            </a:extLst>
          </p:cNvPr>
          <p:cNvSpPr/>
          <p:nvPr/>
        </p:nvSpPr>
        <p:spPr>
          <a:xfrm>
            <a:off x="10686530" y="1234075"/>
            <a:ext cx="996696" cy="10058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7E34DCC-74F0-DBF0-9676-37588A6D880A}"/>
              </a:ext>
            </a:extLst>
          </p:cNvPr>
          <p:cNvSpPr/>
          <p:nvPr/>
        </p:nvSpPr>
        <p:spPr>
          <a:xfrm>
            <a:off x="7540934" y="1783366"/>
            <a:ext cx="3145596" cy="28346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2724AC-BB6A-3F86-DC66-7A124E17A138}"/>
              </a:ext>
            </a:extLst>
          </p:cNvPr>
          <p:cNvSpPr/>
          <p:nvPr/>
        </p:nvSpPr>
        <p:spPr>
          <a:xfrm rot="10800000">
            <a:off x="7540934" y="1390460"/>
            <a:ext cx="3145596" cy="283464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8B1656-0B75-33FE-3971-B36E3BBCFFAE}"/>
              </a:ext>
            </a:extLst>
          </p:cNvPr>
          <p:cNvSpPr/>
          <p:nvPr/>
        </p:nvSpPr>
        <p:spPr>
          <a:xfrm>
            <a:off x="6767598" y="1389887"/>
            <a:ext cx="647700" cy="28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4B7422-2003-A133-105E-F490BC430ABD}"/>
              </a:ext>
            </a:extLst>
          </p:cNvPr>
          <p:cNvSpPr/>
          <p:nvPr/>
        </p:nvSpPr>
        <p:spPr>
          <a:xfrm>
            <a:off x="6767598" y="1783365"/>
            <a:ext cx="647700" cy="283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97FD6-EA29-3F3C-C8B3-7EDFF6836409}"/>
              </a:ext>
            </a:extLst>
          </p:cNvPr>
          <p:cNvSpPr/>
          <p:nvPr/>
        </p:nvSpPr>
        <p:spPr>
          <a:xfrm>
            <a:off x="10812166" y="1781189"/>
            <a:ext cx="647700" cy="2834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RX</a:t>
            </a:r>
            <a:endParaRPr lang="en-CH" dirty="0">
              <a:solidFill>
                <a:schemeClr val="tx2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BBF49-EC4B-F721-F125-65AF2C62FA3B}"/>
              </a:ext>
            </a:extLst>
          </p:cNvPr>
          <p:cNvSpPr/>
          <p:nvPr/>
        </p:nvSpPr>
        <p:spPr>
          <a:xfrm>
            <a:off x="10812166" y="1389887"/>
            <a:ext cx="647700" cy="2834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TX</a:t>
            </a:r>
            <a:endParaRPr lang="en-CH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AF3A55-C67E-EFF3-662A-61D60185ACDB}"/>
              </a:ext>
            </a:extLst>
          </p:cNvPr>
          <p:cNvCxnSpPr/>
          <p:nvPr/>
        </p:nvCxnSpPr>
        <p:spPr>
          <a:xfrm>
            <a:off x="7815254" y="843280"/>
            <a:ext cx="0" cy="17627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EF3F0A-04A7-A952-4806-70B3F7E87D4E}"/>
              </a:ext>
            </a:extLst>
          </p:cNvPr>
          <p:cNvCxnSpPr/>
          <p:nvPr/>
        </p:nvCxnSpPr>
        <p:spPr>
          <a:xfrm>
            <a:off x="10477174" y="843280"/>
            <a:ext cx="0" cy="17627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6A31F32-658C-9CE0-730C-855AD0EBA436}"/>
              </a:ext>
            </a:extLst>
          </p:cNvPr>
          <p:cNvSpPr/>
          <p:nvPr/>
        </p:nvSpPr>
        <p:spPr>
          <a:xfrm>
            <a:off x="6118534" y="1582928"/>
            <a:ext cx="523428" cy="28346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BE90D564-C658-B202-18F5-F903F357068E}"/>
              </a:ext>
            </a:extLst>
          </p:cNvPr>
          <p:cNvSpPr/>
          <p:nvPr/>
        </p:nvSpPr>
        <p:spPr>
          <a:xfrm>
            <a:off x="11585502" y="1582928"/>
            <a:ext cx="523428" cy="283464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81D504-191C-F846-C942-508822E3C644}"/>
              </a:ext>
            </a:extLst>
          </p:cNvPr>
          <p:cNvSpPr txBox="1"/>
          <p:nvPr/>
        </p:nvSpPr>
        <p:spPr>
          <a:xfrm>
            <a:off x="8714227" y="1153389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chemeClr val="tx1"/>
                </a:solidFill>
                <a:latin typeface="Calibri Light"/>
              </a:rPr>
              <a:t>latency</a:t>
            </a:r>
            <a:endParaRPr lang="en-CH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6EB3CE-A778-FB5A-64FF-DDA727E73CB4}"/>
              </a:ext>
            </a:extLst>
          </p:cNvPr>
          <p:cNvSpPr txBox="1"/>
          <p:nvPr/>
        </p:nvSpPr>
        <p:spPr>
          <a:xfrm>
            <a:off x="8714227" y="1997833"/>
            <a:ext cx="1244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1" dirty="0">
                <a:solidFill>
                  <a:schemeClr val="tx1"/>
                </a:solidFill>
                <a:latin typeface="Calibri Light"/>
              </a:rPr>
              <a:t>latency</a:t>
            </a:r>
            <a:endParaRPr lang="en-CH" b="1" dirty="0">
              <a:solidFill>
                <a:schemeClr val="tx1"/>
              </a:solidFill>
            </a:endParaRP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A3A256BD-F142-7693-D8D3-BA116F9B7E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1854206"/>
              </p:ext>
            </p:extLst>
          </p:nvPr>
        </p:nvGraphicFramePr>
        <p:xfrm>
          <a:off x="679069" y="2820507"/>
          <a:ext cx="3673475" cy="3659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E59000B-E479-26D2-19F6-07383CEF6D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631395"/>
              </p:ext>
            </p:extLst>
          </p:nvPr>
        </p:nvGraphicFramePr>
        <p:xfrm>
          <a:off x="8828974" y="2820507"/>
          <a:ext cx="3109025" cy="3569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DCDCC84C-E8DD-4C67-8832-9C526D367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180653"/>
              </p:ext>
            </p:extLst>
          </p:nvPr>
        </p:nvGraphicFramePr>
        <p:xfrm>
          <a:off x="4759465" y="2894282"/>
          <a:ext cx="3662589" cy="3659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714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84F9F43-4353-C76F-7FE7-FB0FA074A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6771848A-D8A2-1107-66AA-73BBF855DFEB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90000"/>
              </a:lnSpc>
              <a:buClr>
                <a:schemeClr val="accent3"/>
              </a:buClr>
              <a:buSzPts val="3600"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Router Supporting for more Flexible Topologies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77E8EF62-E9DA-2692-63E4-DF501BE75B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13181E-E21B-46B4-A0F7-E0B859A645E0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5159893" cy="566419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Topologies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Mesh</a:t>
            </a:r>
          </a:p>
          <a:p>
            <a:pPr lvl="1">
              <a:defRPr/>
            </a:pP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HexaMesh</a:t>
            </a: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OctaMesh</a:t>
            </a: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FoldedTorus</a:t>
            </a: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…</a:t>
            </a:r>
          </a:p>
          <a:p>
            <a:pPr>
              <a:defRPr/>
            </a:pPr>
            <a:r>
              <a:rPr lang="en-GB" altLang="zh-CN" sz="2400" dirty="0">
                <a:solidFill>
                  <a:srgbClr val="000000"/>
                </a:solidFill>
                <a:latin typeface="Calibri Light"/>
              </a:rPr>
              <a:t>Routing Algorithm</a:t>
            </a:r>
            <a:endParaRPr lang="en-GB" altLang="zh-CN" sz="2800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GB" altLang="zh-CN" sz="2000" dirty="0">
                <a:solidFill>
                  <a:srgbClr val="000000"/>
                </a:solidFill>
                <a:latin typeface="Calibri Light"/>
              </a:rPr>
              <a:t>Dimension-order routing</a:t>
            </a:r>
          </a:p>
          <a:p>
            <a:pPr lvl="1">
              <a:defRPr/>
            </a:pPr>
            <a:r>
              <a:rPr lang="en-GB" altLang="zh-CN" sz="2000" dirty="0">
                <a:solidFill>
                  <a:srgbClr val="000000"/>
                </a:solidFill>
                <a:latin typeface="Calibri Light"/>
              </a:rPr>
              <a:t>Example for </a:t>
            </a:r>
            <a:r>
              <a:rPr lang="en-GB" altLang="zh-CN" sz="2000" dirty="0" err="1">
                <a:solidFill>
                  <a:srgbClr val="000000"/>
                </a:solidFill>
                <a:latin typeface="Calibri Light"/>
              </a:rPr>
              <a:t>OctaMesh</a:t>
            </a:r>
            <a:endParaRPr lang="en-GB" altLang="zh-CN" sz="2000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GB" altLang="zh-CN" sz="2400" dirty="0">
                <a:solidFill>
                  <a:srgbClr val="000000"/>
                </a:solidFill>
                <a:latin typeface="Calibri Light"/>
              </a:rPr>
              <a:t>Current Status: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We have the router implemented in GVSoC</a:t>
            </a:r>
          </a:p>
          <a:p>
            <a:pPr lvl="1">
              <a:defRPr/>
            </a:pP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Now we are setting up experiments for the </a:t>
            </a:r>
            <a:r>
              <a:rPr lang="en-GB" altLang="zh-CN" sz="1977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GB" altLang="zh-CN" sz="1977" dirty="0">
                <a:solidFill>
                  <a:srgbClr val="000000"/>
                </a:solidFill>
                <a:latin typeface="Calibri Light"/>
              </a:rPr>
              <a:t> dispatch &amp; combine test</a:t>
            </a:r>
          </a:p>
          <a:p>
            <a:pPr marL="0" indent="0">
              <a:buNone/>
              <a:defRPr/>
            </a:pPr>
            <a:endParaRPr lang="en-GB" altLang="zh-CN" sz="1977" dirty="0">
              <a:solidFill>
                <a:srgbClr val="000000"/>
              </a:solidFill>
              <a:latin typeface="Calibri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0BD1FB-AE31-A435-754E-164828FAA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6523"/>
          <a:stretch>
            <a:fillRect/>
          </a:stretch>
        </p:blipFill>
        <p:spPr>
          <a:xfrm>
            <a:off x="2357127" y="1012671"/>
            <a:ext cx="9834873" cy="2103967"/>
          </a:xfrm>
          <a:prstGeom prst="rect">
            <a:avLst/>
          </a:prstGeom>
        </p:spPr>
      </p:pic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3509D09-DB52-7261-7FF8-31A7BBC9A8C7}"/>
              </a:ext>
            </a:extLst>
          </p:cNvPr>
          <p:cNvGrpSpPr/>
          <p:nvPr/>
        </p:nvGrpSpPr>
        <p:grpSpPr>
          <a:xfrm>
            <a:off x="5834294" y="3072233"/>
            <a:ext cx="4660140" cy="3727746"/>
            <a:chOff x="4462694" y="3162116"/>
            <a:chExt cx="4660140" cy="3727746"/>
          </a:xfrm>
        </p:grpSpPr>
        <p:sp>
          <p:nvSpPr>
            <p:cNvPr id="112" name="Right Triangle 111">
              <a:extLst>
                <a:ext uri="{FF2B5EF4-FFF2-40B4-BE49-F238E27FC236}">
                  <a16:creationId xmlns:a16="http://schemas.microsoft.com/office/drawing/2014/main" id="{94EBD1C3-3BA0-7AD0-EA86-A0969BC7A576}"/>
                </a:ext>
              </a:extLst>
            </p:cNvPr>
            <p:cNvSpPr/>
            <p:nvPr/>
          </p:nvSpPr>
          <p:spPr>
            <a:xfrm rot="16200000">
              <a:off x="6924925" y="3449631"/>
              <a:ext cx="1504963" cy="16510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FEED3B2-83E0-28B4-BA95-819A2D1E50C7}"/>
                </a:ext>
              </a:extLst>
            </p:cNvPr>
            <p:cNvCxnSpPr/>
            <p:nvPr/>
          </p:nvCxnSpPr>
          <p:spPr>
            <a:xfrm>
              <a:off x="4507992" y="5105401"/>
              <a:ext cx="4206240" cy="0"/>
            </a:xfrm>
            <a:prstGeom prst="straightConnector1">
              <a:avLst/>
            </a:prstGeom>
            <a:ln w="57150"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2812076-AA58-29B8-F35D-A9C699FA2066}"/>
                </a:ext>
              </a:extLst>
            </p:cNvPr>
            <p:cNvCxnSpPr>
              <a:cxnSpLocks/>
            </p:cNvCxnSpPr>
            <p:nvPr/>
          </p:nvCxnSpPr>
          <p:spPr>
            <a:xfrm>
              <a:off x="6591301" y="3200400"/>
              <a:ext cx="0" cy="3689462"/>
            </a:xfrm>
            <a:prstGeom prst="straightConnector1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7001B0D-52D4-1048-21BE-32D5D73C2B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31267" y="3429000"/>
              <a:ext cx="3820839" cy="3460862"/>
            </a:xfrm>
            <a:prstGeom prst="straightConnector1">
              <a:avLst/>
            </a:prstGeom>
            <a:ln w="57150">
              <a:solidFill>
                <a:schemeClr val="accent4"/>
              </a:solidFill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2B345DE-0F5C-C88E-6BF9-D7E7C4C2E2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49800" y="3429000"/>
              <a:ext cx="3826933" cy="3429000"/>
            </a:xfrm>
            <a:prstGeom prst="straightConnector1">
              <a:avLst/>
            </a:prstGeom>
            <a:ln w="57150">
              <a:solidFill>
                <a:schemeClr val="accent3"/>
              </a:solidFill>
              <a:headEnd type="triangle"/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28523B0-54D6-6E36-5835-6AFB830F912D}"/>
                </a:ext>
              </a:extLst>
            </p:cNvPr>
            <p:cNvSpPr/>
            <p:nvPr/>
          </p:nvSpPr>
          <p:spPr>
            <a:xfrm>
              <a:off x="4813300" y="3479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AB88BF-D66C-684F-8DC2-2A142856FCE8}"/>
                </a:ext>
              </a:extLst>
            </p:cNvPr>
            <p:cNvSpPr/>
            <p:nvPr/>
          </p:nvSpPr>
          <p:spPr>
            <a:xfrm>
              <a:off x="4813300" y="4008967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517F390-6E02-AFDC-B074-99521E149AF4}"/>
                </a:ext>
              </a:extLst>
            </p:cNvPr>
            <p:cNvSpPr/>
            <p:nvPr/>
          </p:nvSpPr>
          <p:spPr>
            <a:xfrm>
              <a:off x="4813300" y="4538134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55DC1D0-0F6D-7F70-A5BF-DB887BCA7AC2}"/>
                </a:ext>
              </a:extLst>
            </p:cNvPr>
            <p:cNvSpPr/>
            <p:nvPr/>
          </p:nvSpPr>
          <p:spPr>
            <a:xfrm>
              <a:off x="4813300" y="5067301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860B47D-D50F-3816-1B77-F3473F03BBD4}"/>
                </a:ext>
              </a:extLst>
            </p:cNvPr>
            <p:cNvSpPr/>
            <p:nvPr/>
          </p:nvSpPr>
          <p:spPr>
            <a:xfrm>
              <a:off x="4813300" y="5596468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AE2A5F-C7AD-EE08-EF39-3B65B999A0C2}"/>
                </a:ext>
              </a:extLst>
            </p:cNvPr>
            <p:cNvSpPr/>
            <p:nvPr/>
          </p:nvSpPr>
          <p:spPr>
            <a:xfrm>
              <a:off x="4813300" y="6654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D6D0EAB-06F6-284B-1892-A95C6B26E311}"/>
                </a:ext>
              </a:extLst>
            </p:cNvPr>
            <p:cNvSpPr/>
            <p:nvPr/>
          </p:nvSpPr>
          <p:spPr>
            <a:xfrm>
              <a:off x="4813300" y="6125635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4C28AC4-41C0-140B-53B9-894F321B1206}"/>
                </a:ext>
              </a:extLst>
            </p:cNvPr>
            <p:cNvSpPr/>
            <p:nvPr/>
          </p:nvSpPr>
          <p:spPr>
            <a:xfrm>
              <a:off x="5397500" y="3479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C392C61-1B03-10F9-F09D-5F03672A711B}"/>
                </a:ext>
              </a:extLst>
            </p:cNvPr>
            <p:cNvSpPr/>
            <p:nvPr/>
          </p:nvSpPr>
          <p:spPr>
            <a:xfrm>
              <a:off x="5981700" y="3479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C0E085E-9842-7582-6D27-0E26DB411EB5}"/>
                </a:ext>
              </a:extLst>
            </p:cNvPr>
            <p:cNvSpPr/>
            <p:nvPr/>
          </p:nvSpPr>
          <p:spPr>
            <a:xfrm>
              <a:off x="6565900" y="3479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827F5FF-0B98-E27C-D401-B6A966811D9D}"/>
                </a:ext>
              </a:extLst>
            </p:cNvPr>
            <p:cNvSpPr/>
            <p:nvPr/>
          </p:nvSpPr>
          <p:spPr>
            <a:xfrm>
              <a:off x="7150100" y="3479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FDEAF07-14FE-A097-AC9E-51402386E6D1}"/>
                </a:ext>
              </a:extLst>
            </p:cNvPr>
            <p:cNvSpPr/>
            <p:nvPr/>
          </p:nvSpPr>
          <p:spPr>
            <a:xfrm>
              <a:off x="7734300" y="3479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3EBDD0C-AC89-FC2D-8012-AECE7D72E091}"/>
                </a:ext>
              </a:extLst>
            </p:cNvPr>
            <p:cNvSpPr/>
            <p:nvPr/>
          </p:nvSpPr>
          <p:spPr>
            <a:xfrm>
              <a:off x="8318500" y="3479800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8DB0D09-8CD0-8938-BF86-A6D7BEA42D36}"/>
                </a:ext>
              </a:extLst>
            </p:cNvPr>
            <p:cNvSpPr/>
            <p:nvPr/>
          </p:nvSpPr>
          <p:spPr>
            <a:xfrm>
              <a:off x="5397500" y="4008967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7713847-23D9-0E2E-F975-620198489C8B}"/>
                </a:ext>
              </a:extLst>
            </p:cNvPr>
            <p:cNvSpPr/>
            <p:nvPr/>
          </p:nvSpPr>
          <p:spPr>
            <a:xfrm>
              <a:off x="5981700" y="4008967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B5C3B0F-E598-C602-FCE0-AC158C27CA17}"/>
                </a:ext>
              </a:extLst>
            </p:cNvPr>
            <p:cNvSpPr/>
            <p:nvPr/>
          </p:nvSpPr>
          <p:spPr>
            <a:xfrm>
              <a:off x="6565900" y="4008967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7B4711-48C4-3C7E-C009-91113D2AD589}"/>
                </a:ext>
              </a:extLst>
            </p:cNvPr>
            <p:cNvSpPr/>
            <p:nvPr/>
          </p:nvSpPr>
          <p:spPr>
            <a:xfrm>
              <a:off x="7150100" y="4008967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0C836BA-9F39-303F-633E-A5D161AFF099}"/>
                </a:ext>
              </a:extLst>
            </p:cNvPr>
            <p:cNvSpPr/>
            <p:nvPr/>
          </p:nvSpPr>
          <p:spPr>
            <a:xfrm>
              <a:off x="7734300" y="4008967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AB4F0F-81E4-A755-26B2-9DCDF0C82599}"/>
                </a:ext>
              </a:extLst>
            </p:cNvPr>
            <p:cNvSpPr/>
            <p:nvPr/>
          </p:nvSpPr>
          <p:spPr>
            <a:xfrm>
              <a:off x="8318500" y="4008967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D8BC179-EDA3-EA63-75B8-B89EF27BE803}"/>
                </a:ext>
              </a:extLst>
            </p:cNvPr>
            <p:cNvSpPr/>
            <p:nvPr/>
          </p:nvSpPr>
          <p:spPr>
            <a:xfrm>
              <a:off x="5397500" y="4538134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FBC6020-B00E-C284-B7D6-304AF9678772}"/>
                </a:ext>
              </a:extLst>
            </p:cNvPr>
            <p:cNvSpPr/>
            <p:nvPr/>
          </p:nvSpPr>
          <p:spPr>
            <a:xfrm>
              <a:off x="5981700" y="4538134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19E0F3F-E1B3-5EE6-5EC2-458A0FB4CB80}"/>
                </a:ext>
              </a:extLst>
            </p:cNvPr>
            <p:cNvSpPr/>
            <p:nvPr/>
          </p:nvSpPr>
          <p:spPr>
            <a:xfrm>
              <a:off x="6565900" y="4538134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80D70E2-E9D1-212B-5A83-940640EEC435}"/>
                </a:ext>
              </a:extLst>
            </p:cNvPr>
            <p:cNvSpPr/>
            <p:nvPr/>
          </p:nvSpPr>
          <p:spPr>
            <a:xfrm>
              <a:off x="7150100" y="4538134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8A03887-4AED-FC82-27A5-A1630E9D1E73}"/>
                </a:ext>
              </a:extLst>
            </p:cNvPr>
            <p:cNvSpPr/>
            <p:nvPr/>
          </p:nvSpPr>
          <p:spPr>
            <a:xfrm>
              <a:off x="7734300" y="4538134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ED6D41-8378-931C-8DD6-C5E902F15BF0}"/>
                </a:ext>
              </a:extLst>
            </p:cNvPr>
            <p:cNvSpPr/>
            <p:nvPr/>
          </p:nvSpPr>
          <p:spPr>
            <a:xfrm>
              <a:off x="8318500" y="4538134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FA70A59-0EAB-3B08-A0D6-B55A6DB1D435}"/>
                </a:ext>
              </a:extLst>
            </p:cNvPr>
            <p:cNvSpPr/>
            <p:nvPr/>
          </p:nvSpPr>
          <p:spPr>
            <a:xfrm>
              <a:off x="5397500" y="5067301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A4DDAA-C2AF-F07D-A7E0-28B1BF9E1545}"/>
                </a:ext>
              </a:extLst>
            </p:cNvPr>
            <p:cNvSpPr/>
            <p:nvPr/>
          </p:nvSpPr>
          <p:spPr>
            <a:xfrm>
              <a:off x="5981700" y="5067301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C015198-1A17-A95D-AC1E-41C758424C6A}"/>
                </a:ext>
              </a:extLst>
            </p:cNvPr>
            <p:cNvSpPr/>
            <p:nvPr/>
          </p:nvSpPr>
          <p:spPr>
            <a:xfrm>
              <a:off x="6524626" y="5026027"/>
              <a:ext cx="146048" cy="146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3538FDD-5122-95C9-4B75-EBEB4E113F0E}"/>
                </a:ext>
              </a:extLst>
            </p:cNvPr>
            <p:cNvSpPr/>
            <p:nvPr/>
          </p:nvSpPr>
          <p:spPr>
            <a:xfrm>
              <a:off x="7150100" y="5067301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F6BF7E-2EF5-9800-C4FE-432DE2D1784C}"/>
                </a:ext>
              </a:extLst>
            </p:cNvPr>
            <p:cNvSpPr/>
            <p:nvPr/>
          </p:nvSpPr>
          <p:spPr>
            <a:xfrm>
              <a:off x="7734300" y="5067301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D8C2D2C-0D9C-A2D4-96D1-C54577992859}"/>
                </a:ext>
              </a:extLst>
            </p:cNvPr>
            <p:cNvSpPr/>
            <p:nvPr/>
          </p:nvSpPr>
          <p:spPr>
            <a:xfrm>
              <a:off x="8318500" y="5067301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897031C-5966-99FD-F9F6-D063601A5123}"/>
                </a:ext>
              </a:extLst>
            </p:cNvPr>
            <p:cNvSpPr/>
            <p:nvPr/>
          </p:nvSpPr>
          <p:spPr>
            <a:xfrm>
              <a:off x="5397500" y="5596468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84726F0-4F67-E9DD-8721-F8503E616B1A}"/>
                </a:ext>
              </a:extLst>
            </p:cNvPr>
            <p:cNvSpPr/>
            <p:nvPr/>
          </p:nvSpPr>
          <p:spPr>
            <a:xfrm>
              <a:off x="5981700" y="5596468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649A1EC-8C8D-E96C-F737-708D0D13357C}"/>
                </a:ext>
              </a:extLst>
            </p:cNvPr>
            <p:cNvSpPr/>
            <p:nvPr/>
          </p:nvSpPr>
          <p:spPr>
            <a:xfrm>
              <a:off x="6565900" y="5596468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5E4D1C5-EDED-CE90-DD18-0BCFF0326FEC}"/>
                </a:ext>
              </a:extLst>
            </p:cNvPr>
            <p:cNvSpPr/>
            <p:nvPr/>
          </p:nvSpPr>
          <p:spPr>
            <a:xfrm>
              <a:off x="7150100" y="5596468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8D7F1B9-9363-3E62-A8AE-B6072DF0C984}"/>
                </a:ext>
              </a:extLst>
            </p:cNvPr>
            <p:cNvSpPr/>
            <p:nvPr/>
          </p:nvSpPr>
          <p:spPr>
            <a:xfrm>
              <a:off x="7734300" y="5596468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982ED6A-C039-B3F1-5EC0-DF05DB4661C7}"/>
                </a:ext>
              </a:extLst>
            </p:cNvPr>
            <p:cNvSpPr/>
            <p:nvPr/>
          </p:nvSpPr>
          <p:spPr>
            <a:xfrm>
              <a:off x="8318500" y="5596468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0814A1A-73FC-9510-2E38-2E9ACCCD2E9F}"/>
                </a:ext>
              </a:extLst>
            </p:cNvPr>
            <p:cNvSpPr/>
            <p:nvPr/>
          </p:nvSpPr>
          <p:spPr>
            <a:xfrm>
              <a:off x="5397500" y="6125635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255C770-3441-BF8F-7A81-945EC7B93368}"/>
                </a:ext>
              </a:extLst>
            </p:cNvPr>
            <p:cNvSpPr/>
            <p:nvPr/>
          </p:nvSpPr>
          <p:spPr>
            <a:xfrm>
              <a:off x="5981700" y="6125635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E1E20B2-EC27-363E-2D4D-29151CDFA899}"/>
                </a:ext>
              </a:extLst>
            </p:cNvPr>
            <p:cNvSpPr/>
            <p:nvPr/>
          </p:nvSpPr>
          <p:spPr>
            <a:xfrm>
              <a:off x="6565900" y="6125635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7621B5D-20E6-B407-0B78-3BE3817B43B3}"/>
                </a:ext>
              </a:extLst>
            </p:cNvPr>
            <p:cNvSpPr/>
            <p:nvPr/>
          </p:nvSpPr>
          <p:spPr>
            <a:xfrm>
              <a:off x="7150100" y="6125635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C0DFD07-80F8-449E-5E72-48CA3F950EDE}"/>
                </a:ext>
              </a:extLst>
            </p:cNvPr>
            <p:cNvSpPr/>
            <p:nvPr/>
          </p:nvSpPr>
          <p:spPr>
            <a:xfrm>
              <a:off x="7734300" y="6125635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E942D1B-87D5-F66C-017E-6B450DA6FCD7}"/>
                </a:ext>
              </a:extLst>
            </p:cNvPr>
            <p:cNvSpPr/>
            <p:nvPr/>
          </p:nvSpPr>
          <p:spPr>
            <a:xfrm>
              <a:off x="8318500" y="6125635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25E9412-2AB0-85CE-F340-C111D10505BB}"/>
                </a:ext>
              </a:extLst>
            </p:cNvPr>
            <p:cNvSpPr/>
            <p:nvPr/>
          </p:nvSpPr>
          <p:spPr>
            <a:xfrm>
              <a:off x="5397500" y="6654802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95973B8-6466-BD8E-6BEE-BD7732A40C08}"/>
                </a:ext>
              </a:extLst>
            </p:cNvPr>
            <p:cNvSpPr/>
            <p:nvPr/>
          </p:nvSpPr>
          <p:spPr>
            <a:xfrm>
              <a:off x="5981700" y="6654802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81D63E2-A3CF-8E32-184B-16CC081A6E6E}"/>
                </a:ext>
              </a:extLst>
            </p:cNvPr>
            <p:cNvSpPr/>
            <p:nvPr/>
          </p:nvSpPr>
          <p:spPr>
            <a:xfrm>
              <a:off x="6565900" y="6654802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8E204E8-324B-FCDC-39D3-24FE564B537E}"/>
                </a:ext>
              </a:extLst>
            </p:cNvPr>
            <p:cNvSpPr/>
            <p:nvPr/>
          </p:nvSpPr>
          <p:spPr>
            <a:xfrm>
              <a:off x="7150100" y="6654802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4B4DD3C-5BAC-2695-0D98-8A06C81A813D}"/>
                </a:ext>
              </a:extLst>
            </p:cNvPr>
            <p:cNvSpPr/>
            <p:nvPr/>
          </p:nvSpPr>
          <p:spPr>
            <a:xfrm>
              <a:off x="7734300" y="6654802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53404C8-1EBE-0B6F-E71B-9D35C6CC5DE9}"/>
                </a:ext>
              </a:extLst>
            </p:cNvPr>
            <p:cNvSpPr/>
            <p:nvPr/>
          </p:nvSpPr>
          <p:spPr>
            <a:xfrm>
              <a:off x="8318500" y="6654802"/>
              <a:ext cx="63500" cy="635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BAD489B-7876-A22F-6B17-CD43FED48CF1}"/>
                </a:ext>
              </a:extLst>
            </p:cNvPr>
            <p:cNvSpPr txBox="1"/>
            <p:nvPr/>
          </p:nvSpPr>
          <p:spPr>
            <a:xfrm>
              <a:off x="8777732" y="4905346"/>
              <a:ext cx="3451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2000" b="1" dirty="0">
                  <a:solidFill>
                    <a:schemeClr val="accent1"/>
                  </a:solidFill>
                  <a:latin typeface="Calibri Light"/>
                </a:rPr>
                <a:t>0</a:t>
              </a:r>
              <a:endParaRPr lang="en-CH" sz="2000" b="1" dirty="0">
                <a:solidFill>
                  <a:schemeClr val="accent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971418A-754F-25D0-B4A0-450CCA812694}"/>
                </a:ext>
              </a:extLst>
            </p:cNvPr>
            <p:cNvSpPr txBox="1"/>
            <p:nvPr/>
          </p:nvSpPr>
          <p:spPr>
            <a:xfrm>
              <a:off x="8398088" y="3162116"/>
              <a:ext cx="3451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2000" b="1" dirty="0">
                  <a:solidFill>
                    <a:schemeClr val="accent4"/>
                  </a:solidFill>
                  <a:latin typeface="Calibri Light"/>
                </a:rPr>
                <a:t>1</a:t>
              </a:r>
              <a:endParaRPr lang="en-CH" sz="2000" b="1" dirty="0">
                <a:solidFill>
                  <a:schemeClr val="accent4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8A4951-02B9-A240-6C6A-A5B7EB5C6AA1}"/>
                </a:ext>
              </a:extLst>
            </p:cNvPr>
            <p:cNvSpPr txBox="1"/>
            <p:nvPr/>
          </p:nvSpPr>
          <p:spPr>
            <a:xfrm>
              <a:off x="6262288" y="3162116"/>
              <a:ext cx="3451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2000" b="1" dirty="0">
                  <a:solidFill>
                    <a:schemeClr val="accent2"/>
                  </a:solidFill>
                  <a:latin typeface="Calibri Light"/>
                </a:rPr>
                <a:t>2</a:t>
              </a:r>
              <a:endParaRPr lang="en-CH" sz="2000" b="1" dirty="0">
                <a:solidFill>
                  <a:schemeClr val="accent2"/>
                </a:solidFill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D7033D-0811-E9ED-497B-9913F8F2AD98}"/>
                </a:ext>
              </a:extLst>
            </p:cNvPr>
            <p:cNvSpPr txBox="1"/>
            <p:nvPr/>
          </p:nvSpPr>
          <p:spPr>
            <a:xfrm>
              <a:off x="4462694" y="3162116"/>
              <a:ext cx="3451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2000" b="1" dirty="0">
                  <a:solidFill>
                    <a:schemeClr val="accent3"/>
                  </a:solidFill>
                  <a:latin typeface="Calibri Light"/>
                </a:rPr>
                <a:t>3</a:t>
              </a:r>
              <a:endParaRPr lang="en-CH" sz="20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34FCF098-56C1-AC0A-5E95-DE9AD8945F21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6670674" y="5099051"/>
              <a:ext cx="10636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4F9F5C45-5211-EE58-3E43-A69CE5518AB6}"/>
                </a:ext>
              </a:extLst>
            </p:cNvPr>
            <p:cNvCxnSpPr>
              <a:cxnSpLocks/>
              <a:stCxn id="39" idx="7"/>
              <a:endCxn id="34" idx="3"/>
            </p:cNvCxnSpPr>
            <p:nvPr/>
          </p:nvCxnSpPr>
          <p:spPr>
            <a:xfrm flipV="1">
              <a:off x="7788501" y="4592335"/>
              <a:ext cx="539298" cy="484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95AB3A3A-AE7C-7053-0732-AB0C9673D88A}"/>
                </a:ext>
              </a:extLst>
            </p:cNvPr>
            <p:cNvCxnSpPr>
              <a:cxnSpLocks/>
              <a:stCxn id="38" idx="5"/>
              <a:endCxn id="45" idx="2"/>
            </p:cNvCxnSpPr>
            <p:nvPr/>
          </p:nvCxnSpPr>
          <p:spPr>
            <a:xfrm>
              <a:off x="7204301" y="5121502"/>
              <a:ext cx="529999" cy="5067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6C4BE44-1C72-ADBA-AD40-6AFE7C7DB989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6620101" y="5650669"/>
              <a:ext cx="539298" cy="484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A1516B8-BF31-3758-A585-B4EA9B03B766}"/>
                </a:ext>
              </a:extLst>
            </p:cNvPr>
            <p:cNvCxnSpPr>
              <a:cxnSpLocks/>
              <a:stCxn id="37" idx="4"/>
              <a:endCxn id="43" idx="0"/>
            </p:cNvCxnSpPr>
            <p:nvPr/>
          </p:nvCxnSpPr>
          <p:spPr>
            <a:xfrm>
              <a:off x="6597650" y="5172075"/>
              <a:ext cx="0" cy="4243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D2A700A7-3A86-0D01-8B4C-6B70EAB2EB08}"/>
                </a:ext>
              </a:extLst>
            </p:cNvPr>
            <p:cNvCxnSpPr>
              <a:cxnSpLocks/>
              <a:stCxn id="37" idx="3"/>
              <a:endCxn id="47" idx="7"/>
            </p:cNvCxnSpPr>
            <p:nvPr/>
          </p:nvCxnSpPr>
          <p:spPr>
            <a:xfrm flipH="1">
              <a:off x="5451701" y="5150687"/>
              <a:ext cx="1094313" cy="984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F6883CD-7AE8-A5EB-BEBD-1CC3ADD6B24F}"/>
                </a:ext>
              </a:extLst>
            </p:cNvPr>
            <p:cNvCxnSpPr>
              <a:cxnSpLocks/>
              <a:stCxn id="47" idx="4"/>
              <a:endCxn id="53" idx="0"/>
            </p:cNvCxnSpPr>
            <p:nvPr/>
          </p:nvCxnSpPr>
          <p:spPr>
            <a:xfrm>
              <a:off x="5429250" y="6189135"/>
              <a:ext cx="0" cy="4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51492273-2DC0-4B00-F66C-C1BAA8BAC1B4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6045200" y="5099051"/>
              <a:ext cx="4794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D207F5CF-3BE8-E6A4-BC48-F5A1B8988CF5}"/>
                </a:ext>
              </a:extLst>
            </p:cNvPr>
            <p:cNvCxnSpPr>
              <a:cxnSpLocks/>
              <a:stCxn id="36" idx="4"/>
              <a:endCxn id="41" idx="0"/>
            </p:cNvCxnSpPr>
            <p:nvPr/>
          </p:nvCxnSpPr>
          <p:spPr>
            <a:xfrm flipH="1">
              <a:off x="5429250" y="5130801"/>
              <a:ext cx="584200" cy="4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94C33EBA-A2D4-3074-1967-668D2C41E90B}"/>
                </a:ext>
              </a:extLst>
            </p:cNvPr>
            <p:cNvCxnSpPr>
              <a:cxnSpLocks/>
              <a:stCxn id="37" idx="7"/>
              <a:endCxn id="27" idx="3"/>
            </p:cNvCxnSpPr>
            <p:nvPr/>
          </p:nvCxnSpPr>
          <p:spPr>
            <a:xfrm flipV="1">
              <a:off x="6649286" y="4063168"/>
              <a:ext cx="1094313" cy="9842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497D444-04C1-806A-1694-51DF5CA016FD}"/>
                </a:ext>
              </a:extLst>
            </p:cNvPr>
            <p:cNvCxnSpPr>
              <a:cxnSpLocks/>
              <a:stCxn id="27" idx="0"/>
              <a:endCxn id="15" idx="4"/>
            </p:cNvCxnSpPr>
            <p:nvPr/>
          </p:nvCxnSpPr>
          <p:spPr>
            <a:xfrm flipV="1">
              <a:off x="7766050" y="3543300"/>
              <a:ext cx="0" cy="46566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422BB76-FC89-80FD-EDC8-FF48DD4CBBC6}"/>
                </a:ext>
              </a:extLst>
            </p:cNvPr>
            <p:cNvSpPr txBox="1"/>
            <p:nvPr/>
          </p:nvSpPr>
          <p:spPr>
            <a:xfrm>
              <a:off x="6376078" y="4737354"/>
              <a:ext cx="6910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altLang="zh-CN" sz="1400" b="1" dirty="0">
                  <a:solidFill>
                    <a:srgbClr val="FF0000"/>
                  </a:solidFill>
                  <a:latin typeface="Calibri Light"/>
                </a:rPr>
                <a:t>Start</a:t>
              </a:r>
              <a:endParaRPr lang="en-CH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1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679</Words>
  <Application>Microsoft Office PowerPoint</Application>
  <PresentationFormat>Widescreen</PresentationFormat>
  <Paragraphs>191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 Light</vt:lpstr>
      <vt:lpstr>Consolas</vt:lpstr>
      <vt:lpstr>Arial Narrow</vt:lpstr>
      <vt:lpstr>Calibri</vt:lpstr>
      <vt:lpstr>Arial</vt:lpstr>
      <vt:lpstr>PULP Code</vt:lpstr>
      <vt:lpstr>1_PULP Code</vt:lpstr>
      <vt:lpstr>SoftHier Bi-Weekly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SoftHier Bi-Weekly Meeting</dc:title>
  <dc:creator>Chi Zhang</dc:creator>
  <cp:lastModifiedBy>Zhang  Chi</cp:lastModifiedBy>
  <cp:revision>60</cp:revision>
  <dcterms:created xsi:type="dcterms:W3CDTF">2023-03-05T10:39:52Z</dcterms:created>
  <dcterms:modified xsi:type="dcterms:W3CDTF">2025-09-16T14:21:50Z</dcterms:modified>
</cp:coreProperties>
</file>