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63" r:id="rId4"/>
    <p:sldId id="260" r:id="rId5"/>
    <p:sldId id="261" r:id="rId6"/>
    <p:sldId id="262" r:id="rId7"/>
  </p:sldIdLst>
  <p:sldSz cx="12192000" cy="6858000"/>
  <p:notesSz cx="6858000" cy="9144000"/>
  <p:embeddedFontLst>
    <p:embeddedFont>
      <p:font typeface="Arial Narrow" panose="020B0606020202030204" pitchFamily="34" charset="0"/>
      <p:regular r:id="rId9"/>
      <p:bold r:id="rId10"/>
      <p:italic r:id="rId11"/>
      <p:boldItalic r:id="rId12"/>
    </p:embeddedFont>
    <p:embeddedFont>
      <p:font typeface="Consolas" panose="020B0609020204030204" pitchFamily="49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7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822C1DDF-41C9-F1FE-EAC3-C2AD036CD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D4CA5153-8FC7-8FD8-535E-4B268B99C60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DCAFAA9-D09D-464A-8135-D580446E07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666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76C457FE-367A-11D2-49EA-07E35C699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EB5FE04D-3786-ECBE-2138-3104FE07417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85CBD2AD-FF0C-D806-A83C-512DF4C32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333957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66F1009E-6869-645A-DC20-C280C1FB0C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31883DA7-0DA0-0056-27B6-837CB5B818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9D817ABF-1B03-9179-A8D6-B6AF848E61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85283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499" y="892629"/>
            <a:ext cx="10329729" cy="51322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Current Progress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Working on the Flatten-Attention Paper (Chi, Luca C, Thomas etc.)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We had initial meeting to discuss the selling point </a:t>
            </a:r>
            <a:endParaRPr lang="en-US" altLang="zh-CN" sz="1800" dirty="0">
              <a:solidFill>
                <a:srgbClr val="FF0000"/>
              </a:solidFill>
              <a:latin typeface="Calibri Light"/>
              <a:sym typeface="Wingdings" panose="05000000000000000000" pitchFamily="2" charset="2"/>
            </a:endParaRPr>
          </a:p>
          <a:p>
            <a:pPr lvl="3" indent="-304795">
              <a:spcBef>
                <a:spcPts val="1270"/>
              </a:spcBef>
              <a:defRPr/>
            </a:pPr>
            <a:r>
              <a:rPr lang="en-US" altLang="zh-CN" sz="1800" dirty="0">
                <a:latin typeface="Calibri Light"/>
                <a:sym typeface="Wingdings" panose="05000000000000000000" pitchFamily="2" charset="2"/>
              </a:rPr>
              <a:t>let us know if you want to participate to the writing and to the technical work (if so, we can have a dedicated meeting to discuss the work split)</a:t>
            </a:r>
            <a:endParaRPr lang="en-US" altLang="zh-CN" sz="1800" dirty="0">
              <a:latin typeface="Calibri Light"/>
            </a:endParaRP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We have planned experiments and results to collect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The nearest target would be ISVLSI (DDL 10</a:t>
            </a:r>
            <a:r>
              <a:rPr lang="en-US" altLang="zh-CN" sz="1765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Feb)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More features supported on SoftHier simulator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had initial SoftHier simulator technical overview meeting with Renzo and Giuseppe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Pretty productive progress on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DaCe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backend for SoftHier (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Aofeng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A1B9A-BEF9-0C91-EE30-6F100638F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Flatten-Attention Paper Key Selling Points</a:t>
            </a:r>
            <a:endParaRPr lang="en-CH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CECAB4-72B6-E5EF-B5C5-FBB324D6514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3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01B493A-6CD3-AAFB-35A9-99D4A3E98B7D}"/>
              </a:ext>
            </a:extLst>
          </p:cNvPr>
          <p:cNvSpPr txBox="1">
            <a:spLocks/>
          </p:cNvSpPr>
          <p:nvPr/>
        </p:nvSpPr>
        <p:spPr>
          <a:xfrm>
            <a:off x="316499" y="718456"/>
            <a:ext cx="11668671" cy="5864639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Background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A pattern for scalable inference </a:t>
            </a:r>
            <a:r>
              <a:rPr lang="en-US" altLang="zh-CN" sz="1977" b="1" dirty="0">
                <a:solidFill>
                  <a:srgbClr val="000000"/>
                </a:solidFill>
                <a:latin typeface="Calibri Light"/>
              </a:rPr>
              <a:t>accelerators for attention-based network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is emerging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alibri Light"/>
              </a:rPr>
              <a:t>Mesh of PE tiles + off-chip memory 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at the boundary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fr-FR" altLang="zh-CN" sz="1800" dirty="0">
                <a:latin typeface="Calibri Light"/>
                <a:sym typeface="Wingdings" panose="05000000000000000000" pitchFamily="2" charset="2"/>
              </a:rPr>
              <a:t>Two-level memory hierarchy: on-chip PE-local + off-chip global</a:t>
            </a:r>
            <a:endParaRPr lang="en-US" altLang="zh-CN" sz="1800" dirty="0">
              <a:latin typeface="Calibri Light"/>
              <a:sym typeface="Wingdings" panose="05000000000000000000" pitchFamily="2" charset="2"/>
            </a:endParaRP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Key Challenge for achieving top energy efficiency and utilization is: 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how to </a:t>
            </a:r>
            <a:r>
              <a:rPr lang="en-US" altLang="zh-CN" sz="1765" b="1" dirty="0">
                <a:solidFill>
                  <a:srgbClr val="000000"/>
                </a:solidFill>
                <a:latin typeface="Calibri Light"/>
              </a:rPr>
              <a:t>maximally </a:t>
            </a:r>
            <a:r>
              <a:rPr lang="en-US" altLang="zh-CN" sz="1765" b="1" dirty="0" err="1">
                <a:solidFill>
                  <a:srgbClr val="000000"/>
                </a:solidFill>
                <a:latin typeface="Calibri Light"/>
              </a:rPr>
              <a:t>epxloit</a:t>
            </a:r>
            <a:r>
              <a:rPr lang="en-US" altLang="zh-CN" sz="1765" b="1" dirty="0">
                <a:solidFill>
                  <a:srgbClr val="000000"/>
                </a:solidFill>
                <a:latin typeface="Calibri Light"/>
              </a:rPr>
              <a:t> the on-chip bandwidth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, </a:t>
            </a:r>
            <a:r>
              <a:rPr lang="en-US" altLang="zh-CN" sz="1765" b="1" dirty="0">
                <a:solidFill>
                  <a:srgbClr val="000000"/>
                </a:solidFill>
                <a:latin typeface="Calibri Light"/>
              </a:rPr>
              <a:t>minimizing access to energy-hungry HBM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Paper Contributions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propose a </a:t>
            </a:r>
            <a:r>
              <a:rPr lang="en-US" altLang="zh-CN" sz="1977" b="1" dirty="0">
                <a:solidFill>
                  <a:srgbClr val="000000"/>
                </a:solidFill>
                <a:latin typeface="Calibri Light"/>
              </a:rPr>
              <a:t>workload allocation and scheduling strategy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called </a:t>
            </a:r>
            <a:r>
              <a:rPr lang="en-US" altLang="zh-CN" sz="1977" b="1" dirty="0">
                <a:solidFill>
                  <a:srgbClr val="000000"/>
                </a:solidFill>
                <a:latin typeface="Calibri Light"/>
              </a:rPr>
              <a:t>Flatten-Attention 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to maximize the use of internal bandwidth and improve upon the current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SoA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Flash Attention</a:t>
            </a:r>
          </a:p>
          <a:p>
            <a:pPr lvl="2" indent="-304795">
              <a:spcBef>
                <a:spcPts val="1270"/>
              </a:spcBef>
              <a:defRPr/>
            </a:pPr>
            <a:r>
              <a:rPr lang="en-US" altLang="zh-CN" sz="1800" b="1" dirty="0">
                <a:solidFill>
                  <a:srgbClr val="000000"/>
                </a:solidFill>
                <a:latin typeface="Calibri Light"/>
              </a:rPr>
              <a:t>leverages collective primitives </a:t>
            </a:r>
            <a:r>
              <a:rPr lang="en-US" altLang="zh-CN" sz="1800" dirty="0">
                <a:solidFill>
                  <a:srgbClr val="000000"/>
                </a:solidFill>
                <a:latin typeface="Calibri Light"/>
              </a:rPr>
              <a:t>on the on-chip network fabric to achieve high performance</a:t>
            </a:r>
          </a:p>
          <a:p>
            <a:pPr lvl="1" indent="-304795">
              <a:spcBef>
                <a:spcPts val="1270"/>
              </a:spcBef>
              <a:defRPr/>
            </a:pPr>
            <a:r>
              <a:rPr lang="en-US" altLang="zh-CN" sz="1980" dirty="0">
                <a:solidFill>
                  <a:srgbClr val="000000"/>
                </a:solidFill>
                <a:latin typeface="Calibri Light"/>
              </a:rPr>
              <a:t>We develop a modeling and simulation framework that enables us to assess performance on a large class of tile based accelerator and enables us to refine the codesign of network primitives </a:t>
            </a:r>
          </a:p>
        </p:txBody>
      </p:sp>
      <p:pic>
        <p:nvPicPr>
          <p:cNvPr id="109" name="图片 108">
            <a:extLst>
              <a:ext uri="{FF2B5EF4-FFF2-40B4-BE49-F238E27FC236}">
                <a16:creationId xmlns:a16="http://schemas.microsoft.com/office/drawing/2014/main" id="{DDB6F219-215B-5A73-EE2A-4166AEA39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9801" y="1375506"/>
            <a:ext cx="2555700" cy="2639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17499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ED0FF675-384D-1133-37B5-258F1CB34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719C7EE-BCD3-14C6-ACBF-5C4060E6AEA9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More features supported on SoftHier simulator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D88655F-CFD6-7623-AEAE-98F7AA422DB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946E384-3008-93F7-96EF-15D867FAADA6}"/>
              </a:ext>
            </a:extLst>
          </p:cNvPr>
          <p:cNvSpPr txBox="1">
            <a:spLocks/>
          </p:cNvSpPr>
          <p:nvPr/>
        </p:nvSpPr>
        <p:spPr>
          <a:xfrm>
            <a:off x="316499" y="892629"/>
            <a:ext cx="10329729" cy="51322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2D DMA transfer API support for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iDMA</a:t>
            </a:r>
            <a:endParaRPr lang="en-US" altLang="zh-CN" sz="2400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Enabled HBM preloading before SoftHier simulation starts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Python library to convert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numpy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arrays to HBM preloading files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Develop SoftHier trace analyzer for visualization and debugging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CCFB3D7-005C-BB1A-DC92-49232032E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094" y="3048000"/>
            <a:ext cx="4119563" cy="34290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EBED0AC-A074-7BF0-30E1-5037FD3D47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8534" y="3001851"/>
            <a:ext cx="4272237" cy="3685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110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5A5EAA50-46A9-6EC2-1A9F-39DE4626BC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DC1E69C4-B1D0-02CD-258D-981D6FAB033E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Collaborations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D9ADA666-F7BE-39C0-3B66-FA20C973D3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EB8F81D-D2F4-4DC2-1CCF-433B396E4AA2}"/>
              </a:ext>
            </a:extLst>
          </p:cNvPr>
          <p:cNvSpPr txBox="1">
            <a:spLocks/>
          </p:cNvSpPr>
          <p:nvPr/>
        </p:nvSpPr>
        <p:spPr>
          <a:xfrm>
            <a:off x="316499" y="892629"/>
            <a:ext cx="11083684" cy="4550228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DaCe</a:t>
            </a: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 + SoftHier</a:t>
            </a:r>
          </a:p>
          <a:p>
            <a:pPr lvl="1">
              <a:defRPr/>
            </a:pP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Aofeng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started his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Msc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Thesis on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DaCe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+ SoftHier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Developed the first version of SoftHier backend code generation in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DaCe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Completed code generation for 2D memory copy using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iDMA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Implemented code generation for configuring and triggering the RedMule Engine.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Tested with a simple GEMM SDFG to automatically generate code for SoftHier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The generated code runs successfully on SoftHier and the passed numerical checking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There are still some bugs when using other configuration of SDFG, we will keep debugging and updating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Technical Support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SoftHier simulator usage overview meeting with Renzo and Giuseppe</a:t>
            </a:r>
          </a:p>
        </p:txBody>
      </p:sp>
    </p:spTree>
    <p:extLst>
      <p:ext uri="{BB962C8B-B14F-4D97-AF65-F5344CB8AC3E}">
        <p14:creationId xmlns:p14="http://schemas.microsoft.com/office/powerpoint/2010/main" val="2441197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DF0AAF96-380D-EF5C-A202-494DA06A8E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4299040B-13F6-B53B-7E3D-E5A69D96218B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923C4B1E-33F2-AAF6-4B57-7C7CA915299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A8B0963C-9D33-D0C1-086F-6278B91DC403}"/>
              </a:ext>
            </a:extLst>
          </p:cNvPr>
          <p:cNvSpPr txBox="1">
            <a:spLocks/>
          </p:cNvSpPr>
          <p:nvPr/>
        </p:nvSpPr>
        <p:spPr>
          <a:xfrm>
            <a:off x="316499" y="892630"/>
            <a:ext cx="10329729" cy="3973284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Focus on Flatten-Attention Paper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Target ISVLSI, DDL 10</a:t>
            </a:r>
            <a:r>
              <a:rPr lang="en-US" altLang="zh-CN" sz="1977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Feb 2025. Primary timeline: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9</a:t>
            </a:r>
            <a:r>
              <a:rPr lang="en-US" altLang="zh-CN" sz="1977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Dec – 16</a:t>
            </a:r>
            <a:r>
              <a:rPr lang="en-US" altLang="zh-CN" sz="1977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Dec: Discuss and figure out paper story and contributions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16</a:t>
            </a:r>
            <a:r>
              <a:rPr lang="en-US" altLang="zh-CN" sz="1977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Dec – 6</a:t>
            </a:r>
            <a:r>
              <a:rPr lang="en-US" altLang="zh-CN" sz="1977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Jan: Experiments and collect initial results for the basic story (cross Xmas)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6</a:t>
            </a:r>
            <a:r>
              <a:rPr lang="en-US" altLang="zh-CN" sz="1977" baseline="30000" dirty="0">
                <a:solidFill>
                  <a:srgbClr val="000000"/>
                </a:solidFill>
                <a:latin typeface="Calibri Light"/>
              </a:rPr>
              <a:t>th</a:t>
            </a: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 Jan – Paper DDL: Discuss and split work for: writing, creating figures, extra experiments if needed, paper polishing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Prepare API documentation for SoftHier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Provide more example kernels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E.g. 3 types of GEMM dataflow on SoftHier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Wishing you a Merry Christmas!</a:t>
            </a:r>
          </a:p>
        </p:txBody>
      </p:sp>
    </p:spTree>
    <p:extLst>
      <p:ext uri="{BB962C8B-B14F-4D97-AF65-F5344CB8AC3E}">
        <p14:creationId xmlns:p14="http://schemas.microsoft.com/office/powerpoint/2010/main" val="1258460073"/>
      </p:ext>
    </p:extLst>
  </p:cSld>
  <p:clrMapOvr>
    <a:masterClrMapping/>
  </p:clrMapOvr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522</Words>
  <Application>Microsoft Office PowerPoint</Application>
  <PresentationFormat>宽屏</PresentationFormat>
  <Paragraphs>56</Paragraphs>
  <Slides>6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Consolas</vt:lpstr>
      <vt:lpstr>Calibri</vt:lpstr>
      <vt:lpstr>Arial</vt:lpstr>
      <vt:lpstr>Arial Narrow</vt:lpstr>
      <vt:lpstr>Calibri Light</vt:lpstr>
      <vt:lpstr>PULP Code</vt:lpstr>
      <vt:lpstr>SoftHier Bi-Weekly Meeting</vt:lpstr>
      <vt:lpstr>PowerPoint 演示文稿</vt:lpstr>
      <vt:lpstr>Flatten-Attention Paper Key Selling Points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 Zhang</dc:creator>
  <cp:lastModifiedBy>Zhang  Chi</cp:lastModifiedBy>
  <cp:revision>9</cp:revision>
  <dcterms:created xsi:type="dcterms:W3CDTF">2023-03-05T10:39:52Z</dcterms:created>
  <dcterms:modified xsi:type="dcterms:W3CDTF">2024-12-16T10:05:08Z</dcterms:modified>
</cp:coreProperties>
</file>