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356" r:id="rId3"/>
    <p:sldId id="361" r:id="rId4"/>
    <p:sldId id="362" r:id="rId5"/>
    <p:sldId id="260" r:id="rId6"/>
    <p:sldId id="261" r:id="rId7"/>
    <p:sldId id="360" r:id="rId8"/>
    <p:sldId id="3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008E"/>
    <a:srgbClr val="CC00CC"/>
    <a:srgbClr val="4472C4"/>
    <a:srgbClr val="8FAADC"/>
    <a:srgbClr val="172C51"/>
    <a:srgbClr val="70AD47"/>
    <a:srgbClr val="A5A5A5"/>
    <a:srgbClr val="BAE0E1"/>
    <a:srgbClr val="A6B4C6"/>
    <a:srgbClr val="647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644205842277581"/>
          <c:y val="0.1118200457402113"/>
          <c:w val="0.72912772003913617"/>
          <c:h val="0.70646283949201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'RedMule2.0-Scale'!$AB$3</c:f>
              <c:strCache>
                <c:ptCount val="1"/>
                <c:pt idx="0">
                  <c:v>12x4-16BK-RT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'RedMule2.0-Scale'!$AB$4:$AB$10</c:f>
              <c:numCache>
                <c:formatCode>General</c:formatCode>
                <c:ptCount val="7"/>
                <c:pt idx="0">
                  <c:v>3132</c:v>
                </c:pt>
                <c:pt idx="1">
                  <c:v>6216</c:v>
                </c:pt>
                <c:pt idx="2">
                  <c:v>12360</c:v>
                </c:pt>
                <c:pt idx="3">
                  <c:v>24672</c:v>
                </c:pt>
                <c:pt idx="4">
                  <c:v>49296</c:v>
                </c:pt>
                <c:pt idx="5">
                  <c:v>98448</c:v>
                </c:pt>
                <c:pt idx="6">
                  <c:v>196848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8-4F8B-A494-A584CC9ACFFA}"/>
            </c:ext>
          </c:extLst>
        </c:ser>
        <c:ser>
          <c:idx val="1"/>
          <c:order val="1"/>
          <c:tx>
            <c:strRef>
              <c:f>'RedMule2.0-Scale'!$AC$3</c:f>
              <c:strCache>
                <c:ptCount val="1"/>
                <c:pt idx="0">
                  <c:v>24x8-16BK-RT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'RedMule2.0-Scale'!$AC$4:$AC$10</c:f>
              <c:numCache>
                <c:formatCode>General</c:formatCode>
                <c:ptCount val="7"/>
                <c:pt idx="0">
                  <c:v>1344</c:v>
                </c:pt>
                <c:pt idx="1">
                  <c:v>1920</c:v>
                </c:pt>
                <c:pt idx="2">
                  <c:v>3270</c:v>
                </c:pt>
                <c:pt idx="3">
                  <c:v>6348</c:v>
                </c:pt>
                <c:pt idx="4">
                  <c:v>12504</c:v>
                </c:pt>
                <c:pt idx="5">
                  <c:v>24792</c:v>
                </c:pt>
                <c:pt idx="6">
                  <c:v>49392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A8-4F8B-A494-A584CC9ACFFA}"/>
            </c:ext>
          </c:extLst>
        </c:ser>
        <c:ser>
          <c:idx val="2"/>
          <c:order val="2"/>
          <c:tx>
            <c:strRef>
              <c:f>'RedMule2.0-Scale'!$AD$3</c:f>
              <c:strCache>
                <c:ptCount val="1"/>
                <c:pt idx="0">
                  <c:v>48x16-16BK-RT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'RedMule2.0-Scale'!$AD$4:$AD$10</c:f>
              <c:numCache>
                <c:formatCode>General</c:formatCode>
                <c:ptCount val="7"/>
                <c:pt idx="0">
                  <c:v>1536</c:v>
                </c:pt>
                <c:pt idx="1">
                  <c:v>2304</c:v>
                </c:pt>
                <c:pt idx="2">
                  <c:v>3072</c:v>
                </c:pt>
                <c:pt idx="3">
                  <c:v>5376</c:v>
                </c:pt>
                <c:pt idx="4">
                  <c:v>7680</c:v>
                </c:pt>
                <c:pt idx="5">
                  <c:v>12288</c:v>
                </c:pt>
                <c:pt idx="6">
                  <c:v>23808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A8-4F8B-A494-A584CC9ACFFA}"/>
            </c:ext>
          </c:extLst>
        </c:ser>
        <c:ser>
          <c:idx val="3"/>
          <c:order val="3"/>
          <c:tx>
            <c:strRef>
              <c:f>'RedMule2.0-Scale'!$AE$3</c:f>
              <c:strCache>
                <c:ptCount val="1"/>
                <c:pt idx="0">
                  <c:v>48x16-32BK-RT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'RedMule2.0-Scale'!$AE$4:$AE$10</c:f>
              <c:numCache>
                <c:formatCode>General</c:formatCode>
                <c:ptCount val="7"/>
                <c:pt idx="0">
                  <c:v>768</c:v>
                </c:pt>
                <c:pt idx="1">
                  <c:v>1152</c:v>
                </c:pt>
                <c:pt idx="2">
                  <c:v>1536</c:v>
                </c:pt>
                <c:pt idx="3">
                  <c:v>2688</c:v>
                </c:pt>
                <c:pt idx="4">
                  <c:v>3840</c:v>
                </c:pt>
                <c:pt idx="5">
                  <c:v>6534</c:v>
                </c:pt>
                <c:pt idx="6">
                  <c:v>12684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A8-4F8B-A494-A584CC9AC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4348639"/>
        <c:axId val="1137952927"/>
      </c:barChart>
      <c:lineChart>
        <c:grouping val="standard"/>
        <c:varyColors val="0"/>
        <c:ser>
          <c:idx val="4"/>
          <c:order val="4"/>
          <c:tx>
            <c:strRef>
              <c:f>'RedMule2.0-Scale'!$AF$3</c:f>
              <c:strCache>
                <c:ptCount val="1"/>
                <c:pt idx="0">
                  <c:v>12x4-16BK-Uti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accent6">
                    <a:lumMod val="40000"/>
                    <a:lumOff val="60000"/>
                  </a:schemeClr>
                </a:solidFill>
              </a:ln>
              <a:effectLst/>
            </c:spPr>
          </c:marker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'RedMule2.0-Scale'!$AF$4:$AF$10</c:f>
              <c:numCache>
                <c:formatCode>0_);[Red]\(0\)</c:formatCode>
                <c:ptCount val="7"/>
                <c:pt idx="0">
                  <c:v>98.084291187739453</c:v>
                </c:pt>
                <c:pt idx="1">
                  <c:v>98.841698841698843</c:v>
                </c:pt>
                <c:pt idx="2">
                  <c:v>99.417475728155338</c:v>
                </c:pt>
                <c:pt idx="3">
                  <c:v>99.610894941634243</c:v>
                </c:pt>
                <c:pt idx="4">
                  <c:v>99.707887049659206</c:v>
                </c:pt>
                <c:pt idx="5">
                  <c:v>99.853729887859572</c:v>
                </c:pt>
                <c:pt idx="6">
                  <c:v>99.878078517434773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4A8-4F8B-A494-A584CC9ACFFA}"/>
            </c:ext>
          </c:extLst>
        </c:ser>
        <c:ser>
          <c:idx val="5"/>
          <c:order val="5"/>
          <c:tx>
            <c:strRef>
              <c:f>'RedMule2.0-Scale'!$AG$3</c:f>
              <c:strCache>
                <c:ptCount val="1"/>
                <c:pt idx="0">
                  <c:v>24x8-16BK-Uti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'RedMule2.0-Scale'!$AG$4:$AG$10</c:f>
              <c:numCache>
                <c:formatCode>0_);[Red]\(0\)</c:formatCode>
                <c:ptCount val="7"/>
                <c:pt idx="0">
                  <c:v>76.19047619047619</c:v>
                </c:pt>
                <c:pt idx="1">
                  <c:v>80</c:v>
                </c:pt>
                <c:pt idx="2">
                  <c:v>93.944954128440372</c:v>
                </c:pt>
                <c:pt idx="3">
                  <c:v>96.786389413988658</c:v>
                </c:pt>
                <c:pt idx="4">
                  <c:v>98.272552783109404</c:v>
                </c:pt>
                <c:pt idx="5">
                  <c:v>99.128751210067762</c:v>
                </c:pt>
                <c:pt idx="6">
                  <c:v>99.514091350826035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4A8-4F8B-A494-A584CC9ACFFA}"/>
            </c:ext>
          </c:extLst>
        </c:ser>
        <c:ser>
          <c:idx val="6"/>
          <c:order val="6"/>
          <c:tx>
            <c:strRef>
              <c:f>'RedMule2.0-Scale'!$AH$3</c:f>
              <c:strCache>
                <c:ptCount val="1"/>
                <c:pt idx="0">
                  <c:v>48x16-16BK-Uti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'RedMule2.0-Scale'!$AH$4:$AH$10</c:f>
              <c:numCache>
                <c:formatCode>0_);[Red]\(0\)</c:formatCode>
                <c:ptCount val="7"/>
                <c:pt idx="0">
                  <c:v>16.666666666666664</c:v>
                </c:pt>
                <c:pt idx="1">
                  <c:v>22.222222222222221</c:v>
                </c:pt>
                <c:pt idx="2">
                  <c:v>33.333333333333329</c:v>
                </c:pt>
                <c:pt idx="3">
                  <c:v>38.095238095238095</c:v>
                </c:pt>
                <c:pt idx="4">
                  <c:v>40</c:v>
                </c:pt>
                <c:pt idx="5">
                  <c:v>50</c:v>
                </c:pt>
                <c:pt idx="6">
                  <c:v>51.612903225806448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4A8-4F8B-A494-A584CC9ACFFA}"/>
            </c:ext>
          </c:extLst>
        </c:ser>
        <c:ser>
          <c:idx val="7"/>
          <c:order val="7"/>
          <c:tx>
            <c:strRef>
              <c:f>'RedMule2.0-Scale'!$AI$3</c:f>
              <c:strCache>
                <c:ptCount val="1"/>
                <c:pt idx="0">
                  <c:v>48x16-32BK-Uti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'RedMule2.0-Scale'!$AA$4:$AA$10</c:f>
              <c:strCache>
                <c:ptCount val="7"/>
                <c:pt idx="0">
                  <c:v>48-64-48</c:v>
                </c:pt>
                <c:pt idx="1">
                  <c:v>48-64-96</c:v>
                </c:pt>
                <c:pt idx="2">
                  <c:v>48-128-96</c:v>
                </c:pt>
                <c:pt idx="3">
                  <c:v>96-128-96</c:v>
                </c:pt>
                <c:pt idx="4">
                  <c:v>96-128-192</c:v>
                </c:pt>
                <c:pt idx="5">
                  <c:v>96-256-192</c:v>
                </c:pt>
                <c:pt idx="6">
                  <c:v>192-256-192</c:v>
                </c:pt>
              </c:strCache>
            </c:strRef>
          </c:cat>
          <c:val>
            <c:numRef>
              <c:f>'RedMule2.0-Scale'!$AI$4:$AI$10</c:f>
              <c:numCache>
                <c:formatCode>0_);[Red]\(0\)</c:formatCode>
                <c:ptCount val="7"/>
                <c:pt idx="0">
                  <c:v>33.333333333333329</c:v>
                </c:pt>
                <c:pt idx="1">
                  <c:v>44.444444444444443</c:v>
                </c:pt>
                <c:pt idx="2">
                  <c:v>66.666666666666657</c:v>
                </c:pt>
                <c:pt idx="3">
                  <c:v>76.19047619047619</c:v>
                </c:pt>
                <c:pt idx="4">
                  <c:v>80</c:v>
                </c:pt>
                <c:pt idx="5">
                  <c:v>94.03122130394857</c:v>
                </c:pt>
                <c:pt idx="6">
                  <c:v>96.877956480605491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4A8-4F8B-A494-A584CC9ACF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9675567"/>
        <c:axId val="1137965823"/>
      </c:lineChart>
      <c:catAx>
        <c:axId val="11443486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/>
                  <a:t>Matrix Dimension M-N-K</a:t>
                </a:r>
                <a:endParaRPr lang="zh-CN" alt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7952927"/>
        <c:crosses val="autoZero"/>
        <c:auto val="1"/>
        <c:lblAlgn val="ctr"/>
        <c:lblOffset val="100"/>
        <c:noMultiLvlLbl val="0"/>
      </c:catAx>
      <c:valAx>
        <c:axId val="1137952927"/>
        <c:scaling>
          <c:logBase val="10"/>
          <c:orientation val="minMax"/>
          <c:max val="100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 b="0"/>
                  <a:t>Runtime /Cycles)</a:t>
                </a:r>
                <a:endParaRPr lang="zh-CN" altLang="en-US" sz="1600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4348639"/>
        <c:crosses val="autoZero"/>
        <c:crossBetween val="between"/>
      </c:valAx>
      <c:valAx>
        <c:axId val="1137965823"/>
        <c:scaling>
          <c:orientation val="minMax"/>
          <c:max val="10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600"/>
                  <a:t>RedMule Utilization</a:t>
                </a:r>
                <a:endParaRPr lang="zh-CN" alt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_);[Red]\(0\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19675567"/>
        <c:crosses val="max"/>
        <c:crossBetween val="between"/>
      </c:valAx>
      <c:catAx>
        <c:axId val="111967556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3796582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341879046730469"/>
          <c:y val="2.1228740054274529E-2"/>
          <c:w val="0.80168520830977774"/>
          <c:h val="6.806530098494441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35919-603A-44B4-897D-49C94D048E7C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6ECD2-4D4F-4B68-BF07-395DF2FEB2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23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bed6e96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bbed6e96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bed6e96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bbed6e96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A5E-51FC-1948-9E89-D6ACC742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18A61-8ABA-DA51-7F3F-6F6CA7DE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CAB-2C7F-D9E9-0B83-24EA30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9848-311E-E02C-E3A4-473DFE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1C8C-3556-078F-2123-206A7C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E11-8231-E1EE-D480-823F572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A7A51-09B8-B65B-8F98-D8410F2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84D2-E296-56CD-C200-7836F00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8F3-F05A-360B-4C6D-BF66709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9D2D9-2373-DDC0-2BBF-40E36451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6A43C-6C67-A41A-C2A5-10A5488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6CD6-6D9C-FE50-E9E9-C88A33A2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363-D861-FD9A-72C0-BA79A2F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F5DF-1FE3-9096-1595-FCB7996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4F25C-A1B0-1BA8-5B59-7B69D00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QA Slide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6754" tIns="96754" rIns="96754" bIns="967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57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0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1_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5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5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" name="Google Shape;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5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4" name="Google Shape;34;p5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5" name="Google Shape;35;p5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046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22FE-D56B-762B-CCBF-93D7F83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7678-A2C6-498A-F5F4-3964C76D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741-66D2-AEB1-7FF5-60D56AAA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375D-D83A-402A-3EB2-918EAEC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4D26-CAD8-D58A-2966-D061B35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80F7-AB84-E094-DEBE-5402796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555-58C4-7A04-6998-408FE61D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B57F3-EEA0-C5B4-A28D-2448842F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10B-321D-1A57-86AB-4BEC27F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C6DF2-5121-AA2C-1EAD-798F25B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DF93-281E-EC26-5AE4-4CF79E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B607-1E40-BD92-D598-ACEA84A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53BD9-AED5-D508-8D23-5047BE9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E092-9B8C-2262-42E1-5B3FE02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3114E-B720-3B88-3B26-3425CE403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9FC4C-C1DC-83EA-76EC-D04121BD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4CC5D-4EDD-74F3-35BB-1AE5D36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E1D74-EB0A-3BB8-EB07-4B93F0A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84A89-9172-B9BA-EB0D-0AA529B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FBC1-424F-FBB1-7E46-793BBD4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E09E8-4B45-72C4-4B09-07AD63D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82D8-41A2-AE77-6FDE-1F677B2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D838D-C428-CAA3-36BC-5511E52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E23D-C62D-4C05-229C-37D091D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38272-0395-B7EE-19BB-F32E827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D634-28CB-FE76-FB0B-B69B540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38A3-B329-27DC-6A8D-5717B266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CD71F-5716-D4A8-61EE-CDC1150F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4AF19-289C-370F-7593-43924034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A4-7DCF-1848-5B4C-5342FD4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3055-031B-F239-430B-92216A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BFE29-0132-B9E8-E5D0-AC89E45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C175-21B4-DFD9-4DC1-0BD16AFD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1A13B-F168-EA55-3029-F42A0B30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2980-3E98-E038-BA86-10CD853A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39B-C390-B07D-0220-6FD5F6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233A6-0B9B-6D67-5CBD-59B44F6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EC66D-80B7-D3A3-7041-17E613F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85C48-6306-5EC2-5833-798EE3F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03D6-4E0F-CD5B-65CE-58078E6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DEC7-9859-D450-EB07-C2E53DA9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C17-72B9-4EF5-8893-24FB2216744B}" type="datetimeFigureOut">
              <a:rPr lang="zh-CN" altLang="en-US" smtClean="0"/>
              <a:t>2024/2/26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AC4B-B661-E2FC-4DB3-79722B5E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F46A-2F87-9023-31D2-586A5835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noProof="0" dirty="0" err="1"/>
              <a:t>SoftHier</a:t>
            </a:r>
            <a:r>
              <a:rPr lang="en-US" altLang="zh-CN" noProof="0" dirty="0"/>
              <a:t> Progress Update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9"/>
            <a:ext cx="6095742" cy="399131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</a:t>
            </a:r>
            <a:r>
              <a:rPr lang="en-US" noProof="0" dirty="0"/>
              <a:t>	             	</a:t>
            </a:r>
            <a:r>
              <a:rPr lang="en-US" noProof="0" dirty="0">
                <a:solidFill>
                  <a:schemeClr val="tx1"/>
                </a:solidFill>
              </a:rPr>
              <a:t>chizhang@iis.ee.ethz.ch</a:t>
            </a:r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E4B8BBE6-9E51-2726-04B3-7B1A767014BD}"/>
              </a:ext>
            </a:extLst>
          </p:cNvPr>
          <p:cNvSpPr txBox="1">
            <a:spLocks/>
          </p:cNvSpPr>
          <p:nvPr/>
        </p:nvSpPr>
        <p:spPr>
          <a:xfrm>
            <a:off x="381487" y="3840480"/>
            <a:ext cx="6095742" cy="39913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0" indent="0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117" b="0" i="0" kern="1200">
                <a:solidFill>
                  <a:schemeClr val="accent3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Luca Colagrande</a:t>
            </a: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colluca@iis.ee.ethz.ch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7848CB2-9940-DC12-DB08-5DF894C53F13}"/>
              </a:ext>
            </a:extLst>
          </p:cNvPr>
          <p:cNvSpPr txBox="1">
            <a:spLocks/>
          </p:cNvSpPr>
          <p:nvPr/>
        </p:nvSpPr>
        <p:spPr>
          <a:xfrm>
            <a:off x="381487" y="4239611"/>
            <a:ext cx="6095742" cy="39913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0" indent="0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117" b="0" i="0" kern="1200">
                <a:solidFill>
                  <a:schemeClr val="accent3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j-lt"/>
              </a:rPr>
              <a:t>Viviane </a:t>
            </a:r>
            <a:r>
              <a:rPr lang="en-US" b="1" dirty="0" err="1">
                <a:latin typeface="+mj-lt"/>
              </a:rPr>
              <a:t>Potocnik</a:t>
            </a:r>
            <a:r>
              <a:rPr lang="en-US" b="1" dirty="0">
                <a:latin typeface="+mj-lt"/>
              </a:rPr>
              <a:t> </a:t>
            </a:r>
            <a:r>
              <a:rPr lang="en-US" dirty="0"/>
              <a:t>		</a:t>
            </a:r>
            <a:r>
              <a:rPr lang="en-US" dirty="0">
                <a:solidFill>
                  <a:schemeClr val="tx1"/>
                </a:solidFill>
              </a:rPr>
              <a:t>vivianep@iis.ee.ethz.ch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Current Progress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37ECEC-D101-9422-52A1-355C58803F2C}"/>
              </a:ext>
            </a:extLst>
          </p:cNvPr>
          <p:cNvSpPr txBox="1">
            <a:spLocks/>
          </p:cNvSpPr>
          <p:nvPr/>
        </p:nvSpPr>
        <p:spPr>
          <a:xfrm>
            <a:off x="316501" y="837415"/>
            <a:ext cx="5342619" cy="55248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Just back from holiday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A scalable interconnect model is under developing in </a:t>
            </a:r>
            <a:r>
              <a:rPr lang="en-US" altLang="zh-CN" dirty="0" err="1"/>
              <a:t>GVSoC</a:t>
            </a:r>
            <a:endParaRPr lang="en-US" altLang="zh-CN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Connect multiple clusters (</a:t>
            </a:r>
            <a:r>
              <a:rPr lang="en-US" altLang="zh-CN" dirty="0" err="1"/>
              <a:t>redmule</a:t>
            </a:r>
            <a:r>
              <a:rPr lang="en-US" altLang="zh-CN" dirty="0"/>
              <a:t> inside), host core, L2 memory, main memory (HBM)  </a:t>
            </a:r>
          </a:p>
        </p:txBody>
      </p:sp>
    </p:spTree>
    <p:extLst>
      <p:ext uri="{BB962C8B-B14F-4D97-AF65-F5344CB8AC3E}">
        <p14:creationId xmlns:p14="http://schemas.microsoft.com/office/powerpoint/2010/main" val="36535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AEED-B473-4359-8B5F-8097A20D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530899-6C57-053B-41BE-6099AFE38DA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GEMM 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sizes in transformer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B91491E-916B-9E72-9C90-F12DD442C548}"/>
              </a:ext>
            </a:extLst>
          </p:cNvPr>
          <p:cNvGrpSpPr/>
          <p:nvPr/>
        </p:nvGrpSpPr>
        <p:grpSpPr>
          <a:xfrm>
            <a:off x="9606013" y="1155032"/>
            <a:ext cx="1741638" cy="3727564"/>
            <a:chOff x="4610500" y="1651983"/>
            <a:chExt cx="1597260" cy="341855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53A87D5-BD86-FD1F-DF29-89EAF1BEED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15" t="14528" b="21551"/>
            <a:stretch/>
          </p:blipFill>
          <p:spPr>
            <a:xfrm>
              <a:off x="4610500" y="1651983"/>
              <a:ext cx="1597260" cy="3418557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863D9AE-D516-39DD-9D4D-7D3E68D22D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2025" t="44697" r="3866" b="52958"/>
            <a:stretch/>
          </p:blipFill>
          <p:spPr>
            <a:xfrm>
              <a:off x="5830888" y="2767013"/>
              <a:ext cx="193675" cy="125412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24B3A33-7CFA-41A2-74A5-5C172B68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328" y="5030180"/>
            <a:ext cx="4099904" cy="152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24773F8-6968-70E3-E449-89F60F651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283" y="1251283"/>
            <a:ext cx="2055109" cy="3631313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4FC70C3-137E-BD62-66E6-A96671B7DB30}"/>
              </a:ext>
            </a:extLst>
          </p:cNvPr>
          <p:cNvSpPr txBox="1">
            <a:spLocks/>
          </p:cNvSpPr>
          <p:nvPr/>
        </p:nvSpPr>
        <p:spPr>
          <a:xfrm>
            <a:off x="316501" y="837415"/>
            <a:ext cx="5342619" cy="55248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Most GEMMs in transformer models are big 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Smallest sizes are found in vision transformers 197 * 197 * 768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Smallest sizes of GEMM to reach 97% </a:t>
            </a:r>
            <a:r>
              <a:rPr lang="en-US" altLang="zh-CN" dirty="0" err="1"/>
              <a:t>uti</a:t>
            </a:r>
            <a:r>
              <a:rPr lang="en-US" altLang="zh-CN" dirty="0"/>
              <a:t> on big </a:t>
            </a:r>
            <a:r>
              <a:rPr lang="en-US" altLang="zh-CN" dirty="0" err="1"/>
              <a:t>Redmule</a:t>
            </a:r>
            <a:r>
              <a:rPr lang="en-US" altLang="zh-CN" dirty="0"/>
              <a:t> (768MACs/Cycle)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192 * 256 * 192</a:t>
            </a:r>
          </a:p>
        </p:txBody>
      </p:sp>
    </p:spTree>
    <p:extLst>
      <p:ext uri="{BB962C8B-B14F-4D97-AF65-F5344CB8AC3E}">
        <p14:creationId xmlns:p14="http://schemas.microsoft.com/office/powerpoint/2010/main" val="372184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bbed6e96d6_0_0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Progress Update</a:t>
            </a:r>
            <a:endParaRPr/>
          </a:p>
        </p:txBody>
      </p:sp>
      <p:sp>
        <p:nvSpPr>
          <p:cNvPr id="219" name="Google Shape;219;g2bbed6e96d6_0_0"/>
          <p:cNvSpPr txBox="1">
            <a:spLocks noGrp="1"/>
          </p:cNvSpPr>
          <p:nvPr>
            <p:ph type="body" idx="2"/>
          </p:nvPr>
        </p:nvSpPr>
        <p:spPr>
          <a:xfrm>
            <a:off x="381487" y="3441349"/>
            <a:ext cx="6095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/>
              <a:t>Thomas Benz</a:t>
            </a:r>
            <a:r>
              <a:rPr lang="en-US"/>
              <a:t>	</a:t>
            </a:r>
            <a:r>
              <a:rPr lang="en-US">
                <a:solidFill>
                  <a:schemeClr val="dk1"/>
                </a:solidFill>
              </a:rPr>
              <a:t>tbenz@iis.ee.ethz.ch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bed6e96d6_0_5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 b="0" i="0" u="none" strike="noStrike" cap="none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Current Progress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2bbed6e96d6_0_5"/>
          <p:cNvSpPr txBox="1"/>
          <p:nvPr/>
        </p:nvSpPr>
        <p:spPr>
          <a:xfrm>
            <a:off x="316499" y="837425"/>
            <a:ext cx="10548300" cy="5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4" marR="0" lvl="0" indent="-3047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on expandable GVSoC iDMA model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implementation is working (Occamy can boot)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timing, just a memcpy-wrapper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iDMA architecture ongoing, ETA 2-3 weeks</a:t>
            </a:r>
            <a:b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iDMA feature integration in Snitch is progressing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Cleanup and maintenance operation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○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In-system verification of basic operation</a:t>
            </a:r>
            <a:b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98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•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Started work on a new iDMA verification environment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044F-16AB-EED8-9033-1FAC0CB0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8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D7212-AC76-9015-4FEE-A9B4CAD4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00109D-96EC-AFAD-00BC-18EEFE497298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GVSoC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RedMule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Scaling-Out Experiment -- Recall 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BCC8D5-E362-B861-84D8-341D983F7299}"/>
              </a:ext>
            </a:extLst>
          </p:cNvPr>
          <p:cNvSpPr txBox="1">
            <a:spLocks/>
          </p:cNvSpPr>
          <p:nvPr/>
        </p:nvSpPr>
        <p:spPr>
          <a:xfrm>
            <a:off x="316500" y="837415"/>
            <a:ext cx="6277339" cy="55248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Scale-out </a:t>
            </a:r>
            <a:r>
              <a:rPr lang="en-US" altLang="zh-CN" dirty="0" err="1"/>
              <a:t>RedMule</a:t>
            </a:r>
            <a:r>
              <a:rPr lang="en-US" altLang="zh-CN" dirty="0"/>
              <a:t> CE array</a:t>
            </a:r>
            <a:endParaRPr lang="de-DE" altLang="zh-CN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600" b="1" dirty="0"/>
              <a:t>48 MACs/cycle   </a:t>
            </a:r>
            <a:r>
              <a:rPr lang="en-US" altLang="zh-CN" sz="1600" dirty="0" err="1"/>
              <a:t>RedMule</a:t>
            </a:r>
            <a:r>
              <a:rPr lang="en-US" altLang="zh-CN" sz="1600" dirty="0"/>
              <a:t>(12x4)   + 16 TCDM banks </a:t>
            </a:r>
            <a:r>
              <a:rPr lang="en-US" altLang="zh-CN" sz="1600" b="1" dirty="0"/>
              <a:t>(16 element/cycle)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600" b="1" dirty="0"/>
              <a:t>192 MACs/cycle </a:t>
            </a:r>
            <a:r>
              <a:rPr lang="en-US" altLang="zh-CN" sz="1600" dirty="0" err="1"/>
              <a:t>RedMule</a:t>
            </a:r>
            <a:r>
              <a:rPr lang="en-US" altLang="zh-CN" sz="1600" dirty="0"/>
              <a:t>(24x8)   + 16 TCDM banks </a:t>
            </a:r>
            <a:r>
              <a:rPr lang="en-US" altLang="zh-CN" sz="1600" b="1" dirty="0"/>
              <a:t>(16 element/cycle)</a:t>
            </a:r>
            <a:endParaRPr lang="en-US" altLang="zh-CN" sz="1600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600" b="1" dirty="0"/>
              <a:t>768 MACs/cycle </a:t>
            </a:r>
            <a:r>
              <a:rPr lang="en-US" altLang="zh-CN" sz="1600" dirty="0" err="1"/>
              <a:t>RedMule</a:t>
            </a:r>
            <a:r>
              <a:rPr lang="en-US" altLang="zh-CN" sz="1600" dirty="0"/>
              <a:t>(48x16) + 16 TCDM banks </a:t>
            </a:r>
            <a:r>
              <a:rPr lang="en-US" altLang="zh-CN" sz="1600" b="1" dirty="0"/>
              <a:t>(16 element/cycle)</a:t>
            </a:r>
            <a:endParaRPr lang="en-US" altLang="zh-CN" sz="1600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600" b="1" dirty="0"/>
              <a:t>768 MACs/cycle </a:t>
            </a:r>
            <a:r>
              <a:rPr lang="en-US" altLang="zh-CN" sz="1600" dirty="0" err="1"/>
              <a:t>RedMule</a:t>
            </a:r>
            <a:r>
              <a:rPr lang="en-US" altLang="zh-CN" sz="1600" dirty="0"/>
              <a:t>(48x16) + 32 TCDM banks </a:t>
            </a:r>
            <a:r>
              <a:rPr lang="en-US" altLang="zh-CN" sz="1600" b="1" dirty="0"/>
              <a:t>(32 element/cycle)</a:t>
            </a:r>
            <a:endParaRPr lang="en-US" altLang="zh-CN" sz="1600" dirty="0"/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dirty="0"/>
              <a:t>Findings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dirty="0"/>
              <a:t>Larger </a:t>
            </a:r>
            <a:r>
              <a:rPr lang="en-US" altLang="zh-CN" dirty="0" err="1"/>
              <a:t>RedMule</a:t>
            </a:r>
            <a:endParaRPr lang="en-US" altLang="zh-CN" dirty="0"/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Need much bigger input matrix to reach utilization close to 100%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Need Bandwidth increase to avoid memory bound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dirty="0"/>
              <a:t>Unfriendly for small matrices</a:t>
            </a:r>
            <a:endParaRPr lang="de-DE" altLang="zh-CN" dirty="0"/>
          </a:p>
        </p:txBody>
      </p:sp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308F3BE3-B6B6-97DA-EAFF-7BE99C459A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930935"/>
              </p:ext>
            </p:extLst>
          </p:nvPr>
        </p:nvGraphicFramePr>
        <p:xfrm>
          <a:off x="6593838" y="837415"/>
          <a:ext cx="5589709" cy="6007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523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Yu Gothic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Yu Gothic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11510</TotalTime>
  <Words>314</Words>
  <Application>Microsoft Office PowerPoint</Application>
  <PresentationFormat>宽屏</PresentationFormat>
  <Paragraphs>38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等线</vt:lpstr>
      <vt:lpstr>等线 Light</vt:lpstr>
      <vt:lpstr>Arial</vt:lpstr>
      <vt:lpstr>Arial Narrow</vt:lpstr>
      <vt:lpstr>Calibri</vt:lpstr>
      <vt:lpstr>Calibri Light</vt:lpstr>
      <vt:lpstr>Consolas</vt:lpstr>
      <vt:lpstr>Office 主题​​</vt:lpstr>
      <vt:lpstr>PULP Code</vt:lpstr>
      <vt:lpstr>SoftHier Progress Update</vt:lpstr>
      <vt:lpstr>PowerPoint 演示文稿</vt:lpstr>
      <vt:lpstr>PowerPoint 演示文稿</vt:lpstr>
      <vt:lpstr>SoftHier Progress Update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85</cp:revision>
  <dcterms:created xsi:type="dcterms:W3CDTF">2023-03-05T10:39:52Z</dcterms:created>
  <dcterms:modified xsi:type="dcterms:W3CDTF">2024-02-26T09:22:47Z</dcterms:modified>
</cp:coreProperties>
</file>