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  <p:sldMasterId id="2147483666" r:id="rId3"/>
  </p:sldMasterIdLst>
  <p:notesMasterIdLst>
    <p:notesMasterId r:id="rId12"/>
  </p:notesMasterIdLst>
  <p:sldIdLst>
    <p:sldId id="256" r:id="rId4"/>
    <p:sldId id="257" r:id="rId5"/>
    <p:sldId id="258" r:id="rId6"/>
    <p:sldId id="264" r:id="rId7"/>
    <p:sldId id="259" r:id="rId8"/>
    <p:sldId id="260" r:id="rId9"/>
    <p:sldId id="261" r:id="rId10"/>
    <p:sldId id="262" r:id="rId11"/>
  </p:sldIdLst>
  <p:sldSz cx="12192000" cy="6858000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VmA3wVRqXuh5AG2gprsgm2a+l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W\Desktop\&#21338;&#22763;&#29983;&#28079;\meeting%20notes\SoftHier\Interconnect_experi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W\Desktop\&#21338;&#22763;&#29983;&#28079;\meeting%20notes\SoftHier\Interconnect_experi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W\Desktop\&#21338;&#22763;&#29983;&#28079;\meeting%20notes\SoftHier\Interconnect_experi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DMA-HBM-ch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after_inc_freq!$I$5</c:f>
              <c:strCache>
                <c:ptCount val="1"/>
                <c:pt idx="0">
                  <c:v>BL=64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after_inc_freq!$H$19:$H$27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after_inc_freq!$I$19:$I$27</c:f>
              <c:numCache>
                <c:formatCode>General</c:formatCode>
                <c:ptCount val="9"/>
                <c:pt idx="0">
                  <c:v>7.09</c:v>
                </c:pt>
                <c:pt idx="1">
                  <c:v>9.42</c:v>
                </c:pt>
                <c:pt idx="2">
                  <c:v>11.26</c:v>
                </c:pt>
                <c:pt idx="3">
                  <c:v>11.72</c:v>
                </c:pt>
                <c:pt idx="4">
                  <c:v>12.69</c:v>
                </c:pt>
                <c:pt idx="5">
                  <c:v>13.12</c:v>
                </c:pt>
                <c:pt idx="6">
                  <c:v>13.82</c:v>
                </c:pt>
                <c:pt idx="7">
                  <c:v>15.22</c:v>
                </c:pt>
                <c:pt idx="8">
                  <c:v>18.02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22-43D4-9807-41EBD3D3FB16}"/>
            </c:ext>
          </c:extLst>
        </c:ser>
        <c:ser>
          <c:idx val="1"/>
          <c:order val="1"/>
          <c:tx>
            <c:strRef>
              <c:f>after_inc_freq!$J$5</c:f>
              <c:strCache>
                <c:ptCount val="1"/>
                <c:pt idx="0">
                  <c:v>BL=128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after_inc_freq!$H$19:$H$27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after_inc_freq!$J$19:$J$27</c:f>
              <c:numCache>
                <c:formatCode>General</c:formatCode>
                <c:ptCount val="9"/>
                <c:pt idx="0">
                  <c:v>12.67</c:v>
                </c:pt>
                <c:pt idx="1">
                  <c:v>13.78</c:v>
                </c:pt>
                <c:pt idx="2">
                  <c:v>14.95</c:v>
                </c:pt>
                <c:pt idx="3">
                  <c:v>16.34</c:v>
                </c:pt>
                <c:pt idx="4">
                  <c:v>16.899999999999999</c:v>
                </c:pt>
                <c:pt idx="5">
                  <c:v>17.760000000000002</c:v>
                </c:pt>
                <c:pt idx="6">
                  <c:v>19.45</c:v>
                </c:pt>
                <c:pt idx="7">
                  <c:v>22.77</c:v>
                </c:pt>
                <c:pt idx="8">
                  <c:v>29.21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22-43D4-9807-41EBD3D3FB16}"/>
            </c:ext>
          </c:extLst>
        </c:ser>
        <c:ser>
          <c:idx val="2"/>
          <c:order val="2"/>
          <c:tx>
            <c:strRef>
              <c:f>after_inc_freq!$K$5</c:f>
              <c:strCache>
                <c:ptCount val="1"/>
                <c:pt idx="0">
                  <c:v>BL=256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after_inc_freq!$H$19:$H$27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after_inc_freq!$K$19:$K$27</c:f>
              <c:numCache>
                <c:formatCode>General</c:formatCode>
                <c:ptCount val="9"/>
                <c:pt idx="0">
                  <c:v>19.68</c:v>
                </c:pt>
                <c:pt idx="1">
                  <c:v>21.57</c:v>
                </c:pt>
                <c:pt idx="2">
                  <c:v>23.15</c:v>
                </c:pt>
                <c:pt idx="3">
                  <c:v>24.24</c:v>
                </c:pt>
                <c:pt idx="4">
                  <c:v>25.31</c:v>
                </c:pt>
                <c:pt idx="5">
                  <c:v>27.45</c:v>
                </c:pt>
                <c:pt idx="6">
                  <c:v>31.46</c:v>
                </c:pt>
                <c:pt idx="7">
                  <c:v>39.18</c:v>
                </c:pt>
                <c:pt idx="8">
                  <c:v>51.45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22-43D4-9807-41EBD3D3FB16}"/>
            </c:ext>
          </c:extLst>
        </c:ser>
        <c:ser>
          <c:idx val="3"/>
          <c:order val="3"/>
          <c:tx>
            <c:strRef>
              <c:f>after_inc_freq!$L$5</c:f>
              <c:strCache>
                <c:ptCount val="1"/>
                <c:pt idx="0">
                  <c:v>BL=512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after_inc_freq!$H$19:$H$27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after_inc_freq!$L$19:$L$27</c:f>
              <c:numCache>
                <c:formatCode>General</c:formatCode>
                <c:ptCount val="9"/>
                <c:pt idx="0">
                  <c:v>28.45</c:v>
                </c:pt>
                <c:pt idx="1">
                  <c:v>31.94</c:v>
                </c:pt>
                <c:pt idx="2">
                  <c:v>33.229999999999997</c:v>
                </c:pt>
                <c:pt idx="3">
                  <c:v>34.409999999999997</c:v>
                </c:pt>
                <c:pt idx="4">
                  <c:v>36.83</c:v>
                </c:pt>
                <c:pt idx="5">
                  <c:v>41.46</c:v>
                </c:pt>
                <c:pt idx="6">
                  <c:v>49.51</c:v>
                </c:pt>
                <c:pt idx="7">
                  <c:v>61.22</c:v>
                </c:pt>
                <c:pt idx="8">
                  <c:v>92.96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22-43D4-9807-41EBD3D3F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5379152"/>
        <c:axId val="1025374832"/>
      </c:lineChart>
      <c:catAx>
        <c:axId val="102537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#Outstanding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5374832"/>
        <c:crosses val="autoZero"/>
        <c:auto val="1"/>
        <c:lblAlgn val="ctr"/>
        <c:lblOffset val="100"/>
        <c:noMultiLvlLbl val="0"/>
      </c:catAx>
      <c:valAx>
        <c:axId val="1025374832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537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DMA-DDR4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after_inc_freq!$I$5</c:f>
              <c:strCache>
                <c:ptCount val="1"/>
                <c:pt idx="0">
                  <c:v>BL=64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after_inc_freq!$H$19:$H$27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after_inc_freq!$I$19:$I$27</c:f>
              <c:numCache>
                <c:formatCode>General</c:formatCode>
                <c:ptCount val="9"/>
                <c:pt idx="0">
                  <c:v>20.25</c:v>
                </c:pt>
                <c:pt idx="1">
                  <c:v>22.03</c:v>
                </c:pt>
                <c:pt idx="2">
                  <c:v>24.83</c:v>
                </c:pt>
                <c:pt idx="3">
                  <c:v>25.47</c:v>
                </c:pt>
                <c:pt idx="4">
                  <c:v>26.92</c:v>
                </c:pt>
                <c:pt idx="5">
                  <c:v>28.13</c:v>
                </c:pt>
                <c:pt idx="6">
                  <c:v>29.63</c:v>
                </c:pt>
                <c:pt idx="7">
                  <c:v>32.64</c:v>
                </c:pt>
                <c:pt idx="8">
                  <c:v>38.65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45-4B91-87C5-B9BB7D5AC949}"/>
            </c:ext>
          </c:extLst>
        </c:ser>
        <c:ser>
          <c:idx val="1"/>
          <c:order val="1"/>
          <c:tx>
            <c:strRef>
              <c:f>after_inc_freq!$J$5</c:f>
              <c:strCache>
                <c:ptCount val="1"/>
                <c:pt idx="0">
                  <c:v>BL=128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after_inc_freq!$H$19:$H$27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after_inc_freq!$J$19:$J$27</c:f>
              <c:numCache>
                <c:formatCode>General</c:formatCode>
                <c:ptCount val="9"/>
                <c:pt idx="0">
                  <c:v>29.12</c:v>
                </c:pt>
                <c:pt idx="1">
                  <c:v>30.1</c:v>
                </c:pt>
                <c:pt idx="2">
                  <c:v>31.43</c:v>
                </c:pt>
                <c:pt idx="3">
                  <c:v>33.64</c:v>
                </c:pt>
                <c:pt idx="4">
                  <c:v>35.65</c:v>
                </c:pt>
                <c:pt idx="5">
                  <c:v>37.31</c:v>
                </c:pt>
                <c:pt idx="6">
                  <c:v>40.56</c:v>
                </c:pt>
                <c:pt idx="7">
                  <c:v>46.96</c:v>
                </c:pt>
                <c:pt idx="8">
                  <c:v>58.5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45-4B91-87C5-B9BB7D5AC949}"/>
            </c:ext>
          </c:extLst>
        </c:ser>
        <c:ser>
          <c:idx val="2"/>
          <c:order val="2"/>
          <c:tx>
            <c:strRef>
              <c:f>after_inc_freq!$K$5</c:f>
              <c:strCache>
                <c:ptCount val="1"/>
                <c:pt idx="0">
                  <c:v>BL=256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after_inc_freq!$H$19:$H$27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after_inc_freq!$K$19:$K$27</c:f>
              <c:numCache>
                <c:formatCode>General</c:formatCode>
                <c:ptCount val="9"/>
                <c:pt idx="0">
                  <c:v>43.45</c:v>
                </c:pt>
                <c:pt idx="1">
                  <c:v>43.9</c:v>
                </c:pt>
                <c:pt idx="2">
                  <c:v>46.22</c:v>
                </c:pt>
                <c:pt idx="3">
                  <c:v>49.03</c:v>
                </c:pt>
                <c:pt idx="4">
                  <c:v>50.7</c:v>
                </c:pt>
                <c:pt idx="5">
                  <c:v>53.9</c:v>
                </c:pt>
                <c:pt idx="6">
                  <c:v>59.89</c:v>
                </c:pt>
                <c:pt idx="7">
                  <c:v>69.55</c:v>
                </c:pt>
                <c:pt idx="8">
                  <c:v>83.45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45-4B91-87C5-B9BB7D5AC949}"/>
            </c:ext>
          </c:extLst>
        </c:ser>
        <c:ser>
          <c:idx val="3"/>
          <c:order val="3"/>
          <c:tx>
            <c:strRef>
              <c:f>after_inc_freq!$L$5</c:f>
              <c:strCache>
                <c:ptCount val="1"/>
                <c:pt idx="0">
                  <c:v>BL=512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after_inc_freq!$H$19:$H$27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after_inc_freq!$L$19:$L$27</c:f>
              <c:numCache>
                <c:formatCode>General</c:formatCode>
                <c:ptCount val="9"/>
                <c:pt idx="0">
                  <c:v>54.93</c:v>
                </c:pt>
                <c:pt idx="1">
                  <c:v>57.87</c:v>
                </c:pt>
                <c:pt idx="2">
                  <c:v>60.68</c:v>
                </c:pt>
                <c:pt idx="3">
                  <c:v>62.33</c:v>
                </c:pt>
                <c:pt idx="4">
                  <c:v>65.41</c:v>
                </c:pt>
                <c:pt idx="5">
                  <c:v>69.709999999999994</c:v>
                </c:pt>
                <c:pt idx="6">
                  <c:v>76.650000000000006</c:v>
                </c:pt>
                <c:pt idx="7">
                  <c:v>86.45</c:v>
                </c:pt>
                <c:pt idx="8">
                  <c:v>90.07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45-4B91-87C5-B9BB7D5AC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5379152"/>
        <c:axId val="1025374832"/>
      </c:lineChart>
      <c:catAx>
        <c:axId val="102537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#Outstanding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5374832"/>
        <c:crosses val="autoZero"/>
        <c:auto val="1"/>
        <c:lblAlgn val="ctr"/>
        <c:lblOffset val="100"/>
        <c:noMultiLvlLbl val="0"/>
      </c:catAx>
      <c:valAx>
        <c:axId val="1025374832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537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DMA-LPDDR4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66539220887411"/>
          <c:y val="0.122168828919027"/>
          <c:w val="0.68431417800286787"/>
          <c:h val="0.56101496558666353"/>
        </c:manualLayout>
      </c:layout>
      <c:lineChart>
        <c:grouping val="standard"/>
        <c:varyColors val="0"/>
        <c:ser>
          <c:idx val="0"/>
          <c:order val="0"/>
          <c:tx>
            <c:strRef>
              <c:f>after_inc_freq!$I$5</c:f>
              <c:strCache>
                <c:ptCount val="1"/>
                <c:pt idx="0">
                  <c:v>BL=64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after_inc_freq!$H$19:$H$27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after_inc_freq!$I$19:$I$27</c:f>
              <c:numCache>
                <c:formatCode>General</c:formatCode>
                <c:ptCount val="9"/>
                <c:pt idx="0">
                  <c:v>26.5</c:v>
                </c:pt>
                <c:pt idx="1">
                  <c:v>44.89</c:v>
                </c:pt>
                <c:pt idx="2">
                  <c:v>55.76</c:v>
                </c:pt>
                <c:pt idx="3">
                  <c:v>58.22</c:v>
                </c:pt>
                <c:pt idx="4">
                  <c:v>61.33</c:v>
                </c:pt>
                <c:pt idx="5">
                  <c:v>63.82</c:v>
                </c:pt>
                <c:pt idx="6">
                  <c:v>67.3</c:v>
                </c:pt>
                <c:pt idx="7">
                  <c:v>74.27</c:v>
                </c:pt>
                <c:pt idx="8">
                  <c:v>79.66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CD-421D-B5EA-B0917543E315}"/>
            </c:ext>
          </c:extLst>
        </c:ser>
        <c:ser>
          <c:idx val="1"/>
          <c:order val="1"/>
          <c:tx>
            <c:strRef>
              <c:f>after_inc_freq!$J$5</c:f>
              <c:strCache>
                <c:ptCount val="1"/>
                <c:pt idx="0">
                  <c:v>BL=128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after_inc_freq!$H$19:$H$27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after_inc_freq!$J$19:$J$27</c:f>
              <c:numCache>
                <c:formatCode>General</c:formatCode>
                <c:ptCount val="9"/>
                <c:pt idx="0">
                  <c:v>40.03</c:v>
                </c:pt>
                <c:pt idx="1">
                  <c:v>51.24</c:v>
                </c:pt>
                <c:pt idx="2">
                  <c:v>57.9</c:v>
                </c:pt>
                <c:pt idx="3">
                  <c:v>60.67</c:v>
                </c:pt>
                <c:pt idx="4">
                  <c:v>63.71</c:v>
                </c:pt>
                <c:pt idx="5">
                  <c:v>67.19</c:v>
                </c:pt>
                <c:pt idx="6">
                  <c:v>74.16</c:v>
                </c:pt>
                <c:pt idx="7">
                  <c:v>79.66</c:v>
                </c:pt>
                <c:pt idx="8">
                  <c:v>79.66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CD-421D-B5EA-B0917543E315}"/>
            </c:ext>
          </c:extLst>
        </c:ser>
        <c:ser>
          <c:idx val="2"/>
          <c:order val="2"/>
          <c:tx>
            <c:strRef>
              <c:f>after_inc_freq!$K$5</c:f>
              <c:strCache>
                <c:ptCount val="1"/>
                <c:pt idx="0">
                  <c:v>BL=256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after_inc_freq!$H$19:$H$27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after_inc_freq!$K$19:$K$27</c:f>
              <c:numCache>
                <c:formatCode>General</c:formatCode>
                <c:ptCount val="9"/>
                <c:pt idx="0">
                  <c:v>54.21</c:v>
                </c:pt>
                <c:pt idx="1">
                  <c:v>57.79</c:v>
                </c:pt>
                <c:pt idx="2">
                  <c:v>59.95</c:v>
                </c:pt>
                <c:pt idx="3">
                  <c:v>63.87</c:v>
                </c:pt>
                <c:pt idx="4">
                  <c:v>67.290000000000006</c:v>
                </c:pt>
                <c:pt idx="5">
                  <c:v>74.11</c:v>
                </c:pt>
                <c:pt idx="6">
                  <c:v>79.66</c:v>
                </c:pt>
                <c:pt idx="7">
                  <c:v>79.66</c:v>
                </c:pt>
                <c:pt idx="8">
                  <c:v>79.66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CD-421D-B5EA-B0917543E315}"/>
            </c:ext>
          </c:extLst>
        </c:ser>
        <c:ser>
          <c:idx val="3"/>
          <c:order val="3"/>
          <c:tx>
            <c:strRef>
              <c:f>after_inc_freq!$L$5</c:f>
              <c:strCache>
                <c:ptCount val="1"/>
                <c:pt idx="0">
                  <c:v>BL=512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after_inc_freq!$H$19:$H$27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after_inc_freq!$L$19:$L$27</c:f>
              <c:numCache>
                <c:formatCode>General</c:formatCode>
                <c:ptCount val="9"/>
                <c:pt idx="0">
                  <c:v>63.61</c:v>
                </c:pt>
                <c:pt idx="1">
                  <c:v>66.540000000000006</c:v>
                </c:pt>
                <c:pt idx="2">
                  <c:v>69.290000000000006</c:v>
                </c:pt>
                <c:pt idx="3">
                  <c:v>71.92</c:v>
                </c:pt>
                <c:pt idx="4">
                  <c:v>75.930000000000007</c:v>
                </c:pt>
                <c:pt idx="5">
                  <c:v>79.73</c:v>
                </c:pt>
                <c:pt idx="6">
                  <c:v>79.73</c:v>
                </c:pt>
                <c:pt idx="7">
                  <c:v>79.73</c:v>
                </c:pt>
                <c:pt idx="8">
                  <c:v>79.73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CD-421D-B5EA-B0917543E3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5379152"/>
        <c:axId val="1025374832"/>
      </c:lineChart>
      <c:catAx>
        <c:axId val="102537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#Outstanding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5374832"/>
        <c:crosses val="autoZero"/>
        <c:auto val="1"/>
        <c:lblAlgn val="ctr"/>
        <c:lblOffset val="100"/>
        <c:noMultiLvlLbl val="0"/>
      </c:catAx>
      <c:valAx>
        <c:axId val="102537483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Bandwidth Utiliztion %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537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263631233738"/>
          <c:y val="0.46210479654191083"/>
          <c:w val="0.59896443854669601"/>
          <c:h val="0.187062217153974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124321959755031"/>
          <c:y val="5.4109857064574482E-2"/>
          <c:w val="0.61751356080489939"/>
          <c:h val="0.71896857306755357"/>
        </c:manualLayout>
      </c:layout>
      <c:lineChart>
        <c:grouping val="stack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Per-Cluster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Sheet1!$E$3:$E$7</c:f>
              <c:numCache>
                <c:formatCode>General</c:formatCode>
                <c:ptCount val="5"/>
                <c:pt idx="0">
                  <c:v>51.45</c:v>
                </c:pt>
                <c:pt idx="1">
                  <c:v>38.950000000000003</c:v>
                </c:pt>
                <c:pt idx="2">
                  <c:v>23.182500000000001</c:v>
                </c:pt>
                <c:pt idx="3">
                  <c:v>11.66</c:v>
                </c:pt>
                <c:pt idx="4">
                  <c:v>5.8131250000000003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A-4DA1-BC1D-982BD7A7B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613056"/>
        <c:axId val="751474976"/>
      </c:lineChart>
      <c:lineChart>
        <c:grouping val="stacked"/>
        <c:varyColors val="0"/>
        <c:ser>
          <c:idx val="1"/>
          <c:order val="1"/>
          <c:tx>
            <c:strRef>
              <c:f>Sheet1!$F$2</c:f>
              <c:strCache>
                <c:ptCount val="1"/>
                <c:pt idx="0">
                  <c:v>DRAM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Sheet1!$F$3:$F$7</c:f>
              <c:numCache>
                <c:formatCode>General</c:formatCode>
                <c:ptCount val="5"/>
                <c:pt idx="0">
                  <c:v>51.45</c:v>
                </c:pt>
                <c:pt idx="1">
                  <c:v>77.900000000000006</c:v>
                </c:pt>
                <c:pt idx="2">
                  <c:v>92.73</c:v>
                </c:pt>
                <c:pt idx="3">
                  <c:v>93.28</c:v>
                </c:pt>
                <c:pt idx="4">
                  <c:v>93.01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2A-4DA1-BC1D-982BD7A7B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614016"/>
        <c:axId val="751472496"/>
      </c:lineChart>
      <c:catAx>
        <c:axId val="802613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Cluster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1474976"/>
        <c:crosses val="autoZero"/>
        <c:auto val="1"/>
        <c:lblAlgn val="ctr"/>
        <c:lblOffset val="100"/>
        <c:noMultiLvlLbl val="0"/>
      </c:catAx>
      <c:valAx>
        <c:axId val="7514749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BW Utilization %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2613056"/>
        <c:crosses val="autoZero"/>
        <c:crossBetween val="between"/>
      </c:valAx>
      <c:valAx>
        <c:axId val="7514724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BW Utilization %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2614016"/>
        <c:crosses val="max"/>
        <c:crossBetween val="between"/>
      </c:valAx>
      <c:catAx>
        <c:axId val="802614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14724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741973242853725"/>
          <c:y val="0.38442792967761902"/>
          <c:w val="0.37637459161002507"/>
          <c:h val="0.22064748861501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495664912267011"/>
          <c:y val="5.6909813356663751E-2"/>
          <c:w val="0.61008670175465973"/>
          <c:h val="0.7203783646357772"/>
        </c:manualLayout>
      </c:layout>
      <c:lineChart>
        <c:grouping val="stack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Per-Cluster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Sheet1!$E$3:$E$7</c:f>
              <c:numCache>
                <c:formatCode>General</c:formatCode>
                <c:ptCount val="5"/>
                <c:pt idx="0">
                  <c:v>92.96</c:v>
                </c:pt>
                <c:pt idx="1">
                  <c:v>45.63</c:v>
                </c:pt>
                <c:pt idx="2">
                  <c:v>23.184999999999999</c:v>
                </c:pt>
                <c:pt idx="3">
                  <c:v>11.657500000000001</c:v>
                </c:pt>
                <c:pt idx="4">
                  <c:v>5.82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2B-4089-9397-E8E513D1D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613056"/>
        <c:axId val="751474976"/>
      </c:lineChart>
      <c:lineChart>
        <c:grouping val="stacked"/>
        <c:varyColors val="0"/>
        <c:ser>
          <c:idx val="1"/>
          <c:order val="1"/>
          <c:tx>
            <c:strRef>
              <c:f>Sheet1!$F$2</c:f>
              <c:strCache>
                <c:ptCount val="1"/>
                <c:pt idx="0">
                  <c:v>DRAM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Sheet1!$F$3:$F$7</c:f>
              <c:numCache>
                <c:formatCode>General</c:formatCode>
                <c:ptCount val="5"/>
                <c:pt idx="0">
                  <c:v>92.96</c:v>
                </c:pt>
                <c:pt idx="1">
                  <c:v>91.26</c:v>
                </c:pt>
                <c:pt idx="2">
                  <c:v>92.74</c:v>
                </c:pt>
                <c:pt idx="3">
                  <c:v>93.26</c:v>
                </c:pt>
                <c:pt idx="4">
                  <c:v>93.12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2B-4089-9397-E8E513D1D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614016"/>
        <c:axId val="751472496"/>
      </c:lineChart>
      <c:catAx>
        <c:axId val="802613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Cluster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1474976"/>
        <c:crosses val="autoZero"/>
        <c:auto val="1"/>
        <c:lblAlgn val="ctr"/>
        <c:lblOffset val="100"/>
        <c:noMultiLvlLbl val="0"/>
      </c:catAx>
      <c:valAx>
        <c:axId val="7514749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BW Utilization %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2613056"/>
        <c:crosses val="autoZero"/>
        <c:crossBetween val="between"/>
      </c:valAx>
      <c:valAx>
        <c:axId val="751472496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BW Utilization %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2614016"/>
        <c:crosses val="max"/>
        <c:crossBetween val="between"/>
      </c:valAx>
      <c:catAx>
        <c:axId val="802614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14724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791491031602608"/>
          <c:y val="0.3928249113917972"/>
          <c:w val="0.37469740229190518"/>
          <c:h val="0.208968303408548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10099ca69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c10099ca69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10099ca69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c10099ca69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10099ca69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c10099ca69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95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0fdd272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c0fdd272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10099ca69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c10099ca69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10099ca69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c10099ca69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8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0" name="Google Shape;20;p8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8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8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8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8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3" name="Google Shape;33;p8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4" name="Google Shape;34;p8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5" name="Google Shape;35;p8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2c10099ca69_3_131"/>
          <p:cNvGrpSpPr/>
          <p:nvPr/>
        </p:nvGrpSpPr>
        <p:grpSpPr>
          <a:xfrm>
            <a:off x="2431334" y="217608"/>
            <a:ext cx="2109149" cy="456130"/>
            <a:chOff x="3645356" y="188193"/>
            <a:chExt cx="5677386" cy="1227806"/>
          </a:xfrm>
        </p:grpSpPr>
        <p:pic>
          <p:nvPicPr>
            <p:cNvPr id="149" name="Google Shape;149;g2c10099ca69_3_131"/>
            <p:cNvPicPr preferRelativeResize="0"/>
            <p:nvPr/>
          </p:nvPicPr>
          <p:blipFill rotWithShape="1">
            <a:blip r:embed="rId2">
              <a:alphaModFix/>
            </a:blip>
            <a:srcRect l="25667" r="25423" b="25367"/>
            <a:stretch/>
          </p:blipFill>
          <p:spPr>
            <a:xfrm>
              <a:off x="3645356" y="188193"/>
              <a:ext cx="1265255" cy="122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g2c10099ca69_3_131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6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g2c10099ca69_3_131"/>
          <p:cNvSpPr/>
          <p:nvPr/>
        </p:nvSpPr>
        <p:spPr>
          <a:xfrm>
            <a:off x="7538308" y="2204236"/>
            <a:ext cx="4653600" cy="465390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2" name="Google Shape;152;g2c10099ca69_3_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0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10099ca69_3_131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g2c10099ca69_3_131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2c10099ca69_3_131"/>
          <p:cNvSpPr/>
          <p:nvPr/>
        </p:nvSpPr>
        <p:spPr>
          <a:xfrm rot="2700000">
            <a:off x="9949148" y="3485590"/>
            <a:ext cx="1617295" cy="1617295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c10099ca69_3_131"/>
          <p:cNvSpPr/>
          <p:nvPr/>
        </p:nvSpPr>
        <p:spPr>
          <a:xfrm rot="2700000">
            <a:off x="9473245" y="3855317"/>
            <a:ext cx="861680" cy="883318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c10099ca69_3_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5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c10099ca69_3_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c10099ca69_3_131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c10099ca69_3_1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c10099ca69_3_131"/>
          <p:cNvSpPr txBox="1"/>
          <p:nvPr/>
        </p:nvSpPr>
        <p:spPr>
          <a:xfrm>
            <a:off x="9265347" y="5973623"/>
            <a:ext cx="2209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162" name="Google Shape;162;g2c10099ca69_3_131"/>
          <p:cNvSpPr txBox="1"/>
          <p:nvPr/>
        </p:nvSpPr>
        <p:spPr>
          <a:xfrm>
            <a:off x="9813515" y="5645227"/>
            <a:ext cx="16617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163" name="Google Shape;163;g2c10099ca69_3_131"/>
          <p:cNvSpPr txBox="1"/>
          <p:nvPr/>
        </p:nvSpPr>
        <p:spPr>
          <a:xfrm>
            <a:off x="8765175" y="6302018"/>
            <a:ext cx="27099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164" name="Google Shape;164;g2c10099ca69_3_131"/>
          <p:cNvSpPr txBox="1"/>
          <p:nvPr/>
        </p:nvSpPr>
        <p:spPr>
          <a:xfrm>
            <a:off x="381487" y="5882743"/>
            <a:ext cx="60513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165" name="Google Shape;165;g2c10099ca69_3_131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00" cy="1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10099ca69_3_150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2c10099ca69_3_150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g2c10099ca69_3_150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2c10099ca69_3_15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g2c10099ca69_3_150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10099ca69_3_156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g2c10099ca69_3_156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5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g2c10099ca69_3_156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 rtl="0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5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2c10099ca69_3_156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2c10099ca69_3_156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10099ca69_3_162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g2c10099ca69_3_162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5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g2c10099ca69_3_162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 rtl="0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5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2c10099ca69_3_162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2c10099ca69_3_162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QA Slide">
  <p:cSld name="Thanks QA Slide">
    <p:bg>
      <p:bgPr>
        <a:solidFill>
          <a:srgbClr val="B4B4B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/>
        </p:nvSpPr>
        <p:spPr>
          <a:xfrm>
            <a:off x="2042921" y="2089607"/>
            <a:ext cx="3299901" cy="87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8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6870456" y="1573479"/>
            <a:ext cx="3433291" cy="3433344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6750" tIns="96750" rIns="96750" bIns="96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</a:pPr>
            <a:endParaRPr sz="19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7393950" y="2122179"/>
            <a:ext cx="1547401" cy="80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57" b="1" i="0" u="none" strike="noStrike" cap="none">
                <a:solidFill>
                  <a:srgbClr val="B4B4B6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7;p7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" name="Google Shape;10;p7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" name="Google Shape;1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7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16" name="Google Shape;16;p7"/>
            <p:cNvPicPr preferRelativeResize="0"/>
            <p:nvPr/>
          </p:nvPicPr>
          <p:blipFill rotWithShape="1">
            <a:blip r:embed="rId8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7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10099ca69_3_118"/>
          <p:cNvSpPr txBox="1"/>
          <p:nvPr/>
        </p:nvSpPr>
        <p:spPr>
          <a:xfrm>
            <a:off x="0" y="3"/>
            <a:ext cx="6095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5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g2c10099ca69_3_11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g2c10099ca69_3_118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g2c10099ca69_3_118"/>
          <p:cNvSpPr/>
          <p:nvPr/>
        </p:nvSpPr>
        <p:spPr>
          <a:xfrm rot="2700000">
            <a:off x="11085907" y="380597"/>
            <a:ext cx="379292" cy="379292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g2c10099ca69_3_118"/>
          <p:cNvSpPr/>
          <p:nvPr/>
        </p:nvSpPr>
        <p:spPr>
          <a:xfrm rot="2700000">
            <a:off x="11288243" y="229884"/>
            <a:ext cx="680944" cy="68094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0" name="Google Shape;140;g2c10099ca69_3_1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6" cy="84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c10099ca69_3_11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g2c10099ca69_3_11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g2c10099ca69_3_1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g2c10099ca69_3_118"/>
          <p:cNvGrpSpPr/>
          <p:nvPr/>
        </p:nvGrpSpPr>
        <p:grpSpPr>
          <a:xfrm>
            <a:off x="1624762" y="6474574"/>
            <a:ext cx="1418211" cy="306706"/>
            <a:chOff x="3645356" y="188193"/>
            <a:chExt cx="5677386" cy="1227806"/>
          </a:xfrm>
        </p:grpSpPr>
        <p:pic>
          <p:nvPicPr>
            <p:cNvPr id="145" name="Google Shape;145;g2c10099ca69_3_118"/>
            <p:cNvPicPr preferRelativeResize="0"/>
            <p:nvPr/>
          </p:nvPicPr>
          <p:blipFill rotWithShape="1">
            <a:blip r:embed="rId8">
              <a:alphaModFix/>
            </a:blip>
            <a:srcRect l="25667" r="25423" b="25367"/>
            <a:stretch/>
          </p:blipFill>
          <p:spPr>
            <a:xfrm>
              <a:off x="3645356" y="188193"/>
              <a:ext cx="1265255" cy="122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g2c10099ca69_3_118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6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Progress Update</a:t>
            </a:r>
            <a:endParaRPr/>
          </a:p>
        </p:txBody>
      </p:sp>
      <p:sp>
        <p:nvSpPr>
          <p:cNvPr id="189" name="Google Shape;189;p1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607142" cy="95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 dirty="0"/>
              <a:t>			</a:t>
            </a:r>
            <a:r>
              <a:rPr lang="en-US" dirty="0">
                <a:solidFill>
                  <a:schemeClr val="dk1"/>
                </a:solidFill>
              </a:rPr>
              <a:t>chizhang@iis.ee.ethz.ch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b="1" dirty="0"/>
              <a:t>Luca Colagrande</a:t>
            </a:r>
            <a:r>
              <a:rPr lang="en-US" dirty="0"/>
              <a:t>		</a:t>
            </a:r>
            <a:r>
              <a:rPr lang="en-US" dirty="0">
                <a:solidFill>
                  <a:schemeClr val="dk1"/>
                </a:solidFill>
              </a:rPr>
              <a:t>colluca@iis.ee.ethz.ch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None/>
            </a:pPr>
            <a:r>
              <a:rPr lang="en-US" b="1" dirty="0"/>
              <a:t>Thomas Benz</a:t>
            </a:r>
            <a:r>
              <a:rPr lang="en-US" dirty="0"/>
              <a:t>		               </a:t>
            </a:r>
            <a:r>
              <a:rPr lang="en-US" dirty="0">
                <a:solidFill>
                  <a:schemeClr val="dk1"/>
                </a:solidFill>
              </a:rPr>
              <a:t>tbenz@iis.ee.ethz.ch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10099ca69_3_84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Cluster DMA (old model) performance Testing 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c10099ca69_3_84"/>
          <p:cNvSpPr txBox="1"/>
          <p:nvPr/>
        </p:nvSpPr>
        <p:spPr>
          <a:xfrm>
            <a:off x="316501" y="837414"/>
            <a:ext cx="6644400" cy="54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304794" marR="0" lvl="0" indent="-3047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DMA parameters </a:t>
            </a:r>
            <a:endParaRPr dirty="0"/>
          </a:p>
          <a:p>
            <a:pPr marL="533383" marR="0" lvl="1" indent="-30479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Burst Length</a:t>
            </a:r>
            <a:endParaRPr dirty="0"/>
          </a:p>
          <a:p>
            <a:pPr marL="533383" marR="0" lvl="1" indent="-30479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Outstanding Burst</a:t>
            </a:r>
            <a:endParaRPr dirty="0"/>
          </a:p>
          <a:p>
            <a:pPr marL="304794" marR="0" lvl="0" indent="-30479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settings</a:t>
            </a:r>
            <a:endParaRPr dirty="0"/>
          </a:p>
          <a:p>
            <a:pPr marL="533383" marR="0" lvl="1" indent="-30479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(@1GHz) DMA transfer 1MB from DRAM to TCDM </a:t>
            </a:r>
            <a:endParaRPr dirty="0"/>
          </a:p>
          <a:p>
            <a:pPr marL="761975" marR="0" lvl="2" indent="-30479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LPDDR4 @1.6GHz – Max 6.4GB/s</a:t>
            </a:r>
            <a:endParaRPr dirty="0"/>
          </a:p>
          <a:p>
            <a:pPr marL="761975" marR="0" lvl="2" indent="-30479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DDR4-DIMM@993MHz – Max 15GB/s</a:t>
            </a:r>
            <a:endParaRPr dirty="0"/>
          </a:p>
          <a:p>
            <a:pPr marL="761975" marR="0" lvl="2" indent="-30479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HBM channel @1GHz – Max 32GB/s</a:t>
            </a:r>
            <a:endParaRPr dirty="0"/>
          </a:p>
          <a:p>
            <a:pPr marL="533383" marR="0" lvl="1" indent="-30479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Varying: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urst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ength &amp; Num Outstanding Burst</a:t>
            </a:r>
            <a:endParaRPr dirty="0"/>
          </a:p>
          <a:p>
            <a:pPr marL="304794" marR="0" lvl="0" indent="-30479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Arial"/>
              <a:buChar char="•"/>
            </a:pPr>
            <a:r>
              <a:rPr lang="en-US" sz="24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DMA saturate DRAM BW</a:t>
            </a:r>
            <a:endParaRPr dirty="0"/>
          </a:p>
          <a:p>
            <a:pPr marL="533383" marR="0" lvl="1" indent="-228597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11"/>
              <a:buFont typeface="Arial"/>
              <a:buChar char="•"/>
            </a:pPr>
            <a:r>
              <a:rPr lang="en-US" sz="201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BL=512 Bytes</a:t>
            </a:r>
          </a:p>
          <a:p>
            <a:pPr marL="533383" marR="0" lvl="1" indent="-228597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11"/>
              <a:buFont typeface="Arial"/>
              <a:buChar char="•"/>
            </a:pPr>
            <a:r>
              <a:rPr lang="en-US" sz="201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#Outstanding = 256</a:t>
            </a:r>
            <a:endParaRPr dirty="0"/>
          </a:p>
        </p:txBody>
      </p:sp>
      <p:grpSp>
        <p:nvGrpSpPr>
          <p:cNvPr id="196" name="Google Shape;196;g2c10099ca69_3_84"/>
          <p:cNvGrpSpPr/>
          <p:nvPr/>
        </p:nvGrpSpPr>
        <p:grpSpPr>
          <a:xfrm>
            <a:off x="5235242" y="979026"/>
            <a:ext cx="6702891" cy="1605536"/>
            <a:chOff x="4753908" y="801825"/>
            <a:chExt cx="6702891" cy="1605536"/>
          </a:xfrm>
        </p:grpSpPr>
        <p:grpSp>
          <p:nvGrpSpPr>
            <p:cNvPr id="197" name="Google Shape;197;g2c10099ca69_3_84"/>
            <p:cNvGrpSpPr/>
            <p:nvPr/>
          </p:nvGrpSpPr>
          <p:grpSpPr>
            <a:xfrm>
              <a:off x="4753908" y="896481"/>
              <a:ext cx="1612296" cy="1364760"/>
              <a:chOff x="2644006" y="2543446"/>
              <a:chExt cx="1240800" cy="1050300"/>
            </a:xfrm>
          </p:grpSpPr>
          <p:sp>
            <p:nvSpPr>
              <p:cNvPr id="198" name="Google Shape;198;g2c10099ca69_3_84"/>
              <p:cNvSpPr/>
              <p:nvPr/>
            </p:nvSpPr>
            <p:spPr>
              <a:xfrm>
                <a:off x="2644006" y="2543446"/>
                <a:ext cx="1240800" cy="1050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lt2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PULP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lt2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Cluster</a:t>
                </a:r>
                <a:endParaRPr sz="1400" b="1" i="0" u="none" strike="noStrike" cap="none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99" name="Google Shape;199;g2c10099ca69_3_84"/>
              <p:cNvSpPr/>
              <p:nvPr/>
            </p:nvSpPr>
            <p:spPr>
              <a:xfrm>
                <a:off x="3570442" y="2696225"/>
                <a:ext cx="276300" cy="744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lt2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DMA</a:t>
                </a:r>
                <a:endParaRPr sz="1400" b="1" i="0" u="none" strike="noStrike" cap="none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p:grpSp>
        <p:cxnSp>
          <p:nvCxnSpPr>
            <p:cNvPr id="200" name="Google Shape;200;g2c10099ca69_3_84"/>
            <p:cNvCxnSpPr/>
            <p:nvPr/>
          </p:nvCxnSpPr>
          <p:spPr>
            <a:xfrm>
              <a:off x="6470650" y="1244600"/>
              <a:ext cx="3936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1" name="Google Shape;201;g2c10099ca69_3_84"/>
            <p:cNvCxnSpPr/>
            <p:nvPr/>
          </p:nvCxnSpPr>
          <p:spPr>
            <a:xfrm>
              <a:off x="6921500" y="1244600"/>
              <a:ext cx="3936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2" name="Google Shape;202;g2c10099ca69_3_84"/>
            <p:cNvCxnSpPr/>
            <p:nvPr/>
          </p:nvCxnSpPr>
          <p:spPr>
            <a:xfrm>
              <a:off x="7378700" y="1244600"/>
              <a:ext cx="3936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03" name="Google Shape;203;g2c10099ca69_3_84"/>
            <p:cNvSpPr/>
            <p:nvPr/>
          </p:nvSpPr>
          <p:spPr>
            <a:xfrm flipH="1">
              <a:off x="9138400" y="1550035"/>
              <a:ext cx="475500" cy="710100"/>
            </a:xfrm>
            <a:prstGeom prst="rightArrow">
              <a:avLst>
                <a:gd name="adj1" fmla="val 67883"/>
                <a:gd name="adj2" fmla="val 287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64B</a:t>
              </a: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4" name="Google Shape;204;g2c10099ca69_3_84"/>
            <p:cNvSpPr txBox="1"/>
            <p:nvPr/>
          </p:nvSpPr>
          <p:spPr>
            <a:xfrm>
              <a:off x="6413808" y="801825"/>
              <a:ext cx="161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Req: BL = 64B</a:t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g2c10099ca69_3_84"/>
            <p:cNvSpPr/>
            <p:nvPr/>
          </p:nvSpPr>
          <p:spPr>
            <a:xfrm flipH="1">
              <a:off x="9614036" y="1550034"/>
              <a:ext cx="475500" cy="710100"/>
            </a:xfrm>
            <a:prstGeom prst="rightArrow">
              <a:avLst>
                <a:gd name="adj1" fmla="val 67883"/>
                <a:gd name="adj2" fmla="val 287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cap="none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64B</a:t>
              </a:r>
              <a:endParaRPr sz="18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6" name="Google Shape;206;g2c10099ca69_3_84"/>
            <p:cNvSpPr txBox="1"/>
            <p:nvPr/>
          </p:nvSpPr>
          <p:spPr>
            <a:xfrm>
              <a:off x="8504059" y="1691307"/>
              <a:ext cx="72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Resp:</a:t>
              </a:r>
              <a:endParaRPr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2c10099ca69_3_84"/>
            <p:cNvSpPr/>
            <p:nvPr/>
          </p:nvSpPr>
          <p:spPr>
            <a:xfrm flipH="1">
              <a:off x="10089672" y="1556699"/>
              <a:ext cx="475500" cy="710100"/>
            </a:xfrm>
            <a:prstGeom prst="rightArrow">
              <a:avLst>
                <a:gd name="adj1" fmla="val 67883"/>
                <a:gd name="adj2" fmla="val 287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cap="none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64B</a:t>
              </a:r>
              <a:endParaRPr sz="18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08" name="Google Shape;208;g2c10099ca69_3_84"/>
            <p:cNvCxnSpPr/>
            <p:nvPr/>
          </p:nvCxnSpPr>
          <p:spPr>
            <a:xfrm>
              <a:off x="9654868" y="1244600"/>
              <a:ext cx="3936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9" name="Google Shape;209;g2c10099ca69_3_84"/>
            <p:cNvCxnSpPr/>
            <p:nvPr/>
          </p:nvCxnSpPr>
          <p:spPr>
            <a:xfrm>
              <a:off x="10101622" y="1244600"/>
              <a:ext cx="3936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0" name="Google Shape;210;g2c10099ca69_3_84"/>
            <p:cNvCxnSpPr/>
            <p:nvPr/>
          </p:nvCxnSpPr>
          <p:spPr>
            <a:xfrm>
              <a:off x="6521450" y="2114550"/>
              <a:ext cx="25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stealth" w="med" len="med"/>
              <a:tailEnd type="stealth" w="med" len="med"/>
            </a:ln>
          </p:spPr>
        </p:cxnSp>
        <p:sp>
          <p:nvSpPr>
            <p:cNvPr id="211" name="Google Shape;211;g2c10099ca69_3_84"/>
            <p:cNvSpPr txBox="1"/>
            <p:nvPr/>
          </p:nvSpPr>
          <p:spPr>
            <a:xfrm>
              <a:off x="7424690" y="2099561"/>
              <a:ext cx="1171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Latency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" name="Google Shape;212;g2c10099ca69_3_84"/>
            <p:cNvCxnSpPr/>
            <p:nvPr/>
          </p:nvCxnSpPr>
          <p:spPr>
            <a:xfrm>
              <a:off x="6470650" y="1365250"/>
              <a:ext cx="1251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miter lim="800000"/>
              <a:headEnd type="stealth" w="med" len="med"/>
              <a:tailEnd type="stealth" w="med" len="med"/>
            </a:ln>
          </p:spPr>
        </p:cxnSp>
        <p:sp>
          <p:nvSpPr>
            <p:cNvPr id="213" name="Google Shape;213;g2c10099ca69_3_84"/>
            <p:cNvSpPr txBox="1"/>
            <p:nvPr/>
          </p:nvSpPr>
          <p:spPr>
            <a:xfrm>
              <a:off x="6532507" y="1362741"/>
              <a:ext cx="1171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#Outstanding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2c10099ca69_3_84"/>
            <p:cNvSpPr/>
            <p:nvPr/>
          </p:nvSpPr>
          <p:spPr>
            <a:xfrm>
              <a:off x="10800099" y="870768"/>
              <a:ext cx="656700" cy="1389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cap="none" dirty="0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CTRL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cap="none" dirty="0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DRAM</a:t>
              </a:r>
              <a:endParaRPr sz="1800" b="1" i="0" cap="none" dirty="0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06652FA-FFE4-DD39-C6C0-3E9843763F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190700"/>
              </p:ext>
            </p:extLst>
          </p:nvPr>
        </p:nvGraphicFramePr>
        <p:xfrm>
          <a:off x="10136202" y="3067679"/>
          <a:ext cx="2055798" cy="3347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D06652FA-FFE4-DD39-C6C0-3E9843763F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036172"/>
              </p:ext>
            </p:extLst>
          </p:nvPr>
        </p:nvGraphicFramePr>
        <p:xfrm>
          <a:off x="8108331" y="3076522"/>
          <a:ext cx="2135126" cy="3347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06652FA-FFE4-DD39-C6C0-3E9843763F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952739"/>
              </p:ext>
            </p:extLst>
          </p:nvPr>
        </p:nvGraphicFramePr>
        <p:xfrm>
          <a:off x="5426280" y="3076522"/>
          <a:ext cx="2842516" cy="387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10099ca69_3_111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Develop and test interconnect in GVSoC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c10099ca69_3_111"/>
          <p:cNvSpPr txBox="1"/>
          <p:nvPr/>
        </p:nvSpPr>
        <p:spPr>
          <a:xfrm>
            <a:off x="316501" y="837414"/>
            <a:ext cx="6074100" cy="277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304794" marR="0" lvl="0" indent="-3047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lang="en-US" sz="254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a scale-out system in GVSoC</a:t>
            </a:r>
            <a:endParaRPr dirty="0"/>
          </a:p>
          <a:p>
            <a:pPr marL="533383" marR="0" lvl="1" indent="-30479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</a:pPr>
            <a:r>
              <a:rPr lang="en-US" sz="211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Test: every Cluster’s DMA is continue transferring data from </a:t>
            </a:r>
            <a:r>
              <a:rPr lang="en-US" altLang="zh-CN" sz="211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HBM channel</a:t>
            </a:r>
            <a:r>
              <a:rPr lang="en-US" sz="211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Cluster TCDM </a:t>
            </a:r>
            <a:endParaRPr dirty="0"/>
          </a:p>
          <a:p>
            <a:pPr marL="533383" marR="0" lvl="1" indent="-30479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</a:pPr>
            <a:r>
              <a:rPr lang="en-US" sz="211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model traffic with interconnect in GVSoC</a:t>
            </a:r>
            <a:endParaRPr dirty="0"/>
          </a:p>
        </p:txBody>
      </p:sp>
      <p:pic>
        <p:nvPicPr>
          <p:cNvPr id="225" name="Google Shape;225;g2c10099ca69_3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78" y="3004457"/>
            <a:ext cx="4778828" cy="32439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AEA730A1-9763-1885-198C-6AD133497452}"/>
              </a:ext>
            </a:extLst>
          </p:cNvPr>
          <p:cNvGrpSpPr/>
          <p:nvPr/>
        </p:nvGrpSpPr>
        <p:grpSpPr>
          <a:xfrm>
            <a:off x="6536871" y="1000199"/>
            <a:ext cx="4778828" cy="2824497"/>
            <a:chOff x="685799" y="3720732"/>
            <a:chExt cx="4778828" cy="2824497"/>
          </a:xfrm>
        </p:grpSpPr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52B3C676-C799-20DA-F9AF-7FB5360C7E4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43404040"/>
                </p:ext>
              </p:extLst>
            </p:nvPr>
          </p:nvGraphicFramePr>
          <p:xfrm>
            <a:off x="1067551" y="4212771"/>
            <a:ext cx="4266449" cy="23324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FF172E6-5F84-A040-D73D-B4780A8FB658}"/>
                </a:ext>
              </a:extLst>
            </p:cNvPr>
            <p:cNvSpPr txBox="1"/>
            <p:nvPr/>
          </p:nvSpPr>
          <p:spPr>
            <a:xfrm>
              <a:off x="685799" y="3720732"/>
              <a:ext cx="4778828" cy="3853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181" marR="0" lvl="2" algn="l" defTabSz="914400" rtl="0" eaLnBrk="1" fontAlgn="auto" latinLnBrk="0" hangingPunct="1">
                <a:lnSpc>
                  <a:spcPct val="100000"/>
                </a:lnSpc>
                <a:spcBef>
                  <a:spcPts val="127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tabLst/>
                <a:defRPr/>
              </a:pPr>
              <a:r>
                <a:rPr kumimoji="0" lang="en-US" altLang="zh-CN" sz="1904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DMA:BL = </a:t>
              </a:r>
              <a:r>
                <a:rPr kumimoji="0" lang="en-US" altLang="zh-CN" sz="1904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256bytes</a:t>
              </a:r>
              <a:r>
                <a:rPr kumimoji="0" lang="en-US" altLang="zh-CN" sz="1904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, #Outstanding=256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28C626F-96A1-0153-A728-25A175BDFF9A}"/>
              </a:ext>
            </a:extLst>
          </p:cNvPr>
          <p:cNvGrpSpPr/>
          <p:nvPr/>
        </p:nvGrpSpPr>
        <p:grpSpPr>
          <a:xfrm>
            <a:off x="6536871" y="4033504"/>
            <a:ext cx="4778828" cy="2824496"/>
            <a:chOff x="5426528" y="3720732"/>
            <a:chExt cx="4778828" cy="2824496"/>
          </a:xfrm>
        </p:grpSpPr>
        <p:graphicFrame>
          <p:nvGraphicFramePr>
            <p:cNvPr id="3" name="图表 2">
              <a:extLst>
                <a:ext uri="{FF2B5EF4-FFF2-40B4-BE49-F238E27FC236}">
                  <a16:creationId xmlns:a16="http://schemas.microsoft.com/office/drawing/2014/main" id="{52B3C676-C799-20DA-F9AF-7FB5360C7E4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10493239"/>
                </p:ext>
              </p:extLst>
            </p:nvPr>
          </p:nvGraphicFramePr>
          <p:xfrm>
            <a:off x="5573485" y="4212769"/>
            <a:ext cx="4484915" cy="23324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A14313-D971-E036-98DF-E7CAABEBFCDC}"/>
                </a:ext>
              </a:extLst>
            </p:cNvPr>
            <p:cNvSpPr txBox="1"/>
            <p:nvPr/>
          </p:nvSpPr>
          <p:spPr>
            <a:xfrm>
              <a:off x="5426528" y="3720732"/>
              <a:ext cx="4778828" cy="3853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181" marR="0" lvl="2" algn="l" defTabSz="914400" rtl="0" eaLnBrk="1" fontAlgn="auto" latinLnBrk="0" hangingPunct="1">
                <a:lnSpc>
                  <a:spcPct val="100000"/>
                </a:lnSpc>
                <a:spcBef>
                  <a:spcPts val="127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tabLst/>
                <a:defRPr/>
              </a:pPr>
              <a:r>
                <a:rPr kumimoji="0" lang="en-US" altLang="zh-CN" sz="1904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DMA:BL = </a:t>
              </a:r>
              <a:r>
                <a:rPr lang="en-US" altLang="zh-CN" sz="1904" b="1" dirty="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512</a:t>
              </a:r>
              <a:r>
                <a:rPr kumimoji="0" lang="en-US" altLang="zh-CN" sz="1904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r>
                <a:rPr kumimoji="0" lang="en-US" altLang="zh-CN" sz="1904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, #Outstanding=256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10099ca69_3_111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Next step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c10099ca69_3_111"/>
          <p:cNvSpPr txBox="1"/>
          <p:nvPr/>
        </p:nvSpPr>
        <p:spPr>
          <a:xfrm>
            <a:off x="316501" y="837414"/>
            <a:ext cx="5148128" cy="277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304794" marR="0" lvl="0" indent="-3047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lang="en-US" sz="254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going:</a:t>
            </a:r>
            <a:endParaRPr dirty="0"/>
          </a:p>
          <a:p>
            <a:pPr marL="533383" marR="0" lvl="1" indent="-30479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</a:pPr>
            <a:r>
              <a:rPr lang="en-US" sz="211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&amp; Testing Multi-Cluster &amp; Multi-HBM channel interconnected system</a:t>
            </a:r>
            <a:endParaRPr dirty="0"/>
          </a:p>
        </p:txBody>
      </p:sp>
      <p:pic>
        <p:nvPicPr>
          <p:cNvPr id="314" name="图片 313">
            <a:extLst>
              <a:ext uri="{FF2B5EF4-FFF2-40B4-BE49-F238E27FC236}">
                <a16:creationId xmlns:a16="http://schemas.microsoft.com/office/drawing/2014/main" id="{961C7FD9-5F39-ABBD-B815-D9D5AE078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55" y="2322495"/>
            <a:ext cx="6041660" cy="4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0fdd272d4_0_5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iDMA Update 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c0fdd272d4_0_5"/>
          <p:cNvSpPr txBox="1"/>
          <p:nvPr/>
        </p:nvSpPr>
        <p:spPr>
          <a:xfrm>
            <a:off x="316499" y="837433"/>
            <a:ext cx="10195800" cy="5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iDMA model is almost finished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21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Timing accurate</a:t>
            </a:r>
            <a:endParaRPr sz="22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21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Arbitrary 1D transfers</a:t>
            </a:r>
            <a:endParaRPr sz="22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21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is expandable</a:t>
            </a:r>
            <a:endParaRPr sz="22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93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7"/>
              <a:buFont typeface="Calibri"/>
              <a:buChar char="•"/>
            </a:pPr>
            <a:r>
              <a:rPr lang="en-US" sz="221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implement features beneficial in scaled-out systems</a:t>
            </a:r>
            <a:endParaRPr sz="22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21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transfer launch and synchronization</a:t>
            </a:r>
            <a:br>
              <a:rPr lang="en-US" sz="2600"/>
            </a:br>
            <a:endParaRPr sz="2600"/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iDMA is updated in Snitch, Update in Occamy pending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21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is in, verification outstanding</a:t>
            </a:r>
            <a:endParaRPr sz="22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94" marR="0" lvl="0" indent="-159633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None/>
            </a:pPr>
            <a:endParaRPr sz="2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10099ca69_1_79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2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Progress Update</a:t>
            </a:r>
            <a:endParaRPr/>
          </a:p>
        </p:txBody>
      </p:sp>
      <p:sp>
        <p:nvSpPr>
          <p:cNvPr id="237" name="Google Shape;237;g2c10099ca69_1_79"/>
          <p:cNvSpPr txBox="1">
            <a:spLocks noGrp="1"/>
          </p:cNvSpPr>
          <p:nvPr>
            <p:ph type="body" idx="2"/>
          </p:nvPr>
        </p:nvSpPr>
        <p:spPr>
          <a:xfrm>
            <a:off x="381487" y="3441349"/>
            <a:ext cx="6095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/>
              <a:t>Luca Colagrande</a:t>
            </a:r>
            <a:r>
              <a:rPr lang="en-US"/>
              <a:t>	 </a:t>
            </a:r>
            <a:r>
              <a:rPr lang="en-US">
                <a:solidFill>
                  <a:schemeClr val="dk1"/>
                </a:solidFill>
              </a:rPr>
              <a:t>colluca@iis.ee.ethz.ch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10099ca69_1_84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Current Progress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c10099ca69_1_84"/>
          <p:cNvSpPr txBox="1"/>
          <p:nvPr/>
        </p:nvSpPr>
        <p:spPr>
          <a:xfrm>
            <a:off x="316499" y="837425"/>
            <a:ext cx="10548300" cy="5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457200" marR="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•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lot of maintenance and bug-fixing work in the last two weeks: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○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PRs #99, #97, #32, #61, #100, #94, #83, #52, #62, #93, #92, #91, #87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•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efforts still ongoing: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○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PRs #90, #102, #104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•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Efforts to port Snitch runtime to GVSoC will commence soon, as the Occamy model is developed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等线"/>
      <a:ea typeface="等线"/>
      <a:cs typeface="等线"/>
    </a:majorFont>
    <a:minorFont>
      <a:latin typeface="等线"/>
      <a:ea typeface="等线"/>
      <a:cs typeface="等线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等线"/>
      <a:ea typeface="等线"/>
      <a:cs typeface="等线"/>
    </a:majorFont>
    <a:minorFont>
      <a:latin typeface="等线"/>
      <a:ea typeface="等线"/>
      <a:cs typeface="等线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383</Words>
  <Application>Microsoft Office PowerPoint</Application>
  <PresentationFormat>宽屏</PresentationFormat>
  <Paragraphs>69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Arial Narrow</vt:lpstr>
      <vt:lpstr>Arial</vt:lpstr>
      <vt:lpstr>Consolas</vt:lpstr>
      <vt:lpstr>PULP Code</vt:lpstr>
      <vt:lpstr>Office 主题​​</vt:lpstr>
      <vt:lpstr>PULP Code</vt:lpstr>
      <vt:lpstr>SoftHier Progress Update</vt:lpstr>
      <vt:lpstr>PowerPoint 演示文稿</vt:lpstr>
      <vt:lpstr>PowerPoint 演示文稿</vt:lpstr>
      <vt:lpstr>PowerPoint 演示文稿</vt:lpstr>
      <vt:lpstr>PowerPoint 演示文稿</vt:lpstr>
      <vt:lpstr>SoftHier Progress Update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SoftHier Progress Update</dc:title>
  <dc:creator>Chi Zhang</dc:creator>
  <cp:lastModifiedBy>Zhang  Chi</cp:lastModifiedBy>
  <cp:revision>14</cp:revision>
  <dcterms:created xsi:type="dcterms:W3CDTF">2023-03-05T10:39:52Z</dcterms:created>
  <dcterms:modified xsi:type="dcterms:W3CDTF">2024-03-18T07:53:10Z</dcterms:modified>
</cp:coreProperties>
</file>