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sldIdLst>
    <p:sldId id="356" r:id="rId3"/>
    <p:sldId id="386" r:id="rId4"/>
    <p:sldId id="389" r:id="rId5"/>
    <p:sldId id="388" r:id="rId6"/>
    <p:sldId id="257" r:id="rId7"/>
    <p:sldId id="3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i" id="{64E29B6D-59D1-4CE3-8F51-9B50086EB8F0}">
          <p14:sldIdLst>
            <p14:sldId id="356"/>
            <p14:sldId id="386"/>
            <p14:sldId id="389"/>
            <p14:sldId id="388"/>
            <p14:sldId id="257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8592C"/>
    <a:srgbClr val="9AA190"/>
    <a:srgbClr val="89937A"/>
    <a:srgbClr val="364321"/>
    <a:srgbClr val="97B468"/>
    <a:srgbClr val="EA4335"/>
    <a:srgbClr val="4285F4"/>
    <a:srgbClr val="8E008E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6B15D-D7C2-488E-AF98-FB6310FDFF34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D64FB-5A94-4654-BF81-4B927C18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2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69A5E-51FC-1948-9E89-D6ACC7420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D18A61-8ABA-DA51-7F3F-6F6CA7DE6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D8CAB-2C7F-D9E9-0B83-24EA3009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79848-311E-E02C-E3A4-473DFE57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B1C8C-3556-078F-2123-206A7CD2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6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6E11-8231-E1EE-D480-823F572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A7A51-09B8-B65B-8F98-D8410F23B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284D2-E296-56CD-C200-7836F004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388F3-F05A-360B-4C6D-BF667091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9D2D9-2373-DDC0-2BBF-40E36451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2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66A43C-6C67-A41A-C2A5-10A548847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86CD6-6D9C-FE50-E9E9-C88A33A2B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8363-D861-FD9A-72C0-BA79A2FE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BF5DF-1FE3-9096-1595-FCB79963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4F25C-A1B0-1BA8-5B59-7B69D004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6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QA Slide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2042921" y="2089607"/>
            <a:ext cx="3299901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8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6870456" y="1573479"/>
            <a:ext cx="3433291" cy="3433344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6754" tIns="96754" rIns="96754" bIns="967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7393950" y="2122179"/>
            <a:ext cx="1547401" cy="80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57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6605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2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8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833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6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222FE-D56B-762B-CCBF-93D7F837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A7678-A2C6-498A-F5F4-3964C76DC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91741-66D2-AEB1-7FF5-60D56AAA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C375D-D83A-402A-3EB2-918EAEC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24D26-CAD8-D58A-2966-D061B355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3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680F7-AB84-E094-DEBE-5402796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F2555-58C4-7A04-6998-408FE61D2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B57F3-EEA0-C5B4-A28D-2448842F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7810B-321D-1A57-86AB-4BEC27F5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C6DF2-5121-AA2C-1EAD-798F25BB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0DF93-281E-EC26-5AE4-4CF79EE3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FB607-1E40-BD92-D598-ACEA84A9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53BD9-AED5-D508-8D23-5047BE91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3E092-9B8C-2262-42E1-5B3FE02E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63114E-B720-3B88-3B26-3425CE403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D9FC4C-C1DC-83EA-76EC-D04121BD9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F4CC5D-4EDD-74F3-35BB-1AE5D364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3E1D74-EB0A-3BB8-EB07-4B93F0A3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684A89-9172-B9BA-EB0D-0AA529B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4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FBC1-424F-FBB1-7E46-793BBD4D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1E09E8-4B45-72C4-4B09-07AD63D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582D8-41A2-AE77-6FDE-1F677B2D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D838D-C428-CAA3-36BC-5511E52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3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2E23D-C62D-4C05-229C-37D091DB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E38272-0395-B7EE-19BB-F32E827F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FD634-28CB-FE76-FB0B-B69B540D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0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38A3-B329-27DC-6A8D-5717B266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CD71F-5716-D4A8-61EE-CDC1150F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84AF19-289C-370F-7593-439240343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1AAA4-7DCF-1848-5B4C-5342FD47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B3055-031B-F239-430B-92216ADB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BFE29-0132-B9E8-E5D0-AC89E451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6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C175-21B4-DFD9-4DC1-0BD16AFD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01A13B-F168-EA55-3029-F42A0B306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D12980-3E98-E038-BA86-10CD853AD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CC39B-C390-B07D-0220-6FD5F65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233A6-0B9B-6D67-5CBD-59B44F6E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EC66D-80B7-D3A3-7041-17E613F0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185C48-6306-5EC2-5833-798EE3FE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E03D6-4E0F-CD5B-65CE-58078E6C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9DEC7-9859-D450-EB07-C2E53DA9A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BC17-72B9-4EF5-8893-24FB2216744B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4AC4B-B661-E2FC-4DB3-79722B5E7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9F46A-2F87-9023-31D2-586A58359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r>
              <a:rPr lang="en-US" dirty="0"/>
              <a:t>Add </a:t>
            </a:r>
            <a:r>
              <a:rPr lang="en-US" i="1" dirty="0"/>
              <a:t>date</a:t>
            </a:r>
            <a:r>
              <a:rPr lang="en-US" dirty="0"/>
              <a:t> or a third information here</a:t>
            </a:r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33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</p:sldLayoutIdLst>
  <p:hf hdr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benz@iis.ee.ethz.ch" TargetMode="External"/><Relationship Id="rId2" Type="http://schemas.openxmlformats.org/officeDocument/2006/relationships/hyperlink" Target="mailto:chizhang@iis.ee.ethz.ch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mailto:colluca@iis.ee.ethz.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lp-platform/snitch_cluster/pull/14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82FF-100A-C319-A0EF-0C0A6BAB0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12ABB-D51F-9FC8-775F-6F2F27F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</p:spPr>
        <p:txBody>
          <a:bodyPr/>
          <a:lstStyle/>
          <a:p>
            <a:r>
              <a:rPr lang="en-US" altLang="zh-CN" noProof="0" dirty="0" err="1"/>
              <a:t>SoftHier</a:t>
            </a:r>
            <a:r>
              <a:rPr lang="en-US" altLang="zh-CN" noProof="0" dirty="0"/>
              <a:t> Progress Update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F300B-CDD7-0A9D-6229-20DCCD5D20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87" y="3441348"/>
            <a:ext cx="6095742" cy="138465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tabLst/>
              <a:defRPr/>
            </a:pPr>
            <a:r>
              <a:rPr kumimoji="0" lang="it-IT" altLang="zh-CN" sz="2117" b="1" i="0" u="none" strike="noStrike" kern="0" cap="none" spc="0" normalizeH="0" baseline="0" noProof="0" dirty="0">
                <a:ln>
                  <a:noFill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Chi Zhang</a:t>
            </a:r>
            <a:r>
              <a:rPr kumimoji="0" lang="it-IT" altLang="zh-CN" sz="2117" b="0" i="0" u="none" strike="noStrike" kern="0" cap="none" spc="0" normalizeH="0" baseline="0" noProof="0" dirty="0">
                <a:ln>
                  <a:noFill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        </a:t>
            </a:r>
            <a:r>
              <a:rPr kumimoji="0" lang="it-IT" altLang="zh-CN" sz="2117" b="0" i="0" u="sng" strike="noStrike" kern="0" cap="none" spc="0" normalizeH="0" baseline="0" noProof="0" dirty="0">
                <a:ln>
                  <a:noFill/>
                </a:ln>
                <a:solidFill>
                  <a:srgbClr val="00799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2"/>
              </a:rPr>
              <a:t>chizhang@iis.ee.ethz.ch</a:t>
            </a:r>
            <a:endParaRPr kumimoji="0" lang="it-IT" altLang="zh-CN" sz="211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tabLst/>
              <a:defRPr/>
            </a:pPr>
            <a:r>
              <a:rPr kumimoji="0" lang="it-IT" altLang="zh-CN" sz="2117" b="1" i="0" u="none" strike="noStrike" kern="0" cap="none" spc="0" normalizeH="0" baseline="0" noProof="0" dirty="0">
                <a:ln>
                  <a:noFill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Thomas Benz</a:t>
            </a:r>
            <a:r>
              <a:rPr kumimoji="0" lang="it-IT" altLang="zh-CN" sz="2117" b="0" i="0" u="none" strike="noStrike" kern="0" cap="none" spc="0" normalizeH="0" baseline="0" noProof="0" dirty="0">
                <a:ln>
                  <a:noFill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        </a:t>
            </a:r>
            <a:r>
              <a:rPr kumimoji="0" lang="it-IT" altLang="zh-CN" sz="2117" b="0" i="0" u="sng" strike="noStrike" kern="0" cap="none" spc="0" normalizeH="0" baseline="0" noProof="0" dirty="0">
                <a:ln>
                  <a:noFill/>
                </a:ln>
                <a:solidFill>
                  <a:srgbClr val="00799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3"/>
              </a:rPr>
              <a:t>tbenz@iis.ee.ethz.ch</a:t>
            </a:r>
            <a:endParaRPr kumimoji="0" lang="it-IT" altLang="zh-CN" sz="211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tabLst/>
              <a:defRPr/>
            </a:pPr>
            <a:r>
              <a:rPr kumimoji="0" lang="it-IT" altLang="zh-CN" sz="2117" b="1" i="0" u="none" strike="noStrike" kern="0" cap="none" spc="0" normalizeH="0" baseline="0" noProof="0" dirty="0">
                <a:ln>
                  <a:noFill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Luca Colagrande        </a:t>
            </a:r>
            <a:r>
              <a:rPr kumimoji="0" lang="it-IT" altLang="zh-CN" sz="2117" b="0" i="0" u="sng" strike="noStrike" kern="0" cap="none" spc="0" normalizeH="0" baseline="0" noProof="0" dirty="0">
                <a:ln>
                  <a:noFill/>
                </a:ln>
                <a:solidFill>
                  <a:srgbClr val="00799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/>
              </a:rPr>
              <a:t>colluca@iis.ee.ethz.ch</a:t>
            </a:r>
            <a:endParaRPr kumimoji="0" lang="it-IT" altLang="zh-CN" sz="211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39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NoC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Modeling in GVSoC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1FE7E4EB-441F-F90D-62E8-83C19FE64D2D}"/>
              </a:ext>
            </a:extLst>
          </p:cNvPr>
          <p:cNvSpPr txBox="1">
            <a:spLocks/>
          </p:cNvSpPr>
          <p:nvPr/>
        </p:nvSpPr>
        <p:spPr>
          <a:xfrm>
            <a:off x="316501" y="965200"/>
            <a:ext cx="4213348" cy="558537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Chi came back from holiday on 18</a:t>
            </a:r>
            <a:r>
              <a:rPr lang="en-US" altLang="zh-CN" sz="2400" baseline="30000" dirty="0"/>
              <a:t>th</a:t>
            </a:r>
            <a:r>
              <a:rPr lang="en-US" altLang="zh-CN" sz="2400" dirty="0"/>
              <a:t> June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Finished 1</a:t>
            </a:r>
            <a:r>
              <a:rPr lang="en-US" altLang="zh-CN" sz="2400" baseline="30000" dirty="0"/>
              <a:t>st</a:t>
            </a:r>
            <a:r>
              <a:rPr lang="en-US" altLang="zh-CN" sz="2400" dirty="0"/>
              <a:t> version of </a:t>
            </a:r>
            <a:r>
              <a:rPr lang="en-US" altLang="zh-CN" sz="2400" dirty="0" err="1"/>
              <a:t>NoC</a:t>
            </a:r>
            <a:r>
              <a:rPr lang="en-US" altLang="zh-CN" sz="2400" dirty="0"/>
              <a:t> model in GVSoC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Simple Router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Packet FIFOs + 5x5 </a:t>
            </a:r>
            <a:r>
              <a:rPr lang="en-US" altLang="zh-CN" sz="1977" dirty="0" err="1"/>
              <a:t>Xbar</a:t>
            </a:r>
            <a:endParaRPr lang="en-US" altLang="zh-CN" sz="1977" dirty="0"/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XY routing algorithm </a:t>
            </a:r>
            <a:endParaRPr lang="en-US" altLang="zh-CN" sz="1554" dirty="0"/>
          </a:p>
          <a:p>
            <a:pPr>
              <a:defRPr/>
            </a:pPr>
            <a:r>
              <a:rPr lang="en-US" altLang="zh-CN" sz="2423" b="1" dirty="0">
                <a:solidFill>
                  <a:schemeClr val="accent3"/>
                </a:solidFill>
              </a:rPr>
              <a:t>Functional testing passed</a:t>
            </a:r>
            <a:endParaRPr lang="en-US" altLang="zh-CN" sz="1788" b="1" dirty="0">
              <a:solidFill>
                <a:schemeClr val="accent3"/>
              </a:solidFill>
            </a:endParaRPr>
          </a:p>
          <a:p>
            <a:pPr>
              <a:defRPr/>
            </a:pPr>
            <a:r>
              <a:rPr lang="en-US" altLang="zh-CN" sz="2423" dirty="0"/>
              <a:t>Currently doing</a:t>
            </a:r>
          </a:p>
          <a:p>
            <a:pPr lvl="1">
              <a:defRPr/>
            </a:pPr>
            <a:r>
              <a:rPr lang="en-US" altLang="zh-CN" sz="2000" dirty="0"/>
              <a:t>Evaluate performance of the </a:t>
            </a:r>
            <a:r>
              <a:rPr lang="en-US" altLang="zh-CN" sz="2000" dirty="0" err="1"/>
              <a:t>NoC</a:t>
            </a:r>
            <a:r>
              <a:rPr lang="en-US" altLang="zh-CN" sz="2000" dirty="0"/>
              <a:t> model</a:t>
            </a:r>
          </a:p>
          <a:p>
            <a:pPr lvl="1">
              <a:defRPr/>
            </a:pPr>
            <a:r>
              <a:rPr lang="en-US" altLang="zh-CN" sz="2000" dirty="0"/>
              <a:t>Calibrate with </a:t>
            </a:r>
            <a:r>
              <a:rPr lang="en-US" altLang="zh-CN" sz="2000" dirty="0" err="1"/>
              <a:t>Floonoc</a:t>
            </a:r>
            <a:r>
              <a:rPr lang="en-US" altLang="zh-CN" sz="2000" dirty="0"/>
              <a:t> (RTL)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A605B5F-2BD8-8CDA-41AF-117A15C44649}"/>
              </a:ext>
            </a:extLst>
          </p:cNvPr>
          <p:cNvGrpSpPr/>
          <p:nvPr/>
        </p:nvGrpSpPr>
        <p:grpSpPr>
          <a:xfrm>
            <a:off x="4913715" y="1525475"/>
            <a:ext cx="3299462" cy="3288873"/>
            <a:chOff x="7345306" y="3032507"/>
            <a:chExt cx="3299462" cy="328887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DE6FF4C-EAA0-915C-2165-BA37D35B14C7}"/>
                </a:ext>
              </a:extLst>
            </p:cNvPr>
            <p:cNvSpPr/>
            <p:nvPr/>
          </p:nvSpPr>
          <p:spPr>
            <a:xfrm>
              <a:off x="7345306" y="3032507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C46CEC4-8E4A-4631-BB3E-BAAFF4F48B85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7613382" y="3167413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B9FF452-D494-A9F6-7A98-30F68B53EA63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7479344" y="3302318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6E90DD2-40FE-ECAC-D3DB-3FD58C521EC0}"/>
                </a:ext>
              </a:extLst>
            </p:cNvPr>
            <p:cNvSpPr/>
            <p:nvPr/>
          </p:nvSpPr>
          <p:spPr>
            <a:xfrm>
              <a:off x="8355768" y="3032507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5D02367-7337-D3CF-4478-9A9BB9E53CBF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8623844" y="3167413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6BF474E-F61A-8C72-B4C2-33BD8CE3674E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8489806" y="3302318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DE3CDE2-6956-D81F-554B-6D3F282954B9}"/>
                </a:ext>
              </a:extLst>
            </p:cNvPr>
            <p:cNvSpPr/>
            <p:nvPr/>
          </p:nvSpPr>
          <p:spPr>
            <a:xfrm>
              <a:off x="9366230" y="3032507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8194B70-0679-B46D-460C-215A2E01042E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9634306" y="3167413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90F1E1A-13B4-FD36-F282-D12D5559D48D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9500268" y="3302318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7B72E0A-0963-A6C4-0E4D-B9CBB6843CC2}"/>
                </a:ext>
              </a:extLst>
            </p:cNvPr>
            <p:cNvSpPr/>
            <p:nvPr/>
          </p:nvSpPr>
          <p:spPr>
            <a:xfrm>
              <a:off x="10376692" y="3032507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4C596DB-A9B1-5987-213C-8581ECC5B938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10510730" y="3302318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84E7E0C-2CBD-9A16-0E9A-5B4160B581EA}"/>
                </a:ext>
              </a:extLst>
            </p:cNvPr>
            <p:cNvSpPr/>
            <p:nvPr/>
          </p:nvSpPr>
          <p:spPr>
            <a:xfrm>
              <a:off x="7345306" y="4038861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1D57C5B-9F7D-458D-23F0-8D9021DAB130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7613382" y="4173767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CE50B64-2A6D-4004-59D1-55EBF5F9F083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7479344" y="4308672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322C201-1941-804F-34D0-883C646A9C0E}"/>
                </a:ext>
              </a:extLst>
            </p:cNvPr>
            <p:cNvSpPr/>
            <p:nvPr/>
          </p:nvSpPr>
          <p:spPr>
            <a:xfrm>
              <a:off x="8355768" y="4038861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E0A8CCAE-3070-10EC-D91A-A85075A88AF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8623844" y="4173767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E3A90BD-40A3-1188-1C6E-74670D213D9D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>
              <a:off x="8489806" y="4308672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2CD88A2-12FC-185B-ED44-ED4B7A0349CD}"/>
                </a:ext>
              </a:extLst>
            </p:cNvPr>
            <p:cNvSpPr/>
            <p:nvPr/>
          </p:nvSpPr>
          <p:spPr>
            <a:xfrm>
              <a:off x="9366230" y="4038861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36F1002A-8FD0-0595-35CB-51EAE595E69C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>
              <a:off x="9634306" y="4173767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053F37F3-BABB-1AE5-52DA-98F47147E1C5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9500268" y="4308672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4C5B169-E49D-9B01-FCB8-305C5FEB5B48}"/>
                </a:ext>
              </a:extLst>
            </p:cNvPr>
            <p:cNvSpPr/>
            <p:nvPr/>
          </p:nvSpPr>
          <p:spPr>
            <a:xfrm>
              <a:off x="10376692" y="4038861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D3A9FA2-027C-CB17-FB38-6E6F35B4F872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10510730" y="4308672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A3B8D53-3584-1EF3-DD7B-7510489975FB}"/>
                </a:ext>
              </a:extLst>
            </p:cNvPr>
            <p:cNvSpPr/>
            <p:nvPr/>
          </p:nvSpPr>
          <p:spPr>
            <a:xfrm>
              <a:off x="7345306" y="5045215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C14F73EB-4D2E-F425-2A72-D5EB89DE4832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7613382" y="5180121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A8F7FED-726B-65E3-2E95-841FBA09D500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>
              <a:off x="7479344" y="5315026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1E919B2-3CB3-65CB-A86C-70D6EA91F1E8}"/>
                </a:ext>
              </a:extLst>
            </p:cNvPr>
            <p:cNvSpPr/>
            <p:nvPr/>
          </p:nvSpPr>
          <p:spPr>
            <a:xfrm>
              <a:off x="8355768" y="5045215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D7F27EAF-808C-5E50-EC5D-A672875CE1DC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8623844" y="5180121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EC8A04F-C340-4907-DE0E-F4F6DE1EF00B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>
              <a:off x="8489806" y="5315026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D004961-B1D4-4874-E15B-8FDDAE9A039F}"/>
                </a:ext>
              </a:extLst>
            </p:cNvPr>
            <p:cNvSpPr/>
            <p:nvPr/>
          </p:nvSpPr>
          <p:spPr>
            <a:xfrm>
              <a:off x="9366230" y="5045215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F705B3F7-85BB-838F-C0FC-3058CB59F15E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634306" y="5180121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56E46742-5173-008D-091D-407B1157C3B7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9500268" y="5315026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E876FE9-752D-0B09-0379-5541127BDB72}"/>
                </a:ext>
              </a:extLst>
            </p:cNvPr>
            <p:cNvSpPr/>
            <p:nvPr/>
          </p:nvSpPr>
          <p:spPr>
            <a:xfrm>
              <a:off x="10376692" y="5045215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D679C43E-09CD-8030-D7B5-41E094F5E9A4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10510730" y="5315026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7D1B065-CB17-2B6D-E910-6833BFA0EDAE}"/>
                </a:ext>
              </a:extLst>
            </p:cNvPr>
            <p:cNvSpPr/>
            <p:nvPr/>
          </p:nvSpPr>
          <p:spPr>
            <a:xfrm>
              <a:off x="7345306" y="6051569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37EFE049-8B4A-0925-BA96-1623B698ADE9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7613382" y="6186475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E0C0D37-EE25-2419-7F14-C2B279A2D932}"/>
                </a:ext>
              </a:extLst>
            </p:cNvPr>
            <p:cNvSpPr/>
            <p:nvPr/>
          </p:nvSpPr>
          <p:spPr>
            <a:xfrm>
              <a:off x="8355768" y="6051569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A1DA4796-2A00-A0C0-8761-79121E8C54CC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8623844" y="6186475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68BAE44-ED22-29EB-9158-0B512B3B7491}"/>
                </a:ext>
              </a:extLst>
            </p:cNvPr>
            <p:cNvSpPr/>
            <p:nvPr/>
          </p:nvSpPr>
          <p:spPr>
            <a:xfrm>
              <a:off x="9366230" y="6051569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BB4921F6-B436-CDAA-BB36-F6D205CD4479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>
              <a:off x="9634306" y="6186475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A29C87E-7512-2000-DA87-812222B3AA7A}"/>
                </a:ext>
              </a:extLst>
            </p:cNvPr>
            <p:cNvSpPr/>
            <p:nvPr/>
          </p:nvSpPr>
          <p:spPr>
            <a:xfrm>
              <a:off x="10376692" y="6051569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pic>
        <p:nvPicPr>
          <p:cNvPr id="133" name="图片 132">
            <a:extLst>
              <a:ext uri="{FF2B5EF4-FFF2-40B4-BE49-F238E27FC236}">
                <a16:creationId xmlns:a16="http://schemas.microsoft.com/office/drawing/2014/main" id="{33F5F939-42C6-6032-CD23-BDC1835AD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8"/>
          <a:stretch/>
        </p:blipFill>
        <p:spPr>
          <a:xfrm>
            <a:off x="8986294" y="1659904"/>
            <a:ext cx="3134279" cy="28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9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DEDD22E3-EDCF-4FC6-D5BA-C74A77BBA803}"/>
              </a:ext>
            </a:extLst>
          </p:cNvPr>
          <p:cNvGrpSpPr/>
          <p:nvPr/>
        </p:nvGrpSpPr>
        <p:grpSpPr>
          <a:xfrm>
            <a:off x="7662153" y="2642008"/>
            <a:ext cx="2549392" cy="2541798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053E375B-AAD6-7894-3E22-08110FB4F9CD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61A19DFD-B7B7-F644-803B-74D1EB88986E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B9C1800B-3465-C845-35D4-0C1C84B80733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DEBFBE0E-F81D-5BA5-9A24-E25347095250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3B24F64B-2F1B-6D8A-2175-C015B2C8A09E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D836993E-B618-410F-8EC4-3D95EA978DE4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45FAA1C1-F823-B702-8975-F7300D278E75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80496BE8-7755-E2C4-2AAD-8457478378C6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1A4BE922-C366-2714-7245-154448BE394D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C33F868A-9A51-9153-F4BF-4587AF261528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16EEAA33-905B-B5EC-C847-5D71B3703CF0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5B084E62-3213-5DE3-03E1-F6D40A4D39C4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B78267FD-F9BB-AA5C-B62B-38C0B7A785A5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C5902FEE-5488-9C0E-A465-C66FB0D2F1DA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7FF9032F-FDBF-DF42-684E-DD4A5A14431F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F83D91DB-D778-6B64-B668-B79B81DB5771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4667F363-3D0D-2814-753F-030896BEABB8}"/>
              </a:ext>
            </a:extLst>
          </p:cNvPr>
          <p:cNvGrpSpPr/>
          <p:nvPr/>
        </p:nvGrpSpPr>
        <p:grpSpPr>
          <a:xfrm>
            <a:off x="5071691" y="2642008"/>
            <a:ext cx="2549392" cy="2541798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60A0DA8F-4C28-E5F4-0852-63AAA038994B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7C9B7F0D-7EAE-F0BD-DDA1-359BA5D185D3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4803300E-B616-DCBF-FB76-8773BD817384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D1760D29-7443-181A-EE77-8C349029F60C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9FC45296-E213-5A37-8933-925EC6D83EE7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BFE1BF39-B8A4-2230-53D6-C1E540A8C0CC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8B13B45E-20DB-FC8F-42D5-04C93051193E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7F64F447-04A3-DBBA-A3DA-7957B11CFBA1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91AD9878-4B47-3B2B-3D74-B47443A6AD34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59E1E0EC-7D4B-0BE0-C26E-58600CFBA6F9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899AC8D4-3584-C051-873A-AF1D1B7570E9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AFBCFBE7-1A7F-BF1B-2221-477BEBDA1823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A38C04DC-9F3C-25FE-8EA9-D1B960A192DA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5656A797-5498-4F8E-9203-5C3EEC919686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D29BFB3-53DA-99A6-070E-5E1A89AC4AC7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ADEF5225-9395-36C1-FD24-A2C2573E13FF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On-Going: Modeling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NoC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-Based Scalable System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1FE7E4EB-441F-F90D-62E8-83C19FE64D2D}"/>
              </a:ext>
            </a:extLst>
          </p:cNvPr>
          <p:cNvSpPr txBox="1">
            <a:spLocks/>
          </p:cNvSpPr>
          <p:nvPr/>
        </p:nvSpPr>
        <p:spPr>
          <a:xfrm>
            <a:off x="316500" y="965200"/>
            <a:ext cx="4810073" cy="558537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/>
              <a:t>Modeling Features</a:t>
            </a:r>
          </a:p>
          <a:p>
            <a:pPr lvl="1">
              <a:defRPr/>
            </a:pPr>
            <a:r>
              <a:rPr lang="en-US" altLang="zh-CN" sz="1977" dirty="0"/>
              <a:t>Use Mesh </a:t>
            </a:r>
            <a:r>
              <a:rPr lang="en-US" altLang="zh-CN" sz="1977" dirty="0" err="1"/>
              <a:t>NoC</a:t>
            </a:r>
            <a:r>
              <a:rPr lang="en-US" altLang="zh-CN" sz="1977" dirty="0"/>
              <a:t> model to connect clusters</a:t>
            </a:r>
          </a:p>
          <a:p>
            <a:pPr lvl="1">
              <a:defRPr/>
            </a:pPr>
            <a:r>
              <a:rPr lang="en-US" altLang="zh-CN" sz="1977" dirty="0"/>
              <a:t>Enable inter-cluster communication</a:t>
            </a:r>
          </a:p>
          <a:p>
            <a:pPr lvl="1">
              <a:defRPr/>
            </a:pPr>
            <a:r>
              <a:rPr lang="en-US" altLang="zh-CN" sz="1977" dirty="0"/>
              <a:t>Developing auto-generation script to Model system with different parameters</a:t>
            </a:r>
          </a:p>
          <a:p>
            <a:pPr lvl="2">
              <a:defRPr/>
            </a:pPr>
            <a:r>
              <a:rPr lang="en-US" altLang="zh-CN" sz="1765" dirty="0"/>
              <a:t>RedMule config</a:t>
            </a:r>
          </a:p>
          <a:p>
            <a:pPr lvl="2">
              <a:defRPr/>
            </a:pPr>
            <a:r>
              <a:rPr lang="en-US" altLang="zh-CN" sz="1765" dirty="0"/>
              <a:t>L1 (TCDM) size</a:t>
            </a:r>
          </a:p>
          <a:p>
            <a:pPr lvl="2">
              <a:defRPr/>
            </a:pPr>
            <a:r>
              <a:rPr lang="en-US" altLang="zh-CN" sz="1765" dirty="0"/>
              <a:t>#Clusters and #HBM channels</a:t>
            </a:r>
          </a:p>
          <a:p>
            <a:pPr lvl="2">
              <a:defRPr/>
            </a:pPr>
            <a:r>
              <a:rPr lang="en-US" altLang="zh-CN" sz="1765" dirty="0" err="1"/>
              <a:t>NoC</a:t>
            </a:r>
            <a:r>
              <a:rPr lang="en-US" altLang="zh-CN" sz="1765" dirty="0"/>
              <a:t> link BW</a:t>
            </a: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6FAA0153-EEE3-3BAD-C1A8-4140A5ECD04A}"/>
              </a:ext>
            </a:extLst>
          </p:cNvPr>
          <p:cNvGrpSpPr/>
          <p:nvPr/>
        </p:nvGrpSpPr>
        <p:grpSpPr>
          <a:xfrm>
            <a:off x="5073620" y="2642007"/>
            <a:ext cx="2117177" cy="2110382"/>
            <a:chOff x="7345306" y="3032507"/>
            <a:chExt cx="3299462" cy="3288873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2215260C-C10C-BF91-A952-518C4937E6AD}"/>
                </a:ext>
              </a:extLst>
            </p:cNvPr>
            <p:cNvSpPr/>
            <p:nvPr/>
          </p:nvSpPr>
          <p:spPr>
            <a:xfrm>
              <a:off x="7345306" y="3032507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9A2098CA-DD11-B687-8DE6-BF19BDE858F9}"/>
                </a:ext>
              </a:extLst>
            </p:cNvPr>
            <p:cNvCxnSpPr>
              <a:cxnSpLocks/>
              <a:stCxn id="141" idx="3"/>
            </p:cNvCxnSpPr>
            <p:nvPr/>
          </p:nvCxnSpPr>
          <p:spPr>
            <a:xfrm>
              <a:off x="7613382" y="3167413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425A5FB4-0978-5A7D-A489-D93C27C756EB}"/>
                </a:ext>
              </a:extLst>
            </p:cNvPr>
            <p:cNvCxnSpPr>
              <a:cxnSpLocks/>
              <a:stCxn id="141" idx="2"/>
            </p:cNvCxnSpPr>
            <p:nvPr/>
          </p:nvCxnSpPr>
          <p:spPr>
            <a:xfrm>
              <a:off x="7479344" y="3302318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8C56E014-C2DD-8ED8-2DA4-5EA8C668CC88}"/>
                </a:ext>
              </a:extLst>
            </p:cNvPr>
            <p:cNvSpPr/>
            <p:nvPr/>
          </p:nvSpPr>
          <p:spPr>
            <a:xfrm>
              <a:off x="8355768" y="3032507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E20B1B6A-B9FD-EEC8-507D-F78A3672BA0A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>
              <a:off x="8623844" y="3167413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5C0DD672-E704-F503-002F-7D7D6E78E812}"/>
                </a:ext>
              </a:extLst>
            </p:cNvPr>
            <p:cNvCxnSpPr>
              <a:cxnSpLocks/>
              <a:stCxn id="144" idx="2"/>
            </p:cNvCxnSpPr>
            <p:nvPr/>
          </p:nvCxnSpPr>
          <p:spPr>
            <a:xfrm>
              <a:off x="8489806" y="3302318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3621C212-2140-3EC3-766B-935AFE11F392}"/>
                </a:ext>
              </a:extLst>
            </p:cNvPr>
            <p:cNvSpPr/>
            <p:nvPr/>
          </p:nvSpPr>
          <p:spPr>
            <a:xfrm>
              <a:off x="9366230" y="3032507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7AB23AC6-D65C-915B-442A-B3BE061227F8}"/>
                </a:ext>
              </a:extLst>
            </p:cNvPr>
            <p:cNvCxnSpPr>
              <a:cxnSpLocks/>
              <a:stCxn id="147" idx="3"/>
            </p:cNvCxnSpPr>
            <p:nvPr/>
          </p:nvCxnSpPr>
          <p:spPr>
            <a:xfrm>
              <a:off x="9634306" y="3167413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7B87C0EC-0095-8DD0-ED1C-AF4E3135F395}"/>
                </a:ext>
              </a:extLst>
            </p:cNvPr>
            <p:cNvCxnSpPr>
              <a:cxnSpLocks/>
              <a:stCxn id="147" idx="2"/>
            </p:cNvCxnSpPr>
            <p:nvPr/>
          </p:nvCxnSpPr>
          <p:spPr>
            <a:xfrm>
              <a:off x="9500268" y="3302318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A2F4B52-A48A-3270-A9E6-A8344BAF96F6}"/>
                </a:ext>
              </a:extLst>
            </p:cNvPr>
            <p:cNvSpPr/>
            <p:nvPr/>
          </p:nvSpPr>
          <p:spPr>
            <a:xfrm>
              <a:off x="10376692" y="3032507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6A7931A7-A460-4EC9-E174-B0A0E781BD1C}"/>
                </a:ext>
              </a:extLst>
            </p:cNvPr>
            <p:cNvCxnSpPr>
              <a:cxnSpLocks/>
              <a:stCxn id="150" idx="2"/>
            </p:cNvCxnSpPr>
            <p:nvPr/>
          </p:nvCxnSpPr>
          <p:spPr>
            <a:xfrm>
              <a:off x="10510730" y="3302318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4A76CD96-712E-9F43-447F-906276F0EFFF}"/>
                </a:ext>
              </a:extLst>
            </p:cNvPr>
            <p:cNvSpPr/>
            <p:nvPr/>
          </p:nvSpPr>
          <p:spPr>
            <a:xfrm>
              <a:off x="7345306" y="4038861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785FC67A-5D41-26B3-AE2F-C8D75B921E95}"/>
                </a:ext>
              </a:extLst>
            </p:cNvPr>
            <p:cNvCxnSpPr>
              <a:cxnSpLocks/>
              <a:stCxn id="152" idx="3"/>
            </p:cNvCxnSpPr>
            <p:nvPr/>
          </p:nvCxnSpPr>
          <p:spPr>
            <a:xfrm>
              <a:off x="7613382" y="4173767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99A749D7-35E8-38C5-1327-91B517BF4FE5}"/>
                </a:ext>
              </a:extLst>
            </p:cNvPr>
            <p:cNvCxnSpPr>
              <a:cxnSpLocks/>
              <a:stCxn id="152" idx="2"/>
            </p:cNvCxnSpPr>
            <p:nvPr/>
          </p:nvCxnSpPr>
          <p:spPr>
            <a:xfrm>
              <a:off x="7479344" y="4308672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A7C85916-29E4-0910-5A21-6026D9E9727C}"/>
                </a:ext>
              </a:extLst>
            </p:cNvPr>
            <p:cNvSpPr/>
            <p:nvPr/>
          </p:nvSpPr>
          <p:spPr>
            <a:xfrm>
              <a:off x="8355768" y="4038861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3D69235C-7241-568C-7E1A-C2532EBDF434}"/>
                </a:ext>
              </a:extLst>
            </p:cNvPr>
            <p:cNvCxnSpPr>
              <a:cxnSpLocks/>
              <a:stCxn id="155" idx="3"/>
            </p:cNvCxnSpPr>
            <p:nvPr/>
          </p:nvCxnSpPr>
          <p:spPr>
            <a:xfrm>
              <a:off x="8623844" y="4173767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A83A923B-15CE-2595-8D80-CA6F485E25E3}"/>
                </a:ext>
              </a:extLst>
            </p:cNvPr>
            <p:cNvCxnSpPr>
              <a:cxnSpLocks/>
              <a:stCxn id="155" idx="2"/>
            </p:cNvCxnSpPr>
            <p:nvPr/>
          </p:nvCxnSpPr>
          <p:spPr>
            <a:xfrm>
              <a:off x="8489806" y="4308672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3C402D19-B8D9-F27B-EF12-A8B023221A8D}"/>
                </a:ext>
              </a:extLst>
            </p:cNvPr>
            <p:cNvSpPr/>
            <p:nvPr/>
          </p:nvSpPr>
          <p:spPr>
            <a:xfrm>
              <a:off x="9366230" y="4038861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22AD32DD-8F83-045A-1274-4B9012A70BF7}"/>
                </a:ext>
              </a:extLst>
            </p:cNvPr>
            <p:cNvCxnSpPr>
              <a:cxnSpLocks/>
              <a:stCxn id="158" idx="3"/>
            </p:cNvCxnSpPr>
            <p:nvPr/>
          </p:nvCxnSpPr>
          <p:spPr>
            <a:xfrm>
              <a:off x="9634306" y="4173767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88C9B7F5-8C23-0BD4-377A-EFB8667AF40A}"/>
                </a:ext>
              </a:extLst>
            </p:cNvPr>
            <p:cNvCxnSpPr>
              <a:cxnSpLocks/>
              <a:stCxn id="158" idx="2"/>
            </p:cNvCxnSpPr>
            <p:nvPr/>
          </p:nvCxnSpPr>
          <p:spPr>
            <a:xfrm>
              <a:off x="9500268" y="4308672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6B9713B7-20D7-4E72-D6A5-2577019736D8}"/>
                </a:ext>
              </a:extLst>
            </p:cNvPr>
            <p:cNvSpPr/>
            <p:nvPr/>
          </p:nvSpPr>
          <p:spPr>
            <a:xfrm>
              <a:off x="10376692" y="4038861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E0E66AB1-21BC-013B-DEAE-125E09884674}"/>
                </a:ext>
              </a:extLst>
            </p:cNvPr>
            <p:cNvCxnSpPr>
              <a:cxnSpLocks/>
              <a:stCxn id="161" idx="2"/>
            </p:cNvCxnSpPr>
            <p:nvPr/>
          </p:nvCxnSpPr>
          <p:spPr>
            <a:xfrm>
              <a:off x="10510730" y="4308672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96114CC3-9F46-A392-92BD-339ABB4BFC7B}"/>
                </a:ext>
              </a:extLst>
            </p:cNvPr>
            <p:cNvSpPr/>
            <p:nvPr/>
          </p:nvSpPr>
          <p:spPr>
            <a:xfrm>
              <a:off x="7345306" y="5045215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FCF8720D-AAE4-8E9F-D686-E56F13AF29A0}"/>
                </a:ext>
              </a:extLst>
            </p:cNvPr>
            <p:cNvCxnSpPr>
              <a:cxnSpLocks/>
              <a:stCxn id="163" idx="3"/>
            </p:cNvCxnSpPr>
            <p:nvPr/>
          </p:nvCxnSpPr>
          <p:spPr>
            <a:xfrm>
              <a:off x="7613382" y="5180121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5B1D7A9E-A018-7A45-142A-0BC73441B08C}"/>
                </a:ext>
              </a:extLst>
            </p:cNvPr>
            <p:cNvCxnSpPr>
              <a:cxnSpLocks/>
              <a:stCxn id="163" idx="2"/>
            </p:cNvCxnSpPr>
            <p:nvPr/>
          </p:nvCxnSpPr>
          <p:spPr>
            <a:xfrm>
              <a:off x="7479344" y="5315026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2F72001D-7586-A089-551E-8384FAC70821}"/>
                </a:ext>
              </a:extLst>
            </p:cNvPr>
            <p:cNvSpPr/>
            <p:nvPr/>
          </p:nvSpPr>
          <p:spPr>
            <a:xfrm>
              <a:off x="8355768" y="5045215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F6860ECF-D612-7A87-74C7-DDCE91C17728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8623844" y="5180121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69600CCA-BEA6-6B62-2976-A69D5F7E366D}"/>
                </a:ext>
              </a:extLst>
            </p:cNvPr>
            <p:cNvCxnSpPr>
              <a:cxnSpLocks/>
              <a:stCxn id="166" idx="2"/>
            </p:cNvCxnSpPr>
            <p:nvPr/>
          </p:nvCxnSpPr>
          <p:spPr>
            <a:xfrm>
              <a:off x="8489806" y="5315026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37E40781-5381-AA5C-126D-4283821C9E21}"/>
                </a:ext>
              </a:extLst>
            </p:cNvPr>
            <p:cNvSpPr/>
            <p:nvPr/>
          </p:nvSpPr>
          <p:spPr>
            <a:xfrm>
              <a:off x="9366230" y="5045215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DAC5FFCC-605F-F568-77B8-91CC028FD612}"/>
                </a:ext>
              </a:extLst>
            </p:cNvPr>
            <p:cNvCxnSpPr>
              <a:cxnSpLocks/>
              <a:stCxn id="170" idx="3"/>
            </p:cNvCxnSpPr>
            <p:nvPr/>
          </p:nvCxnSpPr>
          <p:spPr>
            <a:xfrm>
              <a:off x="9634306" y="5180121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9B573DCD-0FB1-0F4A-C14D-B454DCFD111E}"/>
                </a:ext>
              </a:extLst>
            </p:cNvPr>
            <p:cNvCxnSpPr>
              <a:cxnSpLocks/>
              <a:stCxn id="170" idx="2"/>
            </p:cNvCxnSpPr>
            <p:nvPr/>
          </p:nvCxnSpPr>
          <p:spPr>
            <a:xfrm>
              <a:off x="9500268" y="5315026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2156DA27-ADE1-4CDA-BDB4-1955A85018BD}"/>
                </a:ext>
              </a:extLst>
            </p:cNvPr>
            <p:cNvSpPr/>
            <p:nvPr/>
          </p:nvSpPr>
          <p:spPr>
            <a:xfrm>
              <a:off x="10376692" y="5045215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4B36EAB2-991A-F37D-E54F-B6B0FD600564}"/>
                </a:ext>
              </a:extLst>
            </p:cNvPr>
            <p:cNvCxnSpPr>
              <a:cxnSpLocks/>
              <a:stCxn id="173" idx="2"/>
            </p:cNvCxnSpPr>
            <p:nvPr/>
          </p:nvCxnSpPr>
          <p:spPr>
            <a:xfrm>
              <a:off x="10510730" y="5315026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590A207B-7218-8CBE-4D6C-D7CE796DBBEF}"/>
                </a:ext>
              </a:extLst>
            </p:cNvPr>
            <p:cNvSpPr/>
            <p:nvPr/>
          </p:nvSpPr>
          <p:spPr>
            <a:xfrm>
              <a:off x="7345306" y="6051569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4B4D2B83-1A59-9B31-42AA-BAA7C07C2A73}"/>
                </a:ext>
              </a:extLst>
            </p:cNvPr>
            <p:cNvCxnSpPr>
              <a:cxnSpLocks/>
              <a:stCxn id="175" idx="3"/>
            </p:cNvCxnSpPr>
            <p:nvPr/>
          </p:nvCxnSpPr>
          <p:spPr>
            <a:xfrm>
              <a:off x="7613382" y="6186475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20206B2E-2474-4BC4-4DDB-F5413283143C}"/>
                </a:ext>
              </a:extLst>
            </p:cNvPr>
            <p:cNvSpPr/>
            <p:nvPr/>
          </p:nvSpPr>
          <p:spPr>
            <a:xfrm>
              <a:off x="8355768" y="6051569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0D03121D-ED97-2C4B-068A-79CF8CA76DC0}"/>
                </a:ext>
              </a:extLst>
            </p:cNvPr>
            <p:cNvCxnSpPr>
              <a:cxnSpLocks/>
              <a:stCxn id="177" idx="3"/>
            </p:cNvCxnSpPr>
            <p:nvPr/>
          </p:nvCxnSpPr>
          <p:spPr>
            <a:xfrm>
              <a:off x="8623844" y="6186475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0BC6DE77-0D7A-CA2E-C380-FFCC5BC1F1B7}"/>
                </a:ext>
              </a:extLst>
            </p:cNvPr>
            <p:cNvSpPr/>
            <p:nvPr/>
          </p:nvSpPr>
          <p:spPr>
            <a:xfrm>
              <a:off x="9366230" y="6051569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DA5AC40C-4BB5-D6AA-2883-E7FCF3D8C1EC}"/>
                </a:ext>
              </a:extLst>
            </p:cNvPr>
            <p:cNvCxnSpPr>
              <a:cxnSpLocks/>
              <a:stCxn id="179" idx="3"/>
            </p:cNvCxnSpPr>
            <p:nvPr/>
          </p:nvCxnSpPr>
          <p:spPr>
            <a:xfrm>
              <a:off x="9634306" y="6186475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17BDB164-8461-127B-2E8C-9C433278B2B9}"/>
                </a:ext>
              </a:extLst>
            </p:cNvPr>
            <p:cNvSpPr/>
            <p:nvPr/>
          </p:nvSpPr>
          <p:spPr>
            <a:xfrm>
              <a:off x="10376692" y="6051569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0BF1C322-5772-EFA3-D78C-53399C031AB9}"/>
              </a:ext>
            </a:extLst>
          </p:cNvPr>
          <p:cNvGrpSpPr/>
          <p:nvPr/>
        </p:nvGrpSpPr>
        <p:grpSpPr>
          <a:xfrm>
            <a:off x="7662153" y="2642007"/>
            <a:ext cx="2117177" cy="2110382"/>
            <a:chOff x="7345306" y="3032507"/>
            <a:chExt cx="3299462" cy="3288873"/>
          </a:xfrm>
        </p:grpSpPr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BA24EA25-8B0D-1C77-61BA-57DE479740C7}"/>
                </a:ext>
              </a:extLst>
            </p:cNvPr>
            <p:cNvSpPr/>
            <p:nvPr/>
          </p:nvSpPr>
          <p:spPr>
            <a:xfrm>
              <a:off x="7345306" y="3032507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E728344B-5A9A-63F2-8049-AB2412E9FD94}"/>
                </a:ext>
              </a:extLst>
            </p:cNvPr>
            <p:cNvCxnSpPr>
              <a:cxnSpLocks/>
              <a:stCxn id="183" idx="3"/>
            </p:cNvCxnSpPr>
            <p:nvPr/>
          </p:nvCxnSpPr>
          <p:spPr>
            <a:xfrm>
              <a:off x="7613382" y="3167413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C437D93E-96D1-ACC7-99F9-8BC374DF1668}"/>
                </a:ext>
              </a:extLst>
            </p:cNvPr>
            <p:cNvCxnSpPr>
              <a:cxnSpLocks/>
              <a:stCxn id="183" idx="2"/>
            </p:cNvCxnSpPr>
            <p:nvPr/>
          </p:nvCxnSpPr>
          <p:spPr>
            <a:xfrm>
              <a:off x="7479344" y="3302318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26F1EC8D-0A1D-21E2-DB8B-1E0EA156246E}"/>
                </a:ext>
              </a:extLst>
            </p:cNvPr>
            <p:cNvSpPr/>
            <p:nvPr/>
          </p:nvSpPr>
          <p:spPr>
            <a:xfrm>
              <a:off x="8355768" y="3032507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51D68E9C-626E-CBB6-741E-DB8A5859B68D}"/>
                </a:ext>
              </a:extLst>
            </p:cNvPr>
            <p:cNvCxnSpPr>
              <a:cxnSpLocks/>
              <a:stCxn id="186" idx="3"/>
            </p:cNvCxnSpPr>
            <p:nvPr/>
          </p:nvCxnSpPr>
          <p:spPr>
            <a:xfrm>
              <a:off x="8623844" y="3167413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3DEB6E99-CFCA-1EB3-408A-1988CE8E0302}"/>
                </a:ext>
              </a:extLst>
            </p:cNvPr>
            <p:cNvCxnSpPr>
              <a:cxnSpLocks/>
              <a:stCxn id="186" idx="2"/>
            </p:cNvCxnSpPr>
            <p:nvPr/>
          </p:nvCxnSpPr>
          <p:spPr>
            <a:xfrm>
              <a:off x="8489806" y="3302318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02647F48-9887-EAE8-0A7A-19DACD1B0700}"/>
                </a:ext>
              </a:extLst>
            </p:cNvPr>
            <p:cNvSpPr/>
            <p:nvPr/>
          </p:nvSpPr>
          <p:spPr>
            <a:xfrm>
              <a:off x="9366230" y="3032507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07324B3C-138A-F11C-C417-82850C2C2329}"/>
                </a:ext>
              </a:extLst>
            </p:cNvPr>
            <p:cNvCxnSpPr>
              <a:cxnSpLocks/>
              <a:stCxn id="189" idx="3"/>
            </p:cNvCxnSpPr>
            <p:nvPr/>
          </p:nvCxnSpPr>
          <p:spPr>
            <a:xfrm>
              <a:off x="9634306" y="3167413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CFE1EBC4-CEDC-37E7-5B3B-6E209802F8E7}"/>
                </a:ext>
              </a:extLst>
            </p:cNvPr>
            <p:cNvCxnSpPr>
              <a:cxnSpLocks/>
              <a:stCxn id="189" idx="2"/>
            </p:cNvCxnSpPr>
            <p:nvPr/>
          </p:nvCxnSpPr>
          <p:spPr>
            <a:xfrm>
              <a:off x="9500268" y="3302318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75F0CC82-CD3C-FC02-F7E9-F3664E9BC0C8}"/>
                </a:ext>
              </a:extLst>
            </p:cNvPr>
            <p:cNvSpPr/>
            <p:nvPr/>
          </p:nvSpPr>
          <p:spPr>
            <a:xfrm>
              <a:off x="10376692" y="3032507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F3FE245C-AEF7-2A3E-6F6C-12284F52FABE}"/>
                </a:ext>
              </a:extLst>
            </p:cNvPr>
            <p:cNvCxnSpPr>
              <a:cxnSpLocks/>
              <a:stCxn id="192" idx="2"/>
            </p:cNvCxnSpPr>
            <p:nvPr/>
          </p:nvCxnSpPr>
          <p:spPr>
            <a:xfrm>
              <a:off x="10510730" y="3302318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A2D3723-7C49-F34D-FAF9-B44FE94E17F4}"/>
                </a:ext>
              </a:extLst>
            </p:cNvPr>
            <p:cNvSpPr/>
            <p:nvPr/>
          </p:nvSpPr>
          <p:spPr>
            <a:xfrm>
              <a:off x="7345306" y="4038861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AD3B2D47-A497-2404-87BC-B573CF45675A}"/>
                </a:ext>
              </a:extLst>
            </p:cNvPr>
            <p:cNvCxnSpPr>
              <a:cxnSpLocks/>
              <a:stCxn id="194" idx="3"/>
            </p:cNvCxnSpPr>
            <p:nvPr/>
          </p:nvCxnSpPr>
          <p:spPr>
            <a:xfrm>
              <a:off x="7613382" y="4173767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B3F9EB87-AB9C-9443-711C-39DD12E98ED8}"/>
                </a:ext>
              </a:extLst>
            </p:cNvPr>
            <p:cNvCxnSpPr>
              <a:cxnSpLocks/>
              <a:stCxn id="194" idx="2"/>
            </p:cNvCxnSpPr>
            <p:nvPr/>
          </p:nvCxnSpPr>
          <p:spPr>
            <a:xfrm>
              <a:off x="7479344" y="4308672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08E1F21E-AAEA-2058-AFC6-85FE91400D55}"/>
                </a:ext>
              </a:extLst>
            </p:cNvPr>
            <p:cNvSpPr/>
            <p:nvPr/>
          </p:nvSpPr>
          <p:spPr>
            <a:xfrm>
              <a:off x="8355768" y="4038861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AEB4FFBD-B1D1-900F-653D-6888EB533214}"/>
                </a:ext>
              </a:extLst>
            </p:cNvPr>
            <p:cNvCxnSpPr>
              <a:cxnSpLocks/>
              <a:stCxn id="197" idx="3"/>
            </p:cNvCxnSpPr>
            <p:nvPr/>
          </p:nvCxnSpPr>
          <p:spPr>
            <a:xfrm>
              <a:off x="8623844" y="4173767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C4237EAC-E6B9-35CF-976C-E1D20E6D3A19}"/>
                </a:ext>
              </a:extLst>
            </p:cNvPr>
            <p:cNvCxnSpPr>
              <a:cxnSpLocks/>
              <a:stCxn id="197" idx="2"/>
            </p:cNvCxnSpPr>
            <p:nvPr/>
          </p:nvCxnSpPr>
          <p:spPr>
            <a:xfrm>
              <a:off x="8489806" y="4308672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DF137C20-7863-EC60-7D99-D9855535112D}"/>
                </a:ext>
              </a:extLst>
            </p:cNvPr>
            <p:cNvSpPr/>
            <p:nvPr/>
          </p:nvSpPr>
          <p:spPr>
            <a:xfrm>
              <a:off x="9366230" y="4038861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4B6135F9-CD04-5730-9FA5-488C142C7077}"/>
                </a:ext>
              </a:extLst>
            </p:cNvPr>
            <p:cNvCxnSpPr>
              <a:cxnSpLocks/>
              <a:stCxn id="200" idx="3"/>
            </p:cNvCxnSpPr>
            <p:nvPr/>
          </p:nvCxnSpPr>
          <p:spPr>
            <a:xfrm>
              <a:off x="9634306" y="4173767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>
              <a:extLst>
                <a:ext uri="{FF2B5EF4-FFF2-40B4-BE49-F238E27FC236}">
                  <a16:creationId xmlns:a16="http://schemas.microsoft.com/office/drawing/2014/main" id="{2DD4A059-5842-36C0-C619-5C53B99AC4E4}"/>
                </a:ext>
              </a:extLst>
            </p:cNvPr>
            <p:cNvCxnSpPr>
              <a:cxnSpLocks/>
              <a:stCxn id="200" idx="2"/>
            </p:cNvCxnSpPr>
            <p:nvPr/>
          </p:nvCxnSpPr>
          <p:spPr>
            <a:xfrm>
              <a:off x="9500268" y="4308672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3289D2B3-11D9-DC5D-C6D0-E6070BB0B646}"/>
                </a:ext>
              </a:extLst>
            </p:cNvPr>
            <p:cNvSpPr/>
            <p:nvPr/>
          </p:nvSpPr>
          <p:spPr>
            <a:xfrm>
              <a:off x="10376692" y="4038861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04" name="直接箭头连接符 203">
              <a:extLst>
                <a:ext uri="{FF2B5EF4-FFF2-40B4-BE49-F238E27FC236}">
                  <a16:creationId xmlns:a16="http://schemas.microsoft.com/office/drawing/2014/main" id="{A8AB439B-F2E6-FFE2-B3DB-D052083B1ADA}"/>
                </a:ext>
              </a:extLst>
            </p:cNvPr>
            <p:cNvCxnSpPr>
              <a:cxnSpLocks/>
              <a:stCxn id="203" idx="2"/>
            </p:cNvCxnSpPr>
            <p:nvPr/>
          </p:nvCxnSpPr>
          <p:spPr>
            <a:xfrm>
              <a:off x="10510730" y="4308672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0B9702A-9F6B-364F-6D31-3D54A0EC651F}"/>
                </a:ext>
              </a:extLst>
            </p:cNvPr>
            <p:cNvSpPr/>
            <p:nvPr/>
          </p:nvSpPr>
          <p:spPr>
            <a:xfrm>
              <a:off x="7345306" y="5045215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4D758328-E137-7CF0-2A65-360CF120A323}"/>
                </a:ext>
              </a:extLst>
            </p:cNvPr>
            <p:cNvCxnSpPr>
              <a:cxnSpLocks/>
              <a:stCxn id="205" idx="3"/>
            </p:cNvCxnSpPr>
            <p:nvPr/>
          </p:nvCxnSpPr>
          <p:spPr>
            <a:xfrm>
              <a:off x="7613382" y="5180121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>
              <a:extLst>
                <a:ext uri="{FF2B5EF4-FFF2-40B4-BE49-F238E27FC236}">
                  <a16:creationId xmlns:a16="http://schemas.microsoft.com/office/drawing/2014/main" id="{1AF43A25-1586-560C-E182-ED6E777A4784}"/>
                </a:ext>
              </a:extLst>
            </p:cNvPr>
            <p:cNvCxnSpPr>
              <a:cxnSpLocks/>
              <a:stCxn id="205" idx="2"/>
            </p:cNvCxnSpPr>
            <p:nvPr/>
          </p:nvCxnSpPr>
          <p:spPr>
            <a:xfrm>
              <a:off x="7479344" y="5315026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1F94EEE4-7150-7888-0CC8-6DB64D5E1E35}"/>
                </a:ext>
              </a:extLst>
            </p:cNvPr>
            <p:cNvSpPr/>
            <p:nvPr/>
          </p:nvSpPr>
          <p:spPr>
            <a:xfrm>
              <a:off x="8355768" y="5045215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0C43384F-B39D-D7BD-B886-E30797AEF419}"/>
                </a:ext>
              </a:extLst>
            </p:cNvPr>
            <p:cNvCxnSpPr>
              <a:cxnSpLocks/>
              <a:stCxn id="208" idx="3"/>
            </p:cNvCxnSpPr>
            <p:nvPr/>
          </p:nvCxnSpPr>
          <p:spPr>
            <a:xfrm>
              <a:off x="8623844" y="5180121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AF303BAB-8FDC-DB56-19A6-B537486A4D2E}"/>
                </a:ext>
              </a:extLst>
            </p:cNvPr>
            <p:cNvCxnSpPr>
              <a:cxnSpLocks/>
              <a:stCxn id="208" idx="2"/>
            </p:cNvCxnSpPr>
            <p:nvPr/>
          </p:nvCxnSpPr>
          <p:spPr>
            <a:xfrm>
              <a:off x="8489806" y="5315026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6BA19926-36E4-4E41-11B4-54971EC1D744}"/>
                </a:ext>
              </a:extLst>
            </p:cNvPr>
            <p:cNvSpPr/>
            <p:nvPr/>
          </p:nvSpPr>
          <p:spPr>
            <a:xfrm>
              <a:off x="9366230" y="5045215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B6CE1B31-3EA2-1915-0435-3D93823C7899}"/>
                </a:ext>
              </a:extLst>
            </p:cNvPr>
            <p:cNvCxnSpPr>
              <a:cxnSpLocks/>
              <a:stCxn id="211" idx="3"/>
            </p:cNvCxnSpPr>
            <p:nvPr/>
          </p:nvCxnSpPr>
          <p:spPr>
            <a:xfrm>
              <a:off x="9634306" y="5180121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F33BAB41-A5A3-167F-7B92-E119C9DC2983}"/>
                </a:ext>
              </a:extLst>
            </p:cNvPr>
            <p:cNvCxnSpPr>
              <a:cxnSpLocks/>
              <a:stCxn id="211" idx="2"/>
            </p:cNvCxnSpPr>
            <p:nvPr/>
          </p:nvCxnSpPr>
          <p:spPr>
            <a:xfrm>
              <a:off x="9500268" y="5315026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6F641DD6-8F6E-4356-526D-66BA355556C7}"/>
                </a:ext>
              </a:extLst>
            </p:cNvPr>
            <p:cNvSpPr/>
            <p:nvPr/>
          </p:nvSpPr>
          <p:spPr>
            <a:xfrm>
              <a:off x="10376692" y="5045215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26A97A68-F9D0-D19C-6D51-B8A113AF6C17}"/>
                </a:ext>
              </a:extLst>
            </p:cNvPr>
            <p:cNvCxnSpPr>
              <a:cxnSpLocks/>
              <a:stCxn id="214" idx="2"/>
            </p:cNvCxnSpPr>
            <p:nvPr/>
          </p:nvCxnSpPr>
          <p:spPr>
            <a:xfrm>
              <a:off x="10510730" y="5315026"/>
              <a:ext cx="0" cy="73654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37546A21-A0D3-3182-9642-63DCC1DD46FF}"/>
                </a:ext>
              </a:extLst>
            </p:cNvPr>
            <p:cNvSpPr/>
            <p:nvPr/>
          </p:nvSpPr>
          <p:spPr>
            <a:xfrm>
              <a:off x="7345306" y="6051569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475625A7-AB13-1C7F-1873-40E3588E19A2}"/>
                </a:ext>
              </a:extLst>
            </p:cNvPr>
            <p:cNvCxnSpPr>
              <a:cxnSpLocks/>
              <a:stCxn id="216" idx="3"/>
            </p:cNvCxnSpPr>
            <p:nvPr/>
          </p:nvCxnSpPr>
          <p:spPr>
            <a:xfrm>
              <a:off x="7613382" y="6186475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4B9F3BE3-BFD4-DBB2-B890-68DD8E219E00}"/>
                </a:ext>
              </a:extLst>
            </p:cNvPr>
            <p:cNvSpPr/>
            <p:nvPr/>
          </p:nvSpPr>
          <p:spPr>
            <a:xfrm>
              <a:off x="8355768" y="6051569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19" name="直接箭头连接符 218">
              <a:extLst>
                <a:ext uri="{FF2B5EF4-FFF2-40B4-BE49-F238E27FC236}">
                  <a16:creationId xmlns:a16="http://schemas.microsoft.com/office/drawing/2014/main" id="{9AC3FE7E-3FCA-FBCE-F31E-73D4184CD864}"/>
                </a:ext>
              </a:extLst>
            </p:cNvPr>
            <p:cNvCxnSpPr>
              <a:cxnSpLocks/>
              <a:stCxn id="218" idx="3"/>
            </p:cNvCxnSpPr>
            <p:nvPr/>
          </p:nvCxnSpPr>
          <p:spPr>
            <a:xfrm>
              <a:off x="8623844" y="6186475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76B10BF4-2184-D10D-FB80-C8FCC2FBCB83}"/>
                </a:ext>
              </a:extLst>
            </p:cNvPr>
            <p:cNvSpPr/>
            <p:nvPr/>
          </p:nvSpPr>
          <p:spPr>
            <a:xfrm>
              <a:off x="9366230" y="6051569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EBA39219-DDFB-9CE0-00A1-9E9A6D99BB62}"/>
                </a:ext>
              </a:extLst>
            </p:cNvPr>
            <p:cNvCxnSpPr>
              <a:cxnSpLocks/>
              <a:stCxn id="220" idx="3"/>
            </p:cNvCxnSpPr>
            <p:nvPr/>
          </p:nvCxnSpPr>
          <p:spPr>
            <a:xfrm>
              <a:off x="9634306" y="6186475"/>
              <a:ext cx="74238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36A9692D-3895-B3AA-4F91-01B07C827F93}"/>
                </a:ext>
              </a:extLst>
            </p:cNvPr>
            <p:cNvSpPr/>
            <p:nvPr/>
          </p:nvSpPr>
          <p:spPr>
            <a:xfrm>
              <a:off x="10376692" y="6051569"/>
              <a:ext cx="268076" cy="2698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12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DC1462CF-56B0-6FC4-1428-AB2B1611E9FF}"/>
              </a:ext>
            </a:extLst>
          </p:cNvPr>
          <p:cNvCxnSpPr>
            <a:cxnSpLocks/>
          </p:cNvCxnSpPr>
          <p:nvPr/>
        </p:nvCxnSpPr>
        <p:spPr>
          <a:xfrm>
            <a:off x="7190797" y="3359605"/>
            <a:ext cx="476369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A4286303-BD6B-C7AF-75D4-5699F807738A}"/>
              </a:ext>
            </a:extLst>
          </p:cNvPr>
          <p:cNvCxnSpPr>
            <a:cxnSpLocks/>
          </p:cNvCxnSpPr>
          <p:nvPr/>
        </p:nvCxnSpPr>
        <p:spPr>
          <a:xfrm>
            <a:off x="7190797" y="4020073"/>
            <a:ext cx="476369" cy="0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E5B6E30C-B0EA-2F39-D628-6B6C1EE0F4DA}"/>
              </a:ext>
            </a:extLst>
          </p:cNvPr>
          <p:cNvGrpSpPr/>
          <p:nvPr/>
        </p:nvGrpSpPr>
        <p:grpSpPr>
          <a:xfrm>
            <a:off x="5168567" y="4659768"/>
            <a:ext cx="4524754" cy="738448"/>
            <a:chOff x="5168567" y="4659768"/>
            <a:chExt cx="4524754" cy="565241"/>
          </a:xfrm>
        </p:grpSpPr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336A7499-AAC1-70A7-B6F5-402D025CDC55}"/>
                </a:ext>
              </a:extLst>
            </p:cNvPr>
            <p:cNvCxnSpPr>
              <a:cxnSpLocks/>
            </p:cNvCxnSpPr>
            <p:nvPr/>
          </p:nvCxnSpPr>
          <p:spPr>
            <a:xfrm>
              <a:off x="7190797" y="4659768"/>
              <a:ext cx="476369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箭头连接符 260">
              <a:extLst>
                <a:ext uri="{FF2B5EF4-FFF2-40B4-BE49-F238E27FC236}">
                  <a16:creationId xmlns:a16="http://schemas.microsoft.com/office/drawing/2014/main" id="{263B1FEA-7AEE-28AE-C04C-0FF17AEE2AAF}"/>
                </a:ext>
              </a:extLst>
            </p:cNvPr>
            <p:cNvCxnSpPr>
              <a:cxnSpLocks/>
            </p:cNvCxnSpPr>
            <p:nvPr/>
          </p:nvCxnSpPr>
          <p:spPr>
            <a:xfrm>
              <a:off x="5168567" y="4752389"/>
              <a:ext cx="0" cy="47262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箭头连接符 261">
              <a:extLst>
                <a:ext uri="{FF2B5EF4-FFF2-40B4-BE49-F238E27FC236}">
                  <a16:creationId xmlns:a16="http://schemas.microsoft.com/office/drawing/2014/main" id="{093D7373-2255-E4B5-1A80-A2B7A52104D9}"/>
                </a:ext>
              </a:extLst>
            </p:cNvPr>
            <p:cNvCxnSpPr>
              <a:cxnSpLocks/>
            </p:cNvCxnSpPr>
            <p:nvPr/>
          </p:nvCxnSpPr>
          <p:spPr>
            <a:xfrm>
              <a:off x="5814960" y="4752389"/>
              <a:ext cx="0" cy="47262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4AC0011F-5D7F-BD20-8DEF-5C5E92842140}"/>
                </a:ext>
              </a:extLst>
            </p:cNvPr>
            <p:cNvCxnSpPr>
              <a:cxnSpLocks/>
            </p:cNvCxnSpPr>
            <p:nvPr/>
          </p:nvCxnSpPr>
          <p:spPr>
            <a:xfrm>
              <a:off x="6461353" y="4752389"/>
              <a:ext cx="0" cy="47262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B8BAC050-1249-B3D2-2351-3298EEB41A68}"/>
                </a:ext>
              </a:extLst>
            </p:cNvPr>
            <p:cNvCxnSpPr>
              <a:cxnSpLocks/>
            </p:cNvCxnSpPr>
            <p:nvPr/>
          </p:nvCxnSpPr>
          <p:spPr>
            <a:xfrm>
              <a:off x="7107746" y="4752389"/>
              <a:ext cx="0" cy="47262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箭头连接符 264">
              <a:extLst>
                <a:ext uri="{FF2B5EF4-FFF2-40B4-BE49-F238E27FC236}">
                  <a16:creationId xmlns:a16="http://schemas.microsoft.com/office/drawing/2014/main" id="{B054DE64-6837-A285-602C-F92827AF1F66}"/>
                </a:ext>
              </a:extLst>
            </p:cNvPr>
            <p:cNvCxnSpPr>
              <a:cxnSpLocks/>
            </p:cNvCxnSpPr>
            <p:nvPr/>
          </p:nvCxnSpPr>
          <p:spPr>
            <a:xfrm>
              <a:off x="7754139" y="4752389"/>
              <a:ext cx="0" cy="47262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箭头连接符 265">
              <a:extLst>
                <a:ext uri="{FF2B5EF4-FFF2-40B4-BE49-F238E27FC236}">
                  <a16:creationId xmlns:a16="http://schemas.microsoft.com/office/drawing/2014/main" id="{BE6AC1A2-1F7A-2A34-8A69-528475759701}"/>
                </a:ext>
              </a:extLst>
            </p:cNvPr>
            <p:cNvCxnSpPr>
              <a:cxnSpLocks/>
            </p:cNvCxnSpPr>
            <p:nvPr/>
          </p:nvCxnSpPr>
          <p:spPr>
            <a:xfrm>
              <a:off x="8400532" y="4752389"/>
              <a:ext cx="0" cy="47262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箭头连接符 266">
              <a:extLst>
                <a:ext uri="{FF2B5EF4-FFF2-40B4-BE49-F238E27FC236}">
                  <a16:creationId xmlns:a16="http://schemas.microsoft.com/office/drawing/2014/main" id="{B0AEFEC3-D51E-1854-02E0-CC2BD52310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6925" y="4752389"/>
              <a:ext cx="0" cy="47262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箭头连接符 267">
              <a:extLst>
                <a:ext uri="{FF2B5EF4-FFF2-40B4-BE49-F238E27FC236}">
                  <a16:creationId xmlns:a16="http://schemas.microsoft.com/office/drawing/2014/main" id="{AD17A65E-87A9-BDB5-ECD5-B6EBCD86F018}"/>
                </a:ext>
              </a:extLst>
            </p:cNvPr>
            <p:cNvCxnSpPr>
              <a:cxnSpLocks/>
            </p:cNvCxnSpPr>
            <p:nvPr/>
          </p:nvCxnSpPr>
          <p:spPr>
            <a:xfrm>
              <a:off x="9693321" y="4752389"/>
              <a:ext cx="0" cy="47262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E4243236-274F-394A-338B-6F34F1FC7E4A}"/>
              </a:ext>
            </a:extLst>
          </p:cNvPr>
          <p:cNvGrpSpPr/>
          <p:nvPr/>
        </p:nvGrpSpPr>
        <p:grpSpPr>
          <a:xfrm>
            <a:off x="5167644" y="2427597"/>
            <a:ext cx="4524754" cy="300975"/>
            <a:chOff x="5167644" y="2169387"/>
            <a:chExt cx="4524754" cy="559185"/>
          </a:xfrm>
        </p:grpSpPr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0A849AC2-84E0-1C72-87C5-B8F7D77255C8}"/>
                </a:ext>
              </a:extLst>
            </p:cNvPr>
            <p:cNvCxnSpPr>
              <a:cxnSpLocks/>
            </p:cNvCxnSpPr>
            <p:nvPr/>
          </p:nvCxnSpPr>
          <p:spPr>
            <a:xfrm>
              <a:off x="7190797" y="2728572"/>
              <a:ext cx="476369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箭头连接符 268">
              <a:extLst>
                <a:ext uri="{FF2B5EF4-FFF2-40B4-BE49-F238E27FC236}">
                  <a16:creationId xmlns:a16="http://schemas.microsoft.com/office/drawing/2014/main" id="{22FDF74C-6100-62B9-F38A-C087AE285AAE}"/>
                </a:ext>
              </a:extLst>
            </p:cNvPr>
            <p:cNvCxnSpPr>
              <a:cxnSpLocks/>
            </p:cNvCxnSpPr>
            <p:nvPr/>
          </p:nvCxnSpPr>
          <p:spPr>
            <a:xfrm>
              <a:off x="5167644" y="2169387"/>
              <a:ext cx="0" cy="47262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>
              <a:extLst>
                <a:ext uri="{FF2B5EF4-FFF2-40B4-BE49-F238E27FC236}">
                  <a16:creationId xmlns:a16="http://schemas.microsoft.com/office/drawing/2014/main" id="{F9108FB3-D8B2-C6AF-7237-B4D0B540D1A1}"/>
                </a:ext>
              </a:extLst>
            </p:cNvPr>
            <p:cNvCxnSpPr>
              <a:cxnSpLocks/>
            </p:cNvCxnSpPr>
            <p:nvPr/>
          </p:nvCxnSpPr>
          <p:spPr>
            <a:xfrm>
              <a:off x="5814037" y="2169387"/>
              <a:ext cx="0" cy="47262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F739D47D-870F-322B-FBC9-9545CD809C1A}"/>
                </a:ext>
              </a:extLst>
            </p:cNvPr>
            <p:cNvCxnSpPr>
              <a:cxnSpLocks/>
            </p:cNvCxnSpPr>
            <p:nvPr/>
          </p:nvCxnSpPr>
          <p:spPr>
            <a:xfrm>
              <a:off x="6460430" y="2169387"/>
              <a:ext cx="0" cy="47262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EE05B44D-1856-9833-5D6B-4D99069B6F0F}"/>
                </a:ext>
              </a:extLst>
            </p:cNvPr>
            <p:cNvCxnSpPr>
              <a:cxnSpLocks/>
            </p:cNvCxnSpPr>
            <p:nvPr/>
          </p:nvCxnSpPr>
          <p:spPr>
            <a:xfrm>
              <a:off x="7106823" y="2169387"/>
              <a:ext cx="0" cy="47262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DFBD4778-BBC8-7CD9-E048-5BE805E4CBE7}"/>
                </a:ext>
              </a:extLst>
            </p:cNvPr>
            <p:cNvCxnSpPr>
              <a:cxnSpLocks/>
            </p:cNvCxnSpPr>
            <p:nvPr/>
          </p:nvCxnSpPr>
          <p:spPr>
            <a:xfrm>
              <a:off x="7753216" y="2169387"/>
              <a:ext cx="0" cy="47262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9C65C206-B288-2E58-B16C-4E0CEA2EE83F}"/>
                </a:ext>
              </a:extLst>
            </p:cNvPr>
            <p:cNvCxnSpPr>
              <a:cxnSpLocks/>
            </p:cNvCxnSpPr>
            <p:nvPr/>
          </p:nvCxnSpPr>
          <p:spPr>
            <a:xfrm>
              <a:off x="8399609" y="2169387"/>
              <a:ext cx="0" cy="47262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72052C91-94EF-6E2C-08D4-0854647F3BFC}"/>
                </a:ext>
              </a:extLst>
            </p:cNvPr>
            <p:cNvCxnSpPr>
              <a:cxnSpLocks/>
            </p:cNvCxnSpPr>
            <p:nvPr/>
          </p:nvCxnSpPr>
          <p:spPr>
            <a:xfrm>
              <a:off x="9046002" y="2169387"/>
              <a:ext cx="0" cy="47262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A680258A-41A8-A78E-7FDC-13268D223197}"/>
                </a:ext>
              </a:extLst>
            </p:cNvPr>
            <p:cNvCxnSpPr>
              <a:cxnSpLocks/>
            </p:cNvCxnSpPr>
            <p:nvPr/>
          </p:nvCxnSpPr>
          <p:spPr>
            <a:xfrm>
              <a:off x="9692398" y="2169387"/>
              <a:ext cx="0" cy="472620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矩形 278">
            <a:extLst>
              <a:ext uri="{FF2B5EF4-FFF2-40B4-BE49-F238E27FC236}">
                <a16:creationId xmlns:a16="http://schemas.microsoft.com/office/drawing/2014/main" id="{A7888CAC-A2AE-3879-A640-735408436828}"/>
              </a:ext>
            </a:extLst>
          </p:cNvPr>
          <p:cNvSpPr/>
          <p:nvPr/>
        </p:nvSpPr>
        <p:spPr>
          <a:xfrm>
            <a:off x="5071691" y="5398138"/>
            <a:ext cx="2549392" cy="4943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rPr>
              <a:t>HBM2E Stack2</a:t>
            </a:r>
            <a:endParaRPr lang="zh-CN" altLang="en-US" sz="1600" i="0" cap="none" spc="0" dirty="0">
              <a:ln>
                <a:noFill/>
              </a:ln>
              <a:solidFill>
                <a:schemeClr val="bg2"/>
              </a:solidFill>
              <a:effectLst/>
              <a:latin typeface="+mj-lt"/>
              <a:cs typeface="Arial Narrow" panose="020B0604020202020204" pitchFamily="34" charset="0"/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38E139C1-4FA0-6FBC-0F68-BEF5D46F0E0C}"/>
              </a:ext>
            </a:extLst>
          </p:cNvPr>
          <p:cNvSpPr/>
          <p:nvPr/>
        </p:nvSpPr>
        <p:spPr>
          <a:xfrm>
            <a:off x="7662153" y="5398138"/>
            <a:ext cx="2549392" cy="4943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rPr>
              <a:t>HBM2E Stack3</a:t>
            </a:r>
            <a:endParaRPr lang="zh-CN" altLang="en-US" sz="1600" i="0" cap="none" spc="0" dirty="0">
              <a:ln>
                <a:noFill/>
              </a:ln>
              <a:solidFill>
                <a:schemeClr val="bg2"/>
              </a:solidFill>
              <a:effectLst/>
              <a:latin typeface="+mj-lt"/>
              <a:cs typeface="Arial Narrow" panose="020B0604020202020204" pitchFamily="34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50B3DBCD-6EF7-3A8B-DFB4-D0AD7F56B97D}"/>
              </a:ext>
            </a:extLst>
          </p:cNvPr>
          <p:cNvSpPr/>
          <p:nvPr/>
        </p:nvSpPr>
        <p:spPr>
          <a:xfrm>
            <a:off x="5071691" y="1943361"/>
            <a:ext cx="2549392" cy="4943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rPr>
              <a:t>HBM2E Stack0</a:t>
            </a:r>
            <a:endParaRPr lang="zh-CN" altLang="en-US" sz="1600" i="0" cap="none" spc="0" dirty="0">
              <a:ln>
                <a:noFill/>
              </a:ln>
              <a:solidFill>
                <a:schemeClr val="bg2"/>
              </a:solidFill>
              <a:effectLst/>
              <a:latin typeface="+mj-lt"/>
              <a:cs typeface="Arial Narrow" panose="020B060402020202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D0307129-3FAE-4E12-8728-73D82440E307}"/>
              </a:ext>
            </a:extLst>
          </p:cNvPr>
          <p:cNvSpPr/>
          <p:nvPr/>
        </p:nvSpPr>
        <p:spPr>
          <a:xfrm>
            <a:off x="7662153" y="1943361"/>
            <a:ext cx="2549392" cy="4943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rPr>
              <a:t>HBM2E Stack1</a:t>
            </a:r>
            <a:endParaRPr lang="zh-CN" altLang="en-US" sz="1600" i="0" cap="none" spc="0" dirty="0">
              <a:ln>
                <a:noFill/>
              </a:ln>
              <a:solidFill>
                <a:schemeClr val="bg2"/>
              </a:solidFill>
              <a:effectLst/>
              <a:latin typeface="+mj-lt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3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Publication Plan: Design Space Exploration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1FE7E4EB-441F-F90D-62E8-83C19FE64D2D}"/>
              </a:ext>
            </a:extLst>
          </p:cNvPr>
          <p:cNvSpPr txBox="1">
            <a:spLocks/>
          </p:cNvSpPr>
          <p:nvPr/>
        </p:nvSpPr>
        <p:spPr>
          <a:xfrm>
            <a:off x="316500" y="791242"/>
            <a:ext cx="11772831" cy="5759328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Goal: Explore efficient memory hierarchy architecture for scalable acceleration using cube unit (RedMule here)</a:t>
            </a:r>
            <a:endParaRPr lang="en-US" altLang="zh-CN" sz="1977" dirty="0"/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Variables: RedMule config, TCDM(L1 size), Cluster interconnect and topology, memory hierarchy</a:t>
            </a:r>
            <a:endParaRPr lang="en-US" altLang="zh-CN" sz="708" dirty="0"/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00" dirty="0"/>
              <a:t>Metrics: RedMule Utilization, FLOPs/SRAM, FLOPs/mm2, FLOPs/Watt</a:t>
            </a:r>
          </a:p>
          <a:p>
            <a:pPr>
              <a:defRPr/>
            </a:pPr>
            <a:r>
              <a:rPr lang="en-US" altLang="zh-CN" sz="2423" dirty="0"/>
              <a:t>Design Space Exploration Methodology: bottom-up</a:t>
            </a:r>
          </a:p>
          <a:p>
            <a:pPr lvl="1">
              <a:defRPr/>
            </a:pPr>
            <a:r>
              <a:rPr lang="en-US" altLang="zh-CN" sz="2000" dirty="0"/>
              <a:t>Inside Cluster:</a:t>
            </a:r>
          </a:p>
          <a:p>
            <a:pPr lvl="2">
              <a:defRPr/>
            </a:pPr>
            <a:r>
              <a:rPr lang="en-US" altLang="zh-CN" sz="1788" dirty="0"/>
              <a:t>Relationship between RedMule Config and TCDM size and requirement on TCDM BW</a:t>
            </a:r>
          </a:p>
          <a:p>
            <a:pPr lvl="2">
              <a:defRPr/>
            </a:pPr>
            <a:r>
              <a:rPr lang="en-US" altLang="zh-CN" sz="1788" dirty="0"/>
              <a:t>Find an optimal cluster configuration</a:t>
            </a:r>
          </a:p>
          <a:p>
            <a:pPr lvl="2">
              <a:defRPr/>
            </a:pPr>
            <a:r>
              <a:rPr lang="en-US" altLang="zh-CN" sz="1788" dirty="0"/>
              <a:t>We need more data here</a:t>
            </a:r>
          </a:p>
          <a:p>
            <a:pPr lvl="1">
              <a:defRPr/>
            </a:pPr>
            <a:r>
              <a:rPr lang="en-US" altLang="zh-CN" sz="2000" dirty="0"/>
              <a:t>Cluster interconnect topology and dataflow mapping for various kernels (mainly LLM kernels: MHA, MLP)</a:t>
            </a:r>
          </a:p>
          <a:p>
            <a:pPr lvl="2">
              <a:defRPr/>
            </a:pPr>
            <a:r>
              <a:rPr lang="en-US" altLang="zh-CN" sz="1788" dirty="0"/>
              <a:t>Flatten clusters with </a:t>
            </a:r>
            <a:r>
              <a:rPr lang="en-US" altLang="zh-CN" sz="1788" dirty="0" err="1"/>
              <a:t>NoC</a:t>
            </a:r>
            <a:r>
              <a:rPr lang="en-US" altLang="zh-CN" sz="1788" dirty="0"/>
              <a:t> mesh connection, or Hierarchical organize clusters with </a:t>
            </a:r>
            <a:r>
              <a:rPr lang="en-US" altLang="zh-CN" sz="1788" dirty="0" err="1"/>
              <a:t>Xbar</a:t>
            </a:r>
            <a:r>
              <a:rPr lang="en-US" altLang="zh-CN" sz="1788" dirty="0"/>
              <a:t> connection</a:t>
            </a:r>
          </a:p>
          <a:p>
            <a:pPr lvl="2">
              <a:defRPr/>
            </a:pPr>
            <a:r>
              <a:rPr lang="en-US" altLang="zh-CN" sz="1788" dirty="0"/>
              <a:t>L1 (TCDM) only, or L2/L3 Cache/Buffers </a:t>
            </a:r>
          </a:p>
          <a:p>
            <a:pPr lvl="2">
              <a:defRPr/>
            </a:pPr>
            <a:r>
              <a:rPr lang="en-US" altLang="zh-CN" sz="1788" dirty="0"/>
              <a:t>Enable or disable inter-clusters L1(TCDM) communication</a:t>
            </a:r>
          </a:p>
          <a:p>
            <a:pPr lvl="1">
              <a:defRPr/>
            </a:pPr>
            <a:r>
              <a:rPr lang="en-US" altLang="zh-CN" sz="2000" dirty="0"/>
              <a:t>We need </a:t>
            </a:r>
            <a:r>
              <a:rPr lang="en-US" altLang="zh-CN" sz="2000" b="1" dirty="0"/>
              <a:t>parametrizable auto-generation script to model different system designs</a:t>
            </a:r>
          </a:p>
        </p:txBody>
      </p:sp>
    </p:spTree>
    <p:extLst>
      <p:ext uri="{BB962C8B-B14F-4D97-AF65-F5344CB8AC3E}">
        <p14:creationId xmlns:p14="http://schemas.microsoft.com/office/powerpoint/2010/main" val="286403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lang="en-US" altLang="zh-CN" sz="3600" dirty="0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Other </a:t>
            </a:r>
            <a:r>
              <a:rPr lang="en-US" sz="3600" dirty="0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Progress update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 txBox="1"/>
          <p:nvPr/>
        </p:nvSpPr>
        <p:spPr>
          <a:xfrm>
            <a:off x="365300" y="1026975"/>
            <a:ext cx="10297500" cy="51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98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●"/>
            </a:pPr>
            <a:r>
              <a:rPr lang="en-US" sz="254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Snitch runtime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 C. recently back from holidays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Integrating GVSOC in Snitch cluster CI </a:t>
            </a:r>
            <a:r>
              <a:rPr lang="en-US" sz="2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#142</a:t>
            </a:r>
            <a:endParaRPr sz="254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4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98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●"/>
            </a:pPr>
            <a:r>
              <a:rPr lang="en-US" sz="254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was busy on EFCL summer school, currently at home sick</a:t>
            </a:r>
            <a:endParaRPr sz="254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4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E044F-16AB-EED8-9033-1FAC0CB0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88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13145</TotalTime>
  <Words>401</Words>
  <Application>Microsoft Office PowerPoint</Application>
  <PresentationFormat>宽屏</PresentationFormat>
  <Paragraphs>127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Arial</vt:lpstr>
      <vt:lpstr>Arial Narrow</vt:lpstr>
      <vt:lpstr>Calibri</vt:lpstr>
      <vt:lpstr>Calibri Light</vt:lpstr>
      <vt:lpstr>Consolas</vt:lpstr>
      <vt:lpstr>Office 主题​​</vt:lpstr>
      <vt:lpstr>PULP Code</vt:lpstr>
      <vt:lpstr>SoftHier Progress Update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 Zhang</dc:creator>
  <cp:lastModifiedBy>Zhang  Chi</cp:lastModifiedBy>
  <cp:revision>123</cp:revision>
  <dcterms:created xsi:type="dcterms:W3CDTF">2023-03-05T10:39:52Z</dcterms:created>
  <dcterms:modified xsi:type="dcterms:W3CDTF">2024-06-24T04:46:09Z</dcterms:modified>
</cp:coreProperties>
</file>