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356" r:id="rId3"/>
    <p:sldId id="367" r:id="rId4"/>
    <p:sldId id="369" r:id="rId5"/>
    <p:sldId id="368" r:id="rId6"/>
    <p:sldId id="260" r:id="rId7"/>
    <p:sldId id="261" r:id="rId8"/>
    <p:sldId id="262" r:id="rId9"/>
    <p:sldId id="3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i" id="{64E29B6D-59D1-4CE3-8F51-9B50086EB8F0}">
          <p14:sldIdLst>
            <p14:sldId id="356"/>
            <p14:sldId id="367"/>
            <p14:sldId id="369"/>
            <p14:sldId id="368"/>
            <p14:sldId id="260"/>
            <p14:sldId id="261"/>
            <p14:sldId id="262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4285F4"/>
    <a:srgbClr val="8E008E"/>
    <a:srgbClr val="CC00CC"/>
    <a:srgbClr val="4472C4"/>
    <a:srgbClr val="8FAADC"/>
    <a:srgbClr val="172C51"/>
    <a:srgbClr val="70AD47"/>
    <a:srgbClr val="A5A5A5"/>
    <a:srgbClr val="BA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altLang="zh-CN"/>
              <a:t>RedMule-48x16-FP8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iDMA_RedMule_LLAMA2_MLP_Layer!$D$39</c:f>
              <c:strCache>
                <c:ptCount val="1"/>
                <c:pt idx="0">
                  <c:v>Busy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iDMA_RedMule_LLAMA2_MLP_Layer!$D$40:$D$41</c:f>
              <c:numCache>
                <c:formatCode>General</c:formatCode>
                <c:ptCount val="2"/>
                <c:pt idx="0">
                  <c:v>3061119</c:v>
                </c:pt>
                <c:pt idx="1">
                  <c:v>855037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BD-4BCB-838E-8C3A462E0DE5}"/>
            </c:ext>
          </c:extLst>
        </c:ser>
        <c:ser>
          <c:idx val="1"/>
          <c:order val="1"/>
          <c:tx>
            <c:strRef>
              <c:f>iDMA_RedMule_LLAMA2_MLP_Layer!$E$39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iDMA_RedMule_LLAMA2_MLP_Layer!$E$40:$E$41</c:f>
              <c:numCache>
                <c:formatCode>General</c:formatCode>
                <c:ptCount val="2"/>
                <c:pt idx="0">
                  <c:v>0</c:v>
                </c:pt>
                <c:pt idx="1">
                  <c:v>2206082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BD-4BCB-838E-8C3A462E0DE5}"/>
            </c:ext>
          </c:extLst>
        </c:ser>
        <c:ser>
          <c:idx val="2"/>
          <c:order val="2"/>
          <c:tx>
            <c:strRef>
              <c:f>iDMA_RedMule_LLAMA2_MLP_Layer!$F$39</c:f>
              <c:strCache>
                <c:ptCount val="1"/>
                <c:pt idx="0">
                  <c:v>Sync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iDMA_RedMule_LLAMA2_MLP_Layer!$F$40:$F$41</c:f>
              <c:numCache>
                <c:formatCode>General</c:formatCode>
                <c:ptCount val="2"/>
                <c:pt idx="0">
                  <c:v>63375</c:v>
                </c:pt>
                <c:pt idx="1">
                  <c:v>63375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BD-4BCB-838E-8C3A462E0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933648"/>
        <c:axId val="40358336"/>
      </c:barChart>
      <c:catAx>
        <c:axId val="3593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58336"/>
        <c:crosses val="autoZero"/>
        <c:auto val="1"/>
        <c:lblAlgn val="ctr"/>
        <c:lblOffset val="100"/>
        <c:noMultiLvlLbl val="0"/>
      </c:catAx>
      <c:valAx>
        <c:axId val="4035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3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altLang="zh-CN"/>
              <a:t>RedMule-48x16-FP16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iDMA_RedMule_LLAMA2_MLP_Layer!$D$39</c:f>
              <c:strCache>
                <c:ptCount val="1"/>
                <c:pt idx="0">
                  <c:v>Busy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iDMA_RedMule_LLAMA2_MLP_Layer!$D$40:$D$41</c:f>
              <c:numCache>
                <c:formatCode>General</c:formatCode>
                <c:ptCount val="2"/>
                <c:pt idx="0">
                  <c:v>3131284</c:v>
                </c:pt>
                <c:pt idx="1">
                  <c:v>1418645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0A-4E74-B28F-B12A38E609CB}"/>
            </c:ext>
          </c:extLst>
        </c:ser>
        <c:ser>
          <c:idx val="1"/>
          <c:order val="1"/>
          <c:tx>
            <c:strRef>
              <c:f>iDMA_RedMule_LLAMA2_MLP_Layer!$E$39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iDMA_RedMule_LLAMA2_MLP_Layer!$E$40:$E$41</c:f>
              <c:numCache>
                <c:formatCode>General</c:formatCode>
                <c:ptCount val="2"/>
                <c:pt idx="0">
                  <c:v>0</c:v>
                </c:pt>
                <c:pt idx="1">
                  <c:v>1712639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0A-4E74-B28F-B12A38E609CB}"/>
            </c:ext>
          </c:extLst>
        </c:ser>
        <c:ser>
          <c:idx val="2"/>
          <c:order val="2"/>
          <c:tx>
            <c:strRef>
              <c:f>iDMA_RedMule_LLAMA2_MLP_Layer!$F$39</c:f>
              <c:strCache>
                <c:ptCount val="1"/>
                <c:pt idx="0">
                  <c:v>Sync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iDMA_RedMule_LLAMA2_MLP_Layer!$F$40:$F$41</c:f>
              <c:numCache>
                <c:formatCode>General</c:formatCode>
                <c:ptCount val="2"/>
                <c:pt idx="0">
                  <c:v>72370</c:v>
                </c:pt>
                <c:pt idx="1">
                  <c:v>72370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0A-4E74-B28F-B12A38E60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933648"/>
        <c:axId val="40358336"/>
      </c:barChart>
      <c:catAx>
        <c:axId val="3593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58336"/>
        <c:crosses val="autoZero"/>
        <c:auto val="1"/>
        <c:lblAlgn val="ctr"/>
        <c:lblOffset val="100"/>
        <c:noMultiLvlLbl val="0"/>
      </c:catAx>
      <c:valAx>
        <c:axId val="4035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3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altLang="zh-CN"/>
              <a:t>RedMule-96x32-FP8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iDMA_RedMule_LLAMA2_MLP_Layer!$D$39</c:f>
              <c:strCache>
                <c:ptCount val="1"/>
                <c:pt idx="0">
                  <c:v>Busy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iDMA_RedMule_LLAMA2_MLP_Layer!$D$40:$D$41</c:f>
              <c:numCache>
                <c:formatCode>General</c:formatCode>
                <c:ptCount val="2"/>
                <c:pt idx="0">
                  <c:v>867815</c:v>
                </c:pt>
                <c:pt idx="1">
                  <c:v>737971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10-44AF-AB11-A710D749CDF9}"/>
            </c:ext>
          </c:extLst>
        </c:ser>
        <c:ser>
          <c:idx val="1"/>
          <c:order val="1"/>
          <c:tx>
            <c:strRef>
              <c:f>iDMA_RedMule_LLAMA2_MLP_Layer!$E$39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iDMA_RedMule_LLAMA2_MLP_Layer!$E$40:$E$41</c:f>
              <c:numCache>
                <c:formatCode>General</c:formatCode>
                <c:ptCount val="2"/>
                <c:pt idx="0">
                  <c:v>0</c:v>
                </c:pt>
                <c:pt idx="1">
                  <c:v>129844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10-44AF-AB11-A710D749CDF9}"/>
            </c:ext>
          </c:extLst>
        </c:ser>
        <c:ser>
          <c:idx val="2"/>
          <c:order val="2"/>
          <c:tx>
            <c:strRef>
              <c:f>iDMA_RedMule_LLAMA2_MLP_Layer!$F$39</c:f>
              <c:strCache>
                <c:ptCount val="1"/>
                <c:pt idx="0">
                  <c:v>Sync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iDMA_RedMule_LLAMA2_MLP_Layer!$F$40:$F$41</c:f>
              <c:numCache>
                <c:formatCode>General</c:formatCode>
                <c:ptCount val="2"/>
                <c:pt idx="0">
                  <c:v>24762</c:v>
                </c:pt>
                <c:pt idx="1">
                  <c:v>24762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10-44AF-AB11-A710D749C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933648"/>
        <c:axId val="40358336"/>
      </c:barChart>
      <c:catAx>
        <c:axId val="3593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58336"/>
        <c:crosses val="autoZero"/>
        <c:auto val="1"/>
        <c:lblAlgn val="ctr"/>
        <c:lblOffset val="100"/>
        <c:noMultiLvlLbl val="0"/>
      </c:catAx>
      <c:valAx>
        <c:axId val="4035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3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altLang="zh-CN"/>
              <a:t>RedMule-96x32-FP16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iDMA_RedMule_LLAMA2_MLP_Layer!$D$39</c:f>
              <c:strCache>
                <c:ptCount val="1"/>
                <c:pt idx="0">
                  <c:v>Busy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iDMA_RedMule_LLAMA2_MLP_Layer!$D$40:$D$41</c:f>
              <c:numCache>
                <c:formatCode>General</c:formatCode>
                <c:ptCount val="2"/>
                <c:pt idx="0">
                  <c:v>938220</c:v>
                </c:pt>
                <c:pt idx="1">
                  <c:v>1418645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75-4194-A1F7-FDA4235736BA}"/>
            </c:ext>
          </c:extLst>
        </c:ser>
        <c:ser>
          <c:idx val="1"/>
          <c:order val="1"/>
          <c:tx>
            <c:strRef>
              <c:f>iDMA_RedMule_LLAMA2_MLP_Layer!$E$39</c:f>
              <c:strCache>
                <c:ptCount val="1"/>
                <c:pt idx="0">
                  <c:v>Idle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iDMA_RedMule_LLAMA2_MLP_Layer!$E$40:$E$41</c:f>
              <c:numCache>
                <c:formatCode>General</c:formatCode>
                <c:ptCount val="2"/>
                <c:pt idx="0">
                  <c:v>480425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75-4194-A1F7-FDA4235736BA}"/>
            </c:ext>
          </c:extLst>
        </c:ser>
        <c:ser>
          <c:idx val="2"/>
          <c:order val="2"/>
          <c:tx>
            <c:strRef>
              <c:f>iDMA_RedMule_LLAMA2_MLP_Layer!$F$39</c:f>
              <c:strCache>
                <c:ptCount val="1"/>
                <c:pt idx="0">
                  <c:v>Sync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iDMA_RedMule_LLAMA2_MLP_Layer!$C$40:$C$41</c:f>
              <c:strCache>
                <c:ptCount val="2"/>
                <c:pt idx="0">
                  <c:v>redmule</c:v>
                </c:pt>
                <c:pt idx="1">
                  <c:v>idma</c:v>
                </c:pt>
              </c:strCache>
            </c:strRef>
          </c:cat>
          <c:val>
            <c:numRef>
              <c:f>iDMA_RedMule_LLAMA2_MLP_Layer!$F$40:$F$41</c:f>
              <c:numCache>
                <c:formatCode>General</c:formatCode>
                <c:ptCount val="2"/>
                <c:pt idx="0">
                  <c:v>64407</c:v>
                </c:pt>
                <c:pt idx="1">
                  <c:v>64407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75-4194-A1F7-FDA4235736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5933648"/>
        <c:axId val="40358336"/>
      </c:barChart>
      <c:catAx>
        <c:axId val="35933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358336"/>
        <c:crosses val="autoZero"/>
        <c:auto val="1"/>
        <c:lblAlgn val="ctr"/>
        <c:lblOffset val="100"/>
        <c:noMultiLvlLbl val="0"/>
      </c:catAx>
      <c:valAx>
        <c:axId val="40358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933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iDMA_RedMule_LLAMA2_MLP_Layer!$C$32</c:f>
              <c:strCache>
                <c:ptCount val="1"/>
                <c:pt idx="0">
                  <c:v>RedMule Compute Uti</c:v>
                </c:pt>
              </c:strCache>
            </c:strRef>
          </c:tx>
          <c:spPr>
            <a:solidFill>
              <a:srgbClr val="1269B0"/>
            </a:solidFill>
            <a:ln>
              <a:noFill/>
            </a:ln>
            <a:effectLst/>
          </c:spPr>
          <c:invertIfNegative val="0"/>
          <c:cat>
            <c:strRef>
              <c:f>iDMA_RedMule_LLAMA2_MLP_Layer!$B$33:$B$36</c:f>
              <c:strCache>
                <c:ptCount val="4"/>
                <c:pt idx="0">
                  <c:v>RedMule-48x16-FP8</c:v>
                </c:pt>
                <c:pt idx="1">
                  <c:v>RedMule-48x16-FP16</c:v>
                </c:pt>
                <c:pt idx="2">
                  <c:v>RedMule-96x32-FP8</c:v>
                </c:pt>
                <c:pt idx="3">
                  <c:v>RedMule-96x32-FP16</c:v>
                </c:pt>
              </c:strCache>
            </c:strRef>
          </c:cat>
          <c:val>
            <c:numRef>
              <c:f>iDMA_RedMule_LLAMA2_MLP_Layer!$C$33:$C$36</c:f>
              <c:numCache>
                <c:formatCode>0%</c:formatCode>
                <c:ptCount val="4"/>
                <c:pt idx="0">
                  <c:v>0.94387123162982556</c:v>
                </c:pt>
                <c:pt idx="1">
                  <c:v>0.92054884828386585</c:v>
                </c:pt>
                <c:pt idx="2">
                  <c:v>0.82601276976664195</c:v>
                </c:pt>
                <c:pt idx="3">
                  <c:v>0.4971369850821144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A5-4BF3-8AE3-7F46A9E1A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8159104"/>
        <c:axId val="1828159584"/>
      </c:barChart>
      <c:lineChart>
        <c:grouping val="standard"/>
        <c:varyColors val="0"/>
        <c:ser>
          <c:idx val="1"/>
          <c:order val="1"/>
          <c:tx>
            <c:strRef>
              <c:f>iDMA_RedMule_LLAMA2_MLP_Layer!$D$32</c:f>
              <c:strCache>
                <c:ptCount val="1"/>
                <c:pt idx="0">
                  <c:v>HBM BW Uti</c:v>
                </c:pt>
              </c:strCache>
            </c:strRef>
          </c:tx>
          <c:spPr>
            <a:ln w="28575" cap="rnd">
              <a:solidFill>
                <a:srgbClr val="F2954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29545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iDMA_RedMule_LLAMA2_MLP_Layer!$B$33:$B$36</c:f>
              <c:strCache>
                <c:ptCount val="4"/>
                <c:pt idx="0">
                  <c:v>RedMule-48x16-FP8</c:v>
                </c:pt>
                <c:pt idx="1">
                  <c:v>RedMule-48x16-FP16</c:v>
                </c:pt>
                <c:pt idx="2">
                  <c:v>RedMule-96x32-FP8</c:v>
                </c:pt>
                <c:pt idx="3">
                  <c:v>RedMule-96x32-FP16</c:v>
                </c:pt>
              </c:strCache>
            </c:strRef>
          </c:cat>
          <c:val>
            <c:numRef>
              <c:f>iDMA_RedMule_LLAMA2_MLP_Layer!$D$33:$D$36</c:f>
              <c:numCache>
                <c:formatCode>0%</c:formatCode>
                <c:ptCount val="4"/>
                <c:pt idx="0">
                  <c:v>0.22100399569869086</c:v>
                </c:pt>
                <c:pt idx="1">
                  <c:v>0.43108628992805426</c:v>
                </c:pt>
                <c:pt idx="2">
                  <c:v>0.77363147217168415</c:v>
                </c:pt>
                <c:pt idx="3">
                  <c:v>0.93122245010503379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4A5-4BF3-8AE3-7F46A9E1A1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8159104"/>
        <c:axId val="1828159584"/>
      </c:lineChart>
      <c:catAx>
        <c:axId val="182815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8159584"/>
        <c:crosses val="autoZero"/>
        <c:auto val="1"/>
        <c:lblAlgn val="ctr"/>
        <c:lblOffset val="100"/>
        <c:noMultiLvlLbl val="0"/>
      </c:catAx>
      <c:valAx>
        <c:axId val="182815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Utilization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2815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6B15D-D7C2-488E-AF98-FB6310FDFF34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D64FB-5A94-4654-BF81-4B927C18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2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202a8d3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d202a8d3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d278302f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2d278302f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278302f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d278302f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69A5E-51FC-1948-9E89-D6ACC7420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D18A61-8ABA-DA51-7F3F-6F6CA7DE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D8CAB-2C7F-D9E9-0B83-24EA3009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79848-311E-E02C-E3A4-473DFE57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B1C8C-3556-078F-2123-206A7CD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6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6E11-8231-E1EE-D480-823F572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A7A51-09B8-B65B-8F98-D8410F23B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284D2-E296-56CD-C200-7836F00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388F3-F05A-360B-4C6D-BF667091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9D2D9-2373-DDC0-2BBF-40E36451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6A43C-6C67-A41A-C2A5-10A54884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86CD6-6D9C-FE50-E9E9-C88A33A2B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8363-D861-FD9A-72C0-BA79A2FE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BF5DF-1FE3-9096-1595-FCB79963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4F25C-A1B0-1BA8-5B59-7B69D004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6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QA Slide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2042921" y="2089607"/>
            <a:ext cx="3299901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8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6870456" y="1573479"/>
            <a:ext cx="3433291" cy="3433344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6754" tIns="96754" rIns="96754" bIns="967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7393950" y="2122179"/>
            <a:ext cx="1547401" cy="80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57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6605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2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8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833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6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1_标题幻灯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5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0" name="Google Shape;20;p5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5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5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3" name="Google Shape;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5" name="Google Shape;35;p5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923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222FE-D56B-762B-CCBF-93D7F837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A7678-A2C6-498A-F5F4-3964C76DC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91741-66D2-AEB1-7FF5-60D56AAA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C375D-D83A-402A-3EB2-918EAEC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24D26-CAD8-D58A-2966-D061B355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3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680F7-AB84-E094-DEBE-5402796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F2555-58C4-7A04-6998-408FE61D2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B57F3-EEA0-C5B4-A28D-2448842F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7810B-321D-1A57-86AB-4BEC27F5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C6DF2-5121-AA2C-1EAD-798F25BB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0DF93-281E-EC26-5AE4-4CF79EE3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FB607-1E40-BD92-D598-ACEA84A9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53BD9-AED5-D508-8D23-5047BE91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3E092-9B8C-2262-42E1-5B3FE02E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63114E-B720-3B88-3B26-3425CE403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9FC4C-C1DC-83EA-76EC-D04121BD9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F4CC5D-4EDD-74F3-35BB-1AE5D364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3E1D74-EB0A-3BB8-EB07-4B93F0A3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684A89-9172-B9BA-EB0D-0AA529B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4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FBC1-424F-FBB1-7E46-793BBD4D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1E09E8-4B45-72C4-4B09-07AD63D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582D8-41A2-AE77-6FDE-1F677B2D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D838D-C428-CAA3-36BC-5511E52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2E23D-C62D-4C05-229C-37D091DB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E38272-0395-B7EE-19BB-F32E827F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FD634-28CB-FE76-FB0B-B69B540D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0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38A3-B329-27DC-6A8D-5717B266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CD71F-5716-D4A8-61EE-CDC1150F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84AF19-289C-370F-7593-439240343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1AAA4-7DCF-1848-5B4C-5342FD47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B3055-031B-F239-430B-92216ADB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BFE29-0132-B9E8-E5D0-AC89E451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6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C175-21B4-DFD9-4DC1-0BD16AFD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01A13B-F168-EA55-3029-F42A0B306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12980-3E98-E038-BA86-10CD853A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CC39B-C390-B07D-0220-6FD5F65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233A6-0B9B-6D67-5CBD-59B44F6E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EC66D-80B7-D3A3-7041-17E613F0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185C48-6306-5EC2-5833-798EE3FE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E03D6-4E0F-CD5B-65CE-58078E6C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9DEC7-9859-D450-EB07-C2E53DA9A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BC17-72B9-4EF5-8893-24FB2216744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4AC4B-B661-E2FC-4DB3-79722B5E7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9F46A-2F87-9023-31D2-586A58359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Add </a:t>
            </a:r>
            <a:r>
              <a:rPr lang="en-US" i="1" dirty="0"/>
              <a:t>date</a:t>
            </a:r>
            <a:r>
              <a:rPr lang="en-US" dirty="0"/>
              <a:t> or a third information here</a:t>
            </a:r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33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</p:sldLayoutIdLst>
  <p:hf hdr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izhang@iis.ee.ethz.ch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lp-platform/snitch_cluster/pull/13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github.com/pulp-platform/snitch_cluster/issues/13" TargetMode="External"/><Relationship Id="rId4" Type="http://schemas.openxmlformats.org/officeDocument/2006/relationships/hyperlink" Target="https://github.com/pulp-platform/snitch_cluster/pull/133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82FF-100A-C319-A0EF-0C0A6BAB0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12ABB-D51F-9FC8-775F-6F2F27F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</p:spPr>
        <p:txBody>
          <a:bodyPr/>
          <a:lstStyle/>
          <a:p>
            <a:r>
              <a:rPr lang="en-US" altLang="zh-CN" noProof="0" dirty="0" err="1"/>
              <a:t>SoftHier</a:t>
            </a:r>
            <a:r>
              <a:rPr lang="en-US" altLang="zh-CN" noProof="0" dirty="0"/>
              <a:t> Progress Update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F300B-CDD7-0A9D-6229-20DCCD5D20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441348"/>
            <a:ext cx="6095742" cy="1384651"/>
          </a:xfrm>
        </p:spPr>
        <p:txBody>
          <a:bodyPr/>
          <a:lstStyle/>
          <a:p>
            <a:r>
              <a:rPr lang="en-US" b="1" noProof="0" dirty="0">
                <a:latin typeface="+mj-lt"/>
              </a:rPr>
              <a:t>Chi Zhang</a:t>
            </a:r>
            <a:r>
              <a:rPr lang="en-US" noProof="0" dirty="0"/>
              <a:t>	</a:t>
            </a:r>
            <a:r>
              <a:rPr lang="en-US" noProof="0" dirty="0">
                <a:solidFill>
                  <a:schemeClr val="tx1"/>
                </a:solidFill>
                <a:hlinkClick r:id="rId2"/>
              </a:rPr>
              <a:t>chizhang@iis.ee.ethz.ch</a:t>
            </a:r>
            <a:endParaRPr lang="en-US" noProof="0" dirty="0">
              <a:solidFill>
                <a:schemeClr val="tx1"/>
              </a:solidFill>
            </a:endParaRPr>
          </a:p>
          <a:p>
            <a:r>
              <a:rPr lang="en-US" altLang="zh-CN" b="1" dirty="0">
                <a:latin typeface="+mj-lt"/>
              </a:rPr>
              <a:t>Thomas Benz</a:t>
            </a:r>
            <a:r>
              <a:rPr lang="en-US" altLang="zh-CN" noProof="0" dirty="0"/>
              <a:t>	</a:t>
            </a:r>
            <a:r>
              <a:rPr lang="en-US" altLang="zh-CN" noProof="0" dirty="0">
                <a:solidFill>
                  <a:schemeClr val="tx1"/>
                </a:solidFill>
              </a:rPr>
              <a:t>tbenz</a:t>
            </a:r>
            <a:r>
              <a:rPr lang="en-US" altLang="zh-CN" noProof="0" dirty="0">
                <a:solidFill>
                  <a:schemeClr val="tx1"/>
                </a:solidFill>
                <a:hlinkClick r:id="rId2"/>
              </a:rPr>
              <a:t>@iis.ee.ethz.ch</a:t>
            </a:r>
            <a:endParaRPr lang="en-US" altLang="zh-CN" noProof="0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br>
              <a:rPr lang="en-US" noProof="0" dirty="0">
                <a:solidFill>
                  <a:schemeClr val="tx1"/>
                </a:solidFill>
              </a:rPr>
            </a:br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9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Benchmark LLama2 MLP block 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1E6CAED-34FD-BD66-3992-95CE77FCCEC9}"/>
              </a:ext>
            </a:extLst>
          </p:cNvPr>
          <p:cNvGrpSpPr/>
          <p:nvPr/>
        </p:nvGrpSpPr>
        <p:grpSpPr>
          <a:xfrm>
            <a:off x="4335867" y="1609568"/>
            <a:ext cx="7752937" cy="1922097"/>
            <a:chOff x="4399691" y="600970"/>
            <a:chExt cx="7752937" cy="1922097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679B9E7-C012-5DEE-7FB5-9A1B37E731CF}"/>
                </a:ext>
              </a:extLst>
            </p:cNvPr>
            <p:cNvSpPr/>
            <p:nvPr/>
          </p:nvSpPr>
          <p:spPr>
            <a:xfrm>
              <a:off x="6969838" y="955040"/>
              <a:ext cx="2410348" cy="15680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Weight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DB945B4F-5EB9-886F-D36E-C05353DE7C46}"/>
                </a:ext>
              </a:extLst>
            </p:cNvPr>
            <p:cNvSpPr/>
            <p:nvPr/>
          </p:nvSpPr>
          <p:spPr>
            <a:xfrm rot="5400000">
              <a:off x="6396949" y="1542899"/>
              <a:ext cx="1553935" cy="406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586695C-D935-927B-B46C-AECD4DE0E51D}"/>
                </a:ext>
              </a:extLst>
            </p:cNvPr>
            <p:cNvSpPr/>
            <p:nvPr/>
          </p:nvSpPr>
          <p:spPr>
            <a:xfrm>
              <a:off x="4798456" y="956794"/>
              <a:ext cx="1767840" cy="1117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Input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E2F316D-6ACF-3E22-DE14-85AE008ED776}"/>
                </a:ext>
              </a:extLst>
            </p:cNvPr>
            <p:cNvSpPr/>
            <p:nvPr/>
          </p:nvSpPr>
          <p:spPr>
            <a:xfrm>
              <a:off x="4794640" y="955040"/>
              <a:ext cx="1774227" cy="406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A8CBFD8-38FF-9C1B-C831-4403F8E16EB0}"/>
                </a:ext>
              </a:extLst>
            </p:cNvPr>
            <p:cNvSpPr/>
            <p:nvPr/>
          </p:nvSpPr>
          <p:spPr>
            <a:xfrm>
              <a:off x="4797214" y="955040"/>
              <a:ext cx="365760" cy="40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5183001-632A-8107-0FA9-2F628C22C515}"/>
                </a:ext>
              </a:extLst>
            </p:cNvPr>
            <p:cNvSpPr txBox="1"/>
            <p:nvPr/>
          </p:nvSpPr>
          <p:spPr>
            <a:xfrm>
              <a:off x="5086774" y="1004351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7066BAB-8D62-61BF-6F4C-F4C06FF62F5E}"/>
                </a:ext>
              </a:extLst>
            </p:cNvPr>
            <p:cNvSpPr txBox="1"/>
            <p:nvPr/>
          </p:nvSpPr>
          <p:spPr>
            <a:xfrm>
              <a:off x="4797214" y="1320549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1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FD04A8C-9B43-9C78-C912-528F9A44D12F}"/>
                </a:ext>
              </a:extLst>
            </p:cNvPr>
            <p:cNvSpPr txBox="1"/>
            <p:nvPr/>
          </p:nvSpPr>
          <p:spPr>
            <a:xfrm>
              <a:off x="5437977" y="648515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5120</a:t>
              </a:r>
              <a:endPara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3E616965-6638-1495-FB25-48BC0D518C4A}"/>
                </a:ext>
              </a:extLst>
            </p:cNvPr>
            <p:cNvCxnSpPr/>
            <p:nvPr/>
          </p:nvCxnSpPr>
          <p:spPr>
            <a:xfrm>
              <a:off x="4797214" y="895987"/>
              <a:ext cx="176784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6B5CE19-E3EE-9FF7-6E6A-508B9DCC08F7}"/>
                </a:ext>
              </a:extLst>
            </p:cNvPr>
            <p:cNvCxnSpPr>
              <a:cxnSpLocks/>
            </p:cNvCxnSpPr>
            <p:nvPr/>
          </p:nvCxnSpPr>
          <p:spPr>
            <a:xfrm>
              <a:off x="4713394" y="955040"/>
              <a:ext cx="0" cy="1068493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019CEE-3FB1-583B-D78D-9D2DC0C9D9AD}"/>
                </a:ext>
              </a:extLst>
            </p:cNvPr>
            <p:cNvSpPr txBox="1"/>
            <p:nvPr/>
          </p:nvSpPr>
          <p:spPr>
            <a:xfrm rot="16200000">
              <a:off x="3826909" y="1173752"/>
              <a:ext cx="1422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Sequence length</a:t>
              </a:r>
              <a:endParaRPr lang="zh-CN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21A5C10-04E2-D3E5-6A66-7B3A9B422D99}"/>
                </a:ext>
              </a:extLst>
            </p:cNvPr>
            <p:cNvSpPr/>
            <p:nvPr/>
          </p:nvSpPr>
          <p:spPr>
            <a:xfrm rot="5400000">
              <a:off x="6992731" y="939650"/>
              <a:ext cx="365760" cy="40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E6A1F5D-FD03-0CE2-4C8E-C7C49529EB9B}"/>
                </a:ext>
              </a:extLst>
            </p:cNvPr>
            <p:cNvSpPr txBox="1"/>
            <p:nvPr/>
          </p:nvSpPr>
          <p:spPr>
            <a:xfrm>
              <a:off x="6970717" y="1293318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1D5CA0A-BA00-FFCE-DA20-07788E38F05F}"/>
                </a:ext>
              </a:extLst>
            </p:cNvPr>
            <p:cNvSpPr txBox="1"/>
            <p:nvPr/>
          </p:nvSpPr>
          <p:spPr>
            <a:xfrm>
              <a:off x="7313949" y="1008583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256</a:t>
              </a:r>
              <a:endParaRPr lang="zh-CN" altLang="en-US" sz="1200" b="1" dirty="0">
                <a:solidFill>
                  <a:schemeClr val="accent2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9C15302-6B33-0BA3-8FCF-D32BF0538FDA}"/>
                </a:ext>
              </a:extLst>
            </p:cNvPr>
            <p:cNvSpPr txBox="1"/>
            <p:nvPr/>
          </p:nvSpPr>
          <p:spPr>
            <a:xfrm>
              <a:off x="7873469" y="648515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13824</a:t>
              </a:r>
              <a:endParaRPr lang="zh-CN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01DF4E6-A7CB-8084-5C3C-0FAC30F276E7}"/>
                </a:ext>
              </a:extLst>
            </p:cNvPr>
            <p:cNvCxnSpPr>
              <a:cxnSpLocks/>
            </p:cNvCxnSpPr>
            <p:nvPr/>
          </p:nvCxnSpPr>
          <p:spPr>
            <a:xfrm>
              <a:off x="6972411" y="895987"/>
              <a:ext cx="2410350" cy="0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DD85023-32DB-B77C-8B18-CEBFEBD19B46}"/>
                </a:ext>
              </a:extLst>
            </p:cNvPr>
            <p:cNvCxnSpPr>
              <a:cxnSpLocks/>
            </p:cNvCxnSpPr>
            <p:nvPr/>
          </p:nvCxnSpPr>
          <p:spPr>
            <a:xfrm>
              <a:off x="6888591" y="955040"/>
              <a:ext cx="0" cy="1568027"/>
            </a:xfrm>
            <a:prstGeom prst="straightConnector1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D1C334D-21E9-9BCC-7B3A-6D9A36B45B4E}"/>
                </a:ext>
              </a:extLst>
            </p:cNvPr>
            <p:cNvSpPr txBox="1"/>
            <p:nvPr/>
          </p:nvSpPr>
          <p:spPr>
            <a:xfrm rot="16200000">
              <a:off x="6521913" y="1529432"/>
              <a:ext cx="4910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5120</a:t>
              </a:r>
              <a:endParaRPr lang="zh-CN" altLang="en-US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19A3928-A95B-2C07-60A3-4B40064E0E60}"/>
                </a:ext>
              </a:extLst>
            </p:cNvPr>
            <p:cNvSpPr/>
            <p:nvPr/>
          </p:nvSpPr>
          <p:spPr>
            <a:xfrm>
              <a:off x="9742280" y="959970"/>
              <a:ext cx="2410348" cy="1117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2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Output</a:t>
              </a:r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47C82DA-BA98-D6EA-F5C9-2E5BFFA73577}"/>
                </a:ext>
              </a:extLst>
            </p:cNvPr>
            <p:cNvSpPr txBox="1"/>
            <p:nvPr/>
          </p:nvSpPr>
          <p:spPr>
            <a:xfrm>
              <a:off x="10616343" y="653567"/>
              <a:ext cx="60823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13824</a:t>
              </a:r>
              <a:endParaRPr lang="zh-CN" alt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C2B0808-2125-04B4-8868-D80D80CDD989}"/>
                </a:ext>
              </a:extLst>
            </p:cNvPr>
            <p:cNvCxnSpPr>
              <a:cxnSpLocks/>
            </p:cNvCxnSpPr>
            <p:nvPr/>
          </p:nvCxnSpPr>
          <p:spPr>
            <a:xfrm>
              <a:off x="9715285" y="901039"/>
              <a:ext cx="2410350" cy="0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15D60FD-3F6F-ACAF-894A-FF7DE4D34DB3}"/>
                </a:ext>
              </a:extLst>
            </p:cNvPr>
            <p:cNvCxnSpPr>
              <a:cxnSpLocks/>
            </p:cNvCxnSpPr>
            <p:nvPr/>
          </p:nvCxnSpPr>
          <p:spPr>
            <a:xfrm>
              <a:off x="9672738" y="983828"/>
              <a:ext cx="0" cy="1068493"/>
            </a:xfrm>
            <a:prstGeom prst="straightConnector1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8DA325F-D7DB-55F5-4029-B023EF1450DB}"/>
                </a:ext>
              </a:extLst>
            </p:cNvPr>
            <p:cNvSpPr txBox="1"/>
            <p:nvPr/>
          </p:nvSpPr>
          <p:spPr>
            <a:xfrm rot="16200000">
              <a:off x="8965139" y="1381424"/>
              <a:ext cx="106479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Sequence length</a:t>
              </a:r>
              <a:endParaRPr lang="zh-CN" altLang="en-US" sz="1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6B76D51-4E90-A1DF-BC03-8D530D4E2A96}"/>
                </a:ext>
              </a:extLst>
            </p:cNvPr>
            <p:cNvSpPr/>
            <p:nvPr/>
          </p:nvSpPr>
          <p:spPr>
            <a:xfrm rot="5400000">
              <a:off x="9742280" y="959804"/>
              <a:ext cx="406400" cy="406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B5A1823-9664-DFBB-8D6C-ABB10893628A}"/>
                </a:ext>
              </a:extLst>
            </p:cNvPr>
            <p:cNvSpPr txBox="1"/>
            <p:nvPr/>
          </p:nvSpPr>
          <p:spPr>
            <a:xfrm>
              <a:off x="9740586" y="1298248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503AABA-F49B-55D3-B912-CACED9E3C971}"/>
                </a:ext>
              </a:extLst>
            </p:cNvPr>
            <p:cNvSpPr txBox="1"/>
            <p:nvPr/>
          </p:nvSpPr>
          <p:spPr>
            <a:xfrm>
              <a:off x="10083818" y="1013513"/>
              <a:ext cx="4064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noProof="0" dirty="0">
                  <a:solidFill>
                    <a:schemeClr val="accent6"/>
                  </a:solidFill>
                  <a:latin typeface="Agency FB" panose="020B0503020202020204" pitchFamily="34" charset="0"/>
                  <a:cs typeface="Aharoni" panose="020F0502020204030204" pitchFamily="2" charset="-79"/>
                </a:rPr>
                <a:t>384</a:t>
              </a:r>
              <a:endParaRPr lang="zh-CN" altLang="en-US" sz="1200" b="1" dirty="0">
                <a:solidFill>
                  <a:schemeClr val="accent6"/>
                </a:solidFill>
                <a:latin typeface="Agency FB" panose="020B0503020202020204" pitchFamily="34" charset="0"/>
                <a:cs typeface="Aharoni" panose="020F0502020204030204" pitchFamily="2" charset="-79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C59748A-E78B-6AFE-85B7-C747B3B4F8CD}"/>
              </a:ext>
            </a:extLst>
          </p:cNvPr>
          <p:cNvGrpSpPr/>
          <p:nvPr/>
        </p:nvGrpSpPr>
        <p:grpSpPr>
          <a:xfrm>
            <a:off x="4685547" y="3619522"/>
            <a:ext cx="1424780" cy="2081742"/>
            <a:chOff x="7177068" y="897025"/>
            <a:chExt cx="1424780" cy="2081742"/>
          </a:xfrm>
        </p:grpSpPr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ECAAD568-782F-9304-1708-FC909B1E8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601" t="-1" r="54870" b="69855"/>
            <a:stretch/>
          </p:blipFill>
          <p:spPr>
            <a:xfrm>
              <a:off x="7185566" y="1404410"/>
              <a:ext cx="1416280" cy="1220647"/>
            </a:xfrm>
            <a:prstGeom prst="rect">
              <a:avLst/>
            </a:prstGeom>
          </p:spPr>
        </p:pic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D6C7348-DB7B-88E5-AAB2-216D15CDFBD1}"/>
                </a:ext>
              </a:extLst>
            </p:cNvPr>
            <p:cNvSpPr/>
            <p:nvPr/>
          </p:nvSpPr>
          <p:spPr>
            <a:xfrm>
              <a:off x="7177068" y="1429720"/>
              <a:ext cx="1424780" cy="11953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FDEA273-A023-981D-55C8-4A6B099327FD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05" y="2525924"/>
              <a:ext cx="1" cy="452843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0E94FEF-2451-5909-499B-013A5DF4634C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2214343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A64D706-CA2F-B784-9188-2B5B9F48FB4A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2211510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33706AE7-41DC-3FBB-26B7-C2192606EB84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1608174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52EC512-D574-2C04-3847-40F5083872FD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1605341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D9648940-820B-8175-59D2-1CC70F0845F8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>
              <a:off x="7185566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DB83661E-9291-198D-B887-CA170C05F4AF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>
              <a:off x="8002312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162AFE8-94B5-23C9-AD2D-D6731A2291CA}"/>
                </a:ext>
              </a:extLst>
            </p:cNvPr>
            <p:cNvSpPr/>
            <p:nvPr/>
          </p:nvSpPr>
          <p:spPr>
            <a:xfrm>
              <a:off x="7393517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EB71234-5C56-EAE6-2842-DEB70B4FB7C7}"/>
                </a:ext>
              </a:extLst>
            </p:cNvPr>
            <p:cNvSpPr/>
            <p:nvPr/>
          </p:nvSpPr>
          <p:spPr>
            <a:xfrm>
              <a:off x="8190508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8B2B9BB-633A-FC7E-670C-74BDE971DBD2}"/>
                </a:ext>
              </a:extLst>
            </p:cNvPr>
            <p:cNvSpPr/>
            <p:nvPr/>
          </p:nvSpPr>
          <p:spPr>
            <a:xfrm>
              <a:off x="7393517" y="2116001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1BAD929-7D28-CE55-5EB7-5863A8F0B268}"/>
                </a:ext>
              </a:extLst>
            </p:cNvPr>
            <p:cNvSpPr/>
            <p:nvPr/>
          </p:nvSpPr>
          <p:spPr>
            <a:xfrm>
              <a:off x="8182629" y="2112039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0C2251F-B0DB-BC1D-39E2-86B2BC526FBA}"/>
                </a:ext>
              </a:extLst>
            </p:cNvPr>
            <p:cNvSpPr txBox="1"/>
            <p:nvPr/>
          </p:nvSpPr>
          <p:spPr>
            <a:xfrm>
              <a:off x="7186455" y="897025"/>
              <a:ext cx="631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chemeClr val="accent4">
                      <a:lumMod val="75000"/>
                    </a:schemeClr>
                  </a:solidFill>
                </a:rPr>
                <a:t>iDMA</a:t>
              </a:r>
              <a:endParaRPr lang="zh-CN" altLang="en-US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3D66E5C-D011-A640-A701-735385B009C9}"/>
                </a:ext>
              </a:extLst>
            </p:cNvPr>
            <p:cNvCxnSpPr>
              <a:cxnSpLocks/>
              <a:stCxn id="63" idx="2"/>
              <a:endCxn id="59" idx="0"/>
            </p:cNvCxnSpPr>
            <p:nvPr/>
          </p:nvCxnSpPr>
          <p:spPr>
            <a:xfrm>
              <a:off x="7501982" y="1204802"/>
              <a:ext cx="1" cy="298031"/>
            </a:xfrm>
            <a:prstGeom prst="straightConnector1">
              <a:avLst/>
            </a:prstGeom>
            <a:ln w="63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5" name="图片 64">
            <a:extLst>
              <a:ext uri="{FF2B5EF4-FFF2-40B4-BE49-F238E27FC236}">
                <a16:creationId xmlns:a16="http://schemas.microsoft.com/office/drawing/2014/main" id="{32064EB5-0386-5B85-458E-5D6922837C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63" t="40757" r="14959" b="51478"/>
          <a:stretch/>
        </p:blipFill>
        <p:spPr>
          <a:xfrm>
            <a:off x="4993812" y="5706110"/>
            <a:ext cx="2735854" cy="314414"/>
          </a:xfrm>
          <a:prstGeom prst="rect">
            <a:avLst/>
          </a:prstGeom>
        </p:spPr>
      </p:pic>
      <p:sp>
        <p:nvSpPr>
          <p:cNvPr id="66" name="文本框 65">
            <a:extLst>
              <a:ext uri="{FF2B5EF4-FFF2-40B4-BE49-F238E27FC236}">
                <a16:creationId xmlns:a16="http://schemas.microsoft.com/office/drawing/2014/main" id="{7BBF34C1-76DE-969A-27AA-F4221D673707}"/>
              </a:ext>
            </a:extLst>
          </p:cNvPr>
          <p:cNvSpPr txBox="1"/>
          <p:nvPr/>
        </p:nvSpPr>
        <p:spPr>
          <a:xfrm>
            <a:off x="6147485" y="4581572"/>
            <a:ext cx="899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x6</a:t>
            </a:r>
            <a:endParaRPr lang="zh-CN" altLang="en-US" sz="2400" b="1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BB686BC-815B-0952-182C-703517033A4E}"/>
              </a:ext>
            </a:extLst>
          </p:cNvPr>
          <p:cNvGrpSpPr/>
          <p:nvPr/>
        </p:nvGrpSpPr>
        <p:grpSpPr>
          <a:xfrm>
            <a:off x="6620612" y="3619522"/>
            <a:ext cx="1424780" cy="2081742"/>
            <a:chOff x="7177068" y="897025"/>
            <a:chExt cx="1424780" cy="2081742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E9C26EE3-3AAB-9116-38BE-9A0C93B781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601" t="-1" r="54870" b="69855"/>
            <a:stretch/>
          </p:blipFill>
          <p:spPr>
            <a:xfrm>
              <a:off x="7185566" y="1404410"/>
              <a:ext cx="1416280" cy="1220647"/>
            </a:xfrm>
            <a:prstGeom prst="rect">
              <a:avLst/>
            </a:prstGeom>
          </p:spPr>
        </p:pic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D81C423-8405-1986-896F-EAD5348D2B2F}"/>
                </a:ext>
              </a:extLst>
            </p:cNvPr>
            <p:cNvSpPr/>
            <p:nvPr/>
          </p:nvSpPr>
          <p:spPr>
            <a:xfrm>
              <a:off x="7177068" y="1429720"/>
              <a:ext cx="1424780" cy="11953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37124675-E849-26A6-979F-5B764215A7DE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05" y="2525924"/>
              <a:ext cx="1" cy="452843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58D5EB27-BBFA-EB5D-DE56-5ABB0BC31CCD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2214343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9960B73F-81B4-B54C-7EEC-BB3645287A03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2211510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0CB71D60-4552-34EA-74FF-487E15765CE4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1608174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1BFE22E-9974-8727-2790-13E1D49DA07C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1605341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17BE283-C5E7-CE32-86F0-A2DC770E8910}"/>
                </a:ext>
              </a:extLst>
            </p:cNvPr>
            <p:cNvCxnSpPr>
              <a:cxnSpLocks/>
              <a:stCxn id="68" idx="1"/>
            </p:cNvCxnSpPr>
            <p:nvPr/>
          </p:nvCxnSpPr>
          <p:spPr>
            <a:xfrm>
              <a:off x="7185566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E5EE6685-1817-250C-2037-4D61EB425E42}"/>
                </a:ext>
              </a:extLst>
            </p:cNvPr>
            <p:cNvCxnSpPr>
              <a:cxnSpLocks/>
              <a:endCxn id="68" idx="3"/>
            </p:cNvCxnSpPr>
            <p:nvPr/>
          </p:nvCxnSpPr>
          <p:spPr>
            <a:xfrm>
              <a:off x="8002312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018BDBB-877E-AC70-A759-C96F3D7071F3}"/>
                </a:ext>
              </a:extLst>
            </p:cNvPr>
            <p:cNvSpPr/>
            <p:nvPr/>
          </p:nvSpPr>
          <p:spPr>
            <a:xfrm>
              <a:off x="7393517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A187580-9F2F-319C-AD94-EC22F7287BA4}"/>
                </a:ext>
              </a:extLst>
            </p:cNvPr>
            <p:cNvSpPr/>
            <p:nvPr/>
          </p:nvSpPr>
          <p:spPr>
            <a:xfrm>
              <a:off x="8190508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058AAA0-7187-4640-2DCC-B2B01B091AD4}"/>
                </a:ext>
              </a:extLst>
            </p:cNvPr>
            <p:cNvSpPr/>
            <p:nvPr/>
          </p:nvSpPr>
          <p:spPr>
            <a:xfrm>
              <a:off x="7393517" y="2116001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1B12001-6BCA-989C-FEB7-8490D6845C6E}"/>
                </a:ext>
              </a:extLst>
            </p:cNvPr>
            <p:cNvSpPr/>
            <p:nvPr/>
          </p:nvSpPr>
          <p:spPr>
            <a:xfrm>
              <a:off x="8182629" y="2112039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4DA1E87-D9CB-5802-C0A3-53B3F0F7685F}"/>
                </a:ext>
              </a:extLst>
            </p:cNvPr>
            <p:cNvSpPr txBox="1"/>
            <p:nvPr/>
          </p:nvSpPr>
          <p:spPr>
            <a:xfrm>
              <a:off x="7186455" y="897025"/>
              <a:ext cx="631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chemeClr val="accent4">
                      <a:lumMod val="75000"/>
                    </a:schemeClr>
                  </a:solidFill>
                </a:rPr>
                <a:t>iDMA</a:t>
              </a:r>
              <a:endParaRPr lang="zh-CN" altLang="en-US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57A39423-9614-ED7C-50B7-21B9961A060B}"/>
                </a:ext>
              </a:extLst>
            </p:cNvPr>
            <p:cNvCxnSpPr>
              <a:cxnSpLocks/>
              <a:stCxn id="81" idx="2"/>
              <a:endCxn id="77" idx="0"/>
            </p:cNvCxnSpPr>
            <p:nvPr/>
          </p:nvCxnSpPr>
          <p:spPr>
            <a:xfrm>
              <a:off x="7501982" y="1204802"/>
              <a:ext cx="1" cy="298031"/>
            </a:xfrm>
            <a:prstGeom prst="straightConnector1">
              <a:avLst/>
            </a:prstGeom>
            <a:ln w="63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A2B3989C-8A5D-1956-C8CE-2DEF2A4AB600}"/>
              </a:ext>
            </a:extLst>
          </p:cNvPr>
          <p:cNvGrpSpPr/>
          <p:nvPr/>
        </p:nvGrpSpPr>
        <p:grpSpPr>
          <a:xfrm>
            <a:off x="4757034" y="6059814"/>
            <a:ext cx="1291832" cy="633674"/>
            <a:chOff x="7355017" y="2610683"/>
            <a:chExt cx="1291832" cy="633674"/>
          </a:xfrm>
        </p:grpSpPr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F4BA91BB-F2A5-B91D-4BCC-3698D778B298}"/>
                </a:ext>
              </a:extLst>
            </p:cNvPr>
            <p:cNvCxnSpPr>
              <a:cxnSpLocks/>
            </p:cNvCxnSpPr>
            <p:nvPr/>
          </p:nvCxnSpPr>
          <p:spPr>
            <a:xfrm>
              <a:off x="7995919" y="2610683"/>
              <a:ext cx="1" cy="31926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6CB6748-DEA3-0E58-4D4A-720909115E97}"/>
                </a:ext>
              </a:extLst>
            </p:cNvPr>
            <p:cNvSpPr/>
            <p:nvPr/>
          </p:nvSpPr>
          <p:spPr>
            <a:xfrm>
              <a:off x="7355017" y="2929943"/>
              <a:ext cx="1291832" cy="314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Channel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714A740B-2CF4-22EC-47A9-8D579E6ED536}"/>
              </a:ext>
            </a:extLst>
          </p:cNvPr>
          <p:cNvSpPr txBox="1"/>
          <p:nvPr/>
        </p:nvSpPr>
        <p:spPr>
          <a:xfrm>
            <a:off x="6123596" y="6297191"/>
            <a:ext cx="899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x8</a:t>
            </a:r>
            <a:endParaRPr lang="zh-CN" altLang="en-US" sz="2400" b="1" dirty="0"/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085297A6-F70C-C8E9-BF2E-F48948C7D674}"/>
              </a:ext>
            </a:extLst>
          </p:cNvPr>
          <p:cNvGrpSpPr/>
          <p:nvPr/>
        </p:nvGrpSpPr>
        <p:grpSpPr>
          <a:xfrm>
            <a:off x="6687086" y="6051285"/>
            <a:ext cx="1291832" cy="633674"/>
            <a:chOff x="7355017" y="2610683"/>
            <a:chExt cx="1291832" cy="633674"/>
          </a:xfrm>
        </p:grpSpPr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8221C98D-A8FE-3A46-217D-76938588EB69}"/>
                </a:ext>
              </a:extLst>
            </p:cNvPr>
            <p:cNvCxnSpPr>
              <a:cxnSpLocks/>
            </p:cNvCxnSpPr>
            <p:nvPr/>
          </p:nvCxnSpPr>
          <p:spPr>
            <a:xfrm>
              <a:off x="7995919" y="2610683"/>
              <a:ext cx="1" cy="31926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33B3E08B-66B1-BE77-E60A-9690BE17F28E}"/>
                </a:ext>
              </a:extLst>
            </p:cNvPr>
            <p:cNvSpPr/>
            <p:nvPr/>
          </p:nvSpPr>
          <p:spPr>
            <a:xfrm>
              <a:off x="7355017" y="2929943"/>
              <a:ext cx="1291832" cy="314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Channel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</p:grp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FEAB4B6E-AC44-A98B-1825-FF53DF524629}"/>
              </a:ext>
            </a:extLst>
          </p:cNvPr>
          <p:cNvCxnSpPr>
            <a:cxnSpLocks/>
          </p:cNvCxnSpPr>
          <p:nvPr/>
        </p:nvCxnSpPr>
        <p:spPr>
          <a:xfrm>
            <a:off x="5118927" y="5514998"/>
            <a:ext cx="2477300" cy="0"/>
          </a:xfrm>
          <a:prstGeom prst="line">
            <a:avLst/>
          </a:prstGeom>
          <a:ln w="95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60F7E4B-A5D6-8379-2CE8-9AC4D29837E8}"/>
              </a:ext>
            </a:extLst>
          </p:cNvPr>
          <p:cNvCxnSpPr>
            <a:cxnSpLocks/>
          </p:cNvCxnSpPr>
          <p:nvPr/>
        </p:nvCxnSpPr>
        <p:spPr>
          <a:xfrm>
            <a:off x="5152831" y="6183865"/>
            <a:ext cx="2443396" cy="0"/>
          </a:xfrm>
          <a:prstGeom prst="line">
            <a:avLst/>
          </a:prstGeom>
          <a:ln w="95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4BCE82C-D1A8-A0DA-EE1B-D2C7C53B5979}"/>
              </a:ext>
            </a:extLst>
          </p:cNvPr>
          <p:cNvSpPr txBox="1"/>
          <p:nvPr/>
        </p:nvSpPr>
        <p:spPr>
          <a:xfrm>
            <a:off x="5166195" y="5363256"/>
            <a:ext cx="17886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04795">
              <a:spcBef>
                <a:spcPts val="1270"/>
              </a:spcBef>
              <a:defRPr/>
            </a:pPr>
            <a:r>
              <a:rPr lang="en-US" altLang="zh-CN" sz="1400" dirty="0"/>
              <a:t>Max </a:t>
            </a:r>
            <a:r>
              <a:rPr lang="en-US" altLang="zh-CN" sz="1400" b="1" dirty="0">
                <a:solidFill>
                  <a:schemeClr val="accent3"/>
                </a:solidFill>
              </a:rPr>
              <a:t>384GB/s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7822C85-1785-9659-3C82-6F6947059AC2}"/>
              </a:ext>
            </a:extLst>
          </p:cNvPr>
          <p:cNvSpPr txBox="1"/>
          <p:nvPr/>
        </p:nvSpPr>
        <p:spPr>
          <a:xfrm>
            <a:off x="4981099" y="6037659"/>
            <a:ext cx="2410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04795">
              <a:spcBef>
                <a:spcPts val="1270"/>
              </a:spcBef>
              <a:defRPr/>
            </a:pPr>
            <a:r>
              <a:rPr lang="en-US" altLang="zh-CN" sz="1400" dirty="0"/>
              <a:t>HBM2E: Max </a:t>
            </a:r>
            <a:r>
              <a:rPr lang="en-US" altLang="zh-CN" sz="1400" b="1" dirty="0">
                <a:solidFill>
                  <a:schemeClr val="accent1"/>
                </a:solidFill>
              </a:rPr>
              <a:t>410GB/s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ED6B4D48-77BB-9126-D4D4-FE3468F34765}"/>
              </a:ext>
            </a:extLst>
          </p:cNvPr>
          <p:cNvSpPr/>
          <p:nvPr/>
        </p:nvSpPr>
        <p:spPr>
          <a:xfrm>
            <a:off x="9113923" y="4758333"/>
            <a:ext cx="619314" cy="452842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0" cap="none" spc="0" dirty="0" err="1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iDMA</a:t>
            </a:r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4D3AC7F1-5509-89AE-3557-D5EB86DFECC9}"/>
              </a:ext>
            </a:extLst>
          </p:cNvPr>
          <p:cNvSpPr/>
          <p:nvPr/>
        </p:nvSpPr>
        <p:spPr>
          <a:xfrm>
            <a:off x="8694291" y="5412112"/>
            <a:ext cx="1048231" cy="11953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RedMule</a:t>
            </a:r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0356C499-E971-604F-AAA5-AADC1659FDB0}"/>
              </a:ext>
            </a:extLst>
          </p:cNvPr>
          <p:cNvSpPr/>
          <p:nvPr/>
        </p:nvSpPr>
        <p:spPr>
          <a:xfrm rot="5400000">
            <a:off x="9491594" y="5536118"/>
            <a:ext cx="1849121" cy="293552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0" cap="none" spc="0" dirty="0" err="1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Xbar</a:t>
            </a:r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088D1A8-4832-0FBB-252C-A59A6C2C6A70}"/>
              </a:ext>
            </a:extLst>
          </p:cNvPr>
          <p:cNvSpPr/>
          <p:nvPr/>
        </p:nvSpPr>
        <p:spPr>
          <a:xfrm>
            <a:off x="10558300" y="4758333"/>
            <a:ext cx="1513926" cy="184912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TCDM </a:t>
            </a:r>
          </a:p>
          <a:p>
            <a:pPr algn="ctr"/>
            <a:r>
              <a:rPr lang="en-US" altLang="zh-CN" sz="14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#</a:t>
            </a:r>
            <a:r>
              <a:rPr lang="en-US" altLang="zh-CN" sz="1400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rPr>
              <a:t>Banks = 32</a:t>
            </a:r>
          </a:p>
          <a:p>
            <a:pPr algn="ctr"/>
            <a:r>
              <a:rPr lang="en-US" altLang="zh-CN" sz="14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Bank Width = 32b</a:t>
            </a:r>
          </a:p>
          <a:p>
            <a:pPr algn="ctr"/>
            <a:r>
              <a:rPr lang="en-US" altLang="zh-CN" sz="1400" b="1" dirty="0">
                <a:solidFill>
                  <a:schemeClr val="bg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Total Memory = 1MB 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03AB33AB-7682-6D89-7B16-2D3902DDB42A}"/>
              </a:ext>
            </a:extLst>
          </p:cNvPr>
          <p:cNvCxnSpPr>
            <a:cxnSpLocks/>
          </p:cNvCxnSpPr>
          <p:nvPr/>
        </p:nvCxnSpPr>
        <p:spPr>
          <a:xfrm flipH="1">
            <a:off x="8675241" y="4984754"/>
            <a:ext cx="419632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939CCD86-4113-187A-9764-D0C05CE4D6D1}"/>
              </a:ext>
            </a:extLst>
          </p:cNvPr>
          <p:cNvCxnSpPr>
            <a:cxnSpLocks/>
          </p:cNvCxnSpPr>
          <p:nvPr/>
        </p:nvCxnSpPr>
        <p:spPr>
          <a:xfrm flipH="1">
            <a:off x="9742522" y="4967034"/>
            <a:ext cx="491087" cy="1125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D297694-4168-6C7B-D169-C32D50CEFDC9}"/>
              </a:ext>
            </a:extLst>
          </p:cNvPr>
          <p:cNvSpPr txBox="1"/>
          <p:nvPr/>
        </p:nvSpPr>
        <p:spPr>
          <a:xfrm>
            <a:off x="9654164" y="5838345"/>
            <a:ext cx="694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</a:rPr>
              <a:t>128GB/s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C32041AC-CC7C-821E-E877-14959B365FD3}"/>
              </a:ext>
            </a:extLst>
          </p:cNvPr>
          <p:cNvCxnSpPr>
            <a:cxnSpLocks/>
          </p:cNvCxnSpPr>
          <p:nvPr/>
        </p:nvCxnSpPr>
        <p:spPr>
          <a:xfrm flipH="1">
            <a:off x="9760334" y="6107662"/>
            <a:ext cx="473275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157">
            <a:extLst>
              <a:ext uri="{FF2B5EF4-FFF2-40B4-BE49-F238E27FC236}">
                <a16:creationId xmlns:a16="http://schemas.microsoft.com/office/drawing/2014/main" id="{54660767-0280-CDD5-1290-6F50317FD904}"/>
              </a:ext>
            </a:extLst>
          </p:cNvPr>
          <p:cNvSpPr txBox="1"/>
          <p:nvPr/>
        </p:nvSpPr>
        <p:spPr>
          <a:xfrm>
            <a:off x="9647391" y="5000454"/>
            <a:ext cx="694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</a:rPr>
              <a:t>128GB/s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DB4A6EE3-66F1-3E0F-EA08-BE7BBDD633AD}"/>
              </a:ext>
            </a:extLst>
          </p:cNvPr>
          <p:cNvSpPr txBox="1"/>
          <p:nvPr/>
        </p:nvSpPr>
        <p:spPr>
          <a:xfrm>
            <a:off x="8573690" y="4994352"/>
            <a:ext cx="694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6"/>
                </a:solidFill>
              </a:rPr>
              <a:t>64GB/s</a:t>
            </a:r>
            <a:endParaRPr lang="zh-CN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2BDFAF61-341C-920E-A097-B4EE015AEC62}"/>
              </a:ext>
            </a:extLst>
          </p:cNvPr>
          <p:cNvCxnSpPr>
            <a:cxnSpLocks/>
          </p:cNvCxnSpPr>
          <p:nvPr/>
        </p:nvCxnSpPr>
        <p:spPr>
          <a:xfrm>
            <a:off x="8675243" y="4857804"/>
            <a:ext cx="419630" cy="0"/>
          </a:xfrm>
          <a:prstGeom prst="straightConnector1">
            <a:avLst/>
          </a:prstGeom>
          <a:ln w="127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4CE5FC9A-645C-B99C-3ED3-035863E40C89}"/>
              </a:ext>
            </a:extLst>
          </p:cNvPr>
          <p:cNvSpPr/>
          <p:nvPr/>
        </p:nvSpPr>
        <p:spPr>
          <a:xfrm>
            <a:off x="8549835" y="4661027"/>
            <a:ext cx="3588756" cy="2021625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C06E831E-4455-AAE6-1768-24BEADCA7082}"/>
              </a:ext>
            </a:extLst>
          </p:cNvPr>
          <p:cNvCxnSpPr/>
          <p:nvPr/>
        </p:nvCxnSpPr>
        <p:spPr>
          <a:xfrm>
            <a:off x="8045390" y="4457912"/>
            <a:ext cx="528300" cy="20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>
            <a:extLst>
              <a:ext uri="{FF2B5EF4-FFF2-40B4-BE49-F238E27FC236}">
                <a16:creationId xmlns:a16="http://schemas.microsoft.com/office/drawing/2014/main" id="{95C11FD2-D811-298B-42DB-6C722533BD01}"/>
              </a:ext>
            </a:extLst>
          </p:cNvPr>
          <p:cNvSpPr/>
          <p:nvPr/>
        </p:nvSpPr>
        <p:spPr>
          <a:xfrm>
            <a:off x="8738400" y="334281"/>
            <a:ext cx="356474" cy="1130448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1028" name="Picture 4" descr="LLaMA-2 from the Ground Up - by Cameron R. Wolfe, Ph.D.">
            <a:extLst>
              <a:ext uri="{FF2B5EF4-FFF2-40B4-BE49-F238E27FC236}">
                <a16:creationId xmlns:a16="http://schemas.microsoft.com/office/drawing/2014/main" id="{734023B7-E360-7CED-1F98-BD2524C130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5" t="13904" r="8045" b="4443"/>
          <a:stretch/>
        </p:blipFill>
        <p:spPr bwMode="auto">
          <a:xfrm rot="5400000">
            <a:off x="7481382" y="-425786"/>
            <a:ext cx="1525543" cy="250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1FE7E4EB-441F-F90D-62E8-83C19FE64D2D}"/>
              </a:ext>
            </a:extLst>
          </p:cNvPr>
          <p:cNvSpPr txBox="1">
            <a:spLocks/>
          </p:cNvSpPr>
          <p:nvPr/>
        </p:nvSpPr>
        <p:spPr>
          <a:xfrm>
            <a:off x="316501" y="634213"/>
            <a:ext cx="4213348" cy="591635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Problem Size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00" dirty="0"/>
              <a:t>Sequence length x 5120 x 13824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88" dirty="0"/>
              <a:t>Let the sequence length = 768</a:t>
            </a:r>
            <a:endParaRPr lang="en-US" altLang="zh-CN" sz="1576" b="1" dirty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altLang="zh-CN" sz="2423" dirty="0"/>
              <a:t>Implementation</a:t>
            </a:r>
          </a:p>
          <a:p>
            <a:pPr lvl="1">
              <a:defRPr/>
            </a:pPr>
            <a:r>
              <a:rPr lang="en-US" altLang="zh-CN" sz="2000" dirty="0"/>
              <a:t>Clusters take care of different output tiles (384x384).</a:t>
            </a:r>
          </a:p>
          <a:p>
            <a:pPr lvl="1">
              <a:defRPr/>
            </a:pPr>
            <a:r>
              <a:rPr lang="en-US" altLang="zh-CN" sz="2000" dirty="0"/>
              <a:t>At each round: </a:t>
            </a:r>
          </a:p>
          <a:p>
            <a:pPr lvl="2">
              <a:defRPr/>
            </a:pPr>
            <a:r>
              <a:rPr lang="en-US" altLang="zh-CN" sz="1788" dirty="0" err="1"/>
              <a:t>iDMA</a:t>
            </a:r>
            <a:r>
              <a:rPr lang="en-US" altLang="zh-CN" sz="1788" dirty="0"/>
              <a:t> transfers input matrix tile + weight matrix tile </a:t>
            </a:r>
            <a:r>
              <a:rPr lang="en-US" altLang="zh-CN" sz="1788" b="1" dirty="0">
                <a:solidFill>
                  <a:schemeClr val="accent1"/>
                </a:solidFill>
              </a:rPr>
              <a:t>from HBM</a:t>
            </a:r>
          </a:p>
          <a:p>
            <a:pPr lvl="2">
              <a:defRPr/>
            </a:pPr>
            <a:r>
              <a:rPr lang="en-US" altLang="zh-CN" sz="1788" dirty="0"/>
              <a:t>RedMule GEMM 384x256x384.</a:t>
            </a:r>
          </a:p>
          <a:p>
            <a:pPr>
              <a:defRPr/>
            </a:pPr>
            <a:r>
              <a:rPr lang="en-US" altLang="zh-CN" sz="2423" dirty="0"/>
              <a:t>Variables</a:t>
            </a:r>
          </a:p>
          <a:p>
            <a:pPr lvl="1">
              <a:defRPr/>
            </a:pPr>
            <a:r>
              <a:rPr lang="fr-FR" altLang="zh-CN" sz="2000" dirty="0"/>
              <a:t>RedMule Configuration:</a:t>
            </a:r>
          </a:p>
          <a:p>
            <a:pPr lvl="2">
              <a:defRPr/>
            </a:pPr>
            <a:r>
              <a:rPr lang="fr-FR" altLang="zh-CN" sz="1788" dirty="0"/>
              <a:t>48x16 arrays -- 768 MACs/Cycle</a:t>
            </a:r>
          </a:p>
          <a:p>
            <a:pPr lvl="2">
              <a:defRPr/>
            </a:pPr>
            <a:r>
              <a:rPr lang="fr-FR" altLang="zh-CN" sz="1788" dirty="0"/>
              <a:t>96x32 arrays -- 3072 MACs/Cycle</a:t>
            </a:r>
          </a:p>
          <a:p>
            <a:pPr lvl="1">
              <a:defRPr/>
            </a:pPr>
            <a:r>
              <a:rPr lang="en-US" altLang="zh-CN" sz="1788" dirty="0"/>
              <a:t>Data format: FP8, FP16</a:t>
            </a:r>
          </a:p>
        </p:txBody>
      </p:sp>
    </p:spTree>
    <p:extLst>
      <p:ext uri="{BB962C8B-B14F-4D97-AF65-F5344CB8AC3E}">
        <p14:creationId xmlns:p14="http://schemas.microsoft.com/office/powerpoint/2010/main" val="2375702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Results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4C407F58-3EC6-9163-4B3D-8A61EE4D2123}"/>
              </a:ext>
            </a:extLst>
          </p:cNvPr>
          <p:cNvGraphicFramePr>
            <a:graphicFrameLocks/>
          </p:cNvGraphicFramePr>
          <p:nvPr/>
        </p:nvGraphicFramePr>
        <p:xfrm>
          <a:off x="3480906" y="3429000"/>
          <a:ext cx="4421587" cy="164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4C407F58-3EC6-9163-4B3D-8A61EE4D2123}"/>
              </a:ext>
            </a:extLst>
          </p:cNvPr>
          <p:cNvGraphicFramePr>
            <a:graphicFrameLocks/>
          </p:cNvGraphicFramePr>
          <p:nvPr/>
        </p:nvGraphicFramePr>
        <p:xfrm>
          <a:off x="7902493" y="3429000"/>
          <a:ext cx="4409440" cy="164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4C407F58-3EC6-9163-4B3D-8A61EE4D2123}"/>
              </a:ext>
            </a:extLst>
          </p:cNvPr>
          <p:cNvGraphicFramePr>
            <a:graphicFrameLocks/>
          </p:cNvGraphicFramePr>
          <p:nvPr/>
        </p:nvGraphicFramePr>
        <p:xfrm>
          <a:off x="3505200" y="5075682"/>
          <a:ext cx="4397293" cy="164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4C407F58-3EC6-9163-4B3D-8A61EE4D2123}"/>
              </a:ext>
            </a:extLst>
          </p:cNvPr>
          <p:cNvGraphicFramePr>
            <a:graphicFrameLocks/>
          </p:cNvGraphicFramePr>
          <p:nvPr/>
        </p:nvGraphicFramePr>
        <p:xfrm>
          <a:off x="7926788" y="5075682"/>
          <a:ext cx="4385146" cy="1646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260582F2-726A-50C6-01F9-6205D76DB06F}"/>
              </a:ext>
            </a:extLst>
          </p:cNvPr>
          <p:cNvGraphicFramePr>
            <a:graphicFrameLocks/>
          </p:cNvGraphicFramePr>
          <p:nvPr/>
        </p:nvGraphicFramePr>
        <p:xfrm>
          <a:off x="5143930" y="409804"/>
          <a:ext cx="6113350" cy="2847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7D565FB-9E23-01BC-6C00-0E277C42B74C}"/>
              </a:ext>
            </a:extLst>
          </p:cNvPr>
          <p:cNvSpPr txBox="1">
            <a:spLocks/>
          </p:cNvSpPr>
          <p:nvPr/>
        </p:nvSpPr>
        <p:spPr>
          <a:xfrm>
            <a:off x="316500" y="634213"/>
            <a:ext cx="5078460" cy="591635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/>
              <a:t>End-to-End System Performance</a:t>
            </a:r>
          </a:p>
          <a:p>
            <a:pPr lvl="1">
              <a:defRPr/>
            </a:pPr>
            <a:r>
              <a:rPr lang="en-US" altLang="zh-CN" sz="2000" dirty="0"/>
              <a:t>Occamy + 48x16 RedMule, 410 GB/s HBM</a:t>
            </a:r>
          </a:p>
          <a:p>
            <a:pPr lvl="2">
              <a:defRPr/>
            </a:pPr>
            <a:r>
              <a:rPr lang="en-US" altLang="zh-CN" sz="1576" dirty="0"/>
              <a:t>FP8:   34.6 TOP/s</a:t>
            </a:r>
          </a:p>
          <a:p>
            <a:pPr lvl="2">
              <a:defRPr/>
            </a:pPr>
            <a:r>
              <a:rPr lang="en-US" altLang="zh-CN" sz="1576" dirty="0"/>
              <a:t>FP16: 34.3 TOP/s</a:t>
            </a:r>
          </a:p>
          <a:p>
            <a:pPr lvl="1">
              <a:defRPr/>
            </a:pPr>
            <a:r>
              <a:rPr lang="en-US" altLang="zh-CN" sz="2000" dirty="0"/>
              <a:t>Occamy + 96x32 RedMule, 410 GB/s HBM</a:t>
            </a:r>
          </a:p>
          <a:p>
            <a:pPr lvl="2">
              <a:defRPr/>
            </a:pPr>
            <a:r>
              <a:rPr lang="en-US" altLang="zh-CN" sz="1576" dirty="0"/>
              <a:t>FP8:   120.9 TOP/s</a:t>
            </a:r>
          </a:p>
          <a:p>
            <a:pPr lvl="2">
              <a:defRPr/>
            </a:pPr>
            <a:r>
              <a:rPr lang="en-US" altLang="zh-CN" sz="1576" dirty="0"/>
              <a:t>FP16: 72.3 TOP/s</a:t>
            </a:r>
          </a:p>
          <a:p>
            <a:pPr>
              <a:defRPr/>
            </a:pPr>
            <a:r>
              <a:rPr lang="en-US" altLang="zh-CN" sz="2423" dirty="0"/>
              <a:t>BW-Bound When:</a:t>
            </a:r>
          </a:p>
          <a:p>
            <a:pPr lvl="2">
              <a:defRPr/>
            </a:pPr>
            <a:r>
              <a:rPr lang="en-US" altLang="zh-CN" sz="1788" dirty="0"/>
              <a:t>RedMule 96x32</a:t>
            </a:r>
          </a:p>
          <a:p>
            <a:pPr lvl="2">
              <a:defRPr/>
            </a:pPr>
            <a:r>
              <a:rPr lang="en-US" altLang="zh-CN" sz="1788" dirty="0"/>
              <a:t>FP16 GEMM </a:t>
            </a:r>
          </a:p>
          <a:p>
            <a:pPr lvl="1">
              <a:defRPr/>
            </a:pPr>
            <a:r>
              <a:rPr lang="en-US" altLang="zh-CN" sz="2000" dirty="0"/>
              <a:t>But in Roofline Model</a:t>
            </a:r>
          </a:p>
          <a:p>
            <a:pPr lvl="2">
              <a:defRPr/>
            </a:pPr>
            <a:r>
              <a:rPr lang="en-US" altLang="zh-CN" sz="1788" dirty="0"/>
              <a:t>MLP AI = 637 OP/B</a:t>
            </a:r>
          </a:p>
          <a:p>
            <a:pPr lvl="2">
              <a:defRPr/>
            </a:pPr>
            <a:r>
              <a:rPr lang="en-US" altLang="zh-CN" sz="1788" dirty="0"/>
              <a:t>&gt; Roofline Limit 359 OP/B</a:t>
            </a:r>
          </a:p>
          <a:p>
            <a:pPr>
              <a:defRPr/>
            </a:pPr>
            <a:r>
              <a:rPr lang="en-US" altLang="zh-CN" sz="2423" dirty="0"/>
              <a:t>Improvement:</a:t>
            </a:r>
          </a:p>
          <a:p>
            <a:pPr lvl="1">
              <a:defRPr/>
            </a:pPr>
            <a:r>
              <a:rPr lang="en-US" altLang="zh-CN" sz="2000" dirty="0"/>
              <a:t>Inter-Cluster Data Reuses</a:t>
            </a:r>
          </a:p>
        </p:txBody>
      </p:sp>
    </p:spTree>
    <p:extLst>
      <p:ext uri="{BB962C8B-B14F-4D97-AF65-F5344CB8AC3E}">
        <p14:creationId xmlns:p14="http://schemas.microsoft.com/office/powerpoint/2010/main" val="35651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48B8C896-DAE9-3ED9-9C48-170B08A2BB8A}"/>
              </a:ext>
            </a:extLst>
          </p:cNvPr>
          <p:cNvGrpSpPr/>
          <p:nvPr/>
        </p:nvGrpSpPr>
        <p:grpSpPr>
          <a:xfrm>
            <a:off x="6943573" y="1820132"/>
            <a:ext cx="3399304" cy="2929756"/>
            <a:chOff x="6736205" y="2308267"/>
            <a:chExt cx="1416280" cy="122064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EE7791D-2ADD-0C5A-6923-8E7A688D5D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601" t="-1" r="54870" b="69855"/>
            <a:stretch/>
          </p:blipFill>
          <p:spPr>
            <a:xfrm>
              <a:off x="6736205" y="2308267"/>
              <a:ext cx="1416280" cy="1220647"/>
            </a:xfrm>
            <a:prstGeom prst="rect">
              <a:avLst/>
            </a:prstGeom>
          </p:spPr>
        </p:pic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9A83D0E-1D38-48B8-8062-D78D1118D33D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>
              <a:off x="6736205" y="2918591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C9DA9F4-8163-FF13-A867-9B5BD29207F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>
              <a:off x="7552951" y="2918591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Leverage Inter-Cluster Data Reuses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C34E3D-834D-47D4-218C-7FFE32DBC13E}"/>
              </a:ext>
            </a:extLst>
          </p:cNvPr>
          <p:cNvSpPr/>
          <p:nvPr/>
        </p:nvSpPr>
        <p:spPr>
          <a:xfrm>
            <a:off x="6943572" y="1910614"/>
            <a:ext cx="3399303" cy="283927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1AAF331-21E5-02D8-ABA1-3B9638AA93F5}"/>
              </a:ext>
            </a:extLst>
          </p:cNvPr>
          <p:cNvSpPr/>
          <p:nvPr/>
        </p:nvSpPr>
        <p:spPr>
          <a:xfrm>
            <a:off x="9440507" y="2115725"/>
            <a:ext cx="365760" cy="40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B4FD60E-E677-3CDD-4D4C-97ED10835932}"/>
              </a:ext>
            </a:extLst>
          </p:cNvPr>
          <p:cNvSpPr/>
          <p:nvPr/>
        </p:nvSpPr>
        <p:spPr>
          <a:xfrm>
            <a:off x="7663063" y="3407848"/>
            <a:ext cx="365760" cy="406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6" name="箭头: 左弧形 45">
            <a:extLst>
              <a:ext uri="{FF2B5EF4-FFF2-40B4-BE49-F238E27FC236}">
                <a16:creationId xmlns:a16="http://schemas.microsoft.com/office/drawing/2014/main" id="{C1C9D4ED-31BD-1B2B-BE4A-8500623734C0}"/>
              </a:ext>
            </a:extLst>
          </p:cNvPr>
          <p:cNvSpPr/>
          <p:nvPr/>
        </p:nvSpPr>
        <p:spPr>
          <a:xfrm rot="10800000">
            <a:off x="8028823" y="2974584"/>
            <a:ext cx="426720" cy="620851"/>
          </a:xfrm>
          <a:prstGeom prst="curved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7" name="箭头: 左 46">
            <a:extLst>
              <a:ext uri="{FF2B5EF4-FFF2-40B4-BE49-F238E27FC236}">
                <a16:creationId xmlns:a16="http://schemas.microsoft.com/office/drawing/2014/main" id="{D05B95CB-F271-F2B2-F7C4-1F7E54D28FDC}"/>
              </a:ext>
            </a:extLst>
          </p:cNvPr>
          <p:cNvSpPr/>
          <p:nvPr/>
        </p:nvSpPr>
        <p:spPr>
          <a:xfrm>
            <a:off x="8080556" y="2208664"/>
            <a:ext cx="1308217" cy="203200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33331BFA-B837-865C-71B1-292684F6CFBC}"/>
              </a:ext>
            </a:extLst>
          </p:cNvPr>
          <p:cNvSpPr txBox="1">
            <a:spLocks/>
          </p:cNvSpPr>
          <p:nvPr/>
        </p:nvSpPr>
        <p:spPr>
          <a:xfrm>
            <a:off x="316500" y="634213"/>
            <a:ext cx="6554082" cy="591635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23" dirty="0"/>
              <a:t>Modeling</a:t>
            </a:r>
          </a:p>
          <a:p>
            <a:pPr lvl="1">
              <a:defRPr/>
            </a:pPr>
            <a:r>
              <a:rPr lang="en-US" altLang="zh-CN" sz="2000" dirty="0"/>
              <a:t>Previous model only contain Cluster-to-HBM Interconnect</a:t>
            </a:r>
          </a:p>
          <a:p>
            <a:pPr lvl="1">
              <a:defRPr/>
            </a:pPr>
            <a:r>
              <a:rPr lang="en-US" altLang="zh-CN" sz="2000" dirty="0"/>
              <a:t>Modeling Cluster-to-Cluster Interconnect</a:t>
            </a:r>
          </a:p>
          <a:p>
            <a:pPr lvl="2">
              <a:defRPr/>
            </a:pPr>
            <a:r>
              <a:rPr lang="en-US" altLang="zh-CN" sz="1788" dirty="0"/>
              <a:t>Also triggered by </a:t>
            </a:r>
            <a:r>
              <a:rPr lang="en-US" altLang="zh-CN" sz="1788" dirty="0" err="1"/>
              <a:t>iDMA</a:t>
            </a:r>
            <a:r>
              <a:rPr lang="en-US" altLang="zh-CN" sz="1788" dirty="0"/>
              <a:t> in each Cluster</a:t>
            </a:r>
          </a:p>
          <a:p>
            <a:pPr lvl="2">
              <a:defRPr/>
            </a:pPr>
            <a:r>
              <a:rPr lang="en-US" altLang="zh-CN" sz="1788" b="1" dirty="0">
                <a:solidFill>
                  <a:schemeClr val="accent3"/>
                </a:solidFill>
              </a:rPr>
              <a:t>Modeling Finished</a:t>
            </a:r>
          </a:p>
          <a:p>
            <a:pPr>
              <a:defRPr/>
            </a:pPr>
            <a:r>
              <a:rPr lang="en-US" altLang="zh-CN" sz="2423" dirty="0"/>
              <a:t>Current Progress:</a:t>
            </a:r>
          </a:p>
          <a:p>
            <a:pPr lvl="1">
              <a:defRPr/>
            </a:pPr>
            <a:r>
              <a:rPr lang="en-US" altLang="zh-CN" sz="2000" dirty="0"/>
              <a:t>New Code for LLama2 MLP Layer</a:t>
            </a:r>
          </a:p>
          <a:p>
            <a:pPr lvl="1">
              <a:defRPr/>
            </a:pPr>
            <a:r>
              <a:rPr lang="en-US" altLang="zh-CN" sz="2000" dirty="0"/>
              <a:t>Take Inter-Cluster Transfer into account</a:t>
            </a:r>
          </a:p>
        </p:txBody>
      </p:sp>
    </p:spTree>
    <p:extLst>
      <p:ext uri="{BB962C8B-B14F-4D97-AF65-F5344CB8AC3E}">
        <p14:creationId xmlns:p14="http://schemas.microsoft.com/office/powerpoint/2010/main" val="393774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202a8d337_0_0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400" cy="65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iDMA</a:t>
            </a:r>
            <a:r>
              <a:rPr lang="en-US" dirty="0"/>
              <a:t> RTL</a:t>
            </a:r>
            <a:endParaRPr dirty="0"/>
          </a:p>
        </p:txBody>
      </p:sp>
      <p:sp>
        <p:nvSpPr>
          <p:cNvPr id="314" name="Google Shape;314;g2d202a8d337_0_0"/>
          <p:cNvSpPr txBox="1">
            <a:spLocks noGrp="1"/>
          </p:cNvSpPr>
          <p:nvPr>
            <p:ph type="body" idx="1"/>
          </p:nvPr>
        </p:nvSpPr>
        <p:spPr>
          <a:xfrm>
            <a:off x="316497" y="991350"/>
            <a:ext cx="10891200" cy="5524500"/>
          </a:xfrm>
          <a:prstGeom prst="rect">
            <a:avLst/>
          </a:prstGeom>
        </p:spPr>
        <p:txBody>
          <a:bodyPr spcFirstLastPara="1" wrap="square" lIns="0" tIns="46800" rIns="0" bIns="45700" anchor="t" anchorCtr="0">
            <a:noAutofit/>
          </a:bodyPr>
          <a:lstStyle/>
          <a:p>
            <a:pPr marL="457200" lvl="0" indent="-331470" algn="l" rtl="0">
              <a:spcBef>
                <a:spcPts val="127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Busy working on the tapeout (Mid-May)</a:t>
            </a:r>
            <a:endParaRPr/>
          </a:p>
        </p:txBody>
      </p:sp>
      <p:sp>
        <p:nvSpPr>
          <p:cNvPr id="315" name="Google Shape;315;g2d202a8d337_0_0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500" cy="30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278302f62_0_0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2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SoftHier Progress Update</a:t>
            </a:r>
            <a:endParaRPr/>
          </a:p>
        </p:txBody>
      </p:sp>
      <p:sp>
        <p:nvSpPr>
          <p:cNvPr id="321" name="Google Shape;321;g2d278302f62_0_0"/>
          <p:cNvSpPr txBox="1">
            <a:spLocks noGrp="1"/>
          </p:cNvSpPr>
          <p:nvPr>
            <p:ph type="body" idx="2"/>
          </p:nvPr>
        </p:nvSpPr>
        <p:spPr>
          <a:xfrm>
            <a:off x="381487" y="3441349"/>
            <a:ext cx="6095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/>
              <a:t>Luca Colagrande</a:t>
            </a:r>
            <a:r>
              <a:rPr lang="en-US"/>
              <a:t>	 </a:t>
            </a:r>
            <a:r>
              <a:rPr lang="en-US">
                <a:solidFill>
                  <a:schemeClr val="dk1"/>
                </a:solidFill>
              </a:rPr>
              <a:t>colluca@iis.ee.ethz.ch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278302f62_0_5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400" cy="657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Snitch Runtime</a:t>
            </a:r>
            <a:endParaRPr/>
          </a:p>
        </p:txBody>
      </p:sp>
      <p:sp>
        <p:nvSpPr>
          <p:cNvPr id="327" name="Google Shape;327;g2d278302f62_0_5"/>
          <p:cNvSpPr txBox="1">
            <a:spLocks noGrp="1"/>
          </p:cNvSpPr>
          <p:nvPr>
            <p:ph type="body" idx="1"/>
          </p:nvPr>
        </p:nvSpPr>
        <p:spPr>
          <a:xfrm>
            <a:off x="316497" y="991350"/>
            <a:ext cx="10891200" cy="5524500"/>
          </a:xfrm>
          <a:prstGeom prst="rect">
            <a:avLst/>
          </a:prstGeom>
        </p:spPr>
        <p:txBody>
          <a:bodyPr spcFirstLastPara="1" wrap="square" lIns="0" tIns="46800" rIns="0" bIns="45700" anchor="t" anchorCtr="0">
            <a:noAutofit/>
          </a:bodyPr>
          <a:lstStyle/>
          <a:p>
            <a:pPr marL="457200" lvl="0" indent="-331470" algn="l" rtl="0">
              <a:spcBef>
                <a:spcPts val="127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Mostly busy on “transformers on Occamy” paper</a:t>
            </a: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Now occupied on another paper till mid-May</a:t>
            </a:r>
            <a:br>
              <a:rPr lang="en-US"/>
            </a:b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As part of these paper efforts…</a:t>
            </a:r>
            <a:br>
              <a:rPr lang="en-US"/>
            </a:b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Work on some PRs to improve the runtime</a:t>
            </a:r>
            <a:endParaRPr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Fix various compiler warnings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#134</a:t>
            </a:r>
            <a:endParaRPr/>
          </a:p>
          <a:p>
            <a:pPr marL="914400" lvl="1" indent="-331469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extern</a:t>
            </a:r>
            <a:r>
              <a:rPr lang="en-US"/>
              <a:t> declarations to distribute as static library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#133</a:t>
            </a:r>
            <a:br>
              <a:rPr lang="en-US"/>
            </a:br>
            <a:endParaRPr/>
          </a:p>
          <a:p>
            <a:pPr marL="457200" lvl="0" indent="-331470" algn="l" rtl="0">
              <a:spcBef>
                <a:spcPts val="0"/>
              </a:spcBef>
              <a:spcAft>
                <a:spcPts val="0"/>
              </a:spcAft>
              <a:buSzPts val="1620"/>
              <a:buChar char="•"/>
            </a:pPr>
            <a:r>
              <a:rPr lang="en-US"/>
              <a:t>Fix a long-reported bug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/>
              <a:t> function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#13</a:t>
            </a:r>
            <a:endParaRPr/>
          </a:p>
          <a:p>
            <a:pPr marL="0" lvl="0" indent="0" algn="l" rtl="0">
              <a:spcBef>
                <a:spcPts val="127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7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d278302f62_0_5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500" cy="308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E044F-16AB-EED8-9033-1FAC0CB0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88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12196</TotalTime>
  <Words>369</Words>
  <Application>Microsoft Office PowerPoint</Application>
  <PresentationFormat>宽屏</PresentationFormat>
  <Paragraphs>96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Agency FB</vt:lpstr>
      <vt:lpstr>Arial</vt:lpstr>
      <vt:lpstr>Arial Narrow</vt:lpstr>
      <vt:lpstr>Calibri</vt:lpstr>
      <vt:lpstr>Calibri Light</vt:lpstr>
      <vt:lpstr>Consolas</vt:lpstr>
      <vt:lpstr>Courier New</vt:lpstr>
      <vt:lpstr>Office 主题​​</vt:lpstr>
      <vt:lpstr>PULP Code</vt:lpstr>
      <vt:lpstr>SoftHier Progress Update</vt:lpstr>
      <vt:lpstr>PowerPoint 演示文稿</vt:lpstr>
      <vt:lpstr>PowerPoint 演示文稿</vt:lpstr>
      <vt:lpstr>PowerPoint 演示文稿</vt:lpstr>
      <vt:lpstr>iDMA RTL</vt:lpstr>
      <vt:lpstr>SoftHier Progress Update</vt:lpstr>
      <vt:lpstr>Snitch Runtime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 Zhang</dc:creator>
  <cp:lastModifiedBy>Zhang  Chi</cp:lastModifiedBy>
  <cp:revision>109</cp:revision>
  <dcterms:created xsi:type="dcterms:W3CDTF">2023-03-05T10:39:52Z</dcterms:created>
  <dcterms:modified xsi:type="dcterms:W3CDTF">2024-05-06T07:54:23Z</dcterms:modified>
</cp:coreProperties>
</file>