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6"/>
  </p:notesMasterIdLst>
  <p:sldIdLst>
    <p:sldId id="256" r:id="rId3"/>
    <p:sldId id="257" r:id="rId4"/>
    <p:sldId id="269" r:id="rId5"/>
    <p:sldId id="420" r:id="rId6"/>
    <p:sldId id="421" r:id="rId7"/>
    <p:sldId id="422" r:id="rId8"/>
    <p:sldId id="423" r:id="rId9"/>
    <p:sldId id="424" r:id="rId10"/>
    <p:sldId id="274" r:id="rId11"/>
    <p:sldId id="271" r:id="rId12"/>
    <p:sldId id="272" r:id="rId13"/>
    <p:sldId id="273" r:id="rId14"/>
    <p:sldId id="270" r:id="rId15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65A6A1-EB45-4525-89A6-CB3BD430D531}">
          <p14:sldIdLst>
            <p14:sldId id="256"/>
            <p14:sldId id="257"/>
            <p14:sldId id="269"/>
            <p14:sldId id="420"/>
            <p14:sldId id="421"/>
            <p14:sldId id="422"/>
            <p14:sldId id="423"/>
            <p14:sldId id="424"/>
            <p14:sldId id="274"/>
            <p14:sldId id="271"/>
            <p14:sldId id="272"/>
            <p14:sldId id="27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F3602-E09C-4FB3-88FD-0AF07CCC1424}">
  <a:tblStyle styleId="{90EF3602-E09C-4FB3-88FD-0AF07CCC1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/>
    <p:restoredTop sz="94658"/>
  </p:normalViewPr>
  <p:slideViewPr>
    <p:cSldViewPr snapToGrid="0">
      <p:cViewPr varScale="1">
        <p:scale>
          <a:sx n="144" d="100"/>
          <a:sy n="144" d="100"/>
        </p:scale>
        <p:origin x="192" y="4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ca6226cd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9ca6226cd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ca6226cd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39ca6226cd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db98cd77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33adb98cd7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860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823465" y="163205"/>
            <a:ext cx="1581805" cy="342091"/>
            <a:chOff x="3645356" y="188193"/>
            <a:chExt cx="5677387" cy="122780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/>
          <p:nvPr/>
        </p:nvSpPr>
        <p:spPr>
          <a:xfrm>
            <a:off x="5653737" y="1653177"/>
            <a:ext cx="3490273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17" y="212211"/>
            <a:ext cx="1325875" cy="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86116" y="2336781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9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6114" y="1391112"/>
            <a:ext cx="8000670" cy="85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 rot="2700024">
            <a:off x="7461825" y="2614213"/>
            <a:ext cx="1213073" cy="1213073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2700024">
            <a:off x="7104894" y="2891492"/>
            <a:ext cx="646325" cy="662609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1348" y="2434954"/>
            <a:ext cx="1836547" cy="15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5899" y="4503916"/>
            <a:ext cx="260270" cy="22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A picture containing ax, vector graphics, tool&#10;&#10;Description automatically generated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2972" y="4258967"/>
            <a:ext cx="223066" cy="18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6373" y="4781048"/>
            <a:ext cx="256264" cy="17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49019" y="4480217"/>
            <a:ext cx="165735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7360145" y="4233920"/>
            <a:ext cx="1246228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6573889" y="4726513"/>
            <a:ext cx="203248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>
            <a:off x="286115" y="4412057"/>
            <a:ext cx="4538560" cy="5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 sz="110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86116" y="291366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</a:defRPr>
            </a:lvl1pPr>
            <a:lvl2pPr lvl="1">
              <a:buNone/>
              <a:defRPr sz="1300">
                <a:solidFill>
                  <a:schemeClr val="accent3"/>
                </a:solidFill>
              </a:defRPr>
            </a:lvl2pPr>
            <a:lvl3pPr lvl="2">
              <a:buNone/>
              <a:defRPr sz="1300">
                <a:solidFill>
                  <a:schemeClr val="accent3"/>
                </a:solidFill>
              </a:defRPr>
            </a:lvl3pPr>
            <a:lvl4pPr lvl="3">
              <a:buNone/>
              <a:defRPr sz="1300">
                <a:solidFill>
                  <a:schemeClr val="accent3"/>
                </a:solidFill>
              </a:defRPr>
            </a:lvl4pPr>
            <a:lvl5pPr lvl="4">
              <a:buNone/>
              <a:defRPr sz="1300">
                <a:solidFill>
                  <a:schemeClr val="accent3"/>
                </a:solidFill>
              </a:defRPr>
            </a:lvl5pPr>
            <a:lvl6pPr lvl="5">
              <a:buNone/>
              <a:defRPr sz="1300">
                <a:solidFill>
                  <a:schemeClr val="accent3"/>
                </a:solidFill>
              </a:defRPr>
            </a:lvl6pPr>
            <a:lvl7pPr lvl="6">
              <a:buNone/>
              <a:defRPr sz="1300">
                <a:solidFill>
                  <a:schemeClr val="accent3"/>
                </a:solidFill>
              </a:defRPr>
            </a:lvl7pPr>
            <a:lvl8pPr lvl="7">
              <a:buNone/>
              <a:defRPr sz="1300">
                <a:solidFill>
                  <a:schemeClr val="accent3"/>
                </a:solidFill>
              </a:defRPr>
            </a:lvl8pPr>
            <a:lvl9pPr lvl="8">
              <a:buNone/>
              <a:defRPr sz="13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by-side">
  <p:cSld name="Two-by-s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237713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lus two">
  <p:cSld name="One plus tw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8000670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237378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4237713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-Thick">
  <p:cSld name="Thin-Thic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94760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237378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ck-Thin">
  <p:cSld name="Thick-Thi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380666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y-side">
  <p:cSld name="3-by-s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454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959060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567357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box">
  <p:cSld name="4-box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763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241101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240763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4241101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ackground">
  <p:cSld name="Title 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ly">
  <p:cSld name="Backgroun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48938" y="3922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Background">
  <p:cSld name="No 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Body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244839" y="284195"/>
            <a:ext cx="8000672" cy="4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53" name="Google Shape;153;p27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55" name="Google Shape;155;p27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White">
  <p:cSld name="Empty White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Black">
  <p:cSld name="Empty Black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+ Q&amp;A">
  <p:cSld name="Thank you + Q&amp;A">
    <p:bg>
      <p:bgPr>
        <a:solidFill>
          <a:srgbClr val="B4B4B6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532192" y="1567205"/>
            <a:ext cx="2474929" cy="6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 i="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  <p:sp>
        <p:nvSpPr>
          <p:cNvPr id="174" name="Google Shape;174;p31"/>
          <p:cNvSpPr/>
          <p:nvPr/>
        </p:nvSpPr>
        <p:spPr>
          <a:xfrm>
            <a:off x="5152847" y="1180109"/>
            <a:ext cx="2574971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72575" tIns="72575" rIns="72575" bIns="72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545468" y="1591635"/>
            <a:ext cx="1160552" cy="61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>
                <a:solidFill>
                  <a:srgbClr val="B4B4B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255518" y="5"/>
            <a:ext cx="888498" cy="888486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7378" y="74351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613176" y="372158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 rot="2700024">
            <a:off x="8314439" y="285449"/>
            <a:ext cx="284473" cy="28447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/>
          <p:nvPr/>
        </p:nvSpPr>
        <p:spPr>
          <a:xfrm rot="2700024">
            <a:off x="8466252" y="172389"/>
            <a:ext cx="510593" cy="51059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290" y="111860"/>
            <a:ext cx="736049" cy="6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78" y="4887852"/>
            <a:ext cx="877914" cy="146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218693" y="4855937"/>
            <a:ext cx="1063846" cy="230074"/>
            <a:chOff x="3645356" y="188193"/>
            <a:chExt cx="5677387" cy="122780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86116" y="2364675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Integrated Systems Laboratory (ETH Zürich)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6114" y="1533984"/>
            <a:ext cx="8000670" cy="83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QuantSparse 3D Biweekly 2025-03-25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286116" y="295254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Bowen Wang</a:t>
            </a:r>
            <a:r>
              <a:rPr lang="en">
                <a:solidFill>
                  <a:srgbClr val="168638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bowwang@iis.ee.ethz.ch</a:t>
            </a:r>
            <a:br>
              <a:rPr lang="en" b="1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latin typeface="Calibri"/>
                <a:ea typeface="Calibri"/>
                <a:cs typeface="Calibri"/>
                <a:sym typeface="Calibri"/>
              </a:rPr>
              <a:t>Paul Scheffler</a:t>
            </a: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paulsc@iis.ee.ethz.ch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Luca Benini</a:t>
            </a:r>
            <a:r>
              <a:rPr lang="en" b="1"/>
              <a:t>             </a:t>
            </a:r>
            <a:r>
              <a:rPr lang="en">
                <a:solidFill>
                  <a:schemeClr val="dk1"/>
                </a:solidFill>
              </a:rPr>
              <a:t>lbenini@iis.ee.ethz.ch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Quantized Groups &amp; Outlier Overlay: SpQR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5" y="742931"/>
            <a:ext cx="4696575" cy="3702070"/>
          </a:xfrm>
        </p:spPr>
        <p:txBody>
          <a:bodyPr/>
          <a:lstStyle/>
          <a:p>
            <a:r>
              <a:rPr lang="en-US" dirty="0"/>
              <a:t>Identifies multiple magnitude patterns</a:t>
            </a:r>
          </a:p>
          <a:p>
            <a:pPr lvl="1"/>
            <a:r>
              <a:rPr lang="en-US" dirty="0"/>
              <a:t>Row &amp; column (token &amp; channel)</a:t>
            </a:r>
          </a:p>
          <a:p>
            <a:pPr lvl="1"/>
            <a:r>
              <a:rPr lang="en-US" dirty="0"/>
              <a:t>Attention heads &amp; rotary embedding</a:t>
            </a:r>
          </a:p>
          <a:p>
            <a:pPr lvl="1"/>
            <a:r>
              <a:rPr lang="en-US" i="1" dirty="0"/>
              <a:t>Unstructured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Small</a:t>
            </a:r>
            <a:r>
              <a:rPr lang="en-US" dirty="0"/>
              <a:t> weight groups with </a:t>
            </a:r>
            <a:r>
              <a:rPr lang="en-US" i="1" dirty="0"/>
              <a:t>custom scales</a:t>
            </a:r>
          </a:p>
          <a:p>
            <a:pPr lvl="1"/>
            <a:r>
              <a:rPr lang="en-US" dirty="0"/>
              <a:t>Quantize ≤32-weight groups to 3-4 bit</a:t>
            </a:r>
          </a:p>
          <a:p>
            <a:pPr lvl="1"/>
            <a:r>
              <a:rPr lang="en-US" dirty="0"/>
              <a:t>Add two-level quantization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&lt;1% unstructured outlier overlay</a:t>
            </a:r>
          </a:p>
          <a:p>
            <a:pPr lvl="1"/>
            <a:r>
              <a:rPr lang="en-US" dirty="0"/>
              <a:t>Full FP16 precision, stored in CSR (indexed)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Notably lower perplexity vs. 4-bit SoA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0168" y="920751"/>
            <a:ext cx="3766129" cy="1569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50" y="2597314"/>
            <a:ext cx="3570247" cy="160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Compensation: SmoothQuant/+</a:t>
            </a:r>
            <a:r>
              <a:rPr lang="en-US" spc="-40" baseline="30000" dirty="0"/>
              <a:t>[2][3]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5" y="742930"/>
            <a:ext cx="4385425" cy="4143263"/>
          </a:xfrm>
        </p:spPr>
        <p:txBody>
          <a:bodyPr/>
          <a:lstStyle/>
          <a:p>
            <a:r>
              <a:rPr lang="en-US" dirty="0"/>
              <a:t>Activation outliers stable </a:t>
            </a:r>
            <a:r>
              <a:rPr lang="en-US" i="1" dirty="0"/>
              <a:t>per</a:t>
            </a:r>
            <a:r>
              <a:rPr lang="en-US" dirty="0"/>
              <a:t> </a:t>
            </a:r>
            <a:r>
              <a:rPr lang="en-US" i="1" dirty="0"/>
              <a:t>channel</a:t>
            </a:r>
          </a:p>
          <a:p>
            <a:pPr lvl="1"/>
            <a:r>
              <a:rPr lang="en-US" dirty="0"/>
              <a:t>Direct correction is not performant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Add per-channel </a:t>
            </a:r>
            <a:r>
              <a:rPr lang="en-US" i="1" dirty="0"/>
              <a:t>smoothing s </a:t>
            </a:r>
            <a:r>
              <a:rPr lang="en-US" dirty="0"/>
              <a:t>to weights,</a:t>
            </a:r>
            <a:br>
              <a:rPr lang="en-US" dirty="0"/>
            </a:br>
            <a:r>
              <a:rPr lang="en-US" dirty="0"/>
              <a:t>fuse inverse correction into prior layer</a:t>
            </a:r>
          </a:p>
          <a:p>
            <a:pPr lvl="1"/>
            <a:r>
              <a:rPr lang="en-US" dirty="0"/>
              <a:t>Balance </a:t>
            </a:r>
            <a:r>
              <a:rPr lang="en-US" i="1" dirty="0"/>
              <a:t>s </a:t>
            </a:r>
            <a:r>
              <a:rPr lang="en-US" dirty="0"/>
              <a:t>between ideal </a:t>
            </a:r>
            <a:r>
              <a:rPr lang="en-US" i="1" dirty="0"/>
              <a:t>weight</a:t>
            </a:r>
            <a:r>
              <a:rPr lang="en-US" dirty="0"/>
              <a:t> and </a:t>
            </a:r>
            <a:r>
              <a:rPr lang="en-US" i="1" dirty="0"/>
              <a:t>activation</a:t>
            </a:r>
            <a:r>
              <a:rPr lang="en-US" dirty="0"/>
              <a:t> outlier compensation</a:t>
            </a:r>
          </a:p>
          <a:p>
            <a:r>
              <a:rPr lang="en-US" dirty="0"/>
              <a:t>SmoothQuant</a:t>
            </a:r>
            <a:r>
              <a:rPr lang="en-US" spc="-40" baseline="30000" dirty="0"/>
              <a:t>[2]</a:t>
            </a:r>
            <a:r>
              <a:rPr lang="en-US" dirty="0"/>
              <a:t>: W8A8</a:t>
            </a:r>
          </a:p>
          <a:p>
            <a:pPr lvl="1"/>
            <a:r>
              <a:rPr lang="en-US" dirty="0"/>
              <a:t>Uses efficient symmetric kernel </a:t>
            </a:r>
            <a:r>
              <a:rPr lang="en-US" dirty="0">
                <a:sym typeface="Wingdings" panose="05000000000000000000" pitchFamily="2" charset="2"/>
              </a:rPr>
              <a:t> fast</a:t>
            </a:r>
            <a:endParaRPr lang="en-US" dirty="0"/>
          </a:p>
          <a:p>
            <a:pPr lvl="1"/>
            <a:r>
              <a:rPr lang="en-US" dirty="0"/>
              <a:t>Minimal accuracy degradation vs. FP16</a:t>
            </a:r>
          </a:p>
          <a:p>
            <a:pPr lvl="1"/>
            <a:r>
              <a:rPr lang="en-US" dirty="0"/>
              <a:t>Scales well to large models (175B)</a:t>
            </a:r>
          </a:p>
          <a:p>
            <a:pPr>
              <a:tabLst>
                <a:tab pos="2867025" algn="l"/>
              </a:tabLst>
            </a:pPr>
            <a:r>
              <a:rPr lang="en-US" dirty="0"/>
              <a:t>SmoothQuant+</a:t>
            </a:r>
            <a:r>
              <a:rPr lang="en-US" spc="-40" baseline="30000" dirty="0"/>
              <a:t>[3]</a:t>
            </a:r>
            <a:r>
              <a:rPr lang="en-US" dirty="0"/>
              <a:t>: scales to </a:t>
            </a:r>
            <a:r>
              <a:rPr lang="en-US" i="1" dirty="0"/>
              <a:t>W4</a:t>
            </a:r>
            <a:r>
              <a:rPr lang="en-US" dirty="0"/>
              <a:t>A16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grpSp>
        <p:nvGrpSpPr>
          <p:cNvPr id="8" name="Group 7"/>
          <p:cNvGrpSpPr/>
          <p:nvPr/>
        </p:nvGrpSpPr>
        <p:grpSpPr>
          <a:xfrm>
            <a:off x="4886863" y="1146244"/>
            <a:ext cx="3836778" cy="1650503"/>
            <a:chOff x="4886863" y="1060519"/>
            <a:chExt cx="3836778" cy="165050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86863" y="1360617"/>
              <a:ext cx="3836778" cy="135040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40447" y="1060519"/>
              <a:ext cx="2121930" cy="192357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001412" y="2531889"/>
              <a:ext cx="1722229" cy="12754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18" y="2966697"/>
            <a:ext cx="3069681" cy="17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Shared Scales: AMXFP4</a:t>
            </a:r>
            <a:r>
              <a:rPr lang="en-US" baseline="30000" dirty="0"/>
              <a:t>[4]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5" y="742930"/>
            <a:ext cx="3987990" cy="4143263"/>
          </a:xfrm>
        </p:spPr>
        <p:txBody>
          <a:bodyPr/>
          <a:lstStyle/>
          <a:p>
            <a:r>
              <a:rPr lang="en-US" dirty="0"/>
              <a:t>MX accuracy degrades past ~FP6</a:t>
            </a:r>
          </a:p>
          <a:p>
            <a:pPr lvl="1"/>
            <a:r>
              <a:rPr lang="en-US" dirty="0"/>
              <a:t>Rotation &amp; small groups insufficient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Issue: shared scales cannot encode</a:t>
            </a:r>
            <a:br>
              <a:rPr lang="en-US" dirty="0"/>
            </a:br>
            <a:r>
              <a:rPr lang="en-US" i="1" dirty="0"/>
              <a:t>nonzero group mean</a:t>
            </a:r>
            <a:r>
              <a:rPr lang="en-US" dirty="0"/>
              <a:t>, only elements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Idea: Per-sign </a:t>
            </a:r>
            <a:r>
              <a:rPr lang="en-US" i="1" dirty="0"/>
              <a:t>asymmetric</a:t>
            </a:r>
            <a:r>
              <a:rPr lang="en-US" dirty="0"/>
              <a:t> scales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One for +ve, one for –ve weights</a:t>
            </a:r>
          </a:p>
          <a:p>
            <a:pPr lvl="1"/>
            <a:r>
              <a:rPr lang="en-US" i="1" dirty="0"/>
              <a:t>AMXFP4-FP8</a:t>
            </a:r>
            <a:r>
              <a:rPr lang="en-US" dirty="0"/>
              <a:t>: asymm. FP8 scales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~10% compute area overhead</a:t>
            </a:r>
          </a:p>
          <a:p>
            <a:r>
              <a:rPr lang="en-US" dirty="0">
                <a:sym typeface="Wingdings" panose="05000000000000000000" pitchFamily="2" charset="2"/>
              </a:rPr>
              <a:t>Much closer to FP16 baseline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than SoA methods at 4 bit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Direct cast, no calibration!</a:t>
            </a:r>
          </a:p>
          <a:p>
            <a:pPr lvl="1">
              <a:tabLst>
                <a:tab pos="1341438" algn="l"/>
              </a:tabLst>
            </a:pPr>
            <a:r>
              <a:rPr lang="en-US" dirty="0">
                <a:sym typeface="Wingdings" panose="05000000000000000000" pitchFamily="2" charset="2"/>
              </a:rPr>
              <a:t>Still needs smaller groups (e.g. 32)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pSp>
        <p:nvGrpSpPr>
          <p:cNvPr id="10" name="Group 9"/>
          <p:cNvGrpSpPr/>
          <p:nvPr/>
        </p:nvGrpSpPr>
        <p:grpSpPr>
          <a:xfrm>
            <a:off x="4481673" y="1020449"/>
            <a:ext cx="4178117" cy="1391292"/>
            <a:chOff x="4615275" y="1057918"/>
            <a:chExt cx="3953075" cy="13163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5275" y="1057918"/>
              <a:ext cx="3817973" cy="1316354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7676810" y="1057918"/>
              <a:ext cx="891540" cy="990600"/>
            </a:xfrm>
            <a:prstGeom prst="ellipse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70713" y="2804159"/>
            <a:ext cx="4289079" cy="1466235"/>
            <a:chOff x="4470713" y="2804159"/>
            <a:chExt cx="4289079" cy="146623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0713" y="2804159"/>
              <a:ext cx="4120497" cy="146623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777541" y="3002364"/>
              <a:ext cx="1722229" cy="12754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77541" y="4097097"/>
              <a:ext cx="1722229" cy="12754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rved Down Arrow 12"/>
            <p:cNvSpPr/>
            <p:nvPr/>
          </p:nvSpPr>
          <p:spPr>
            <a:xfrm rot="5400000">
              <a:off x="8067760" y="3524995"/>
              <a:ext cx="1158510" cy="22555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774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211099" y="167600"/>
            <a:ext cx="8000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314275" y="873850"/>
            <a:ext cx="85545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 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Dettmers et al., "</a:t>
            </a:r>
            <a:r>
              <a:rPr lang="en-US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SPQR: A sparse-quantized representation for near-lossless LLM weight compression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 arXiv:2306.03078 (2023).</a:t>
            </a:r>
          </a:p>
          <a:p>
            <a:pPr lvl="0"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 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G. Xiao et al., 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"SmoothQuant: Accurate and Efficient Post-Training Quantization for Large Language Models." arXiv:2211.10438 (2022).</a:t>
            </a:r>
          </a:p>
          <a:p>
            <a:pPr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 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Pan et al., 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"SmoothQuant+: Accurate and Efficient 4-bit Post-Training Weight Quantization for LLM." arXiv:2312.03788 (2023).</a:t>
            </a:r>
          </a:p>
          <a:p>
            <a:pPr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 </a:t>
            </a:r>
            <a:r>
              <a:rPr lang="en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Lee et al., 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"AMXFP4: Taming Activation Outliers with Asymmetric Microscaling Floating-Point for 4-bit LLM Inference." arXiv:2411.09909 (2024).</a:t>
            </a:r>
            <a:endParaRPr lang="en" sz="1100" spc="-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 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 Liu et al., 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"LLM-FP4: 4-Bit Floating-Point Quantized Transformers.“ arXiv:2310.16836 (2023).</a:t>
            </a:r>
          </a:p>
          <a:p>
            <a:pPr>
              <a:lnSpc>
                <a:spcPct val="150000"/>
              </a:lnSpc>
            </a:pPr>
            <a:r>
              <a:rPr lang="en-US" sz="1100" b="1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 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Wilkinson, "An initial evaluation of arm’s scalable matrix extension." IEEE/ACM PMBS (2022).</a:t>
            </a:r>
          </a:p>
          <a:p>
            <a:pPr>
              <a:lnSpc>
                <a:spcPct val="150000"/>
              </a:lnSpc>
            </a:pPr>
            <a:r>
              <a:rPr lang="en-US" sz="1100" b="1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 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H. Kim et al., "Exploiting intel® advanced matrix extensions (</a:t>
            </a:r>
            <a:r>
              <a:rPr lang="en-US" sz="1100" spc="-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amx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large language model inference." IEEE CAL (2024).</a:t>
            </a:r>
          </a:p>
          <a:p>
            <a:pPr>
              <a:lnSpc>
                <a:spcPct val="150000"/>
              </a:lnSpc>
            </a:pPr>
            <a:r>
              <a:rPr lang="en-US" sz="1100" b="1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  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P. L. de Carvalho., "Compiling for the IBM matrix engine for enterprise workloads." IEEE Micro 42.5 (2022): 34-40.</a:t>
            </a:r>
          </a:p>
          <a:p>
            <a:pPr>
              <a:lnSpc>
                <a:spcPct val="150000"/>
              </a:lnSpc>
            </a:pPr>
            <a:r>
              <a:rPr lang="en-US" sz="1100" b="1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 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M. </a:t>
            </a:r>
            <a:r>
              <a:rPr lang="en-US" sz="1100" spc="-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Perotti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et al., "</a:t>
            </a:r>
            <a:r>
              <a:rPr lang="en-US" sz="1100" spc="-2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Spatz</a:t>
            </a:r>
            <a:r>
              <a:rPr lang="en-US" sz="1100" spc="-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Clustering Compact RISC-V-Based Vector Units to Maximize Computing Efficiency." arXiv:2309.10137 (2025).</a:t>
            </a:r>
            <a:endParaRPr lang="en-US" sz="1100" b="1" spc="-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1100" b="1" spc="-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1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Hardware Architecture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Choosing a compute unit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Implementation status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Literature Review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Low-Precision LLM Quantization</a:t>
            </a:r>
            <a:endParaRPr dirty="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Architecture – Compute Unit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5" y="742930"/>
            <a:ext cx="5304684" cy="4051707"/>
          </a:xfrm>
        </p:spPr>
        <p:txBody>
          <a:bodyPr/>
          <a:lstStyle/>
          <a:p>
            <a:r>
              <a:rPr lang="en-US" dirty="0"/>
              <a:t>Two scales to consider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performance and energy cost</a:t>
            </a:r>
          </a:p>
          <a:p>
            <a:pPr lvl="1"/>
            <a:r>
              <a:rPr lang="en-US" b="1" dirty="0"/>
              <a:t>Flexibility</a:t>
            </a:r>
            <a:r>
              <a:rPr lang="en-US" dirty="0"/>
              <a:t>: adaptability to ML workloads</a:t>
            </a:r>
          </a:p>
          <a:p>
            <a:r>
              <a:rPr lang="en-US" dirty="0"/>
              <a:t>Matrix engine</a:t>
            </a:r>
          </a:p>
          <a:p>
            <a:pPr lvl="1"/>
            <a:r>
              <a:rPr lang="en-US" dirty="0"/>
              <a:t>Built for high-throughput dense matrix operations </a:t>
            </a:r>
          </a:p>
          <a:p>
            <a:pPr marL="596900" lvl="1" indent="0">
              <a:buNone/>
            </a:pPr>
            <a:r>
              <a:rPr lang="en-US" dirty="0">
                <a:sym typeface="Wingdings" pitchFamily="2" charset="2"/>
              </a:rPr>
              <a:t>       best </a:t>
            </a:r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energy efficiency </a:t>
            </a:r>
            <a:r>
              <a:rPr lang="en-US" dirty="0">
                <a:sym typeface="Wingdings" pitchFamily="2" charset="2"/>
              </a:rPr>
              <a:t>for matrix-heavy workloads</a:t>
            </a:r>
            <a:endParaRPr lang="en-US" dirty="0"/>
          </a:p>
          <a:p>
            <a:pPr lvl="1"/>
            <a:r>
              <a:rPr lang="en-US" dirty="0"/>
              <a:t>Non-matrix operations, e.g. row activation sparsity, </a:t>
            </a:r>
            <a:r>
              <a:rPr lang="en-US" altLang="zh-CN" dirty="0">
                <a:sym typeface="Wingdings" pitchFamily="2" charset="2"/>
              </a:rPr>
              <a:t> are prone to </a:t>
            </a:r>
            <a:r>
              <a:rPr lang="en-US" altLang="zh-CN" b="1" dirty="0">
                <a:solidFill>
                  <a:schemeClr val="accent1"/>
                </a:solidFill>
                <a:sym typeface="Wingdings" pitchFamily="2" charset="2"/>
              </a:rPr>
              <a:t>underutilization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Scalar core</a:t>
            </a:r>
          </a:p>
          <a:p>
            <a:pPr lvl="1"/>
            <a:r>
              <a:rPr lang="en-US" dirty="0"/>
              <a:t>For sequential processing and complex control flow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1"/>
                </a:solidFill>
                <a:sym typeface="Wingdings" pitchFamily="2" charset="2"/>
              </a:rPr>
              <a:t>lower throughput and less energy efficient</a:t>
            </a:r>
          </a:p>
          <a:p>
            <a:pPr lvl="1"/>
            <a:r>
              <a:rPr lang="en-US" dirty="0">
                <a:sym typeface="Wingdings" pitchFamily="2" charset="2"/>
              </a:rPr>
              <a:t>Best mapping </a:t>
            </a:r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flexibility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70F455C5-F2E4-AA71-E4CD-B792AC74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782" y="742930"/>
            <a:ext cx="2969008" cy="383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32BA-AAA0-FDE2-9F04-74770ADAB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BFE2C0AE-BCE1-F079-D58D-D29C9414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45" y="658336"/>
            <a:ext cx="3080761" cy="40805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473DA-A2AE-79F7-9713-31C6112E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Efficiency and Flexibility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56EB8-56EB-9182-925F-A368AD8C7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5" y="742930"/>
            <a:ext cx="5304684" cy="4051707"/>
          </a:xfrm>
        </p:spPr>
        <p:txBody>
          <a:bodyPr/>
          <a:lstStyle/>
          <a:p>
            <a:r>
              <a:rPr lang="en-US" dirty="0"/>
              <a:t>Vector engine</a:t>
            </a:r>
          </a:p>
          <a:p>
            <a:pPr lvl="1"/>
            <a:r>
              <a:rPr lang="en-US" dirty="0"/>
              <a:t>Computation speedup on vectorizable operations </a:t>
            </a:r>
          </a:p>
          <a:p>
            <a:pPr marL="596900" lvl="1" indent="0">
              <a:buNone/>
            </a:pPr>
            <a:r>
              <a:rPr lang="en-US" dirty="0">
                <a:sym typeface="Wingdings" pitchFamily="2" charset="2"/>
              </a:rPr>
              <a:t>       </a:t>
            </a:r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improved energy efficiency </a:t>
            </a:r>
            <a:r>
              <a:rPr lang="en-US" dirty="0">
                <a:sym typeface="Wingdings" pitchFamily="2" charset="2"/>
              </a:rPr>
              <a:t>w.r.t scalar cores</a:t>
            </a:r>
          </a:p>
          <a:p>
            <a:pPr lvl="1"/>
            <a:r>
              <a:rPr lang="en-US" dirty="0"/>
              <a:t>Compatible with vector-level operations and multi-granularity sparsity (structured and indexed)</a:t>
            </a:r>
          </a:p>
          <a:p>
            <a:r>
              <a:rPr lang="en-US" dirty="0"/>
              <a:t>+ Matrix ISA extensions</a:t>
            </a:r>
          </a:p>
          <a:p>
            <a:pPr lvl="1"/>
            <a:r>
              <a:rPr lang="en-US" dirty="0"/>
              <a:t>Arm SME</a:t>
            </a:r>
            <a:r>
              <a:rPr lang="en-US" baseline="30000" dirty="0"/>
              <a:t>[6]</a:t>
            </a:r>
            <a:r>
              <a:rPr lang="en-US" dirty="0"/>
              <a:t>, Intel AMX</a:t>
            </a:r>
            <a:r>
              <a:rPr lang="en-US" altLang="zh-CN" baseline="30000" dirty="0"/>
              <a:t>[7]</a:t>
            </a:r>
            <a:r>
              <a:rPr lang="en-US" dirty="0"/>
              <a:t>, and IBM MMA</a:t>
            </a:r>
            <a:r>
              <a:rPr lang="en-US" altLang="zh-CN" baseline="30000" dirty="0"/>
              <a:t>[8]</a:t>
            </a:r>
          </a:p>
          <a:p>
            <a:pPr lvl="1"/>
            <a:r>
              <a:rPr lang="en-US" dirty="0"/>
              <a:t>Direct handling of matrix operations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lowering the instruction fetch and setup overhead</a:t>
            </a:r>
          </a:p>
          <a:p>
            <a:pPr lvl="1"/>
            <a:r>
              <a:rPr lang="en-US" dirty="0"/>
              <a:t>Minimizes the bandwidth demand between VRF and the VPUs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accent3"/>
                </a:solidFill>
                <a:sym typeface="Wingdings" pitchFamily="2" charset="2"/>
              </a:rPr>
              <a:t>reduced energy consumption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E171B-756A-CB08-57F3-5FF3C143E8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787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B1DB-FCA9-E7FF-5BBD-E0CE0421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9A7-8CF9-00BA-F1BA-79DB9E83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087-82C9-7CC6-F991-25F90B9E1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4" y="742930"/>
            <a:ext cx="6996287" cy="4051707"/>
          </a:xfrm>
        </p:spPr>
        <p:txBody>
          <a:bodyPr/>
          <a:lstStyle/>
          <a:p>
            <a:r>
              <a:rPr lang="en-US" dirty="0"/>
              <a:t>Multi-granularity sparsity</a:t>
            </a:r>
          </a:p>
          <a:p>
            <a:pPr lvl="1"/>
            <a:r>
              <a:rPr lang="en-US" dirty="0"/>
              <a:t>Structured sparsity (N:M, e.g. 2:4)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Vector engine</a:t>
            </a:r>
            <a:r>
              <a:rPr lang="en-US" dirty="0">
                <a:sym typeface="Wingdings" pitchFamily="2" charset="2"/>
              </a:rPr>
              <a:t>, handled in </a:t>
            </a:r>
            <a:r>
              <a:rPr lang="en-US" b="1" dirty="0">
                <a:sym typeface="Wingdings" pitchFamily="2" charset="2"/>
              </a:rPr>
              <a:t>VRF</a:t>
            </a:r>
          </a:p>
          <a:p>
            <a:pPr lvl="1"/>
            <a:r>
              <a:rPr lang="en-US" dirty="0"/>
              <a:t>Unstructured sparsity in tile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RVV gathers </a:t>
            </a:r>
            <a:r>
              <a:rPr lang="en-US" dirty="0">
                <a:sym typeface="Wingdings" pitchFamily="2" charset="2"/>
              </a:rPr>
              <a:t>on cluster L1 memory</a:t>
            </a:r>
            <a:endParaRPr lang="en-US" dirty="0"/>
          </a:p>
          <a:p>
            <a:pPr lvl="1"/>
            <a:r>
              <a:rPr lang="en-US" dirty="0"/>
              <a:t>Unstructured sparsity in NoC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ym typeface="Wingdings" pitchFamily="2" charset="2"/>
              </a:rPr>
              <a:t>Packed gathers </a:t>
            </a:r>
            <a:r>
              <a:rPr lang="en-US" dirty="0">
                <a:sym typeface="Wingdings" pitchFamily="2" charset="2"/>
              </a:rPr>
              <a:t>on HBM endpoints</a:t>
            </a:r>
            <a:endParaRPr lang="en-US" dirty="0"/>
          </a:p>
          <a:p>
            <a:r>
              <a:rPr lang="en-US" dirty="0"/>
              <a:t>Quantization</a:t>
            </a:r>
          </a:p>
          <a:p>
            <a:pPr lvl="1"/>
            <a:r>
              <a:rPr lang="en-US" dirty="0"/>
              <a:t>Customized Microscaling format handled in the </a:t>
            </a:r>
            <a:r>
              <a:rPr lang="en-US" b="1" dirty="0"/>
              <a:t>vector engine</a:t>
            </a:r>
            <a:endParaRPr lang="en-US" b="1" baseline="30000" dirty="0"/>
          </a:p>
          <a:p>
            <a:pPr lvl="1"/>
            <a:r>
              <a:rPr lang="en-US" dirty="0"/>
              <a:t>Small-group format with shared-scale minifloats and structured sparsity encoding (N:M)</a:t>
            </a:r>
          </a:p>
          <a:p>
            <a:pPr lvl="1"/>
            <a:r>
              <a:rPr lang="en-US" dirty="0"/>
              <a:t>Two-stage sparsity (N:M structured + indexed gathers) </a:t>
            </a:r>
            <a:r>
              <a:rPr lang="en-US" b="1" dirty="0"/>
              <a:t>bridges gap</a:t>
            </a:r>
            <a:r>
              <a:rPr lang="en-US" dirty="0"/>
              <a:t> between low-precision elements and wide NoC / HBM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D13F-2FD7-2CDF-5D42-6630C0341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02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ED55-6B97-F46E-9963-FD82F9345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E4FC-0D38-DB8F-25FD-E9C6F471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Engine Modeling – Where we 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7180-9A76-C5A8-1BDA-88F6C553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4" y="742930"/>
            <a:ext cx="4180114" cy="4051707"/>
          </a:xfrm>
        </p:spPr>
        <p:txBody>
          <a:bodyPr/>
          <a:lstStyle/>
          <a:p>
            <a:r>
              <a:rPr lang="en-US" dirty="0"/>
              <a:t>Preliminary Spatz</a:t>
            </a:r>
            <a:r>
              <a:rPr lang="en-US" baseline="30000" dirty="0"/>
              <a:t>[9] </a:t>
            </a:r>
            <a:r>
              <a:rPr lang="en-US" dirty="0"/>
              <a:t>model</a:t>
            </a:r>
          </a:p>
          <a:p>
            <a:pPr lvl="1"/>
            <a:r>
              <a:rPr lang="en-US" altLang="zh-CN" dirty="0"/>
              <a:t>32-bit memory interface</a:t>
            </a:r>
          </a:p>
          <a:p>
            <a:pPr lvl="1"/>
            <a:r>
              <a:rPr lang="en-US" altLang="zh-CN" dirty="0"/>
              <a:t>RV32 vector extension (RVV) support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F7054-2B5E-E4D4-087F-C826C1C91E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30957A55-F28B-F6AB-A63C-11C0F0FE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824"/>
            <a:ext cx="4180114" cy="20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7538-155A-02F6-9EA0-A7085F0B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AD3E3CA5-EE3F-EFC9-E565-94516822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824"/>
            <a:ext cx="4180114" cy="2049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5EE03E-A72F-FED7-53D9-3502BFD0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Engine Modeling – What we need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71EC3-D8C3-2BA4-BCFF-F1DFDFB8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3" y="742931"/>
            <a:ext cx="4453897" cy="281925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Preliminary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Spatz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[9]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32-bit memory interface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RV32 vector extension (RVV) support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Upgraded Spatz model</a:t>
            </a:r>
          </a:p>
          <a:p>
            <a:pPr lvl="1"/>
            <a:r>
              <a:rPr lang="en-US" dirty="0"/>
              <a:t>64-bit memory interface</a:t>
            </a:r>
          </a:p>
          <a:p>
            <a:pPr lvl="1"/>
            <a:r>
              <a:rPr lang="en-US" dirty="0"/>
              <a:t>ISA extension on sparsity handling</a:t>
            </a:r>
          </a:p>
          <a:p>
            <a:pPr lvl="1"/>
            <a:r>
              <a:rPr lang="en-US" dirty="0"/>
              <a:t>ISA extension on Microscaling (MX) 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95CA0-7678-B8E3-2C52-469BCF02B3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F28126-FF11-AEAD-58E3-7C1FCDC1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6061" y="1645824"/>
            <a:ext cx="4171990" cy="204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1D1E5-8AE1-7C5A-895A-8B54A60E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424DD484-8363-FA16-D98F-76FE94B4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824"/>
            <a:ext cx="4180114" cy="2049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AC41F-FF31-81F8-0C5E-87041137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Engine Modeling – What we need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F06CB-DE6B-3DA4-99B6-636B36622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3" y="742931"/>
            <a:ext cx="4453897" cy="2819254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Preliminary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Spatz</a:t>
            </a:r>
            <a:r>
              <a:rPr lang="en-US" baseline="30000" dirty="0">
                <a:solidFill>
                  <a:schemeClr val="bg1">
                    <a:lumMod val="75000"/>
                  </a:schemeClr>
                </a:solidFill>
              </a:rPr>
              <a:t>[9]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model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32-bit memory interface</a:t>
            </a:r>
          </a:p>
          <a:p>
            <a:pPr lvl="1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RV32 vector extension (RVV) support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/>
              <a:t>Upgraded Spatz model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64-bit memory interface</a:t>
            </a:r>
          </a:p>
          <a:p>
            <a:pPr lvl="1"/>
            <a:r>
              <a:rPr lang="en-US" dirty="0"/>
              <a:t>ISA extension on sparsity handling</a:t>
            </a:r>
          </a:p>
          <a:p>
            <a:pPr lvl="1"/>
            <a:r>
              <a:rPr lang="en-US" dirty="0"/>
              <a:t>ISA extension on Microscaling (MX) 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CFECD-2445-B37B-BD7F-D22F2D0398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61D5FA-F1B8-2E22-FD8B-28569F02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6061" y="1645824"/>
            <a:ext cx="4171990" cy="2049075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1B5C04-8B91-4B26-ED9D-6A69334742E1}"/>
              </a:ext>
            </a:extLst>
          </p:cNvPr>
          <p:cNvSpPr txBox="1">
            <a:spLocks/>
          </p:cNvSpPr>
          <p:nvPr/>
        </p:nvSpPr>
        <p:spPr>
          <a:xfrm>
            <a:off x="237372" y="3410175"/>
            <a:ext cx="5869230" cy="1302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Implementation status</a:t>
            </a:r>
          </a:p>
          <a:p>
            <a:pPr lvl="1"/>
            <a:r>
              <a:rPr lang="en-US" b="1" dirty="0"/>
              <a:t>(In progress) </a:t>
            </a:r>
            <a:r>
              <a:rPr lang="en-US" dirty="0"/>
              <a:t>Spatz GVSoC model 64-bit memory interface</a:t>
            </a:r>
          </a:p>
          <a:p>
            <a:pPr lvl="1"/>
            <a:r>
              <a:rPr lang="en-US" b="1" dirty="0"/>
              <a:t>(In progress) </a:t>
            </a:r>
            <a:r>
              <a:rPr lang="en-US" dirty="0"/>
              <a:t>A student project on RTL implementation of Spatz 2:4 sparsity handling with RVV ISA extension </a:t>
            </a:r>
          </a:p>
        </p:txBody>
      </p:sp>
    </p:spTree>
    <p:extLst>
      <p:ext uri="{BB962C8B-B14F-4D97-AF65-F5344CB8AC3E}">
        <p14:creationId xmlns:p14="http://schemas.microsoft.com/office/powerpoint/2010/main" val="115136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4F92-F1B6-CD71-C191-23A0EC54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3A87-7203-17A7-EBF6-8123DAE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 Low-Precision LLM Quantization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1371-8535-410B-E469-76D6ED276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5" y="742930"/>
            <a:ext cx="4817225" cy="4143263"/>
          </a:xfrm>
        </p:spPr>
        <p:txBody>
          <a:bodyPr/>
          <a:lstStyle/>
          <a:p>
            <a:r>
              <a:rPr lang="en-US" dirty="0"/>
              <a:t>Quantization-aware training </a:t>
            </a:r>
            <a:r>
              <a:rPr lang="en-US" i="1" dirty="0"/>
              <a:t>prohibitive</a:t>
            </a:r>
          </a:p>
          <a:p>
            <a:pPr lvl="1"/>
            <a:r>
              <a:rPr lang="en-US" dirty="0"/>
              <a:t>Massive training effort (billions of weights)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Focus on post-training quantization (PTQ)</a:t>
            </a:r>
          </a:p>
          <a:p>
            <a:r>
              <a:rPr lang="en-US" dirty="0"/>
              <a:t>Challenge: </a:t>
            </a:r>
            <a:r>
              <a:rPr lang="en-US" i="1" dirty="0"/>
              <a:t>outliers </a:t>
            </a:r>
            <a:r>
              <a:rPr lang="en-US" dirty="0"/>
              <a:t>in hidden activations</a:t>
            </a:r>
          </a:p>
          <a:p>
            <a:pPr lvl="1"/>
            <a:r>
              <a:rPr lang="en-US" dirty="0"/>
              <a:t>Strong channel-wise spikes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1347788" algn="l"/>
              </a:tabLst>
            </a:pPr>
            <a:r>
              <a:rPr lang="en-US" dirty="0"/>
              <a:t>Naïve magnitude-based quantization </a:t>
            </a:r>
            <a:br>
              <a:rPr lang="en-US" dirty="0"/>
            </a:br>
            <a:r>
              <a:rPr lang="en-US" dirty="0"/>
              <a:t>strongly degrades past ~8-bit weights</a:t>
            </a:r>
            <a:r>
              <a:rPr lang="en-US" baseline="30000" dirty="0"/>
              <a:t>[2]</a:t>
            </a:r>
          </a:p>
          <a:p>
            <a:r>
              <a:rPr lang="en-US" dirty="0"/>
              <a:t>Prominent low-precision approaches:</a:t>
            </a:r>
          </a:p>
          <a:p>
            <a:pPr lvl="1"/>
            <a:r>
              <a:rPr lang="en-US" dirty="0"/>
              <a:t>Quant. groups &amp; outlier overlay (e.g. </a:t>
            </a:r>
            <a:r>
              <a:rPr lang="en-US" i="1" dirty="0"/>
              <a:t>SpQR</a:t>
            </a:r>
            <a:r>
              <a:rPr lang="en-US" baseline="30000" dirty="0"/>
              <a:t>[1]</a:t>
            </a:r>
            <a:r>
              <a:rPr lang="en-US" dirty="0"/>
              <a:t>)</a:t>
            </a:r>
          </a:p>
          <a:p>
            <a:pPr lvl="1"/>
            <a:r>
              <a:rPr lang="en-US" spc="-40" dirty="0"/>
              <a:t>Outlier compensation (e.g. </a:t>
            </a:r>
            <a:r>
              <a:rPr lang="en-US" i="1" spc="-40" dirty="0"/>
              <a:t>SmoothQuant/+</a:t>
            </a:r>
            <a:r>
              <a:rPr lang="en-US" spc="-40" baseline="30000" dirty="0"/>
              <a:t>[2][3]</a:t>
            </a:r>
            <a:r>
              <a:rPr lang="en-US" spc="-40" dirty="0"/>
              <a:t>)</a:t>
            </a:r>
          </a:p>
          <a:p>
            <a:pPr lvl="1"/>
            <a:r>
              <a:rPr lang="en-US" dirty="0"/>
              <a:t>Asymmetric shared scales (e.g. </a:t>
            </a:r>
            <a:r>
              <a:rPr lang="en-US" i="1" dirty="0"/>
              <a:t>AMXFP4</a:t>
            </a:r>
            <a:r>
              <a:rPr lang="en-US" baseline="30000" dirty="0"/>
              <a:t>[4]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72F8E-B02C-01E5-A420-4FA631213F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FA56B9-93F3-76DC-D93F-728D484D101E}"/>
              </a:ext>
            </a:extLst>
          </p:cNvPr>
          <p:cNvGrpSpPr/>
          <p:nvPr/>
        </p:nvGrpSpPr>
        <p:grpSpPr>
          <a:xfrm>
            <a:off x="5099312" y="960127"/>
            <a:ext cx="3439565" cy="3490679"/>
            <a:chOff x="5080524" y="922027"/>
            <a:chExt cx="3439565" cy="34906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509F6C8-FF33-A43C-ED73-3F783F601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524" y="1106487"/>
              <a:ext cx="3337441" cy="3306219"/>
            </a:xfrm>
            <a:prstGeom prst="rect">
              <a:avLst/>
            </a:prstGeom>
          </p:spPr>
        </p:pic>
        <p:sp>
          <p:nvSpPr>
            <p:cNvPr id="7" name="Text Placeholder 2">
              <a:extLst>
                <a:ext uri="{FF2B5EF4-FFF2-40B4-BE49-F238E27FC236}">
                  <a16:creationId xmlns:a16="http://schemas.microsoft.com/office/drawing/2014/main" id="{71D9DD0B-0A40-D048-C847-A7901C399B6D}"/>
                </a:ext>
              </a:extLst>
            </p:cNvPr>
            <p:cNvSpPr txBox="1">
              <a:spLocks/>
            </p:cNvSpPr>
            <p:nvPr/>
          </p:nvSpPr>
          <p:spPr>
            <a:xfrm>
              <a:off x="8122302" y="922027"/>
              <a:ext cx="397787" cy="368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37150" rIns="0" bIns="36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3655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Char char="•"/>
                <a:defRPr sz="19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L="914400" marR="0" lvl="1" indent="-31750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2pPr>
              <a:lvl3pPr marL="1371600" marR="0" lvl="2" indent="-311150" algn="l" rtl="0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3pPr>
              <a:lvl4pPr marL="1828800" marR="0" lvl="3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Char char="•"/>
                <a:defRPr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4pPr>
              <a:lvl5pPr marL="2286000" marR="0" lvl="4" indent="-279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Char char="•"/>
                <a:def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5pPr>
              <a:lvl6pPr marL="2743200" marR="0" lvl="5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6pPr>
              <a:lvl7pPr marL="3200400" marR="0" lvl="6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7pPr>
              <a:lvl8pPr marL="3657600" marR="0" lvl="7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8pPr>
              <a:lvl9pPr marL="4114800" marR="0" lvl="8" indent="-317500" algn="l" rtl="0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Char char="•"/>
                <a:def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9pPr>
            </a:lstStyle>
            <a:p>
              <a:pPr marL="120650" indent="0">
                <a:buNone/>
              </a:pPr>
              <a:r>
                <a:rPr lang="en-US" sz="1100" b="0" dirty="0"/>
                <a:t>[5]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80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1041</Words>
  <Application>Microsoft Macintosh PowerPoint</Application>
  <PresentationFormat>全屏显示(16:9)</PresentationFormat>
  <Paragraphs>136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Wingdings</vt:lpstr>
      <vt:lpstr>Arial</vt:lpstr>
      <vt:lpstr>Consolas</vt:lpstr>
      <vt:lpstr>Arial Narrow</vt:lpstr>
      <vt:lpstr>Simple Light</vt:lpstr>
      <vt:lpstr>PULP Triangle</vt:lpstr>
      <vt:lpstr>QuantSparse 3D Biweekly 2025-03-25</vt:lpstr>
      <vt:lpstr>Agenda</vt:lpstr>
      <vt:lpstr>Hardware Architecture – Compute Unit </vt:lpstr>
      <vt:lpstr>Balancing Efficiency and Flexibility</vt:lpstr>
      <vt:lpstr>Workload Handling</vt:lpstr>
      <vt:lpstr>Vector Engine Modeling – Where we are</vt:lpstr>
      <vt:lpstr>Vector Engine Modeling – What we need </vt:lpstr>
      <vt:lpstr>Vector Engine Modeling – What we need </vt:lpstr>
      <vt:lpstr>Literature Review: Low-Precision LLM Quantization</vt:lpstr>
      <vt:lpstr>Quantized Groups &amp; Outlier Overlay: SpQR[1]</vt:lpstr>
      <vt:lpstr>Outlier Compensation: SmoothQuant/+[2][3]</vt:lpstr>
      <vt:lpstr>Asymmetric Shared Scales: AMXFP4[4]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QuantSparse 3D Biweekly 2025-03-25</dc:title>
  <dc:creator>paulsc</dc:creator>
  <cp:lastModifiedBy>Wang, Bowen</cp:lastModifiedBy>
  <cp:revision>156</cp:revision>
  <dcterms:modified xsi:type="dcterms:W3CDTF">2025-03-21T14:31:09Z</dcterms:modified>
</cp:coreProperties>
</file>