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1"/>
  </p:notesMasterIdLst>
  <p:sldIdLst>
    <p:sldId id="356" r:id="rId3"/>
    <p:sldId id="397" r:id="rId4"/>
    <p:sldId id="398" r:id="rId5"/>
    <p:sldId id="399" r:id="rId6"/>
    <p:sldId id="400" r:id="rId7"/>
    <p:sldId id="401" r:id="rId8"/>
    <p:sldId id="262" r:id="rId9"/>
    <p:sldId id="3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97"/>
            <p14:sldId id="398"/>
            <p14:sldId id="399"/>
            <p14:sldId id="400"/>
            <p14:sldId id="401"/>
            <p14:sldId id="26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937A"/>
    <a:srgbClr val="FFFFFF"/>
    <a:srgbClr val="48592C"/>
    <a:srgbClr val="9AA190"/>
    <a:srgbClr val="364321"/>
    <a:srgbClr val="97B468"/>
    <a:srgbClr val="EA4335"/>
    <a:srgbClr val="4285F4"/>
    <a:srgbClr val="8E008E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9371919605762736"/>
          <c:y val="5.155801531535089E-2"/>
          <c:w val="0.65980976409537528"/>
          <c:h val="0.79457633608556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'NoC Pattern'!$A$40</c:f>
              <c:strCache>
                <c:ptCount val="1"/>
                <c:pt idx="0">
                  <c:v>Thereotical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Pattern'!$B$40:$AG$40</c:f>
              <c:numCache>
                <c:formatCode>General</c:formatCode>
                <c:ptCount val="32"/>
                <c:pt idx="0">
                  <c:v>8192</c:v>
                </c:pt>
                <c:pt idx="1">
                  <c:v>32768</c:v>
                </c:pt>
                <c:pt idx="2">
                  <c:v>73728</c:v>
                </c:pt>
                <c:pt idx="3">
                  <c:v>131072</c:v>
                </c:pt>
                <c:pt idx="4">
                  <c:v>204800</c:v>
                </c:pt>
                <c:pt idx="5">
                  <c:v>294912</c:v>
                </c:pt>
                <c:pt idx="6">
                  <c:v>401408</c:v>
                </c:pt>
                <c:pt idx="7">
                  <c:v>524288</c:v>
                </c:pt>
                <c:pt idx="8">
                  <c:v>663552</c:v>
                </c:pt>
                <c:pt idx="9">
                  <c:v>819200</c:v>
                </c:pt>
                <c:pt idx="10">
                  <c:v>991232</c:v>
                </c:pt>
                <c:pt idx="11">
                  <c:v>1179648</c:v>
                </c:pt>
                <c:pt idx="12">
                  <c:v>1384448</c:v>
                </c:pt>
                <c:pt idx="13">
                  <c:v>1605632</c:v>
                </c:pt>
                <c:pt idx="14">
                  <c:v>1843200</c:v>
                </c:pt>
                <c:pt idx="15">
                  <c:v>2097152</c:v>
                </c:pt>
                <c:pt idx="16">
                  <c:v>2367488</c:v>
                </c:pt>
                <c:pt idx="17">
                  <c:v>2654208</c:v>
                </c:pt>
                <c:pt idx="18">
                  <c:v>2957312</c:v>
                </c:pt>
                <c:pt idx="19">
                  <c:v>3276800</c:v>
                </c:pt>
                <c:pt idx="20">
                  <c:v>3612672</c:v>
                </c:pt>
                <c:pt idx="21">
                  <c:v>3964928</c:v>
                </c:pt>
                <c:pt idx="22">
                  <c:v>4333568</c:v>
                </c:pt>
                <c:pt idx="23">
                  <c:v>4718592</c:v>
                </c:pt>
                <c:pt idx="24">
                  <c:v>5120000</c:v>
                </c:pt>
                <c:pt idx="25">
                  <c:v>5537792</c:v>
                </c:pt>
                <c:pt idx="26">
                  <c:v>5971968</c:v>
                </c:pt>
                <c:pt idx="27">
                  <c:v>6422528</c:v>
                </c:pt>
                <c:pt idx="28">
                  <c:v>6889472</c:v>
                </c:pt>
                <c:pt idx="29">
                  <c:v>7372800</c:v>
                </c:pt>
                <c:pt idx="30">
                  <c:v>7872512</c:v>
                </c:pt>
                <c:pt idx="31">
                  <c:v>8388608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88D-437A-8A24-B730F60CAA1C}"/>
            </c:ext>
          </c:extLst>
        </c:ser>
        <c:ser>
          <c:idx val="0"/>
          <c:order val="1"/>
          <c:tx>
            <c:strRef>
              <c:f>'NoC Pattern'!$A$39</c:f>
              <c:strCache>
                <c:ptCount val="1"/>
                <c:pt idx="0">
                  <c:v>NoC Model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Pattern'!$B$39:$AG$39</c:f>
              <c:numCache>
                <c:formatCode>General</c:formatCode>
                <c:ptCount val="32"/>
                <c:pt idx="0">
                  <c:v>8822</c:v>
                </c:pt>
                <c:pt idx="1">
                  <c:v>16502</c:v>
                </c:pt>
                <c:pt idx="2">
                  <c:v>49260</c:v>
                </c:pt>
                <c:pt idx="3">
                  <c:v>98509</c:v>
                </c:pt>
                <c:pt idx="4">
                  <c:v>163958</c:v>
                </c:pt>
                <c:pt idx="5">
                  <c:v>245950</c:v>
                </c:pt>
                <c:pt idx="6">
                  <c:v>344256</c:v>
                </c:pt>
                <c:pt idx="7">
                  <c:v>458957</c:v>
                </c:pt>
                <c:pt idx="8">
                  <c:v>589942</c:v>
                </c:pt>
                <c:pt idx="9">
                  <c:v>737470</c:v>
                </c:pt>
                <c:pt idx="10">
                  <c:v>901210</c:v>
                </c:pt>
                <c:pt idx="11">
                  <c:v>1081534</c:v>
                </c:pt>
                <c:pt idx="12">
                  <c:v>1278142</c:v>
                </c:pt>
                <c:pt idx="13">
                  <c:v>1491034</c:v>
                </c:pt>
                <c:pt idx="14">
                  <c:v>1720438</c:v>
                </c:pt>
                <c:pt idx="15">
                  <c:v>1966286</c:v>
                </c:pt>
                <c:pt idx="16">
                  <c:v>2228342</c:v>
                </c:pt>
                <c:pt idx="17">
                  <c:v>2506942</c:v>
                </c:pt>
                <c:pt idx="18">
                  <c:v>2801854</c:v>
                </c:pt>
                <c:pt idx="19">
                  <c:v>3113150</c:v>
                </c:pt>
                <c:pt idx="20">
                  <c:v>3440831</c:v>
                </c:pt>
                <c:pt idx="21">
                  <c:v>3784794</c:v>
                </c:pt>
                <c:pt idx="22">
                  <c:v>4145242</c:v>
                </c:pt>
                <c:pt idx="23">
                  <c:v>4522174</c:v>
                </c:pt>
                <c:pt idx="24">
                  <c:v>4915390</c:v>
                </c:pt>
                <c:pt idx="25">
                  <c:v>5324990</c:v>
                </c:pt>
                <c:pt idx="26">
                  <c:v>5750974</c:v>
                </c:pt>
                <c:pt idx="27">
                  <c:v>6193242</c:v>
                </c:pt>
                <c:pt idx="28">
                  <c:v>6651994</c:v>
                </c:pt>
                <c:pt idx="29">
                  <c:v>7127230</c:v>
                </c:pt>
                <c:pt idx="30">
                  <c:v>7618752</c:v>
                </c:pt>
                <c:pt idx="31">
                  <c:v>8126669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88D-437A-8A24-B730F60C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23056"/>
        <c:axId val="50725456"/>
      </c:scatterChart>
      <c:valAx>
        <c:axId val="5072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Mesh</a:t>
                </a:r>
                <a:r>
                  <a:rPr lang="en-US" altLang="zh-CN" baseline="0"/>
                  <a:t> NoC Dimension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5456"/>
        <c:crosses val="autoZero"/>
        <c:crossBetween val="midCat"/>
      </c:valAx>
      <c:valAx>
        <c:axId val="5072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DMA</a:t>
                </a:r>
                <a:r>
                  <a:rPr lang="en-US" altLang="zh-CN" baseline="0"/>
                  <a:t> Transfter Time (Cycles)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3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4262227360723"/>
          <c:y val="0.66428461500703617"/>
          <c:w val="0.31676934785998739"/>
          <c:h val="0.1609145546328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9371919605762736"/>
          <c:y val="5.155801531535089E-2"/>
          <c:w val="0.65980976409537528"/>
          <c:h val="0.79457633608556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'NoC Pattern'!$A$40</c:f>
              <c:strCache>
                <c:ptCount val="1"/>
                <c:pt idx="0">
                  <c:v>Thereotical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Pattern'!$B$40:$AG$40</c:f>
              <c:numCache>
                <c:formatCode>General</c:formatCode>
                <c:ptCount val="32"/>
                <c:pt idx="0">
                  <c:v>8192</c:v>
                </c:pt>
                <c:pt idx="1">
                  <c:v>8192</c:v>
                </c:pt>
                <c:pt idx="2">
                  <c:v>8192</c:v>
                </c:pt>
                <c:pt idx="3">
                  <c:v>16384</c:v>
                </c:pt>
                <c:pt idx="4">
                  <c:v>16384</c:v>
                </c:pt>
                <c:pt idx="5">
                  <c:v>24576</c:v>
                </c:pt>
                <c:pt idx="6">
                  <c:v>24576</c:v>
                </c:pt>
                <c:pt idx="7">
                  <c:v>32768</c:v>
                </c:pt>
                <c:pt idx="8">
                  <c:v>32768</c:v>
                </c:pt>
                <c:pt idx="9">
                  <c:v>40960</c:v>
                </c:pt>
                <c:pt idx="10">
                  <c:v>40960</c:v>
                </c:pt>
                <c:pt idx="11">
                  <c:v>49152</c:v>
                </c:pt>
                <c:pt idx="12">
                  <c:v>49152</c:v>
                </c:pt>
                <c:pt idx="13">
                  <c:v>57344</c:v>
                </c:pt>
                <c:pt idx="14">
                  <c:v>57344</c:v>
                </c:pt>
                <c:pt idx="15">
                  <c:v>65536</c:v>
                </c:pt>
                <c:pt idx="16">
                  <c:v>65536</c:v>
                </c:pt>
                <c:pt idx="17">
                  <c:v>73728</c:v>
                </c:pt>
                <c:pt idx="18">
                  <c:v>73728</c:v>
                </c:pt>
                <c:pt idx="19">
                  <c:v>81920</c:v>
                </c:pt>
                <c:pt idx="20">
                  <c:v>81920</c:v>
                </c:pt>
                <c:pt idx="21">
                  <c:v>90112</c:v>
                </c:pt>
                <c:pt idx="22">
                  <c:v>90112</c:v>
                </c:pt>
                <c:pt idx="23">
                  <c:v>98304</c:v>
                </c:pt>
                <c:pt idx="24">
                  <c:v>98304</c:v>
                </c:pt>
                <c:pt idx="25">
                  <c:v>106496</c:v>
                </c:pt>
                <c:pt idx="26">
                  <c:v>106496</c:v>
                </c:pt>
                <c:pt idx="27">
                  <c:v>114688</c:v>
                </c:pt>
                <c:pt idx="28">
                  <c:v>114688</c:v>
                </c:pt>
                <c:pt idx="29">
                  <c:v>122880</c:v>
                </c:pt>
                <c:pt idx="30">
                  <c:v>122880</c:v>
                </c:pt>
                <c:pt idx="31">
                  <c:v>131072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74F-4BE3-BF96-B379B4B4F902}"/>
            </c:ext>
          </c:extLst>
        </c:ser>
        <c:ser>
          <c:idx val="0"/>
          <c:order val="1"/>
          <c:tx>
            <c:strRef>
              <c:f>'NoC Pattern'!$A$39</c:f>
              <c:strCache>
                <c:ptCount val="1"/>
                <c:pt idx="0">
                  <c:v>NoC Model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Pattern'!$B$39:$AG$39</c:f>
              <c:numCache>
                <c:formatCode>General</c:formatCode>
                <c:ptCount val="32"/>
                <c:pt idx="0">
                  <c:v>8834</c:v>
                </c:pt>
                <c:pt idx="1">
                  <c:v>8733</c:v>
                </c:pt>
                <c:pt idx="2">
                  <c:v>8859</c:v>
                </c:pt>
                <c:pt idx="3">
                  <c:v>16600</c:v>
                </c:pt>
                <c:pt idx="4">
                  <c:v>16501</c:v>
                </c:pt>
                <c:pt idx="5">
                  <c:v>24805</c:v>
                </c:pt>
                <c:pt idx="6">
                  <c:v>24790</c:v>
                </c:pt>
                <c:pt idx="7">
                  <c:v>32988</c:v>
                </c:pt>
                <c:pt idx="8">
                  <c:v>32889</c:v>
                </c:pt>
                <c:pt idx="9">
                  <c:v>41185</c:v>
                </c:pt>
                <c:pt idx="10">
                  <c:v>41193</c:v>
                </c:pt>
                <c:pt idx="11">
                  <c:v>49387</c:v>
                </c:pt>
                <c:pt idx="12">
                  <c:v>49377</c:v>
                </c:pt>
                <c:pt idx="13">
                  <c:v>57599</c:v>
                </c:pt>
                <c:pt idx="14">
                  <c:v>57471</c:v>
                </c:pt>
                <c:pt idx="15">
                  <c:v>65770</c:v>
                </c:pt>
                <c:pt idx="16">
                  <c:v>65670</c:v>
                </c:pt>
                <c:pt idx="17">
                  <c:v>73969</c:v>
                </c:pt>
                <c:pt idx="18">
                  <c:v>73975</c:v>
                </c:pt>
                <c:pt idx="19">
                  <c:v>82157</c:v>
                </c:pt>
                <c:pt idx="20">
                  <c:v>82089</c:v>
                </c:pt>
                <c:pt idx="21">
                  <c:v>90357</c:v>
                </c:pt>
                <c:pt idx="22">
                  <c:v>90358</c:v>
                </c:pt>
                <c:pt idx="23">
                  <c:v>98543</c:v>
                </c:pt>
                <c:pt idx="24">
                  <c:v>98543</c:v>
                </c:pt>
                <c:pt idx="25">
                  <c:v>106739</c:v>
                </c:pt>
                <c:pt idx="26">
                  <c:v>106747</c:v>
                </c:pt>
                <c:pt idx="27">
                  <c:v>114943</c:v>
                </c:pt>
                <c:pt idx="28">
                  <c:v>114943</c:v>
                </c:pt>
                <c:pt idx="29">
                  <c:v>123123</c:v>
                </c:pt>
                <c:pt idx="30">
                  <c:v>123127</c:v>
                </c:pt>
                <c:pt idx="31">
                  <c:v>133127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D74F-4BE3-BF96-B379B4B4F9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23056"/>
        <c:axId val="50725456"/>
      </c:scatterChart>
      <c:valAx>
        <c:axId val="5072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Mesh</a:t>
                </a:r>
                <a:r>
                  <a:rPr lang="en-US" altLang="zh-CN" baseline="0"/>
                  <a:t> NoC Dimension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5456"/>
        <c:crosses val="autoZero"/>
        <c:crossBetween val="midCat"/>
      </c:valAx>
      <c:valAx>
        <c:axId val="5072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DMA</a:t>
                </a:r>
                <a:r>
                  <a:rPr lang="en-US" altLang="zh-CN" baseline="0"/>
                  <a:t> Transfter Time (Cycles)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3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4262227360723"/>
          <c:y val="0.66428461500703617"/>
          <c:w val="0.31676934785998739"/>
          <c:h val="0.1609145546328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29371919605762736"/>
          <c:y val="5.155801531535089E-2"/>
          <c:w val="0.65980976409537528"/>
          <c:h val="0.794576336085561"/>
        </c:manualLayout>
      </c:layout>
      <c:scatterChart>
        <c:scatterStyle val="smoothMarker"/>
        <c:varyColors val="0"/>
        <c:ser>
          <c:idx val="1"/>
          <c:order val="0"/>
          <c:tx>
            <c:strRef>
              <c:f>'NoC Pattern'!$A$40</c:f>
              <c:strCache>
                <c:ptCount val="1"/>
                <c:pt idx="0">
                  <c:v>Thereotical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Pattern'!$B$40:$AG$40</c:f>
              <c:numCache>
                <c:formatCode>General</c:formatCode>
                <c:ptCount val="32"/>
                <c:pt idx="0">
                  <c:v>8192</c:v>
                </c:pt>
                <c:pt idx="1">
                  <c:v>8192</c:v>
                </c:pt>
                <c:pt idx="2">
                  <c:v>8192</c:v>
                </c:pt>
                <c:pt idx="3">
                  <c:v>8192</c:v>
                </c:pt>
                <c:pt idx="4">
                  <c:v>8192</c:v>
                </c:pt>
                <c:pt idx="5">
                  <c:v>8192</c:v>
                </c:pt>
                <c:pt idx="6">
                  <c:v>8192</c:v>
                </c:pt>
                <c:pt idx="7">
                  <c:v>8192</c:v>
                </c:pt>
                <c:pt idx="8">
                  <c:v>8192</c:v>
                </c:pt>
                <c:pt idx="9">
                  <c:v>8192</c:v>
                </c:pt>
                <c:pt idx="10">
                  <c:v>8192</c:v>
                </c:pt>
                <c:pt idx="11">
                  <c:v>8192</c:v>
                </c:pt>
                <c:pt idx="12">
                  <c:v>8192</c:v>
                </c:pt>
                <c:pt idx="13">
                  <c:v>8192</c:v>
                </c:pt>
                <c:pt idx="14">
                  <c:v>8192</c:v>
                </c:pt>
                <c:pt idx="15">
                  <c:v>8192</c:v>
                </c:pt>
                <c:pt idx="16">
                  <c:v>8192</c:v>
                </c:pt>
                <c:pt idx="17">
                  <c:v>8192</c:v>
                </c:pt>
                <c:pt idx="18">
                  <c:v>8192</c:v>
                </c:pt>
                <c:pt idx="19">
                  <c:v>8192</c:v>
                </c:pt>
                <c:pt idx="20">
                  <c:v>8192</c:v>
                </c:pt>
                <c:pt idx="21">
                  <c:v>8192</c:v>
                </c:pt>
                <c:pt idx="22">
                  <c:v>8192</c:v>
                </c:pt>
                <c:pt idx="23">
                  <c:v>8192</c:v>
                </c:pt>
                <c:pt idx="24">
                  <c:v>8192</c:v>
                </c:pt>
                <c:pt idx="25">
                  <c:v>8192</c:v>
                </c:pt>
                <c:pt idx="26">
                  <c:v>8192</c:v>
                </c:pt>
                <c:pt idx="27">
                  <c:v>8192</c:v>
                </c:pt>
                <c:pt idx="28">
                  <c:v>8192</c:v>
                </c:pt>
                <c:pt idx="29">
                  <c:v>8192</c:v>
                </c:pt>
                <c:pt idx="30">
                  <c:v>8192</c:v>
                </c:pt>
                <c:pt idx="31">
                  <c:v>8192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7C8-41CF-9230-25884A78C2D5}"/>
            </c:ext>
          </c:extLst>
        </c:ser>
        <c:ser>
          <c:idx val="0"/>
          <c:order val="1"/>
          <c:tx>
            <c:strRef>
              <c:f>'NoC Pattern'!$A$39</c:f>
              <c:strCache>
                <c:ptCount val="1"/>
                <c:pt idx="0">
                  <c:v>NoC Model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x"/>
            <c:size val="5"/>
            <c:spPr>
              <a:noFill/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'NoC Pattern'!$B$38:$AG$38</c:f>
              <c:numCache>
                <c:formatCode>General</c:formatCode>
                <c:ptCount val="3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</c:numCache>
            </c:numRef>
          </c:xVal>
          <c:yVal>
            <c:numRef>
              <c:f>'NoC Pattern'!$B$39:$AG$39</c:f>
              <c:numCache>
                <c:formatCode>General</c:formatCode>
                <c:ptCount val="32"/>
                <c:pt idx="0">
                  <c:v>8834</c:v>
                </c:pt>
                <c:pt idx="1">
                  <c:v>8734</c:v>
                </c:pt>
                <c:pt idx="2">
                  <c:v>8858</c:v>
                </c:pt>
                <c:pt idx="3">
                  <c:v>8848</c:v>
                </c:pt>
                <c:pt idx="4">
                  <c:v>8825</c:v>
                </c:pt>
                <c:pt idx="5">
                  <c:v>8932</c:v>
                </c:pt>
                <c:pt idx="6">
                  <c:v>8849</c:v>
                </c:pt>
                <c:pt idx="7">
                  <c:v>8879</c:v>
                </c:pt>
                <c:pt idx="8">
                  <c:v>8903</c:v>
                </c:pt>
                <c:pt idx="9">
                  <c:v>9044</c:v>
                </c:pt>
                <c:pt idx="10">
                  <c:v>8993</c:v>
                </c:pt>
                <c:pt idx="11">
                  <c:v>9132</c:v>
                </c:pt>
                <c:pt idx="12">
                  <c:v>9182</c:v>
                </c:pt>
                <c:pt idx="13">
                  <c:v>9138</c:v>
                </c:pt>
                <c:pt idx="14">
                  <c:v>9185</c:v>
                </c:pt>
                <c:pt idx="15">
                  <c:v>9226</c:v>
                </c:pt>
                <c:pt idx="16">
                  <c:v>9311</c:v>
                </c:pt>
                <c:pt idx="17">
                  <c:v>9492</c:v>
                </c:pt>
                <c:pt idx="18">
                  <c:v>9551</c:v>
                </c:pt>
                <c:pt idx="19">
                  <c:v>9644</c:v>
                </c:pt>
                <c:pt idx="20">
                  <c:v>9627</c:v>
                </c:pt>
                <c:pt idx="21">
                  <c:v>9703</c:v>
                </c:pt>
                <c:pt idx="22">
                  <c:v>9797</c:v>
                </c:pt>
                <c:pt idx="23">
                  <c:v>9980</c:v>
                </c:pt>
                <c:pt idx="24">
                  <c:v>10078</c:v>
                </c:pt>
                <c:pt idx="25">
                  <c:v>10180</c:v>
                </c:pt>
                <c:pt idx="26">
                  <c:v>10279</c:v>
                </c:pt>
                <c:pt idx="27">
                  <c:v>10299</c:v>
                </c:pt>
                <c:pt idx="28">
                  <c:v>10415</c:v>
                </c:pt>
                <c:pt idx="29">
                  <c:v>10628</c:v>
                </c:pt>
                <c:pt idx="30">
                  <c:v>10645</c:v>
                </c:pt>
                <c:pt idx="31">
                  <c:v>10746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F7C8-41CF-9230-25884A78C2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0723056"/>
        <c:axId val="50725456"/>
      </c:scatterChart>
      <c:valAx>
        <c:axId val="507230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Mesh</a:t>
                </a:r>
                <a:r>
                  <a:rPr lang="en-US" altLang="zh-CN" baseline="0"/>
                  <a:t> NoC Dimension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5456"/>
        <c:crosses val="autoZero"/>
        <c:crossBetween val="midCat"/>
      </c:valAx>
      <c:valAx>
        <c:axId val="507254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DMA</a:t>
                </a:r>
                <a:r>
                  <a:rPr lang="en-US" altLang="zh-CN" baseline="0"/>
                  <a:t> Transfter Time (Cycles)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0723056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344262227360723"/>
          <c:y val="0.66428461500703617"/>
          <c:w val="0.31676934785998739"/>
          <c:h val="0.1609145546328502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Synchronization</a:t>
            </a:r>
            <a:r>
              <a:rPr lang="en-US" altLang="zh-CN" baseline="0"/>
              <a:t> Overhead</a:t>
            </a:r>
            <a:endParaRPr lang="zh-CN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Synchronization!$A$17</c:f>
              <c:strCache>
                <c:ptCount val="1"/>
                <c:pt idx="0">
                  <c:v>Sync_ALL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Synchronization!$B$16:$G$16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Synchronization!$B$17:$G$17</c:f>
              <c:numCache>
                <c:formatCode>General</c:formatCode>
                <c:ptCount val="6"/>
                <c:pt idx="0">
                  <c:v>88</c:v>
                </c:pt>
                <c:pt idx="1">
                  <c:v>98</c:v>
                </c:pt>
                <c:pt idx="2">
                  <c:v>118</c:v>
                </c:pt>
                <c:pt idx="3">
                  <c:v>119</c:v>
                </c:pt>
                <c:pt idx="4">
                  <c:v>288</c:v>
                </c:pt>
                <c:pt idx="5">
                  <c:v>1072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6E-4A10-A34D-D92C23E15E17}"/>
            </c:ext>
          </c:extLst>
        </c:ser>
        <c:ser>
          <c:idx val="1"/>
          <c:order val="1"/>
          <c:tx>
            <c:strRef>
              <c:f>Synchronization!$A$18</c:f>
              <c:strCache>
                <c:ptCount val="1"/>
                <c:pt idx="0">
                  <c:v>Sync_XY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Synchronization!$B$16:$G$16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</c:numCache>
            </c:numRef>
          </c:cat>
          <c:val>
            <c:numRef>
              <c:f>Synchronization!$B$18:$G$18</c:f>
              <c:numCache>
                <c:formatCode>General</c:formatCode>
                <c:ptCount val="6"/>
                <c:pt idx="0">
                  <c:v>113</c:v>
                </c:pt>
                <c:pt idx="1">
                  <c:v>171</c:v>
                </c:pt>
                <c:pt idx="2">
                  <c:v>169</c:v>
                </c:pt>
                <c:pt idx="3">
                  <c:v>169</c:v>
                </c:pt>
                <c:pt idx="4">
                  <c:v>192</c:v>
                </c:pt>
                <c:pt idx="5">
                  <c:v>248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6E-4A10-A34D-D92C23E15E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1372976"/>
        <c:axId val="101364816"/>
      </c:lineChart>
      <c:catAx>
        <c:axId val="10137297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dirty="0"/>
                  <a:t>Mesh </a:t>
                </a:r>
                <a:r>
                  <a:rPr lang="en-US" altLang="zh-CN" dirty="0" err="1"/>
                  <a:t>NoC</a:t>
                </a:r>
                <a:r>
                  <a:rPr lang="en-US" altLang="zh-CN" baseline="0" dirty="0"/>
                  <a:t> Dimension (N)</a:t>
                </a:r>
                <a:endParaRPr lang="zh-CN" alt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364816"/>
        <c:crosses val="autoZero"/>
        <c:auto val="1"/>
        <c:lblAlgn val="ctr"/>
        <c:lblOffset val="100"/>
        <c:noMultiLvlLbl val="0"/>
      </c:catAx>
      <c:valAx>
        <c:axId val="101364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/>
                  <a:t>Overhead (Cycles)</a:t>
                </a: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013729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6B15D-D7C2-488E-AF98-FB6310FDFF34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D64FB-5A94-4654-BF81-4B927C18D4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215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156a26b38d_1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374" name="Google Shape;374;g2156a26b38d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2024/7/8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7" Type="http://schemas.openxmlformats.org/officeDocument/2006/relationships/chart" Target="../charts/chart3.xml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6.xml"/><Relationship Id="rId6" Type="http://schemas.openxmlformats.org/officeDocument/2006/relationships/chart" Target="../charts/chart2.xml"/><Relationship Id="rId5" Type="http://schemas.openxmlformats.org/officeDocument/2006/relationships/chart" Target="../charts/chart1.xml"/><Relationship Id="rId4" Type="http://schemas.openxmlformats.org/officeDocument/2006/relationships/image" Target="../media/image10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pulp-platform/snitch_cluster/pull/157" TargetMode="External"/><Relationship Id="rId3" Type="http://schemas.openxmlformats.org/officeDocument/2006/relationships/hyperlink" Target="https://github.com/pulp-platform/snitch_cluster/pull/137" TargetMode="External"/><Relationship Id="rId7" Type="http://schemas.openxmlformats.org/officeDocument/2006/relationships/hyperlink" Target="https://github.com/pulp-platform/snitch_cluster/pull/15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pulp-platform/snitch_cluster/pull/153" TargetMode="External"/><Relationship Id="rId5" Type="http://schemas.openxmlformats.org/officeDocument/2006/relationships/hyperlink" Target="https://github.com/pulp-platform/snitch_cluster/pull/151" TargetMode="External"/><Relationship Id="rId10" Type="http://schemas.openxmlformats.org/officeDocument/2006/relationships/hyperlink" Target="https://github.com/pulp-platform/snitch_cluster/issues/139" TargetMode="External"/><Relationship Id="rId4" Type="http://schemas.openxmlformats.org/officeDocument/2006/relationships/hyperlink" Target="https://github.com/pulp-platform/snitch_cluster/pull/149" TargetMode="External"/><Relationship Id="rId9" Type="http://schemas.openxmlformats.org/officeDocument/2006/relationships/hyperlink" Target="https://github.com/pulp-platform/snitch_cluster/issues/98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384651"/>
          </a:xfrm>
        </p:spPr>
        <p:txBody>
          <a:bodyPr/>
          <a:lstStyle/>
          <a:p>
            <a:r>
              <a:rPr lang="en-US" b="1" noProof="0" dirty="0">
                <a:latin typeface="+mj-lt"/>
              </a:rPr>
              <a:t>Chi Zhang</a:t>
            </a:r>
            <a:r>
              <a:rPr lang="en-US" noProof="0" dirty="0"/>
              <a:t>	</a:t>
            </a:r>
            <a:r>
              <a:rPr lang="en-US" noProof="0" dirty="0">
                <a:solidFill>
                  <a:schemeClr val="tx1"/>
                </a:solidFill>
                <a:hlinkClick r:id="rId2"/>
              </a:rPr>
              <a:t>chizhang@iis.ee.ethz.ch</a:t>
            </a:r>
            <a:endParaRPr lang="en-US" altLang="zh-CN" dirty="0">
              <a:solidFill>
                <a:schemeClr val="tx1"/>
              </a:solidFill>
            </a:endParaRPr>
          </a:p>
          <a:p>
            <a:br>
              <a:rPr lang="en-US" noProof="0" dirty="0">
                <a:solidFill>
                  <a:schemeClr val="tx1"/>
                </a:solidFill>
              </a:rPr>
            </a:br>
            <a:endParaRPr lang="en-US" noProof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Overall Update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0" y="965200"/>
            <a:ext cx="6866619" cy="223520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We Modeled </a:t>
            </a:r>
            <a:r>
              <a:rPr lang="en-US" altLang="zh-CN" sz="2400" dirty="0" err="1"/>
              <a:t>NoC</a:t>
            </a:r>
            <a:r>
              <a:rPr lang="en-US" altLang="zh-CN" sz="2400" dirty="0"/>
              <a:t>-Based Scalable System in GVSoC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We Calibrated </a:t>
            </a:r>
            <a:r>
              <a:rPr lang="en-US" altLang="zh-CN" sz="2400" dirty="0" err="1"/>
              <a:t>NoC</a:t>
            </a:r>
            <a:r>
              <a:rPr lang="en-US" altLang="zh-CN" sz="2400" dirty="0"/>
              <a:t> Model’s Timing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We Benchmarked Cluster Synchronization Scheme</a:t>
            </a:r>
          </a:p>
        </p:txBody>
      </p:sp>
    </p:spTree>
    <p:extLst>
      <p:ext uri="{BB962C8B-B14F-4D97-AF65-F5344CB8AC3E}">
        <p14:creationId xmlns:p14="http://schemas.microsoft.com/office/powerpoint/2010/main" val="4202647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FlexCluster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: Parameterizable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-Based Scalable System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355" name="组合 354">
            <a:extLst>
              <a:ext uri="{FF2B5EF4-FFF2-40B4-BE49-F238E27FC236}">
                <a16:creationId xmlns:a16="http://schemas.microsoft.com/office/drawing/2014/main" id="{F2C920A0-3704-E293-3C0A-891290147D52}"/>
              </a:ext>
            </a:extLst>
          </p:cNvPr>
          <p:cNvGrpSpPr/>
          <p:nvPr/>
        </p:nvGrpSpPr>
        <p:grpSpPr>
          <a:xfrm>
            <a:off x="4699035" y="2287548"/>
            <a:ext cx="5519039" cy="4640685"/>
            <a:chOff x="4215708" y="2224398"/>
            <a:chExt cx="5519039" cy="4640685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DE40B1C7-0A9E-5513-EA15-00546B78E431}"/>
                </a:ext>
              </a:extLst>
            </p:cNvPr>
            <p:cNvSpPr/>
            <p:nvPr/>
          </p:nvSpPr>
          <p:spPr>
            <a:xfrm>
              <a:off x="8498047" y="5899906"/>
              <a:ext cx="677596" cy="6819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C5BF16D7-D17B-24C2-1789-D2E9E0E47E67}"/>
                </a:ext>
              </a:extLst>
            </p:cNvPr>
            <p:cNvSpPr/>
            <p:nvPr/>
          </p:nvSpPr>
          <p:spPr>
            <a:xfrm>
              <a:off x="8321835" y="5746277"/>
              <a:ext cx="677596" cy="6819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R</a:t>
              </a:r>
              <a:endParaRPr lang="zh-CN" altLang="en-US" sz="20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312" name="文本框 311">
              <a:extLst>
                <a:ext uri="{FF2B5EF4-FFF2-40B4-BE49-F238E27FC236}">
                  <a16:creationId xmlns:a16="http://schemas.microsoft.com/office/drawing/2014/main" id="{511285FA-C364-7AB6-4E81-A1910751A0CE}"/>
                </a:ext>
              </a:extLst>
            </p:cNvPr>
            <p:cNvSpPr txBox="1"/>
            <p:nvPr/>
          </p:nvSpPr>
          <p:spPr>
            <a:xfrm>
              <a:off x="8245967" y="5457264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DATA </a:t>
              </a:r>
              <a:r>
                <a:rPr lang="en-US" altLang="zh-CN" sz="1400" i="0" cap="none" spc="0" dirty="0" err="1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NoC</a:t>
              </a:r>
              <a:r>
                <a:rPr lang="en-US" altLang="zh-CN" sz="1400" i="0" cap="none" spc="0" dirty="0">
                  <a:ln>
                    <a:noFill/>
                  </a:ln>
                  <a:solidFill>
                    <a:schemeClr val="accent4"/>
                  </a:solidFill>
                  <a:effectLst/>
                  <a:latin typeface="+mj-lt"/>
                  <a:cs typeface="Arial Narrow" panose="020B0604020202020204" pitchFamily="34" charset="0"/>
                </a:rPr>
                <a:t> Router</a:t>
              </a:r>
              <a:endParaRPr lang="zh-CN" altLang="en-US" sz="1400" dirty="0">
                <a:solidFill>
                  <a:schemeClr val="accent4"/>
                </a:solidFill>
              </a:endParaRPr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E3E1AE79-F84A-B961-0244-C898DC969FE5}"/>
                </a:ext>
              </a:extLst>
            </p:cNvPr>
            <p:cNvSpPr txBox="1"/>
            <p:nvPr/>
          </p:nvSpPr>
          <p:spPr>
            <a:xfrm>
              <a:off x="7947418" y="6557306"/>
              <a:ext cx="148878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i="0" cap="none" spc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+mj-lt"/>
                  <a:cs typeface="Arial Narrow" panose="020B0604020202020204" pitchFamily="34" charset="0"/>
                </a:rPr>
                <a:t>SYNC </a:t>
              </a:r>
              <a:r>
                <a:rPr lang="en-US" altLang="zh-CN" sz="1400" i="0" cap="none" spc="0" dirty="0" err="1">
                  <a:ln>
                    <a:noFill/>
                  </a:ln>
                  <a:solidFill>
                    <a:schemeClr val="accent3"/>
                  </a:solidFill>
                  <a:effectLst/>
                  <a:latin typeface="+mj-lt"/>
                  <a:cs typeface="Arial Narrow" panose="020B0604020202020204" pitchFamily="34" charset="0"/>
                </a:rPr>
                <a:t>NoC</a:t>
              </a:r>
              <a:r>
                <a:rPr lang="en-US" altLang="zh-CN" sz="1400" i="0" cap="none" spc="0" dirty="0">
                  <a:ln>
                    <a:noFill/>
                  </a:ln>
                  <a:solidFill>
                    <a:schemeClr val="accent3"/>
                  </a:solidFill>
                  <a:effectLst/>
                  <a:latin typeface="+mj-lt"/>
                  <a:cs typeface="Arial Narrow" panose="020B0604020202020204" pitchFamily="34" charset="0"/>
                </a:rPr>
                <a:t> Router</a:t>
              </a:r>
              <a:endParaRPr lang="zh-CN" altLang="en-US" sz="1400" dirty="0">
                <a:solidFill>
                  <a:schemeClr val="accent3"/>
                </a:solidFill>
              </a:endParaRPr>
            </a:p>
          </p:txBody>
        </p:sp>
        <p:grpSp>
          <p:nvGrpSpPr>
            <p:cNvPr id="223" name="组合 222">
              <a:extLst>
                <a:ext uri="{FF2B5EF4-FFF2-40B4-BE49-F238E27FC236}">
                  <a16:creationId xmlns:a16="http://schemas.microsoft.com/office/drawing/2014/main" id="{4667F363-3D0D-2814-753F-030896BEABB8}"/>
                </a:ext>
              </a:extLst>
            </p:cNvPr>
            <p:cNvGrpSpPr/>
            <p:nvPr/>
          </p:nvGrpSpPr>
          <p:grpSpPr>
            <a:xfrm>
              <a:off x="5227150" y="3192472"/>
              <a:ext cx="2549392" cy="2541798"/>
              <a:chOff x="405578" y="1206905"/>
              <a:chExt cx="1708151" cy="1703063"/>
            </a:xfrm>
            <a:solidFill>
              <a:srgbClr val="89937A"/>
            </a:solidFill>
          </p:grpSpPr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0A0DA8F-4C28-E5F4-0852-63AAA038994B}"/>
                  </a:ext>
                </a:extLst>
              </p:cNvPr>
              <p:cNvSpPr/>
              <p:nvPr/>
            </p:nvSpPr>
            <p:spPr>
              <a:xfrm>
                <a:off x="405578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7C9B7F0D-7EAE-F0BD-DDA1-359BA5D185D3}"/>
                  </a:ext>
                </a:extLst>
              </p:cNvPr>
              <p:cNvSpPr/>
              <p:nvPr/>
            </p:nvSpPr>
            <p:spPr>
              <a:xfrm>
                <a:off x="839495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4803300E-B616-DCBF-FB76-8773BD817384}"/>
                  </a:ext>
                </a:extLst>
              </p:cNvPr>
              <p:cNvSpPr/>
              <p:nvPr/>
            </p:nvSpPr>
            <p:spPr>
              <a:xfrm>
                <a:off x="1273412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D1760D29-7443-181A-EE77-8C349029F60C}"/>
                  </a:ext>
                </a:extLst>
              </p:cNvPr>
              <p:cNvSpPr/>
              <p:nvPr/>
            </p:nvSpPr>
            <p:spPr>
              <a:xfrm>
                <a:off x="1707329" y="1206905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9FC45296-E213-5A37-8933-925EC6D83EE7}"/>
                  </a:ext>
                </a:extLst>
              </p:cNvPr>
              <p:cNvSpPr/>
              <p:nvPr/>
            </p:nvSpPr>
            <p:spPr>
              <a:xfrm>
                <a:off x="405578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BFE1BF39-B8A4-2230-53D6-C1E540A8C0CC}"/>
                  </a:ext>
                </a:extLst>
              </p:cNvPr>
              <p:cNvSpPr/>
              <p:nvPr/>
            </p:nvSpPr>
            <p:spPr>
              <a:xfrm>
                <a:off x="839495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8B13B45E-20DB-FC8F-42D5-04C93051193E}"/>
                  </a:ext>
                </a:extLst>
              </p:cNvPr>
              <p:cNvSpPr/>
              <p:nvPr/>
            </p:nvSpPr>
            <p:spPr>
              <a:xfrm>
                <a:off x="1273412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7F64F447-04A3-DBBA-A3DA-7957B11CFBA1}"/>
                  </a:ext>
                </a:extLst>
              </p:cNvPr>
              <p:cNvSpPr/>
              <p:nvPr/>
            </p:nvSpPr>
            <p:spPr>
              <a:xfrm>
                <a:off x="1707329" y="1639126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91AD9878-4B47-3B2B-3D74-B47443A6AD34}"/>
                  </a:ext>
                </a:extLst>
              </p:cNvPr>
              <p:cNvSpPr/>
              <p:nvPr/>
            </p:nvSpPr>
            <p:spPr>
              <a:xfrm>
                <a:off x="405578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59E1E0EC-7D4B-0BE0-C26E-58600CFBA6F9}"/>
                  </a:ext>
                </a:extLst>
              </p:cNvPr>
              <p:cNvSpPr/>
              <p:nvPr/>
            </p:nvSpPr>
            <p:spPr>
              <a:xfrm>
                <a:off x="839495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899AC8D4-3584-C051-873A-AF1D1B7570E9}"/>
                  </a:ext>
                </a:extLst>
              </p:cNvPr>
              <p:cNvSpPr/>
              <p:nvPr/>
            </p:nvSpPr>
            <p:spPr>
              <a:xfrm>
                <a:off x="1273412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AFBCFBE7-1A7F-BF1B-2221-477BEBDA1823}"/>
                  </a:ext>
                </a:extLst>
              </p:cNvPr>
              <p:cNvSpPr/>
              <p:nvPr/>
            </p:nvSpPr>
            <p:spPr>
              <a:xfrm>
                <a:off x="1707329" y="2071347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A38C04DC-9F3C-25FE-8EA9-D1B960A192DA}"/>
                  </a:ext>
                </a:extLst>
              </p:cNvPr>
              <p:cNvSpPr/>
              <p:nvPr/>
            </p:nvSpPr>
            <p:spPr>
              <a:xfrm>
                <a:off x="405578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5656A797-5498-4F8E-9203-5C3EEC919686}"/>
                  </a:ext>
                </a:extLst>
              </p:cNvPr>
              <p:cNvSpPr/>
              <p:nvPr/>
            </p:nvSpPr>
            <p:spPr>
              <a:xfrm>
                <a:off x="839495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CD29BFB3-53DA-99A6-070E-5E1A89AC4AC7}"/>
                  </a:ext>
                </a:extLst>
              </p:cNvPr>
              <p:cNvSpPr/>
              <p:nvPr/>
            </p:nvSpPr>
            <p:spPr>
              <a:xfrm>
                <a:off x="1273412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DEF5225-9395-36C1-FD24-A2C2573E13FF}"/>
                  </a:ext>
                </a:extLst>
              </p:cNvPr>
              <p:cNvSpPr/>
              <p:nvPr/>
            </p:nvSpPr>
            <p:spPr>
              <a:xfrm>
                <a:off x="1707329" y="2503568"/>
                <a:ext cx="406400" cy="406400"/>
              </a:xfrm>
              <a:prstGeom prst="rect">
                <a:avLst/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grpSp>
          <p:nvGrpSpPr>
            <p:cNvPr id="140" name="组合 139">
              <a:extLst>
                <a:ext uri="{FF2B5EF4-FFF2-40B4-BE49-F238E27FC236}">
                  <a16:creationId xmlns:a16="http://schemas.microsoft.com/office/drawing/2014/main" id="{6FAA0153-EEE3-3BAD-C1A8-4140A5ECD04A}"/>
                </a:ext>
              </a:extLst>
            </p:cNvPr>
            <p:cNvGrpSpPr/>
            <p:nvPr/>
          </p:nvGrpSpPr>
          <p:grpSpPr>
            <a:xfrm>
              <a:off x="5229518" y="3192211"/>
              <a:ext cx="2117177" cy="2110382"/>
              <a:chOff x="7345306" y="3032507"/>
              <a:chExt cx="3299462" cy="3288873"/>
            </a:xfrm>
          </p:grpSpPr>
          <p:sp>
            <p:nvSpPr>
              <p:cNvPr id="141" name="矩形 140">
                <a:extLst>
                  <a:ext uri="{FF2B5EF4-FFF2-40B4-BE49-F238E27FC236}">
                    <a16:creationId xmlns:a16="http://schemas.microsoft.com/office/drawing/2014/main" id="{2215260C-C10C-BF91-A952-518C4937E6AD}"/>
                  </a:ext>
                </a:extLst>
              </p:cNvPr>
              <p:cNvSpPr/>
              <p:nvPr/>
            </p:nvSpPr>
            <p:spPr>
              <a:xfrm>
                <a:off x="7345306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2" name="直接箭头连接符 141">
                <a:extLst>
                  <a:ext uri="{FF2B5EF4-FFF2-40B4-BE49-F238E27FC236}">
                    <a16:creationId xmlns:a16="http://schemas.microsoft.com/office/drawing/2014/main" id="{9A2098CA-DD11-B687-8DE6-BF19BDE858F9}"/>
                  </a:ext>
                </a:extLst>
              </p:cNvPr>
              <p:cNvCxnSpPr>
                <a:cxnSpLocks/>
                <a:stCxn id="141" idx="3"/>
              </p:cNvCxnSpPr>
              <p:nvPr/>
            </p:nvCxnSpPr>
            <p:spPr>
              <a:xfrm>
                <a:off x="7613382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箭头连接符 142">
                <a:extLst>
                  <a:ext uri="{FF2B5EF4-FFF2-40B4-BE49-F238E27FC236}">
                    <a16:creationId xmlns:a16="http://schemas.microsoft.com/office/drawing/2014/main" id="{425A5FB4-0978-5A7D-A489-D93C27C756EB}"/>
                  </a:ext>
                </a:extLst>
              </p:cNvPr>
              <p:cNvCxnSpPr>
                <a:cxnSpLocks/>
                <a:stCxn id="141" idx="2"/>
              </p:cNvCxnSpPr>
              <p:nvPr/>
            </p:nvCxnSpPr>
            <p:spPr>
              <a:xfrm>
                <a:off x="7479344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8C56E014-C2DD-8ED8-2DA4-5EA8C668CC88}"/>
                  </a:ext>
                </a:extLst>
              </p:cNvPr>
              <p:cNvSpPr/>
              <p:nvPr/>
            </p:nvSpPr>
            <p:spPr>
              <a:xfrm>
                <a:off x="8355768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5" name="直接箭头连接符 144">
                <a:extLst>
                  <a:ext uri="{FF2B5EF4-FFF2-40B4-BE49-F238E27FC236}">
                    <a16:creationId xmlns:a16="http://schemas.microsoft.com/office/drawing/2014/main" id="{E20B1B6A-B9FD-EEC8-507D-F78A3672BA0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>
                <a:off x="8623844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箭头连接符 145">
                <a:extLst>
                  <a:ext uri="{FF2B5EF4-FFF2-40B4-BE49-F238E27FC236}">
                    <a16:creationId xmlns:a16="http://schemas.microsoft.com/office/drawing/2014/main" id="{5C0DD672-E704-F503-002F-7D7D6E78E812}"/>
                  </a:ext>
                </a:extLst>
              </p:cNvPr>
              <p:cNvCxnSpPr>
                <a:cxnSpLocks/>
                <a:stCxn id="144" idx="2"/>
              </p:cNvCxnSpPr>
              <p:nvPr/>
            </p:nvCxnSpPr>
            <p:spPr>
              <a:xfrm>
                <a:off x="8489806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3621C212-2140-3EC3-766B-935AFE11F392}"/>
                  </a:ext>
                </a:extLst>
              </p:cNvPr>
              <p:cNvSpPr/>
              <p:nvPr/>
            </p:nvSpPr>
            <p:spPr>
              <a:xfrm>
                <a:off x="9366230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48" name="直接箭头连接符 147">
                <a:extLst>
                  <a:ext uri="{FF2B5EF4-FFF2-40B4-BE49-F238E27FC236}">
                    <a16:creationId xmlns:a16="http://schemas.microsoft.com/office/drawing/2014/main" id="{7AB23AC6-D65C-915B-442A-B3BE061227F8}"/>
                  </a:ext>
                </a:extLst>
              </p:cNvPr>
              <p:cNvCxnSpPr>
                <a:cxnSpLocks/>
                <a:stCxn id="147" idx="3"/>
              </p:cNvCxnSpPr>
              <p:nvPr/>
            </p:nvCxnSpPr>
            <p:spPr>
              <a:xfrm>
                <a:off x="9634306" y="3167413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箭头连接符 148">
                <a:extLst>
                  <a:ext uri="{FF2B5EF4-FFF2-40B4-BE49-F238E27FC236}">
                    <a16:creationId xmlns:a16="http://schemas.microsoft.com/office/drawing/2014/main" id="{7B87C0EC-0095-8DD0-ED1C-AF4E3135F395}"/>
                  </a:ext>
                </a:extLst>
              </p:cNvPr>
              <p:cNvCxnSpPr>
                <a:cxnSpLocks/>
                <a:stCxn id="147" idx="2"/>
              </p:cNvCxnSpPr>
              <p:nvPr/>
            </p:nvCxnSpPr>
            <p:spPr>
              <a:xfrm>
                <a:off x="9500268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0" name="矩形 149">
                <a:extLst>
                  <a:ext uri="{FF2B5EF4-FFF2-40B4-BE49-F238E27FC236}">
                    <a16:creationId xmlns:a16="http://schemas.microsoft.com/office/drawing/2014/main" id="{6A2F4B52-A48A-3270-A9E6-A8344BAF96F6}"/>
                  </a:ext>
                </a:extLst>
              </p:cNvPr>
              <p:cNvSpPr/>
              <p:nvPr/>
            </p:nvSpPr>
            <p:spPr>
              <a:xfrm>
                <a:off x="10376692" y="3032507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1" name="直接箭头连接符 150">
                <a:extLst>
                  <a:ext uri="{FF2B5EF4-FFF2-40B4-BE49-F238E27FC236}">
                    <a16:creationId xmlns:a16="http://schemas.microsoft.com/office/drawing/2014/main" id="{6A7931A7-A460-4EC9-E174-B0A0E781BD1C}"/>
                  </a:ext>
                </a:extLst>
              </p:cNvPr>
              <p:cNvCxnSpPr>
                <a:cxnSpLocks/>
                <a:stCxn id="150" idx="2"/>
              </p:cNvCxnSpPr>
              <p:nvPr/>
            </p:nvCxnSpPr>
            <p:spPr>
              <a:xfrm>
                <a:off x="10510730" y="3302318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4A76CD96-712E-9F43-447F-906276F0EFFF}"/>
                  </a:ext>
                </a:extLst>
              </p:cNvPr>
              <p:cNvSpPr/>
              <p:nvPr/>
            </p:nvSpPr>
            <p:spPr>
              <a:xfrm>
                <a:off x="7345306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3" name="直接箭头连接符 152">
                <a:extLst>
                  <a:ext uri="{FF2B5EF4-FFF2-40B4-BE49-F238E27FC236}">
                    <a16:creationId xmlns:a16="http://schemas.microsoft.com/office/drawing/2014/main" id="{785FC67A-5D41-26B3-AE2F-C8D75B921E95}"/>
                  </a:ext>
                </a:extLst>
              </p:cNvPr>
              <p:cNvCxnSpPr>
                <a:cxnSpLocks/>
                <a:stCxn id="152" idx="3"/>
              </p:cNvCxnSpPr>
              <p:nvPr/>
            </p:nvCxnSpPr>
            <p:spPr>
              <a:xfrm>
                <a:off x="7613382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99A749D7-35E8-38C5-1327-91B517BF4FE5}"/>
                  </a:ext>
                </a:extLst>
              </p:cNvPr>
              <p:cNvCxnSpPr>
                <a:cxnSpLocks/>
                <a:stCxn id="152" idx="2"/>
              </p:cNvCxnSpPr>
              <p:nvPr/>
            </p:nvCxnSpPr>
            <p:spPr>
              <a:xfrm>
                <a:off x="7479344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5" name="矩形 154">
                <a:extLst>
                  <a:ext uri="{FF2B5EF4-FFF2-40B4-BE49-F238E27FC236}">
                    <a16:creationId xmlns:a16="http://schemas.microsoft.com/office/drawing/2014/main" id="{A7C85916-29E4-0910-5A21-6026D9E9727C}"/>
                  </a:ext>
                </a:extLst>
              </p:cNvPr>
              <p:cNvSpPr/>
              <p:nvPr/>
            </p:nvSpPr>
            <p:spPr>
              <a:xfrm>
                <a:off x="8355768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6" name="直接箭头连接符 155">
                <a:extLst>
                  <a:ext uri="{FF2B5EF4-FFF2-40B4-BE49-F238E27FC236}">
                    <a16:creationId xmlns:a16="http://schemas.microsoft.com/office/drawing/2014/main" id="{3D69235C-7241-568C-7E1A-C2532EBDF434}"/>
                  </a:ext>
                </a:extLst>
              </p:cNvPr>
              <p:cNvCxnSpPr>
                <a:cxnSpLocks/>
                <a:stCxn id="155" idx="3"/>
              </p:cNvCxnSpPr>
              <p:nvPr/>
            </p:nvCxnSpPr>
            <p:spPr>
              <a:xfrm>
                <a:off x="8623844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箭头连接符 156">
                <a:extLst>
                  <a:ext uri="{FF2B5EF4-FFF2-40B4-BE49-F238E27FC236}">
                    <a16:creationId xmlns:a16="http://schemas.microsoft.com/office/drawing/2014/main" id="{A83A923B-15CE-2595-8D80-CA6F485E25E3}"/>
                  </a:ext>
                </a:extLst>
              </p:cNvPr>
              <p:cNvCxnSpPr>
                <a:cxnSpLocks/>
                <a:stCxn id="155" idx="2"/>
              </p:cNvCxnSpPr>
              <p:nvPr/>
            </p:nvCxnSpPr>
            <p:spPr>
              <a:xfrm>
                <a:off x="8489806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矩形 157">
                <a:extLst>
                  <a:ext uri="{FF2B5EF4-FFF2-40B4-BE49-F238E27FC236}">
                    <a16:creationId xmlns:a16="http://schemas.microsoft.com/office/drawing/2014/main" id="{3C402D19-B8D9-F27B-EF12-A8B023221A8D}"/>
                  </a:ext>
                </a:extLst>
              </p:cNvPr>
              <p:cNvSpPr/>
              <p:nvPr/>
            </p:nvSpPr>
            <p:spPr>
              <a:xfrm>
                <a:off x="9366230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22AD32DD-8F83-045A-1274-4B9012A70BF7}"/>
                  </a:ext>
                </a:extLst>
              </p:cNvPr>
              <p:cNvCxnSpPr>
                <a:cxnSpLocks/>
                <a:stCxn id="158" idx="3"/>
              </p:cNvCxnSpPr>
              <p:nvPr/>
            </p:nvCxnSpPr>
            <p:spPr>
              <a:xfrm>
                <a:off x="9634306" y="4173767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箭头连接符 159">
                <a:extLst>
                  <a:ext uri="{FF2B5EF4-FFF2-40B4-BE49-F238E27FC236}">
                    <a16:creationId xmlns:a16="http://schemas.microsoft.com/office/drawing/2014/main" id="{88C9B7F5-8C23-0BD4-377A-EFB8667AF40A}"/>
                  </a:ext>
                </a:extLst>
              </p:cNvPr>
              <p:cNvCxnSpPr>
                <a:cxnSpLocks/>
                <a:stCxn id="158" idx="2"/>
              </p:cNvCxnSpPr>
              <p:nvPr/>
            </p:nvCxnSpPr>
            <p:spPr>
              <a:xfrm>
                <a:off x="9500268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矩形 160">
                <a:extLst>
                  <a:ext uri="{FF2B5EF4-FFF2-40B4-BE49-F238E27FC236}">
                    <a16:creationId xmlns:a16="http://schemas.microsoft.com/office/drawing/2014/main" id="{6B9713B7-20D7-4E72-D6A5-2577019736D8}"/>
                  </a:ext>
                </a:extLst>
              </p:cNvPr>
              <p:cNvSpPr/>
              <p:nvPr/>
            </p:nvSpPr>
            <p:spPr>
              <a:xfrm>
                <a:off x="10376692" y="4038861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E0E66AB1-21BC-013B-DEAE-125E09884674}"/>
                  </a:ext>
                </a:extLst>
              </p:cNvPr>
              <p:cNvCxnSpPr>
                <a:cxnSpLocks/>
                <a:stCxn id="161" idx="2"/>
              </p:cNvCxnSpPr>
              <p:nvPr/>
            </p:nvCxnSpPr>
            <p:spPr>
              <a:xfrm>
                <a:off x="10510730" y="4308672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96114CC3-9F46-A392-92BD-339ABB4BFC7B}"/>
                  </a:ext>
                </a:extLst>
              </p:cNvPr>
              <p:cNvSpPr/>
              <p:nvPr/>
            </p:nvSpPr>
            <p:spPr>
              <a:xfrm>
                <a:off x="7345306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64" name="直接箭头连接符 163">
                <a:extLst>
                  <a:ext uri="{FF2B5EF4-FFF2-40B4-BE49-F238E27FC236}">
                    <a16:creationId xmlns:a16="http://schemas.microsoft.com/office/drawing/2014/main" id="{FCF8720D-AAE4-8E9F-D686-E56F13AF29A0}"/>
                  </a:ext>
                </a:extLst>
              </p:cNvPr>
              <p:cNvCxnSpPr>
                <a:cxnSpLocks/>
                <a:stCxn id="163" idx="3"/>
              </p:cNvCxnSpPr>
              <p:nvPr/>
            </p:nvCxnSpPr>
            <p:spPr>
              <a:xfrm>
                <a:off x="7613382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箭头连接符 164">
                <a:extLst>
                  <a:ext uri="{FF2B5EF4-FFF2-40B4-BE49-F238E27FC236}">
                    <a16:creationId xmlns:a16="http://schemas.microsoft.com/office/drawing/2014/main" id="{5B1D7A9E-A018-7A45-142A-0BC73441B08C}"/>
                  </a:ext>
                </a:extLst>
              </p:cNvPr>
              <p:cNvCxnSpPr>
                <a:cxnSpLocks/>
                <a:stCxn id="163" idx="2"/>
              </p:cNvCxnSpPr>
              <p:nvPr/>
            </p:nvCxnSpPr>
            <p:spPr>
              <a:xfrm>
                <a:off x="7479344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F72001D-7586-A089-551E-8384FAC70821}"/>
                  </a:ext>
                </a:extLst>
              </p:cNvPr>
              <p:cNvSpPr/>
              <p:nvPr/>
            </p:nvSpPr>
            <p:spPr>
              <a:xfrm>
                <a:off x="8355768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67" name="直接箭头连接符 166">
                <a:extLst>
                  <a:ext uri="{FF2B5EF4-FFF2-40B4-BE49-F238E27FC236}">
                    <a16:creationId xmlns:a16="http://schemas.microsoft.com/office/drawing/2014/main" id="{F6860ECF-D612-7A87-74C7-DDCE91C17728}"/>
                  </a:ext>
                </a:extLst>
              </p:cNvPr>
              <p:cNvCxnSpPr>
                <a:cxnSpLocks/>
                <a:stCxn id="166" idx="3"/>
              </p:cNvCxnSpPr>
              <p:nvPr/>
            </p:nvCxnSpPr>
            <p:spPr>
              <a:xfrm>
                <a:off x="8623844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箭头连接符 167">
                <a:extLst>
                  <a:ext uri="{FF2B5EF4-FFF2-40B4-BE49-F238E27FC236}">
                    <a16:creationId xmlns:a16="http://schemas.microsoft.com/office/drawing/2014/main" id="{69600CCA-BEA6-6B62-2976-A69D5F7E366D}"/>
                  </a:ext>
                </a:extLst>
              </p:cNvPr>
              <p:cNvCxnSpPr>
                <a:cxnSpLocks/>
                <a:stCxn id="166" idx="2"/>
              </p:cNvCxnSpPr>
              <p:nvPr/>
            </p:nvCxnSpPr>
            <p:spPr>
              <a:xfrm>
                <a:off x="8489806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37E40781-5381-AA5C-126D-4283821C9E21}"/>
                  </a:ext>
                </a:extLst>
              </p:cNvPr>
              <p:cNvSpPr/>
              <p:nvPr/>
            </p:nvSpPr>
            <p:spPr>
              <a:xfrm>
                <a:off x="9366230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1" name="直接箭头连接符 170">
                <a:extLst>
                  <a:ext uri="{FF2B5EF4-FFF2-40B4-BE49-F238E27FC236}">
                    <a16:creationId xmlns:a16="http://schemas.microsoft.com/office/drawing/2014/main" id="{DAC5FFCC-605F-F568-77B8-91CC028FD612}"/>
                  </a:ext>
                </a:extLst>
              </p:cNvPr>
              <p:cNvCxnSpPr>
                <a:cxnSpLocks/>
                <a:stCxn id="170" idx="3"/>
              </p:cNvCxnSpPr>
              <p:nvPr/>
            </p:nvCxnSpPr>
            <p:spPr>
              <a:xfrm>
                <a:off x="9634306" y="5180121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箭头连接符 171">
                <a:extLst>
                  <a:ext uri="{FF2B5EF4-FFF2-40B4-BE49-F238E27FC236}">
                    <a16:creationId xmlns:a16="http://schemas.microsoft.com/office/drawing/2014/main" id="{9B573DCD-0FB1-0F4A-C14D-B454DCFD111E}"/>
                  </a:ext>
                </a:extLst>
              </p:cNvPr>
              <p:cNvCxnSpPr>
                <a:cxnSpLocks/>
                <a:stCxn id="170" idx="2"/>
              </p:cNvCxnSpPr>
              <p:nvPr/>
            </p:nvCxnSpPr>
            <p:spPr>
              <a:xfrm>
                <a:off x="9500268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2156DA27-ADE1-4CDA-BDB4-1955A85018BD}"/>
                  </a:ext>
                </a:extLst>
              </p:cNvPr>
              <p:cNvSpPr/>
              <p:nvPr/>
            </p:nvSpPr>
            <p:spPr>
              <a:xfrm>
                <a:off x="10376692" y="5045215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4B36EAB2-991A-F37D-E54F-B6B0FD600564}"/>
                  </a:ext>
                </a:extLst>
              </p:cNvPr>
              <p:cNvCxnSpPr>
                <a:cxnSpLocks/>
                <a:stCxn id="173" idx="2"/>
              </p:cNvCxnSpPr>
              <p:nvPr/>
            </p:nvCxnSpPr>
            <p:spPr>
              <a:xfrm>
                <a:off x="10510730" y="5315026"/>
                <a:ext cx="0" cy="736543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590A207B-7218-8CBE-4D6C-D7CE796DBBEF}"/>
                  </a:ext>
                </a:extLst>
              </p:cNvPr>
              <p:cNvSpPr/>
              <p:nvPr/>
            </p:nvSpPr>
            <p:spPr>
              <a:xfrm>
                <a:off x="7345306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4B4D2B83-1A59-9B31-42AA-BAA7C07C2A73}"/>
                  </a:ext>
                </a:extLst>
              </p:cNvPr>
              <p:cNvCxnSpPr>
                <a:cxnSpLocks/>
                <a:stCxn id="175" idx="3"/>
              </p:cNvCxnSpPr>
              <p:nvPr/>
            </p:nvCxnSpPr>
            <p:spPr>
              <a:xfrm>
                <a:off x="7613382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20206B2E-2474-4BC4-4DDB-F5413283143C}"/>
                  </a:ext>
                </a:extLst>
              </p:cNvPr>
              <p:cNvSpPr/>
              <p:nvPr/>
            </p:nvSpPr>
            <p:spPr>
              <a:xfrm>
                <a:off x="8355768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78" name="直接箭头连接符 177">
                <a:extLst>
                  <a:ext uri="{FF2B5EF4-FFF2-40B4-BE49-F238E27FC236}">
                    <a16:creationId xmlns:a16="http://schemas.microsoft.com/office/drawing/2014/main" id="{0D03121D-ED97-2C4B-068A-79CF8CA76DC0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8623844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0BC6DE77-0D7A-CA2E-C380-FFCC5BC1F1B7}"/>
                  </a:ext>
                </a:extLst>
              </p:cNvPr>
              <p:cNvSpPr/>
              <p:nvPr/>
            </p:nvSpPr>
            <p:spPr>
              <a:xfrm>
                <a:off x="9366230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180" name="直接箭头连接符 179">
                <a:extLst>
                  <a:ext uri="{FF2B5EF4-FFF2-40B4-BE49-F238E27FC236}">
                    <a16:creationId xmlns:a16="http://schemas.microsoft.com/office/drawing/2014/main" id="{DA5AC40C-4BB5-D6AA-2883-E7FCF3D8C1EC}"/>
                  </a:ext>
                </a:extLst>
              </p:cNvPr>
              <p:cNvCxnSpPr>
                <a:cxnSpLocks/>
                <a:stCxn id="179" idx="3"/>
              </p:cNvCxnSpPr>
              <p:nvPr/>
            </p:nvCxnSpPr>
            <p:spPr>
              <a:xfrm>
                <a:off x="9634306" y="6186475"/>
                <a:ext cx="742386" cy="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17BDB164-8461-127B-2E8C-9C433278B2B9}"/>
                  </a:ext>
                </a:extLst>
              </p:cNvPr>
              <p:cNvSpPr/>
              <p:nvPr/>
            </p:nvSpPr>
            <p:spPr>
              <a:xfrm>
                <a:off x="10376692" y="6051569"/>
                <a:ext cx="268076" cy="269811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accent4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</a:t>
                </a:r>
                <a:endParaRPr lang="zh-CN" altLang="en-US" sz="12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cxnSp>
          <p:nvCxnSpPr>
            <p:cNvPr id="258" name="直接箭头连接符 257">
              <a:extLst>
                <a:ext uri="{FF2B5EF4-FFF2-40B4-BE49-F238E27FC236}">
                  <a16:creationId xmlns:a16="http://schemas.microsoft.com/office/drawing/2014/main" id="{DC1462CF-56B0-6FC4-1428-AB2B1611E9FF}"/>
                </a:ext>
              </a:extLst>
            </p:cNvPr>
            <p:cNvCxnSpPr>
              <a:cxnSpLocks/>
            </p:cNvCxnSpPr>
            <p:nvPr/>
          </p:nvCxnSpPr>
          <p:spPr>
            <a:xfrm>
              <a:off x="7346695" y="3909809"/>
              <a:ext cx="47636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接箭头连接符 258">
              <a:extLst>
                <a:ext uri="{FF2B5EF4-FFF2-40B4-BE49-F238E27FC236}">
                  <a16:creationId xmlns:a16="http://schemas.microsoft.com/office/drawing/2014/main" id="{A4286303-BD6B-C7AF-75D4-5699F807738A}"/>
                </a:ext>
              </a:extLst>
            </p:cNvPr>
            <p:cNvCxnSpPr>
              <a:cxnSpLocks/>
            </p:cNvCxnSpPr>
            <p:nvPr/>
          </p:nvCxnSpPr>
          <p:spPr>
            <a:xfrm>
              <a:off x="7346695" y="4570277"/>
              <a:ext cx="47636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直接箭头连接符 259">
              <a:extLst>
                <a:ext uri="{FF2B5EF4-FFF2-40B4-BE49-F238E27FC236}">
                  <a16:creationId xmlns:a16="http://schemas.microsoft.com/office/drawing/2014/main" id="{336A7499-AAC1-70A7-B6F5-402D025CDC55}"/>
                </a:ext>
              </a:extLst>
            </p:cNvPr>
            <p:cNvCxnSpPr>
              <a:cxnSpLocks/>
            </p:cNvCxnSpPr>
            <p:nvPr/>
          </p:nvCxnSpPr>
          <p:spPr>
            <a:xfrm>
              <a:off x="7346695" y="5209972"/>
              <a:ext cx="47636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接箭头连接符 260">
              <a:extLst>
                <a:ext uri="{FF2B5EF4-FFF2-40B4-BE49-F238E27FC236}">
                  <a16:creationId xmlns:a16="http://schemas.microsoft.com/office/drawing/2014/main" id="{263B1FEA-7AEE-28AE-C04C-0FF17AEE2AAF}"/>
                </a:ext>
              </a:extLst>
            </p:cNvPr>
            <p:cNvCxnSpPr>
              <a:cxnSpLocks/>
            </p:cNvCxnSpPr>
            <p:nvPr/>
          </p:nvCxnSpPr>
          <p:spPr>
            <a:xfrm>
              <a:off x="5324465" y="5330975"/>
              <a:ext cx="0" cy="61744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接箭头连接符 261">
              <a:extLst>
                <a:ext uri="{FF2B5EF4-FFF2-40B4-BE49-F238E27FC236}">
                  <a16:creationId xmlns:a16="http://schemas.microsoft.com/office/drawing/2014/main" id="{093D7373-2255-E4B5-1A80-A2B7A52104D9}"/>
                </a:ext>
              </a:extLst>
            </p:cNvPr>
            <p:cNvCxnSpPr>
              <a:cxnSpLocks/>
            </p:cNvCxnSpPr>
            <p:nvPr/>
          </p:nvCxnSpPr>
          <p:spPr>
            <a:xfrm>
              <a:off x="5970858" y="5330975"/>
              <a:ext cx="0" cy="61744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直接箭头连接符 262">
              <a:extLst>
                <a:ext uri="{FF2B5EF4-FFF2-40B4-BE49-F238E27FC236}">
                  <a16:creationId xmlns:a16="http://schemas.microsoft.com/office/drawing/2014/main" id="{4AC0011F-5D7F-BD20-8DEF-5C5E92842140}"/>
                </a:ext>
              </a:extLst>
            </p:cNvPr>
            <p:cNvCxnSpPr>
              <a:cxnSpLocks/>
            </p:cNvCxnSpPr>
            <p:nvPr/>
          </p:nvCxnSpPr>
          <p:spPr>
            <a:xfrm>
              <a:off x="6617251" y="5330975"/>
              <a:ext cx="0" cy="61744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B8BAC050-1249-B3D2-2351-3298EEB41A68}"/>
                </a:ext>
              </a:extLst>
            </p:cNvPr>
            <p:cNvCxnSpPr>
              <a:cxnSpLocks/>
            </p:cNvCxnSpPr>
            <p:nvPr/>
          </p:nvCxnSpPr>
          <p:spPr>
            <a:xfrm>
              <a:off x="7263644" y="5330975"/>
              <a:ext cx="0" cy="617445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0A849AC2-84E0-1C72-87C5-B8F7D77255C8}"/>
                </a:ext>
              </a:extLst>
            </p:cNvPr>
            <p:cNvCxnSpPr>
              <a:cxnSpLocks/>
            </p:cNvCxnSpPr>
            <p:nvPr/>
          </p:nvCxnSpPr>
          <p:spPr>
            <a:xfrm>
              <a:off x="7346695" y="3278776"/>
              <a:ext cx="476369" cy="0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接箭头连接符 268">
              <a:extLst>
                <a:ext uri="{FF2B5EF4-FFF2-40B4-BE49-F238E27FC236}">
                  <a16:creationId xmlns:a16="http://schemas.microsoft.com/office/drawing/2014/main" id="{22FDF74C-6100-62B9-F38A-C087AE285AAE}"/>
                </a:ext>
              </a:extLst>
            </p:cNvPr>
            <p:cNvCxnSpPr>
              <a:cxnSpLocks/>
            </p:cNvCxnSpPr>
            <p:nvPr/>
          </p:nvCxnSpPr>
          <p:spPr>
            <a:xfrm>
              <a:off x="5323542" y="2977801"/>
              <a:ext cx="0" cy="25438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直接箭头连接符 269">
              <a:extLst>
                <a:ext uri="{FF2B5EF4-FFF2-40B4-BE49-F238E27FC236}">
                  <a16:creationId xmlns:a16="http://schemas.microsoft.com/office/drawing/2014/main" id="{F9108FB3-D8B2-C6AF-7237-B4D0B540D1A1}"/>
                </a:ext>
              </a:extLst>
            </p:cNvPr>
            <p:cNvCxnSpPr>
              <a:cxnSpLocks/>
            </p:cNvCxnSpPr>
            <p:nvPr/>
          </p:nvCxnSpPr>
          <p:spPr>
            <a:xfrm>
              <a:off x="5969935" y="2977801"/>
              <a:ext cx="0" cy="25438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直接箭头连接符 270">
              <a:extLst>
                <a:ext uri="{FF2B5EF4-FFF2-40B4-BE49-F238E27FC236}">
                  <a16:creationId xmlns:a16="http://schemas.microsoft.com/office/drawing/2014/main" id="{F739D47D-870F-322B-FBC9-9545CD809C1A}"/>
                </a:ext>
              </a:extLst>
            </p:cNvPr>
            <p:cNvCxnSpPr>
              <a:cxnSpLocks/>
            </p:cNvCxnSpPr>
            <p:nvPr/>
          </p:nvCxnSpPr>
          <p:spPr>
            <a:xfrm>
              <a:off x="6616328" y="2977801"/>
              <a:ext cx="0" cy="25438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271">
              <a:extLst>
                <a:ext uri="{FF2B5EF4-FFF2-40B4-BE49-F238E27FC236}">
                  <a16:creationId xmlns:a16="http://schemas.microsoft.com/office/drawing/2014/main" id="{EE05B44D-1856-9833-5D6B-4D99069B6F0F}"/>
                </a:ext>
              </a:extLst>
            </p:cNvPr>
            <p:cNvCxnSpPr>
              <a:cxnSpLocks/>
            </p:cNvCxnSpPr>
            <p:nvPr/>
          </p:nvCxnSpPr>
          <p:spPr>
            <a:xfrm>
              <a:off x="7262721" y="2977801"/>
              <a:ext cx="0" cy="254382"/>
            </a:xfrm>
            <a:prstGeom prst="straightConnector1">
              <a:avLst/>
            </a:prstGeom>
            <a:ln w="38100">
              <a:solidFill>
                <a:schemeClr val="accent4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7F75FEFD-ACF0-D7FB-4B78-7508D49C3796}"/>
                </a:ext>
              </a:extLst>
            </p:cNvPr>
            <p:cNvGrpSpPr/>
            <p:nvPr/>
          </p:nvGrpSpPr>
          <p:grpSpPr>
            <a:xfrm rot="16200000">
              <a:off x="4118311" y="4113190"/>
              <a:ext cx="1939182" cy="254382"/>
              <a:chOff x="7753216" y="2427597"/>
              <a:chExt cx="1939182" cy="254382"/>
            </a:xfrm>
          </p:grpSpPr>
          <p:cxnSp>
            <p:nvCxnSpPr>
              <p:cNvPr id="273" name="直接箭头连接符 272">
                <a:extLst>
                  <a:ext uri="{FF2B5EF4-FFF2-40B4-BE49-F238E27FC236}">
                    <a16:creationId xmlns:a16="http://schemas.microsoft.com/office/drawing/2014/main" id="{DFBD4778-BBC8-7CD9-E048-5BE805E4C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3216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>
                <a:extLst>
                  <a:ext uri="{FF2B5EF4-FFF2-40B4-BE49-F238E27FC236}">
                    <a16:creationId xmlns:a16="http://schemas.microsoft.com/office/drawing/2014/main" id="{9C65C206-B288-2E58-B16C-4E0CEA2EE8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9609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直接箭头连接符 274">
                <a:extLst>
                  <a:ext uri="{FF2B5EF4-FFF2-40B4-BE49-F238E27FC236}">
                    <a16:creationId xmlns:a16="http://schemas.microsoft.com/office/drawing/2014/main" id="{72052C91-94EF-6E2C-08D4-0854647F3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46002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直接箭头连接符 275">
                <a:extLst>
                  <a:ext uri="{FF2B5EF4-FFF2-40B4-BE49-F238E27FC236}">
                    <a16:creationId xmlns:a16="http://schemas.microsoft.com/office/drawing/2014/main" id="{A680258A-41A8-A78E-7FDC-13268D223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92398" y="2427597"/>
                <a:ext cx="0" cy="25438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50B3DBCD-6EF7-3A8B-DFB4-D0AD7F56B97D}"/>
                </a:ext>
              </a:extLst>
            </p:cNvPr>
            <p:cNvSpPr/>
            <p:nvPr/>
          </p:nvSpPr>
          <p:spPr>
            <a:xfrm rot="16200000">
              <a:off x="4957069" y="2444938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76A3BCC-8EAD-7E9A-ED1C-BA8F79DCEFBA}"/>
                </a:ext>
              </a:extLst>
            </p:cNvPr>
            <p:cNvSpPr/>
            <p:nvPr/>
          </p:nvSpPr>
          <p:spPr>
            <a:xfrm rot="16200000">
              <a:off x="5602784" y="2444938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94998A6-6878-6659-B2B9-42FE514DA207}"/>
                </a:ext>
              </a:extLst>
            </p:cNvPr>
            <p:cNvSpPr/>
            <p:nvPr/>
          </p:nvSpPr>
          <p:spPr>
            <a:xfrm rot="16200000">
              <a:off x="6248499" y="2444938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FEB8732-B879-F180-3AA1-BEAB00F3220E}"/>
                </a:ext>
              </a:extLst>
            </p:cNvPr>
            <p:cNvSpPr/>
            <p:nvPr/>
          </p:nvSpPr>
          <p:spPr>
            <a:xfrm rot="16200000">
              <a:off x="6894213" y="2444938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CA6983E-4638-E5B9-3612-1D24BD2F1944}"/>
                </a:ext>
              </a:extLst>
            </p:cNvPr>
            <p:cNvSpPr/>
            <p:nvPr/>
          </p:nvSpPr>
          <p:spPr>
            <a:xfrm rot="16200000">
              <a:off x="4957069" y="616952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E168FDD-20B8-F318-99DD-5308ECBD35B9}"/>
                </a:ext>
              </a:extLst>
            </p:cNvPr>
            <p:cNvSpPr/>
            <p:nvPr/>
          </p:nvSpPr>
          <p:spPr>
            <a:xfrm rot="16200000">
              <a:off x="5602784" y="616952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754B66D-E3D5-F6CB-6B9A-1260504D3ED1}"/>
                </a:ext>
              </a:extLst>
            </p:cNvPr>
            <p:cNvSpPr/>
            <p:nvPr/>
          </p:nvSpPr>
          <p:spPr>
            <a:xfrm rot="16200000">
              <a:off x="6248499" y="616952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95837FB-7F80-8EE7-8E6C-1E10A2075C06}"/>
                </a:ext>
              </a:extLst>
            </p:cNvPr>
            <p:cNvSpPr/>
            <p:nvPr/>
          </p:nvSpPr>
          <p:spPr>
            <a:xfrm rot="16200000">
              <a:off x="6894213" y="616952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75A23FB-F251-057B-959A-411525D6090F}"/>
                </a:ext>
              </a:extLst>
            </p:cNvPr>
            <p:cNvSpPr/>
            <p:nvPr/>
          </p:nvSpPr>
          <p:spPr>
            <a:xfrm>
              <a:off x="7825100" y="312977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0F0E67E1-FBE0-F404-D4C7-1F6320B9F9ED}"/>
                </a:ext>
              </a:extLst>
            </p:cNvPr>
            <p:cNvSpPr/>
            <p:nvPr/>
          </p:nvSpPr>
          <p:spPr>
            <a:xfrm>
              <a:off x="7825100" y="3773424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A03D72B2-075C-269D-AFB5-2BF45B376179}"/>
                </a:ext>
              </a:extLst>
            </p:cNvPr>
            <p:cNvSpPr/>
            <p:nvPr/>
          </p:nvSpPr>
          <p:spPr>
            <a:xfrm>
              <a:off x="7825100" y="4417073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0BEECCEF-7C81-E539-B08B-C54F4D6907E2}"/>
                </a:ext>
              </a:extLst>
            </p:cNvPr>
            <p:cNvSpPr/>
            <p:nvPr/>
          </p:nvSpPr>
          <p:spPr>
            <a:xfrm>
              <a:off x="7825100" y="5060722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6A0F27ED-0046-21C4-7996-F9587F616BA0}"/>
                </a:ext>
              </a:extLst>
            </p:cNvPr>
            <p:cNvSpPr/>
            <p:nvPr/>
          </p:nvSpPr>
          <p:spPr>
            <a:xfrm>
              <a:off x="4215708" y="3129775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5801A136-1D3C-6AAF-A42C-25DF68C7D4C8}"/>
                </a:ext>
              </a:extLst>
            </p:cNvPr>
            <p:cNvSpPr/>
            <p:nvPr/>
          </p:nvSpPr>
          <p:spPr>
            <a:xfrm>
              <a:off x="4215708" y="3773424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D995EEB6-6856-FE0B-07D7-868580726181}"/>
                </a:ext>
              </a:extLst>
            </p:cNvPr>
            <p:cNvSpPr/>
            <p:nvPr/>
          </p:nvSpPr>
          <p:spPr>
            <a:xfrm>
              <a:off x="4215708" y="4417073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2FD2B87-834D-5460-C905-1931903BCE31}"/>
                </a:ext>
              </a:extLst>
            </p:cNvPr>
            <p:cNvSpPr/>
            <p:nvPr/>
          </p:nvSpPr>
          <p:spPr>
            <a:xfrm>
              <a:off x="4215708" y="5060722"/>
              <a:ext cx="732946" cy="291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</a:t>
              </a:r>
              <a:r>
                <a:rPr lang="en-US" altLang="zh-CN" sz="1600" i="0" cap="none" spc="0" dirty="0" err="1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ch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428BCAE-8C9E-3A75-548F-5EBC07F9F2C9}"/>
                </a:ext>
              </a:extLst>
            </p:cNvPr>
            <p:cNvCxnSpPr>
              <a:cxnSpLocks/>
            </p:cNvCxnSpPr>
            <p:nvPr/>
          </p:nvCxnSpPr>
          <p:spPr>
            <a:xfrm>
              <a:off x="5401535" y="3213690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7E2044C2-B062-0393-6A9E-B7C2564BCF47}"/>
                </a:ext>
              </a:extLst>
            </p:cNvPr>
            <p:cNvCxnSpPr>
              <a:cxnSpLocks/>
            </p:cNvCxnSpPr>
            <p:nvPr/>
          </p:nvCxnSpPr>
          <p:spPr>
            <a:xfrm>
              <a:off x="5398835" y="3869327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6598B4B-F6AF-4C69-C371-7F3059BC0572}"/>
                </a:ext>
              </a:extLst>
            </p:cNvPr>
            <p:cNvCxnSpPr>
              <a:cxnSpLocks/>
            </p:cNvCxnSpPr>
            <p:nvPr/>
          </p:nvCxnSpPr>
          <p:spPr>
            <a:xfrm>
              <a:off x="5396135" y="4524964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110E08C-92B6-7416-4A7B-41A37EBCFA4E}"/>
                </a:ext>
              </a:extLst>
            </p:cNvPr>
            <p:cNvCxnSpPr>
              <a:cxnSpLocks/>
            </p:cNvCxnSpPr>
            <p:nvPr/>
          </p:nvCxnSpPr>
          <p:spPr>
            <a:xfrm>
              <a:off x="5393435" y="5180601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669C7579-6EC1-6DF9-1D79-2A6E32D05DF7}"/>
                </a:ext>
              </a:extLst>
            </p:cNvPr>
            <p:cNvCxnSpPr>
              <a:cxnSpLocks/>
            </p:cNvCxnSpPr>
            <p:nvPr/>
          </p:nvCxnSpPr>
          <p:spPr>
            <a:xfrm>
              <a:off x="6049922" y="3213690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A515B0AD-A37E-583E-3015-09722D7C6382}"/>
                </a:ext>
              </a:extLst>
            </p:cNvPr>
            <p:cNvCxnSpPr>
              <a:cxnSpLocks/>
            </p:cNvCxnSpPr>
            <p:nvPr/>
          </p:nvCxnSpPr>
          <p:spPr>
            <a:xfrm>
              <a:off x="6047222" y="3869327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B5CE97A6-5D29-C7B6-CBC7-DDC83198E647}"/>
                </a:ext>
              </a:extLst>
            </p:cNvPr>
            <p:cNvCxnSpPr>
              <a:cxnSpLocks/>
            </p:cNvCxnSpPr>
            <p:nvPr/>
          </p:nvCxnSpPr>
          <p:spPr>
            <a:xfrm>
              <a:off x="6044522" y="4524964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715B39AD-59DA-BF66-AF18-EF31DE657C15}"/>
                </a:ext>
              </a:extLst>
            </p:cNvPr>
            <p:cNvCxnSpPr>
              <a:cxnSpLocks/>
            </p:cNvCxnSpPr>
            <p:nvPr/>
          </p:nvCxnSpPr>
          <p:spPr>
            <a:xfrm>
              <a:off x="6041822" y="5180601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55FE688-ABBF-4B37-6254-1980A916BA9F}"/>
                </a:ext>
              </a:extLst>
            </p:cNvPr>
            <p:cNvCxnSpPr>
              <a:cxnSpLocks/>
            </p:cNvCxnSpPr>
            <p:nvPr/>
          </p:nvCxnSpPr>
          <p:spPr>
            <a:xfrm>
              <a:off x="6698309" y="3213690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521D68B9-8A4E-B08A-7129-B66EE73FEDC5}"/>
                </a:ext>
              </a:extLst>
            </p:cNvPr>
            <p:cNvCxnSpPr>
              <a:cxnSpLocks/>
            </p:cNvCxnSpPr>
            <p:nvPr/>
          </p:nvCxnSpPr>
          <p:spPr>
            <a:xfrm>
              <a:off x="6695609" y="3869327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284">
              <a:extLst>
                <a:ext uri="{FF2B5EF4-FFF2-40B4-BE49-F238E27FC236}">
                  <a16:creationId xmlns:a16="http://schemas.microsoft.com/office/drawing/2014/main" id="{5B2E5861-AFB6-4A45-14B5-24C093616661}"/>
                </a:ext>
              </a:extLst>
            </p:cNvPr>
            <p:cNvCxnSpPr>
              <a:cxnSpLocks/>
            </p:cNvCxnSpPr>
            <p:nvPr/>
          </p:nvCxnSpPr>
          <p:spPr>
            <a:xfrm>
              <a:off x="6692909" y="4524964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接箭头连接符 285">
              <a:extLst>
                <a:ext uri="{FF2B5EF4-FFF2-40B4-BE49-F238E27FC236}">
                  <a16:creationId xmlns:a16="http://schemas.microsoft.com/office/drawing/2014/main" id="{7DF6F3A4-D324-DB99-8140-5AE1C94FD5B0}"/>
                </a:ext>
              </a:extLst>
            </p:cNvPr>
            <p:cNvCxnSpPr>
              <a:cxnSpLocks/>
            </p:cNvCxnSpPr>
            <p:nvPr/>
          </p:nvCxnSpPr>
          <p:spPr>
            <a:xfrm>
              <a:off x="6690209" y="5180601"/>
              <a:ext cx="476369" cy="0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4E0742EA-D3CC-64A6-C213-E1FDB22054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135" y="3365342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箭头连接符 296">
              <a:extLst>
                <a:ext uri="{FF2B5EF4-FFF2-40B4-BE49-F238E27FC236}">
                  <a16:creationId xmlns:a16="http://schemas.microsoft.com/office/drawing/2014/main" id="{BCA8AC39-F718-EF65-8C77-055D6150B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072" y="3365342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89B8E8FE-1CA7-FA12-528C-C0223E6687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09" y="3365342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直接箭头连接符 298">
              <a:extLst>
                <a:ext uri="{FF2B5EF4-FFF2-40B4-BE49-F238E27FC236}">
                  <a16:creationId xmlns:a16="http://schemas.microsoft.com/office/drawing/2014/main" id="{0929DC18-4251-249E-0A96-B6F51D5392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4946" y="3365342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7550AF6E-CEF8-53C7-BE9F-ECD3770375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135" y="4010426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接箭头连接符 300">
              <a:extLst>
                <a:ext uri="{FF2B5EF4-FFF2-40B4-BE49-F238E27FC236}">
                  <a16:creationId xmlns:a16="http://schemas.microsoft.com/office/drawing/2014/main" id="{0AE382D0-4609-4729-38E0-AA569F7A39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072" y="4010426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2C451910-4DD5-5811-88F3-B90A85B52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09" y="4010426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10DFF3DA-5EA6-1BA8-A05E-6A9AF046C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4946" y="4010426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直接箭头连接符 303">
              <a:extLst>
                <a:ext uri="{FF2B5EF4-FFF2-40B4-BE49-F238E27FC236}">
                  <a16:creationId xmlns:a16="http://schemas.microsoft.com/office/drawing/2014/main" id="{64E8E7A0-9CAD-2189-12C9-D51D760000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76135" y="4655510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1853114A-EBFB-A14F-1ADF-97ABA7F3DC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072" y="4655510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19B63B5A-0B4B-78D4-7C32-56C73AE6C6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2009" y="4655510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直接箭头连接符 306">
              <a:extLst>
                <a:ext uri="{FF2B5EF4-FFF2-40B4-BE49-F238E27FC236}">
                  <a16:creationId xmlns:a16="http://schemas.microsoft.com/office/drawing/2014/main" id="{A30EA320-DA08-44C6-80C2-CE1AFF262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4946" y="4655510"/>
              <a:ext cx="0" cy="471954"/>
            </a:xfrm>
            <a:prstGeom prst="straightConnector1">
              <a:avLst/>
            </a:prstGeom>
            <a:ln w="19050">
              <a:solidFill>
                <a:schemeClr val="accent3"/>
              </a:solidFill>
              <a:prstDash val="sys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直接连接符 314">
              <a:extLst>
                <a:ext uri="{FF2B5EF4-FFF2-40B4-BE49-F238E27FC236}">
                  <a16:creationId xmlns:a16="http://schemas.microsoft.com/office/drawing/2014/main" id="{BF9B0AB1-8F00-25F0-A05B-EFB59AE5FD93}"/>
                </a:ext>
              </a:extLst>
            </p:cNvPr>
            <p:cNvCxnSpPr>
              <a:cxnSpLocks/>
              <a:stCxn id="181" idx="3"/>
            </p:cNvCxnSpPr>
            <p:nvPr/>
          </p:nvCxnSpPr>
          <p:spPr>
            <a:xfrm>
              <a:off x="7346695" y="5216028"/>
              <a:ext cx="1002274" cy="549824"/>
            </a:xfrm>
            <a:prstGeom prst="line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D317D4CC-51FB-E07A-1AEC-005C8F6213DC}"/>
                </a:ext>
              </a:extLst>
            </p:cNvPr>
            <p:cNvCxnSpPr>
              <a:cxnSpLocks/>
              <a:stCxn id="181" idx="2"/>
            </p:cNvCxnSpPr>
            <p:nvPr/>
          </p:nvCxnSpPr>
          <p:spPr>
            <a:xfrm>
              <a:off x="7260687" y="5302593"/>
              <a:ext cx="1215815" cy="1242446"/>
            </a:xfrm>
            <a:prstGeom prst="line">
              <a:avLst/>
            </a:prstGeom>
            <a:ln>
              <a:prstDash val="dash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A6508085-EC2B-D65D-67C9-87C182F1FAF8}"/>
              </a:ext>
            </a:extLst>
          </p:cNvPr>
          <p:cNvGrpSpPr/>
          <p:nvPr/>
        </p:nvGrpSpPr>
        <p:grpSpPr>
          <a:xfrm>
            <a:off x="9354363" y="743063"/>
            <a:ext cx="2752333" cy="4029026"/>
            <a:chOff x="8911347" y="1808911"/>
            <a:chExt cx="2752333" cy="4029026"/>
          </a:xfrm>
        </p:grpSpPr>
        <p:grpSp>
          <p:nvGrpSpPr>
            <p:cNvPr id="348" name="组合 347">
              <a:extLst>
                <a:ext uri="{FF2B5EF4-FFF2-40B4-BE49-F238E27FC236}">
                  <a16:creationId xmlns:a16="http://schemas.microsoft.com/office/drawing/2014/main" id="{51F4E0EF-A908-96E1-F5AD-6AEA9EA7EDB7}"/>
                </a:ext>
              </a:extLst>
            </p:cNvPr>
            <p:cNvGrpSpPr/>
            <p:nvPr/>
          </p:nvGrpSpPr>
          <p:grpSpPr>
            <a:xfrm>
              <a:off x="8990357" y="1808911"/>
              <a:ext cx="2563249" cy="3962317"/>
              <a:chOff x="9460341" y="1090900"/>
              <a:chExt cx="2563249" cy="3962317"/>
            </a:xfrm>
          </p:grpSpPr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5F038BF3-F85D-5B33-9CF9-2FE257267EEB}"/>
                  </a:ext>
                </a:extLst>
              </p:cNvPr>
              <p:cNvSpPr/>
              <p:nvPr/>
            </p:nvSpPr>
            <p:spPr>
              <a:xfrm>
                <a:off x="10045563" y="199813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C3FBA4DA-2AD7-A084-7722-A1EC263A0BE9}"/>
                  </a:ext>
                </a:extLst>
              </p:cNvPr>
              <p:cNvSpPr/>
              <p:nvPr/>
            </p:nvSpPr>
            <p:spPr>
              <a:xfrm>
                <a:off x="10045563" y="224259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0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6D76CA98-0767-85DF-5A1D-C7F6F6A5901B}"/>
                  </a:ext>
                </a:extLst>
              </p:cNvPr>
              <p:cNvSpPr/>
              <p:nvPr/>
            </p:nvSpPr>
            <p:spPr>
              <a:xfrm>
                <a:off x="10045563" y="248705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…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2004F7D7-2A24-71D6-D270-79F86455ED68}"/>
                  </a:ext>
                </a:extLst>
              </p:cNvPr>
              <p:cNvSpPr/>
              <p:nvPr/>
            </p:nvSpPr>
            <p:spPr>
              <a:xfrm>
                <a:off x="10045563" y="2731516"/>
                <a:ext cx="695325" cy="23252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Core n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矩形 325">
                <a:extLst>
                  <a:ext uri="{FF2B5EF4-FFF2-40B4-BE49-F238E27FC236}">
                    <a16:creationId xmlns:a16="http://schemas.microsoft.com/office/drawing/2014/main" id="{2134C61B-32AC-030D-B313-8AB6A6AD1A59}"/>
                  </a:ext>
                </a:extLst>
              </p:cNvPr>
              <p:cNvSpPr/>
              <p:nvPr/>
            </p:nvSpPr>
            <p:spPr>
              <a:xfrm>
                <a:off x="10779978" y="1998136"/>
                <a:ext cx="775759" cy="971873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RedMule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7" name="矩形 326">
                <a:extLst>
                  <a:ext uri="{FF2B5EF4-FFF2-40B4-BE49-F238E27FC236}">
                    <a16:creationId xmlns:a16="http://schemas.microsoft.com/office/drawing/2014/main" id="{0904CC9F-8A14-308C-71DA-7D5DC4376BEC}"/>
                  </a:ext>
                </a:extLst>
              </p:cNvPr>
              <p:cNvSpPr/>
              <p:nvPr/>
            </p:nvSpPr>
            <p:spPr>
              <a:xfrm>
                <a:off x="11594828" y="1998136"/>
                <a:ext cx="428762" cy="971873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 err="1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</a:t>
                </a:r>
                <a:r>
                  <a:rPr lang="en-US" altLang="zh-CN" sz="1400" b="1" i="0" cap="none" spc="0" dirty="0" err="1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DMA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8" name="矩形 327">
                <a:extLst>
                  <a:ext uri="{FF2B5EF4-FFF2-40B4-BE49-F238E27FC236}">
                    <a16:creationId xmlns:a16="http://schemas.microsoft.com/office/drawing/2014/main" id="{8E47914A-E405-AFA9-61DE-1C9A5CA976CC}"/>
                  </a:ext>
                </a:extLst>
              </p:cNvPr>
              <p:cNvSpPr/>
              <p:nvPr/>
            </p:nvSpPr>
            <p:spPr>
              <a:xfrm>
                <a:off x="9623289" y="1728415"/>
                <a:ext cx="2400301" cy="2325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Infinite Instruction Mem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矩形 328">
                <a:extLst>
                  <a:ext uri="{FF2B5EF4-FFF2-40B4-BE49-F238E27FC236}">
                    <a16:creationId xmlns:a16="http://schemas.microsoft.com/office/drawing/2014/main" id="{347D7D81-8544-953F-8AED-97F02FD0BD6F}"/>
                  </a:ext>
                </a:extLst>
              </p:cNvPr>
              <p:cNvSpPr/>
              <p:nvPr/>
            </p:nvSpPr>
            <p:spPr>
              <a:xfrm>
                <a:off x="9623289" y="3264472"/>
                <a:ext cx="2400301" cy="132011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TCDM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矩形 329">
                <a:extLst>
                  <a:ext uri="{FF2B5EF4-FFF2-40B4-BE49-F238E27FC236}">
                    <a16:creationId xmlns:a16="http://schemas.microsoft.com/office/drawing/2014/main" id="{A5206A0F-C60E-6B77-49D9-92A436DA53AD}"/>
                  </a:ext>
                </a:extLst>
              </p:cNvPr>
              <p:cNvSpPr/>
              <p:nvPr/>
            </p:nvSpPr>
            <p:spPr>
              <a:xfrm>
                <a:off x="9623289" y="1992169"/>
                <a:ext cx="383183" cy="97187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1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CTRL</a:t>
                </a:r>
              </a:p>
              <a:p>
                <a:pPr algn="ctr"/>
                <a:r>
                  <a:rPr lang="en-US" altLang="zh-CN" sz="11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REG</a:t>
                </a:r>
                <a:endParaRPr lang="zh-CN" altLang="en-US" sz="11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31" name="矩形 330">
                <a:extLst>
                  <a:ext uri="{FF2B5EF4-FFF2-40B4-BE49-F238E27FC236}">
                    <a16:creationId xmlns:a16="http://schemas.microsoft.com/office/drawing/2014/main" id="{C339FBCD-F3DE-448A-CBDD-769ED2B59C8B}"/>
                  </a:ext>
                </a:extLst>
              </p:cNvPr>
              <p:cNvSpPr/>
              <p:nvPr/>
            </p:nvSpPr>
            <p:spPr>
              <a:xfrm>
                <a:off x="9617862" y="2995270"/>
                <a:ext cx="2400300" cy="23797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chemeClr val="bg2"/>
                    </a:solidFill>
                    <a:latin typeface="Arial Narrow" panose="020B0604020202020204" pitchFamily="34" charset="0"/>
                    <a:cs typeface="Arial Narrow" panose="020B0604020202020204" pitchFamily="34" charset="0"/>
                  </a:rPr>
                  <a:t>Interconnect</a:t>
                </a:r>
                <a:endParaRPr lang="zh-CN" altLang="en-US" sz="14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34" name="直接箭头连接符 333">
                <a:extLst>
                  <a:ext uri="{FF2B5EF4-FFF2-40B4-BE49-F238E27FC236}">
                    <a16:creationId xmlns:a16="http://schemas.microsoft.com/office/drawing/2014/main" id="{2381EF6B-15E6-8452-6573-4D31796ED426}"/>
                  </a:ext>
                </a:extLst>
              </p:cNvPr>
              <p:cNvCxnSpPr>
                <a:cxnSpLocks/>
                <a:stCxn id="339" idx="1"/>
              </p:cNvCxnSpPr>
              <p:nvPr/>
            </p:nvCxnSpPr>
            <p:spPr>
              <a:xfrm>
                <a:off x="9460341" y="1244789"/>
                <a:ext cx="0" cy="1860203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直接箭头连接符 336">
                <a:extLst>
                  <a:ext uri="{FF2B5EF4-FFF2-40B4-BE49-F238E27FC236}">
                    <a16:creationId xmlns:a16="http://schemas.microsoft.com/office/drawing/2014/main" id="{692EA56C-1216-6FFB-623B-9CC7D76915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824415" y="1419692"/>
                <a:ext cx="0" cy="617445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8" name="文本框 337">
                <a:extLst>
                  <a:ext uri="{FF2B5EF4-FFF2-40B4-BE49-F238E27FC236}">
                    <a16:creationId xmlns:a16="http://schemas.microsoft.com/office/drawing/2014/main" id="{3C14F439-18AF-C08C-C219-9F9331014EED}"/>
                  </a:ext>
                </a:extLst>
              </p:cNvPr>
              <p:cNvSpPr txBox="1"/>
              <p:nvPr/>
            </p:nvSpPr>
            <p:spPr>
              <a:xfrm>
                <a:off x="10181720" y="1359480"/>
                <a:ext cx="183644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DATA </a:t>
                </a:r>
                <a:r>
                  <a:rPr lang="en-US" altLang="zh-CN" sz="1400" i="0" cap="none" spc="0" dirty="0" err="1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NoC</a:t>
                </a:r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4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 Router</a:t>
                </a:r>
                <a:endParaRPr lang="zh-CN" altLang="en-US" sz="1400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F1133730-CF2C-BE32-0AAC-95648C1EB5F7}"/>
                  </a:ext>
                </a:extLst>
              </p:cNvPr>
              <p:cNvSpPr txBox="1"/>
              <p:nvPr/>
            </p:nvSpPr>
            <p:spPr>
              <a:xfrm>
                <a:off x="9460341" y="1090900"/>
                <a:ext cx="172119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To SYNC </a:t>
                </a:r>
                <a:r>
                  <a:rPr lang="en-US" altLang="zh-CN" sz="1400" i="0" cap="none" spc="0" dirty="0" err="1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NoC</a:t>
                </a:r>
                <a:r>
                  <a:rPr lang="en-US" altLang="zh-CN" sz="1400" i="0" cap="none" spc="0" dirty="0">
                    <a:ln>
                      <a:noFill/>
                    </a:ln>
                    <a:solidFill>
                      <a:schemeClr val="accent3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 Router</a:t>
                </a:r>
                <a:endParaRPr lang="zh-CN" altLang="en-US" sz="1400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342" name="直接箭头连接符 341">
                <a:extLst>
                  <a:ext uri="{FF2B5EF4-FFF2-40B4-BE49-F238E27FC236}">
                    <a16:creationId xmlns:a16="http://schemas.microsoft.com/office/drawing/2014/main" id="{7B2DD2ED-5E37-24A2-9BF0-0DE06329DCDC}"/>
                  </a:ext>
                </a:extLst>
              </p:cNvPr>
              <p:cNvCxnSpPr>
                <a:cxnSpLocks/>
                <a:endCxn id="331" idx="1"/>
              </p:cNvCxnSpPr>
              <p:nvPr/>
            </p:nvCxnSpPr>
            <p:spPr>
              <a:xfrm>
                <a:off x="9460341" y="3114257"/>
                <a:ext cx="157521" cy="0"/>
              </a:xfrm>
              <a:prstGeom prst="straightConnector1">
                <a:avLst/>
              </a:prstGeom>
              <a:ln w="19050">
                <a:solidFill>
                  <a:schemeClr val="accent3"/>
                </a:solidFill>
                <a:prstDash val="sys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6" name="文本框 355">
                <a:extLst>
                  <a:ext uri="{FF2B5EF4-FFF2-40B4-BE49-F238E27FC236}">
                    <a16:creationId xmlns:a16="http://schemas.microsoft.com/office/drawing/2014/main" id="{655CD038-019D-1FEF-9E63-2CCF435BA7DD}"/>
                  </a:ext>
                </a:extLst>
              </p:cNvPr>
              <p:cNvSpPr txBox="1"/>
              <p:nvPr/>
            </p:nvSpPr>
            <p:spPr>
              <a:xfrm>
                <a:off x="9943249" y="4653107"/>
                <a:ext cx="172119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2000" b="1" i="0" cap="none" spc="0" dirty="0">
                    <a:ln>
                      <a:noFill/>
                    </a:ln>
                    <a:solidFill>
                      <a:schemeClr val="accent6"/>
                    </a:solidFill>
                    <a:effectLst/>
                    <a:latin typeface="+mj-lt"/>
                    <a:cs typeface="Arial Narrow" panose="020B0604020202020204" pitchFamily="34" charset="0"/>
                  </a:rPr>
                  <a:t>Cluster</a:t>
                </a:r>
                <a:endParaRPr lang="zh-CN" altLang="en-US" sz="2000" b="1" dirty="0">
                  <a:solidFill>
                    <a:schemeClr val="accent6"/>
                  </a:solidFill>
                </a:endParaRPr>
              </a:p>
            </p:txBody>
          </p:sp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D6503549-2E9A-3B6F-E217-BA7870191DDF}"/>
                </a:ext>
              </a:extLst>
            </p:cNvPr>
            <p:cNvSpPr/>
            <p:nvPr/>
          </p:nvSpPr>
          <p:spPr>
            <a:xfrm>
              <a:off x="8911347" y="2385268"/>
              <a:ext cx="2752333" cy="3452669"/>
            </a:xfrm>
            <a:prstGeom prst="rect">
              <a:avLst/>
            </a:prstGeom>
            <a:noFill/>
            <a:ln w="19050">
              <a:solidFill>
                <a:srgbClr val="89937A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354" name="Content Placeholder 2">
            <a:extLst>
              <a:ext uri="{FF2B5EF4-FFF2-40B4-BE49-F238E27FC236}">
                <a16:creationId xmlns:a16="http://schemas.microsoft.com/office/drawing/2014/main" id="{4B87123D-E32A-F223-A6B8-E2D50F2F35E0}"/>
              </a:ext>
            </a:extLst>
          </p:cNvPr>
          <p:cNvSpPr txBox="1">
            <a:spLocks/>
          </p:cNvSpPr>
          <p:nvPr/>
        </p:nvSpPr>
        <p:spPr>
          <a:xfrm>
            <a:off x="316501" y="843279"/>
            <a:ext cx="5152974" cy="552621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Features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Two separate </a:t>
            </a:r>
            <a:r>
              <a:rPr lang="en-US" altLang="zh-CN" sz="1977" dirty="0" err="1"/>
              <a:t>NoC</a:t>
            </a:r>
            <a:r>
              <a:rPr lang="en-US" altLang="zh-CN" sz="1977" dirty="0"/>
              <a:t> bus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DATA </a:t>
            </a:r>
            <a:r>
              <a:rPr lang="en-US" altLang="zh-CN" sz="1765" dirty="0" err="1"/>
              <a:t>NoC</a:t>
            </a:r>
            <a:r>
              <a:rPr lang="en-US" altLang="zh-CN" sz="1765" dirty="0"/>
              <a:t>: wide link,</a:t>
            </a:r>
            <a:r>
              <a:rPr lang="zh-CN" altLang="en-US" sz="1765" dirty="0"/>
              <a:t> </a:t>
            </a:r>
            <a:r>
              <a:rPr lang="en-US" altLang="zh-CN" sz="1765" dirty="0"/>
              <a:t>transfer bulk data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SYNC </a:t>
            </a:r>
            <a:r>
              <a:rPr lang="en-US" altLang="zh-CN" sz="1765" dirty="0" err="1"/>
              <a:t>NoC</a:t>
            </a:r>
            <a:r>
              <a:rPr lang="en-US" altLang="zh-CN" sz="1765" dirty="0"/>
              <a:t>: narrow link, cluster synchronization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Infinite Instruction memory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/>
              <a:t>Ignore I$ fetch overhead</a:t>
            </a:r>
          </a:p>
          <a:p>
            <a:pPr>
              <a:defRPr/>
            </a:pPr>
            <a:r>
              <a:rPr lang="en-US" altLang="zh-CN" sz="2400" dirty="0"/>
              <a:t>Fully Parameterizable</a:t>
            </a:r>
          </a:p>
          <a:p>
            <a:pPr lvl="1">
              <a:defRPr/>
            </a:pPr>
            <a:r>
              <a:rPr lang="en-US" altLang="zh-CN" sz="1977" dirty="0"/>
              <a:t>Configure file and push button</a:t>
            </a:r>
          </a:p>
          <a:p>
            <a:pPr lvl="3">
              <a:defRPr/>
            </a:pPr>
            <a:r>
              <a:rPr lang="en-US" altLang="zh-CN" sz="1765" dirty="0"/>
              <a:t>#Cores, RedMule config</a:t>
            </a:r>
          </a:p>
          <a:p>
            <a:pPr lvl="3">
              <a:defRPr/>
            </a:pPr>
            <a:r>
              <a:rPr lang="en-US" altLang="zh-CN" sz="1765" dirty="0"/>
              <a:t>L1 (TCDM) size &amp; BW</a:t>
            </a:r>
          </a:p>
          <a:p>
            <a:pPr lvl="3">
              <a:defRPr/>
            </a:pPr>
            <a:r>
              <a:rPr lang="en-US" altLang="zh-CN" sz="1765" dirty="0"/>
              <a:t>#Clusters (#row, #col)</a:t>
            </a:r>
          </a:p>
          <a:p>
            <a:pPr lvl="3">
              <a:defRPr/>
            </a:pPr>
            <a:r>
              <a:rPr lang="en-US" altLang="zh-CN" sz="1765" dirty="0"/>
              <a:t>#HBM channels and placement</a:t>
            </a:r>
          </a:p>
          <a:p>
            <a:pPr lvl="3">
              <a:defRPr/>
            </a:pPr>
            <a:r>
              <a:rPr lang="en-US" altLang="zh-CN" sz="1765" dirty="0" err="1"/>
              <a:t>NoC</a:t>
            </a:r>
            <a:r>
              <a:rPr lang="en-US" altLang="zh-CN" sz="1765" dirty="0"/>
              <a:t> link BW</a:t>
            </a:r>
            <a:endParaRPr lang="en-US" altLang="zh-CN" sz="2400" dirty="0"/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SW stack ready</a:t>
            </a:r>
          </a:p>
        </p:txBody>
      </p:sp>
    </p:spTree>
    <p:extLst>
      <p:ext uri="{BB962C8B-B14F-4D97-AF65-F5344CB8AC3E}">
        <p14:creationId xmlns:p14="http://schemas.microsoft.com/office/powerpoint/2010/main" val="2755084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Calibrate </a:t>
            </a:r>
            <a:r>
              <a:rPr lang="en-US" altLang="zh-CN" dirty="0" err="1">
                <a:solidFill>
                  <a:srgbClr val="168638"/>
                </a:solidFill>
                <a:latin typeface="Calibri"/>
              </a:rPr>
              <a:t>NoC</a:t>
            </a:r>
            <a:r>
              <a:rPr lang="en-US" altLang="zh-CN" dirty="0">
                <a:solidFill>
                  <a:srgbClr val="168638"/>
                </a:solidFill>
                <a:latin typeface="Calibri"/>
              </a:rPr>
              <a:t> Model’s Timing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1" y="965200"/>
            <a:ext cx="3503660" cy="55853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DATA </a:t>
            </a:r>
            <a:r>
              <a:rPr lang="en-US" altLang="zh-CN" sz="2400" dirty="0" err="1"/>
              <a:t>NoC</a:t>
            </a:r>
            <a:r>
              <a:rPr lang="en-US" altLang="zh-CN" sz="2400" dirty="0"/>
              <a:t> Setting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Link BW = 512b/cycle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XY routing algorithm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Each cluster inject DMA transfer 1MB data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Patterns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Scatter </a:t>
            </a:r>
            <a:r>
              <a:rPr lang="en-US" altLang="zh-CN" sz="1977" b="1" i="1" dirty="0"/>
              <a:t>O(n</a:t>
            </a:r>
            <a:r>
              <a:rPr lang="en-US" altLang="zh-CN" sz="1977" b="1" i="1" baseline="30000" dirty="0"/>
              <a:t>2</a:t>
            </a:r>
            <a:r>
              <a:rPr lang="en-US" altLang="zh-CN" sz="1977" b="1" i="1" dirty="0"/>
              <a:t>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Dialog </a:t>
            </a:r>
            <a:r>
              <a:rPr lang="en-US" altLang="zh-CN" sz="1977" b="1" i="1" dirty="0"/>
              <a:t>O(n)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Round Shift </a:t>
            </a:r>
            <a:r>
              <a:rPr lang="en-US" altLang="zh-CN" sz="1977" b="1" i="1" dirty="0"/>
              <a:t>O(1)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b="1" i="1" dirty="0"/>
              <a:t>Deviation due to sync</a:t>
            </a:r>
          </a:p>
        </p:txBody>
      </p:sp>
      <p:pic>
        <p:nvPicPr>
          <p:cNvPr id="3" name="图片 2" descr="图示&#10;&#10;描述已自动生成">
            <a:extLst>
              <a:ext uri="{FF2B5EF4-FFF2-40B4-BE49-F238E27FC236}">
                <a16:creationId xmlns:a16="http://schemas.microsoft.com/office/drawing/2014/main" id="{3B97AEC2-D84E-57E3-E424-6DD9CCABDC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67" t="20333" r="37745" b="23000"/>
          <a:stretch/>
        </p:blipFill>
        <p:spPr>
          <a:xfrm>
            <a:off x="3698240" y="838200"/>
            <a:ext cx="2550160" cy="2590800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BDF7CDB1-A18B-F3BA-6E30-A8CF9CC7DF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8" t="23445" r="37995" b="22333"/>
          <a:stretch/>
        </p:blipFill>
        <p:spPr>
          <a:xfrm>
            <a:off x="6614160" y="985520"/>
            <a:ext cx="2468880" cy="2479040"/>
          </a:xfrm>
          <a:prstGeom prst="rect">
            <a:avLst/>
          </a:prstGeom>
        </p:spPr>
      </p:pic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E5B65F88-D820-8CFD-7CE6-987ED54A162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18" t="22778" r="37995" b="23000"/>
          <a:stretch/>
        </p:blipFill>
        <p:spPr>
          <a:xfrm>
            <a:off x="9469119" y="949960"/>
            <a:ext cx="2468880" cy="247904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95D56A-ED95-D369-43E9-E62E4D5057EA}"/>
              </a:ext>
            </a:extLst>
          </p:cNvPr>
          <p:cNvSpPr txBox="1"/>
          <p:nvPr/>
        </p:nvSpPr>
        <p:spPr>
          <a:xfrm>
            <a:off x="4206240" y="3429000"/>
            <a:ext cx="1721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cap="none" spc="0" dirty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  <a:cs typeface="Arial Narrow" panose="020B0604020202020204" pitchFamily="34" charset="0"/>
              </a:rPr>
              <a:t>Scatter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CED69D-20C5-E675-7162-AC0D31BE5C4F}"/>
              </a:ext>
            </a:extLst>
          </p:cNvPr>
          <p:cNvSpPr txBox="1"/>
          <p:nvPr/>
        </p:nvSpPr>
        <p:spPr>
          <a:xfrm>
            <a:off x="6988003" y="3429000"/>
            <a:ext cx="1721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cap="none" spc="0" dirty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  <a:cs typeface="Arial Narrow" panose="020B0604020202020204" pitchFamily="34" charset="0"/>
              </a:rPr>
              <a:t>Dialog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B1EDB79-C28D-F5DD-232D-7FE3CEBFF029}"/>
              </a:ext>
            </a:extLst>
          </p:cNvPr>
          <p:cNvSpPr txBox="1"/>
          <p:nvPr/>
        </p:nvSpPr>
        <p:spPr>
          <a:xfrm>
            <a:off x="9883602" y="3429000"/>
            <a:ext cx="1721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i="0" cap="none" spc="0" dirty="0">
                <a:ln>
                  <a:noFill/>
                </a:ln>
                <a:solidFill>
                  <a:schemeClr val="accent6"/>
                </a:solidFill>
                <a:effectLst/>
                <a:latin typeface="+mj-lt"/>
                <a:cs typeface="Arial Narrow" panose="020B0604020202020204" pitchFamily="34" charset="0"/>
              </a:rPr>
              <a:t>Round Shift</a:t>
            </a:r>
            <a:endParaRPr lang="zh-CN" altLang="en-US" sz="2000" b="1" dirty="0">
              <a:solidFill>
                <a:schemeClr val="accent6"/>
              </a:solidFill>
            </a:endParaRPr>
          </a:p>
        </p:txBody>
      </p: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5F6F1AFD-6FE7-6E37-8D0B-31BFE81046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8298914"/>
              </p:ext>
            </p:extLst>
          </p:nvPr>
        </p:nvGraphicFramePr>
        <p:xfrm>
          <a:off x="3240871" y="3902313"/>
          <a:ext cx="3007529" cy="25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8" name="图表 17">
            <a:extLst>
              <a:ext uri="{FF2B5EF4-FFF2-40B4-BE49-F238E27FC236}">
                <a16:creationId xmlns:a16="http://schemas.microsoft.com/office/drawing/2014/main" id="{5F6F1AFD-6FE7-6E37-8D0B-31BFE81046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970938"/>
              </p:ext>
            </p:extLst>
          </p:nvPr>
        </p:nvGraphicFramePr>
        <p:xfrm>
          <a:off x="6248400" y="3902313"/>
          <a:ext cx="3007529" cy="25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1" name="图表 20">
            <a:extLst>
              <a:ext uri="{FF2B5EF4-FFF2-40B4-BE49-F238E27FC236}">
                <a16:creationId xmlns:a16="http://schemas.microsoft.com/office/drawing/2014/main" id="{5F6F1AFD-6FE7-6E37-8D0B-31BFE81046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7084425"/>
              </p:ext>
            </p:extLst>
          </p:nvPr>
        </p:nvGraphicFramePr>
        <p:xfrm>
          <a:off x="9083040" y="3902313"/>
          <a:ext cx="3007529" cy="25175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58814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3600" dirty="0"/>
              <a:t>Cluster Synchronization Scheme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797F8B-E640-317E-4546-68F577DF753A}"/>
              </a:ext>
            </a:extLst>
          </p:cNvPr>
          <p:cNvGrpSpPr/>
          <p:nvPr/>
        </p:nvGrpSpPr>
        <p:grpSpPr>
          <a:xfrm>
            <a:off x="4555418" y="1168196"/>
            <a:ext cx="1901776" cy="2398680"/>
            <a:chOff x="5512314" y="1155440"/>
            <a:chExt cx="1901776" cy="2398680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3D3355F4-CEFF-3531-317A-961802794E40}"/>
                </a:ext>
              </a:extLst>
            </p:cNvPr>
            <p:cNvGrpSpPr/>
            <p:nvPr/>
          </p:nvGrpSpPr>
          <p:grpSpPr>
            <a:xfrm>
              <a:off x="5512314" y="1155440"/>
              <a:ext cx="1901776" cy="1896714"/>
              <a:chOff x="5071691" y="2642008"/>
              <a:chExt cx="1901776" cy="1896714"/>
            </a:xfrm>
          </p:grpSpPr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65FBF1EB-A424-65EF-241B-A137FC922DDB}"/>
                  </a:ext>
                </a:extLst>
              </p:cNvPr>
              <p:cNvSpPr/>
              <p:nvPr/>
            </p:nvSpPr>
            <p:spPr>
              <a:xfrm>
                <a:off x="5071691" y="2642008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6B439C3F-6172-C33B-9191-03898F6B9060}"/>
                  </a:ext>
                </a:extLst>
              </p:cNvPr>
              <p:cNvSpPr/>
              <p:nvPr/>
            </p:nvSpPr>
            <p:spPr>
              <a:xfrm>
                <a:off x="5719306" y="2642008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F57DAC34-B7CC-20C5-B8BA-A5EF0FCDCBBB}"/>
                  </a:ext>
                </a:extLst>
              </p:cNvPr>
              <p:cNvSpPr/>
              <p:nvPr/>
            </p:nvSpPr>
            <p:spPr>
              <a:xfrm>
                <a:off x="6366921" y="2642008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5327A293-D06F-1BC9-EB30-41AB64C52F2A}"/>
                  </a:ext>
                </a:extLst>
              </p:cNvPr>
              <p:cNvSpPr/>
              <p:nvPr/>
            </p:nvSpPr>
            <p:spPr>
              <a:xfrm>
                <a:off x="5071691" y="3287092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9702C627-9D86-992C-4CBE-BDC1513D3CC9}"/>
                  </a:ext>
                </a:extLst>
              </p:cNvPr>
              <p:cNvSpPr/>
              <p:nvPr/>
            </p:nvSpPr>
            <p:spPr>
              <a:xfrm>
                <a:off x="5719306" y="3287092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19E0C21C-7250-A0EA-25BE-93EED8F55E5F}"/>
                  </a:ext>
                </a:extLst>
              </p:cNvPr>
              <p:cNvSpPr/>
              <p:nvPr/>
            </p:nvSpPr>
            <p:spPr>
              <a:xfrm>
                <a:off x="6366921" y="3287092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6E35B8F8-7CD5-F723-DD61-BDD671151110}"/>
                  </a:ext>
                </a:extLst>
              </p:cNvPr>
              <p:cNvSpPr/>
              <p:nvPr/>
            </p:nvSpPr>
            <p:spPr>
              <a:xfrm>
                <a:off x="5071691" y="3932176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E6825578-8973-0FB1-C2E8-5FCA14EDDA90}"/>
                  </a:ext>
                </a:extLst>
              </p:cNvPr>
              <p:cNvSpPr/>
              <p:nvPr/>
            </p:nvSpPr>
            <p:spPr>
              <a:xfrm>
                <a:off x="5719306" y="3932176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4B26272-6A9B-9CBD-D215-CA73D9BEE5ED}"/>
                  </a:ext>
                </a:extLst>
              </p:cNvPr>
              <p:cNvSpPr/>
              <p:nvPr/>
            </p:nvSpPr>
            <p:spPr>
              <a:xfrm>
                <a:off x="6366921" y="3932176"/>
                <a:ext cx="606546" cy="606546"/>
              </a:xfrm>
              <a:prstGeom prst="rect">
                <a:avLst/>
              </a:prstGeom>
              <a:solidFill>
                <a:srgbClr val="89937A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600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rPr>
                  <a:t>C</a:t>
                </a:r>
                <a:endParaRPr lang="zh-CN" altLang="en-US" sz="1600" b="1" i="0" cap="none" spc="0" baseline="-2500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D32FA15B-72AA-B7A6-53A1-46A5DA30E7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74964" y="3032760"/>
                <a:ext cx="0" cy="3962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箭头连接符 32">
                <a:extLst>
                  <a:ext uri="{FF2B5EF4-FFF2-40B4-BE49-F238E27FC236}">
                    <a16:creationId xmlns:a16="http://schemas.microsoft.com/office/drawing/2014/main" id="{C2955CA1-65AC-88E3-3462-0D39A3524E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7964" y="3032760"/>
                <a:ext cx="0" cy="108204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526F48CF-F901-3BEC-8CC4-987A292E88C1}"/>
                  </a:ext>
                </a:extLst>
              </p:cNvPr>
              <p:cNvCxnSpPr/>
              <p:nvPr/>
            </p:nvCxnSpPr>
            <p:spPr>
              <a:xfrm flipH="1">
                <a:off x="5466080" y="2945281"/>
                <a:ext cx="4927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0B55793-8104-999C-FD6A-7FA2C0323279}"/>
                  </a:ext>
                </a:extLst>
              </p:cNvPr>
              <p:cNvCxnSpPr/>
              <p:nvPr/>
            </p:nvCxnSpPr>
            <p:spPr>
              <a:xfrm flipH="1">
                <a:off x="5501640" y="2833521"/>
                <a:ext cx="1051560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B7ECCB1B-819D-AC57-BCB1-FC644CBB69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30520" y="3057041"/>
                <a:ext cx="528320" cy="112887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箭头连接符 42">
                <a:extLst>
                  <a:ext uri="{FF2B5EF4-FFF2-40B4-BE49-F238E27FC236}">
                    <a16:creationId xmlns:a16="http://schemas.microsoft.com/office/drawing/2014/main" id="{A621BACF-4896-FA92-235D-B9218EE3CAA5}"/>
                  </a:ext>
                </a:extLst>
              </p:cNvPr>
              <p:cNvCxnSpPr/>
              <p:nvPr/>
            </p:nvCxnSpPr>
            <p:spPr>
              <a:xfrm flipH="1" flipV="1">
                <a:off x="5501640" y="3057041"/>
                <a:ext cx="408415" cy="533324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C14BA25A-B01B-C3EF-4043-61E602153CF6}"/>
                  </a:ext>
                </a:extLst>
              </p:cNvPr>
              <p:cNvCxnSpPr/>
              <p:nvPr/>
            </p:nvCxnSpPr>
            <p:spPr>
              <a:xfrm flipH="1" flipV="1">
                <a:off x="5565307" y="3057041"/>
                <a:ext cx="1053933" cy="105775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箭头连接符 46">
                <a:extLst>
                  <a:ext uri="{FF2B5EF4-FFF2-40B4-BE49-F238E27FC236}">
                    <a16:creationId xmlns:a16="http://schemas.microsoft.com/office/drawing/2014/main" id="{A9271198-8229-4B46-9806-444D4E9C98CE}"/>
                  </a:ext>
                </a:extLst>
              </p:cNvPr>
              <p:cNvCxnSpPr/>
              <p:nvPr/>
            </p:nvCxnSpPr>
            <p:spPr>
              <a:xfrm flipH="1" flipV="1">
                <a:off x="5557520" y="3057041"/>
                <a:ext cx="995680" cy="4947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BFF7946-14FC-8F3E-7A2B-8E8896738189}"/>
                </a:ext>
              </a:extLst>
            </p:cNvPr>
            <p:cNvSpPr txBox="1"/>
            <p:nvPr/>
          </p:nvSpPr>
          <p:spPr>
            <a:xfrm>
              <a:off x="5602605" y="3154010"/>
              <a:ext cx="17211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+mj-lt"/>
                  <a:cs typeface="Arial Narrow" panose="020B0604020202020204" pitchFamily="34" charset="0"/>
                </a:rPr>
                <a:t>Sync</a:t>
              </a:r>
              <a:r>
                <a:rPr lang="en-US" altLang="zh-CN" sz="2000" b="1" dirty="0">
                  <a:solidFill>
                    <a:schemeClr val="accent6"/>
                  </a:solidFill>
                  <a:latin typeface="+mj-lt"/>
                  <a:cs typeface="Arial Narrow" panose="020B0604020202020204" pitchFamily="34" charset="0"/>
                </a:rPr>
                <a:t> </a:t>
              </a:r>
              <a:r>
                <a:rPr lang="en-US" altLang="zh-CN" sz="2000" b="1" i="0" cap="none" spc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+mj-lt"/>
                  <a:cs typeface="Arial Narrow" panose="020B0604020202020204" pitchFamily="34" charset="0"/>
                </a:rPr>
                <a:t>All</a:t>
              </a:r>
              <a:endParaRPr lang="zh-CN" altLang="en-US" sz="2000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C9191898-E2B5-7C3E-BDBC-C2BDC33F8AD4}"/>
              </a:ext>
            </a:extLst>
          </p:cNvPr>
          <p:cNvGrpSpPr/>
          <p:nvPr/>
        </p:nvGrpSpPr>
        <p:grpSpPr>
          <a:xfrm>
            <a:off x="4555417" y="4154359"/>
            <a:ext cx="1901776" cy="2456432"/>
            <a:chOff x="8322891" y="1097688"/>
            <a:chExt cx="1901776" cy="2456432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DDF7DE85-513C-E522-4EDF-76DA6255B8AC}"/>
                </a:ext>
              </a:extLst>
            </p:cNvPr>
            <p:cNvSpPr/>
            <p:nvPr/>
          </p:nvSpPr>
          <p:spPr>
            <a:xfrm>
              <a:off x="8322891" y="1097688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0EAB36B6-DAB3-98B0-C39B-303E3BDBB594}"/>
                </a:ext>
              </a:extLst>
            </p:cNvPr>
            <p:cNvSpPr/>
            <p:nvPr/>
          </p:nvSpPr>
          <p:spPr>
            <a:xfrm>
              <a:off x="8970506" y="1097688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69645A6E-DC08-ECE5-3A50-23810BD920E2}"/>
                </a:ext>
              </a:extLst>
            </p:cNvPr>
            <p:cNvSpPr/>
            <p:nvPr/>
          </p:nvSpPr>
          <p:spPr>
            <a:xfrm>
              <a:off x="9618121" y="1097688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36D04DA-1BE3-22D1-5C81-50E2DFFA4768}"/>
                </a:ext>
              </a:extLst>
            </p:cNvPr>
            <p:cNvSpPr/>
            <p:nvPr/>
          </p:nvSpPr>
          <p:spPr>
            <a:xfrm>
              <a:off x="8322891" y="1742772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88F742DB-05C3-02DE-0558-E1BD42FCDCF3}"/>
                </a:ext>
              </a:extLst>
            </p:cNvPr>
            <p:cNvSpPr/>
            <p:nvPr/>
          </p:nvSpPr>
          <p:spPr>
            <a:xfrm>
              <a:off x="8970506" y="1742772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0B630BD2-75F0-86E9-08E5-316E73524E58}"/>
                </a:ext>
              </a:extLst>
            </p:cNvPr>
            <p:cNvSpPr/>
            <p:nvPr/>
          </p:nvSpPr>
          <p:spPr>
            <a:xfrm>
              <a:off x="9618121" y="1742772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A9B9425D-9D2A-BFC8-364B-FDB3263C6643}"/>
                </a:ext>
              </a:extLst>
            </p:cNvPr>
            <p:cNvSpPr/>
            <p:nvPr/>
          </p:nvSpPr>
          <p:spPr>
            <a:xfrm>
              <a:off x="8322891" y="2387856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C23E9EBF-DB94-D44B-3E33-6D5FDBCCA224}"/>
                </a:ext>
              </a:extLst>
            </p:cNvPr>
            <p:cNvSpPr/>
            <p:nvPr/>
          </p:nvSpPr>
          <p:spPr>
            <a:xfrm>
              <a:off x="8970506" y="2387856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B4228E81-BF87-564E-FC5C-F4C2048D93BA}"/>
                </a:ext>
              </a:extLst>
            </p:cNvPr>
            <p:cNvSpPr/>
            <p:nvPr/>
          </p:nvSpPr>
          <p:spPr>
            <a:xfrm>
              <a:off x="9618121" y="2387856"/>
              <a:ext cx="606546" cy="606546"/>
            </a:xfrm>
            <a:prstGeom prst="rect">
              <a:avLst/>
            </a:prstGeom>
            <a:solidFill>
              <a:srgbClr val="89937A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rPr>
                <a:t>C</a:t>
              </a:r>
              <a:endParaRPr lang="zh-CN" altLang="en-US" sz="1600" b="1" i="0" cap="none" spc="0" baseline="-2500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31" name="直接箭头连接符 130">
              <a:extLst>
                <a:ext uri="{FF2B5EF4-FFF2-40B4-BE49-F238E27FC236}">
                  <a16:creationId xmlns:a16="http://schemas.microsoft.com/office/drawing/2014/main" id="{1BD475F2-42D8-BE28-AF14-51D20BF0293E}"/>
                </a:ext>
              </a:extLst>
            </p:cNvPr>
            <p:cNvCxnSpPr/>
            <p:nvPr/>
          </p:nvCxnSpPr>
          <p:spPr>
            <a:xfrm>
              <a:off x="8675437" y="1402080"/>
              <a:ext cx="50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0B282FA8-56DD-0DDA-DDC5-07C661396EF7}"/>
                </a:ext>
              </a:extLst>
            </p:cNvPr>
            <p:cNvCxnSpPr/>
            <p:nvPr/>
          </p:nvCxnSpPr>
          <p:spPr>
            <a:xfrm flipH="1">
              <a:off x="9347200" y="1402080"/>
              <a:ext cx="4995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185B4057-7E4F-FA97-F546-FE3562744670}"/>
                </a:ext>
              </a:extLst>
            </p:cNvPr>
            <p:cNvCxnSpPr/>
            <p:nvPr/>
          </p:nvCxnSpPr>
          <p:spPr>
            <a:xfrm>
              <a:off x="8675437" y="2035626"/>
              <a:ext cx="50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9D1BDF34-ECD7-2A81-2A5B-FF68F813377C}"/>
                </a:ext>
              </a:extLst>
            </p:cNvPr>
            <p:cNvCxnSpPr/>
            <p:nvPr/>
          </p:nvCxnSpPr>
          <p:spPr>
            <a:xfrm flipH="1">
              <a:off x="9347200" y="2035626"/>
              <a:ext cx="4995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C01DD7BC-24D5-9701-7C1A-963296D84905}"/>
                </a:ext>
              </a:extLst>
            </p:cNvPr>
            <p:cNvCxnSpPr/>
            <p:nvPr/>
          </p:nvCxnSpPr>
          <p:spPr>
            <a:xfrm>
              <a:off x="8675437" y="2669172"/>
              <a:ext cx="5080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直接箭头连接符 136">
              <a:extLst>
                <a:ext uri="{FF2B5EF4-FFF2-40B4-BE49-F238E27FC236}">
                  <a16:creationId xmlns:a16="http://schemas.microsoft.com/office/drawing/2014/main" id="{A552AE87-4A46-4418-4BAD-7907564709B9}"/>
                </a:ext>
              </a:extLst>
            </p:cNvPr>
            <p:cNvCxnSpPr/>
            <p:nvPr/>
          </p:nvCxnSpPr>
          <p:spPr>
            <a:xfrm flipH="1">
              <a:off x="9347200" y="2669172"/>
              <a:ext cx="499533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420A6A91-A6FF-677E-4E9B-B4FED07E82C1}"/>
                </a:ext>
              </a:extLst>
            </p:cNvPr>
            <p:cNvCxnSpPr/>
            <p:nvPr/>
          </p:nvCxnSpPr>
          <p:spPr>
            <a:xfrm flipV="1">
              <a:off x="9275232" y="2129195"/>
              <a:ext cx="0" cy="462450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47249C6C-46D8-96CB-6376-FA0957D9C083}"/>
                </a:ext>
              </a:extLst>
            </p:cNvPr>
            <p:cNvCxnSpPr/>
            <p:nvPr/>
          </p:nvCxnSpPr>
          <p:spPr>
            <a:xfrm>
              <a:off x="9270999" y="1484111"/>
              <a:ext cx="0" cy="483719"/>
            </a:xfrm>
            <a:prstGeom prst="straightConnector1">
              <a:avLst/>
            </a:prstGeom>
            <a:ln w="381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ED225ED6-A72B-6645-4E78-180C9036E2CA}"/>
                </a:ext>
              </a:extLst>
            </p:cNvPr>
            <p:cNvSpPr txBox="1"/>
            <p:nvPr/>
          </p:nvSpPr>
          <p:spPr>
            <a:xfrm>
              <a:off x="8410402" y="3154010"/>
              <a:ext cx="172119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b="1" i="0" cap="none" spc="0" dirty="0">
                  <a:ln>
                    <a:noFill/>
                  </a:ln>
                  <a:solidFill>
                    <a:schemeClr val="accent6"/>
                  </a:solidFill>
                  <a:effectLst/>
                  <a:latin typeface="+mj-lt"/>
                  <a:cs typeface="Arial Narrow" panose="020B0604020202020204" pitchFamily="34" charset="0"/>
                </a:rPr>
                <a:t>Sync XY</a:t>
              </a:r>
              <a:endParaRPr lang="zh-CN" altLang="en-US" sz="2000" b="1" dirty="0">
                <a:solidFill>
                  <a:schemeClr val="accent6"/>
                </a:solidFill>
              </a:endParaRPr>
            </a:p>
          </p:txBody>
        </p:sp>
      </p:grpSp>
      <p:graphicFrame>
        <p:nvGraphicFramePr>
          <p:cNvPr id="15" name="图表 14">
            <a:extLst>
              <a:ext uri="{FF2B5EF4-FFF2-40B4-BE49-F238E27FC236}">
                <a16:creationId xmlns:a16="http://schemas.microsoft.com/office/drawing/2014/main" id="{D36D33A0-3D71-A776-7C45-D472DEE592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2067839"/>
              </p:ext>
            </p:extLst>
          </p:nvPr>
        </p:nvGraphicFramePr>
        <p:xfrm>
          <a:off x="6772761" y="2712108"/>
          <a:ext cx="4712353" cy="39755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B0B30F26-F3C5-E815-3F2E-1F9903A939C0}"/>
              </a:ext>
            </a:extLst>
          </p:cNvPr>
          <p:cNvCxnSpPr/>
          <p:nvPr/>
        </p:nvCxnSpPr>
        <p:spPr>
          <a:xfrm>
            <a:off x="7274560" y="2265680"/>
            <a:ext cx="397256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94459-6B75-B3C1-0C0F-1858C9CDC1CC}"/>
              </a:ext>
            </a:extLst>
          </p:cNvPr>
          <p:cNvSpPr txBox="1"/>
          <p:nvPr/>
        </p:nvSpPr>
        <p:spPr>
          <a:xfrm>
            <a:off x="11176000" y="2070814"/>
            <a:ext cx="944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Time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65811D89-78CE-2562-7B14-D84BC33AE83B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8663286" y="1948600"/>
            <a:ext cx="1" cy="265522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大括号 24">
            <a:extLst>
              <a:ext uri="{FF2B5EF4-FFF2-40B4-BE49-F238E27FC236}">
                <a16:creationId xmlns:a16="http://schemas.microsoft.com/office/drawing/2014/main" id="{960DFF84-1A53-4D39-5720-F9D43F0BDEE5}"/>
              </a:ext>
            </a:extLst>
          </p:cNvPr>
          <p:cNvSpPr/>
          <p:nvPr/>
        </p:nvSpPr>
        <p:spPr>
          <a:xfrm rot="16200000" flipH="1">
            <a:off x="8824140" y="2053268"/>
            <a:ext cx="518309" cy="840016"/>
          </a:xfrm>
          <a:prstGeom prst="rightBrac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93CBD2FE-D91B-B9DC-FC55-905727E90463}"/>
              </a:ext>
            </a:extLst>
          </p:cNvPr>
          <p:cNvCxnSpPr>
            <a:cxnSpLocks/>
          </p:cNvCxnSpPr>
          <p:nvPr/>
        </p:nvCxnSpPr>
        <p:spPr>
          <a:xfrm>
            <a:off x="9521811" y="1948598"/>
            <a:ext cx="0" cy="265522"/>
          </a:xfrm>
          <a:prstGeom prst="line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43E2A6F0-6346-FF25-8D19-775E26E11AB8}"/>
              </a:ext>
            </a:extLst>
          </p:cNvPr>
          <p:cNvSpPr txBox="1"/>
          <p:nvPr/>
        </p:nvSpPr>
        <p:spPr>
          <a:xfrm>
            <a:off x="7327251" y="1798915"/>
            <a:ext cx="142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3"/>
                </a:solidFill>
              </a:rPr>
              <a:t>Global Sync1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7911F3B-0EE2-87BF-702B-2ED8679FD301}"/>
              </a:ext>
            </a:extLst>
          </p:cNvPr>
          <p:cNvSpPr txBox="1"/>
          <p:nvPr/>
        </p:nvSpPr>
        <p:spPr>
          <a:xfrm>
            <a:off x="9619069" y="1798915"/>
            <a:ext cx="14294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chemeClr val="accent3"/>
                </a:solidFill>
              </a:rPr>
              <a:t>Global Sync2</a:t>
            </a:r>
            <a:endParaRPr lang="zh-CN" altLang="en-US" b="1" dirty="0">
              <a:solidFill>
                <a:schemeClr val="accent3"/>
              </a:solidFill>
            </a:endParaRP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C9601B15-7ADE-C7B2-96B6-304CE23F2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9774" y="1191126"/>
            <a:ext cx="3736891" cy="471767"/>
          </a:xfrm>
          <a:prstGeom prst="rect">
            <a:avLst/>
          </a:prstGeom>
        </p:spPr>
      </p:pic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BC99DAE-BD05-23FD-A0CB-A0B6428EF1BE}"/>
              </a:ext>
            </a:extLst>
          </p:cNvPr>
          <p:cNvSpPr txBox="1">
            <a:spLocks/>
          </p:cNvSpPr>
          <p:nvPr/>
        </p:nvSpPr>
        <p:spPr>
          <a:xfrm>
            <a:off x="316501" y="965200"/>
            <a:ext cx="4020375" cy="558537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Synchronization overhead can not be ignored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Normal synchronization need every cluster to access the same mutex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i="1" dirty="0"/>
              <a:t>O(n</a:t>
            </a:r>
            <a:r>
              <a:rPr lang="en-US" altLang="zh-CN" sz="1977" b="1" i="1" baseline="30000" dirty="0"/>
              <a:t>2</a:t>
            </a:r>
            <a:r>
              <a:rPr lang="en-US" altLang="zh-CN" sz="1977" b="1" i="1" dirty="0"/>
              <a:t>)</a:t>
            </a:r>
            <a:endParaRPr lang="en-US" altLang="zh-CN" sz="1977" dirty="0"/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New scalable synchronization scheme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First sync row-wise clusters parallelly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Then sync the latest cluster of each row</a:t>
            </a:r>
            <a:endParaRPr lang="en-US" altLang="zh-CN" sz="1977" b="1" i="1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b="1" i="1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428406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Next 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Step 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9" name="Content Placeholder 2">
            <a:extLst>
              <a:ext uri="{FF2B5EF4-FFF2-40B4-BE49-F238E27FC236}">
                <a16:creationId xmlns:a16="http://schemas.microsoft.com/office/drawing/2014/main" id="{1FE7E4EB-441F-F90D-62E8-83C19FE64D2D}"/>
              </a:ext>
            </a:extLst>
          </p:cNvPr>
          <p:cNvSpPr txBox="1">
            <a:spLocks/>
          </p:cNvSpPr>
          <p:nvPr/>
        </p:nvSpPr>
        <p:spPr>
          <a:xfrm>
            <a:off x="316500" y="965200"/>
            <a:ext cx="9559020" cy="5140960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Design Space Exploration on </a:t>
            </a:r>
            <a:r>
              <a:rPr lang="en-US" altLang="zh-CN" sz="2400" dirty="0" err="1"/>
              <a:t>FlexCluster</a:t>
            </a:r>
            <a:endParaRPr lang="en-US" altLang="zh-CN" sz="2400" dirty="0"/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RedMule CE array, TCDM size, #Clusters …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Writing GEMM kernels in common LLM (with various sequence length and batch size)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Multi-head attention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/>
              <a:t>MLP</a:t>
            </a:r>
          </a:p>
          <a:p>
            <a:pPr>
              <a:defRPr/>
            </a:pPr>
            <a:r>
              <a:rPr lang="en-US" altLang="zh-CN" sz="2400" dirty="0"/>
              <a:t>Kernels need to automatedly adapt to different </a:t>
            </a:r>
            <a:r>
              <a:rPr lang="en-US" altLang="zh-CN" sz="2400" dirty="0" err="1"/>
              <a:t>FlexCluster</a:t>
            </a:r>
            <a:r>
              <a:rPr lang="en-US" altLang="zh-CN" sz="2400" dirty="0"/>
              <a:t>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341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156a26b38d_1_16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Other Progress update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g2156a26b38d_1_16"/>
          <p:cNvSpPr txBox="1"/>
          <p:nvPr/>
        </p:nvSpPr>
        <p:spPr>
          <a:xfrm>
            <a:off x="365300" y="1026975"/>
            <a:ext cx="10297500" cy="51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Luca C. did maintenance work on the snitch cluster and runtime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Merged PRs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#137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#149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#151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#153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#156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#157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○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Closed issues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#98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#139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None/>
            </a:pP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989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40"/>
              <a:buFont typeface="Calibri"/>
              <a:buChar char="●"/>
            </a:pPr>
            <a:r>
              <a:rPr lang="en-US" sz="254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Thomas attended the RSIC-V summit, is currently busy with chip testing for ISSCC paper</a:t>
            </a:r>
            <a:endParaRPr sz="254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14209</TotalTime>
  <Words>464</Words>
  <Application>Microsoft Office PowerPoint</Application>
  <PresentationFormat>宽屏</PresentationFormat>
  <Paragraphs>154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150</cp:revision>
  <dcterms:created xsi:type="dcterms:W3CDTF">2023-03-05T10:39:52Z</dcterms:created>
  <dcterms:modified xsi:type="dcterms:W3CDTF">2024-07-08T11:04:34Z</dcterms:modified>
</cp:coreProperties>
</file>