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2"/>
  </p:notesMasterIdLst>
  <p:sldIdLst>
    <p:sldId id="356" r:id="rId3"/>
    <p:sldId id="366" r:id="rId4"/>
    <p:sldId id="367" r:id="rId5"/>
    <p:sldId id="368" r:id="rId6"/>
    <p:sldId id="365" r:id="rId7"/>
    <p:sldId id="369" r:id="rId8"/>
    <p:sldId id="261" r:id="rId9"/>
    <p:sldId id="262" r:id="rId10"/>
    <p:sldId id="360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hi" id="{64E29B6D-59D1-4CE3-8F51-9B50086EB8F0}">
          <p14:sldIdLst>
            <p14:sldId id="356"/>
            <p14:sldId id="366"/>
            <p14:sldId id="367"/>
            <p14:sldId id="368"/>
            <p14:sldId id="365"/>
            <p14:sldId id="369"/>
            <p14:sldId id="261"/>
            <p14:sldId id="262"/>
            <p14:sldId id="3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4335"/>
    <a:srgbClr val="4285F4"/>
    <a:srgbClr val="8E008E"/>
    <a:srgbClr val="CC00CC"/>
    <a:srgbClr val="4472C4"/>
    <a:srgbClr val="8FAADC"/>
    <a:srgbClr val="172C51"/>
    <a:srgbClr val="70AD47"/>
    <a:srgbClr val="A5A5A5"/>
    <a:srgbClr val="BAE0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07" autoAdjust="0"/>
    <p:restoredTop sz="94660"/>
  </p:normalViewPr>
  <p:slideViewPr>
    <p:cSldViewPr snapToGrid="0">
      <p:cViewPr varScale="1">
        <p:scale>
          <a:sx n="63" d="100"/>
          <a:sy n="63" d="100"/>
        </p:scale>
        <p:origin x="8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4775736298726419"/>
          <c:y val="4.379030941962684E-2"/>
          <c:w val="0.82390297408229296"/>
          <c:h val="0.79703494705536138"/>
        </c:manualLayout>
      </c:layout>
      <c:lineChart>
        <c:grouping val="standard"/>
        <c:varyColors val="0"/>
        <c:ser>
          <c:idx val="0"/>
          <c:order val="0"/>
          <c:tx>
            <c:strRef>
              <c:f>'Snitch iDMA transfer'!$AE$52</c:f>
              <c:strCache>
                <c:ptCount val="1"/>
                <c:pt idx="0">
                  <c:v>HBM2-256GB/s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val>
            <c:numRef>
              <c:f>'Snitch iDMA transfer'!$AE$53:$AE$75</c:f>
              <c:numCache>
                <c:formatCode>General</c:formatCode>
                <c:ptCount val="23"/>
                <c:pt idx="0">
                  <c:v>53.37894522500509</c:v>
                </c:pt>
                <c:pt idx="1">
                  <c:v>83.565189671660818</c:v>
                </c:pt>
                <c:pt idx="2">
                  <c:v>118.11835386001802</c:v>
                </c:pt>
                <c:pt idx="3">
                  <c:v>161.34420680104631</c:v>
                </c:pt>
                <c:pt idx="4">
                  <c:v>185.70699914990081</c:v>
                </c:pt>
                <c:pt idx="5">
                  <c:v>214.02422098244659</c:v>
                </c:pt>
                <c:pt idx="6">
                  <c:v>215.68030089327692</c:v>
                </c:pt>
                <c:pt idx="7">
                  <c:v>223.43405071382909</c:v>
                </c:pt>
                <c:pt idx="8">
                  <c:v>228.8578911630614</c:v>
                </c:pt>
                <c:pt idx="9">
                  <c:v>233.36953618801743</c:v>
                </c:pt>
                <c:pt idx="10">
                  <c:v>234.19020547388939</c:v>
                </c:pt>
                <c:pt idx="11">
                  <c:v>233.39723994657962</c:v>
                </c:pt>
                <c:pt idx="12">
                  <c:v>236.39511653718091</c:v>
                </c:pt>
                <c:pt idx="13">
                  <c:v>237.44927536231884</c:v>
                </c:pt>
                <c:pt idx="14">
                  <c:v>236.00984334673788</c:v>
                </c:pt>
                <c:pt idx="15">
                  <c:v>237.16731693525585</c:v>
                </c:pt>
                <c:pt idx="16">
                  <c:v>237.49989341291837</c:v>
                </c:pt>
                <c:pt idx="17">
                  <c:v>238.45724681625228</c:v>
                </c:pt>
                <c:pt idx="18">
                  <c:v>236.90715372907152</c:v>
                </c:pt>
                <c:pt idx="19">
                  <c:v>237.24512421376534</c:v>
                </c:pt>
                <c:pt idx="20">
                  <c:v>238.11687356719582</c:v>
                </c:pt>
                <c:pt idx="21">
                  <c:v>236.98093359631821</c:v>
                </c:pt>
                <c:pt idx="22">
                  <c:v>238.18092754997235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76-4A7B-B272-DC4E0AC0F3F2}"/>
            </c:ext>
          </c:extLst>
        </c:ser>
        <c:ser>
          <c:idx val="1"/>
          <c:order val="1"/>
          <c:tx>
            <c:strRef>
              <c:f>'Snitch iDMA transfer'!$AF$52</c:f>
              <c:strCache>
                <c:ptCount val="1"/>
                <c:pt idx="0">
                  <c:v>HBM2E-410GB/s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val>
            <c:numRef>
              <c:f>'Snitch iDMA transfer'!$AF$53:$AF$75</c:f>
              <c:numCache>
                <c:formatCode>General</c:formatCode>
                <c:ptCount val="23"/>
                <c:pt idx="0">
                  <c:v>57.728253688614842</c:v>
                </c:pt>
                <c:pt idx="1">
                  <c:v>83.458771092008917</c:v>
                </c:pt>
                <c:pt idx="2">
                  <c:v>135.10255969764646</c:v>
                </c:pt>
                <c:pt idx="3">
                  <c:v>173.49040370615486</c:v>
                </c:pt>
                <c:pt idx="4">
                  <c:v>217.43861977438621</c:v>
                </c:pt>
                <c:pt idx="5">
                  <c:v>257.8888342351205</c:v>
                </c:pt>
                <c:pt idx="6">
                  <c:v>221.43212260166527</c:v>
                </c:pt>
                <c:pt idx="7">
                  <c:v>264.32467859843712</c:v>
                </c:pt>
                <c:pt idx="8">
                  <c:v>290.30343300110741</c:v>
                </c:pt>
                <c:pt idx="9">
                  <c:v>316.79033232628399</c:v>
                </c:pt>
                <c:pt idx="10">
                  <c:v>350.20451785280545</c:v>
                </c:pt>
                <c:pt idx="11">
                  <c:v>354.72801082543981</c:v>
                </c:pt>
                <c:pt idx="12">
                  <c:v>299.11981040990082</c:v>
                </c:pt>
                <c:pt idx="13">
                  <c:v>312.76768365433782</c:v>
                </c:pt>
                <c:pt idx="14">
                  <c:v>325.69866644578815</c:v>
                </c:pt>
                <c:pt idx="15">
                  <c:v>345.92197938144329</c:v>
                </c:pt>
                <c:pt idx="16">
                  <c:v>363.16909787303399</c:v>
                </c:pt>
                <c:pt idx="17">
                  <c:v>377.48736000000002</c:v>
                </c:pt>
                <c:pt idx="18">
                  <c:v>329.98118457665299</c:v>
                </c:pt>
                <c:pt idx="19">
                  <c:v>337.53170668898474</c:v>
                </c:pt>
                <c:pt idx="20">
                  <c:v>362.12498355479545</c:v>
                </c:pt>
                <c:pt idx="21">
                  <c:v>371.06987517693989</c:v>
                </c:pt>
                <c:pt idx="22">
                  <c:v>373.95720399429388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76-4A7B-B272-DC4E0AC0F3F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0234496"/>
        <c:axId val="140234976"/>
      </c:lineChart>
      <c:catAx>
        <c:axId val="14023449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1"/>
                  <a:t>#Enabled</a:t>
                </a:r>
                <a:r>
                  <a:rPr lang="en-US" altLang="zh-CN" sz="1400" b="1" baseline="0"/>
                  <a:t> Snitch Cluster</a:t>
                </a:r>
                <a:endParaRPr lang="zh-CN" alt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0234976"/>
        <c:crosses val="autoZero"/>
        <c:auto val="1"/>
        <c:lblAlgn val="ctr"/>
        <c:lblOffset val="100"/>
        <c:noMultiLvlLbl val="0"/>
      </c:catAx>
      <c:valAx>
        <c:axId val="140234976"/>
        <c:scaling>
          <c:orientation val="minMax"/>
          <c:max val="41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CN" sz="1400" b="1"/>
                  <a:t>HBM Bandwidth (GB/s)</a:t>
                </a:r>
                <a:endParaRPr lang="zh-CN" altLang="en-US" sz="1400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0234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0062193336070093"/>
          <c:y val="0.67842544217394762"/>
          <c:w val="0.45850214988785226"/>
          <c:h val="0.130427951021050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635509585075926"/>
          <c:y val="6.2251822659396085E-2"/>
          <c:w val="0.75607958421749366"/>
          <c:h val="0.78977555031814384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'Snitch iDMA transfer'!$AN$52</c:f>
              <c:strCache>
                <c:ptCount val="1"/>
                <c:pt idx="0">
                  <c:v>IDEL</c:v>
                </c:pt>
              </c:strCache>
            </c:strRef>
          </c:tx>
          <c:spPr>
            <a:solidFill>
              <a:srgbClr val="ABABAB"/>
            </a:solidFill>
            <a:ln>
              <a:noFill/>
            </a:ln>
            <a:effectLst/>
          </c:spPr>
          <c:invertIfNegative val="0"/>
          <c:cat>
            <c:strRef>
              <c:f>'Snitch iDMA transfer'!$AM$54:$AM$59</c:f>
              <c:strCache>
                <c:ptCount val="6"/>
                <c:pt idx="0">
                  <c:v>Q0_C0</c:v>
                </c:pt>
                <c:pt idx="1">
                  <c:v>Q1_C0</c:v>
                </c:pt>
                <c:pt idx="2">
                  <c:v>Q2_C0</c:v>
                </c:pt>
                <c:pt idx="3">
                  <c:v>Q3_C0</c:v>
                </c:pt>
                <c:pt idx="4">
                  <c:v>Q4_C0</c:v>
                </c:pt>
                <c:pt idx="5">
                  <c:v>Q5_C0</c:v>
                </c:pt>
              </c:strCache>
            </c:strRef>
          </c:cat>
          <c:val>
            <c:numRef>
              <c:f>'Snitch iDMA transfer'!$AN$54:$AN$59</c:f>
              <c:numCache>
                <c:formatCode>General</c:formatCode>
                <c:ptCount val="6"/>
                <c:pt idx="0">
                  <c:v>831</c:v>
                </c:pt>
                <c:pt idx="1">
                  <c:v>262</c:v>
                </c:pt>
                <c:pt idx="2">
                  <c:v>369</c:v>
                </c:pt>
                <c:pt idx="3">
                  <c:v>612</c:v>
                </c:pt>
                <c:pt idx="4">
                  <c:v>0</c:v>
                </c:pt>
                <c:pt idx="5">
                  <c:v>122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D0-490D-9844-9CB129886479}"/>
            </c:ext>
          </c:extLst>
        </c:ser>
        <c:ser>
          <c:idx val="1"/>
          <c:order val="1"/>
          <c:tx>
            <c:strRef>
              <c:f>'Snitch iDMA transfer'!$AO$52</c:f>
              <c:strCache>
                <c:ptCount val="1"/>
                <c:pt idx="0">
                  <c:v>iDMA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'Snitch iDMA transfer'!$AM$54:$AM$59</c:f>
              <c:strCache>
                <c:ptCount val="6"/>
                <c:pt idx="0">
                  <c:v>Q0_C0</c:v>
                </c:pt>
                <c:pt idx="1">
                  <c:v>Q1_C0</c:v>
                </c:pt>
                <c:pt idx="2">
                  <c:v>Q2_C0</c:v>
                </c:pt>
                <c:pt idx="3">
                  <c:v>Q3_C0</c:v>
                </c:pt>
                <c:pt idx="4">
                  <c:v>Q4_C0</c:v>
                </c:pt>
                <c:pt idx="5">
                  <c:v>Q5_C0</c:v>
                </c:pt>
              </c:strCache>
            </c:strRef>
          </c:cat>
          <c:val>
            <c:numRef>
              <c:f>'Snitch iDMA transfer'!$AO$54:$AO$59</c:f>
              <c:numCache>
                <c:formatCode>General</c:formatCode>
                <c:ptCount val="6"/>
                <c:pt idx="0">
                  <c:v>5268</c:v>
                </c:pt>
                <c:pt idx="1">
                  <c:v>5624</c:v>
                </c:pt>
                <c:pt idx="2">
                  <c:v>5588</c:v>
                </c:pt>
                <c:pt idx="3">
                  <c:v>5416</c:v>
                </c:pt>
                <c:pt idx="4">
                  <c:v>5744</c:v>
                </c:pt>
                <c:pt idx="5">
                  <c:v>5693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6D0-490D-9844-9CB129886479}"/>
            </c:ext>
          </c:extLst>
        </c:ser>
        <c:ser>
          <c:idx val="2"/>
          <c:order val="2"/>
          <c:tx>
            <c:strRef>
              <c:f>'Snitch iDMA transfer'!$AP$52</c:f>
              <c:strCache>
                <c:ptCount val="1"/>
                <c:pt idx="0">
                  <c:v>IDEL</c:v>
                </c:pt>
              </c:strCache>
            </c:strRef>
          </c:tx>
          <c:spPr>
            <a:solidFill>
              <a:srgbClr val="ABABAB"/>
            </a:solidFill>
            <a:ln>
              <a:noFill/>
            </a:ln>
            <a:effectLst/>
          </c:spPr>
          <c:invertIfNegative val="0"/>
          <c:cat>
            <c:strRef>
              <c:f>'Snitch iDMA transfer'!$AM$54:$AM$59</c:f>
              <c:strCache>
                <c:ptCount val="6"/>
                <c:pt idx="0">
                  <c:v>Q0_C0</c:v>
                </c:pt>
                <c:pt idx="1">
                  <c:v>Q1_C0</c:v>
                </c:pt>
                <c:pt idx="2">
                  <c:v>Q2_C0</c:v>
                </c:pt>
                <c:pt idx="3">
                  <c:v>Q3_C0</c:v>
                </c:pt>
                <c:pt idx="4">
                  <c:v>Q4_C0</c:v>
                </c:pt>
                <c:pt idx="5">
                  <c:v>Q5_C0</c:v>
                </c:pt>
              </c:strCache>
            </c:strRef>
          </c:cat>
          <c:val>
            <c:numRef>
              <c:f>'Snitch iDMA transfer'!$AP$54:$AP$59</c:f>
              <c:numCache>
                <c:formatCode>General</c:formatCode>
                <c:ptCount val="6"/>
                <c:pt idx="0">
                  <c:v>0</c:v>
                </c:pt>
                <c:pt idx="1">
                  <c:v>213</c:v>
                </c:pt>
                <c:pt idx="2">
                  <c:v>142</c:v>
                </c:pt>
                <c:pt idx="3">
                  <c:v>71</c:v>
                </c:pt>
                <c:pt idx="4">
                  <c:v>355</c:v>
                </c:pt>
                <c:pt idx="5">
                  <c:v>284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6D0-490D-9844-9CB12988647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1574176"/>
        <c:axId val="561580896"/>
      </c:barChart>
      <c:catAx>
        <c:axId val="561574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1580896"/>
        <c:crosses val="autoZero"/>
        <c:auto val="1"/>
        <c:lblAlgn val="ctr"/>
        <c:lblOffset val="100"/>
        <c:noMultiLvlLbl val="0"/>
      </c:catAx>
      <c:valAx>
        <c:axId val="56158089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61574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81529659489312356"/>
          <c:y val="0.29429382058195874"/>
          <c:w val="0.1551710724192093"/>
          <c:h val="0.1672025136011543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1553597070280764"/>
          <c:y val="5.6995725524578947E-2"/>
          <c:w val="0.75518040535151632"/>
          <c:h val="0.9121772163157098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'Snitch iDMA transfer'!$AN$52</c:f>
              <c:strCache>
                <c:ptCount val="1"/>
                <c:pt idx="0">
                  <c:v>IDEL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'Snitch iDMA transfer'!$AM$53:$AM$59</c:f>
              <c:strCache>
                <c:ptCount val="7"/>
                <c:pt idx="0">
                  <c:v>Q0_C1</c:v>
                </c:pt>
                <c:pt idx="1">
                  <c:v>Q0_C0</c:v>
                </c:pt>
                <c:pt idx="2">
                  <c:v>Q1_C0</c:v>
                </c:pt>
                <c:pt idx="3">
                  <c:v>Q2_C0</c:v>
                </c:pt>
                <c:pt idx="4">
                  <c:v>Q3_C0</c:v>
                </c:pt>
                <c:pt idx="5">
                  <c:v>Q4_C0</c:v>
                </c:pt>
                <c:pt idx="6">
                  <c:v>Q5_C0</c:v>
                </c:pt>
              </c:strCache>
            </c:strRef>
          </c:cat>
          <c:val>
            <c:numRef>
              <c:f>'Snitch iDMA transfer'!$AN$53:$AN$59</c:f>
              <c:numCache>
                <c:formatCode>General</c:formatCode>
                <c:ptCount val="7"/>
                <c:pt idx="0">
                  <c:v>91</c:v>
                </c:pt>
                <c:pt idx="1">
                  <c:v>743</c:v>
                </c:pt>
                <c:pt idx="2">
                  <c:v>414</c:v>
                </c:pt>
                <c:pt idx="3">
                  <c:v>616</c:v>
                </c:pt>
                <c:pt idx="4">
                  <c:v>280</c:v>
                </c:pt>
                <c:pt idx="5">
                  <c:v>283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65-4DEA-A6D6-9600CD6CC1AF}"/>
            </c:ext>
          </c:extLst>
        </c:ser>
        <c:ser>
          <c:idx val="1"/>
          <c:order val="1"/>
          <c:tx>
            <c:strRef>
              <c:f>'Snitch iDMA transfer'!$AO$52</c:f>
              <c:strCache>
                <c:ptCount val="1"/>
                <c:pt idx="0">
                  <c:v>iDMA</c:v>
                </c:pt>
              </c:strCache>
            </c:strRef>
          </c:tx>
          <c:spPr>
            <a:solidFill>
              <a:srgbClr val="C00000"/>
            </a:solidFill>
            <a:ln>
              <a:noFill/>
            </a:ln>
            <a:effectLst/>
          </c:spPr>
          <c:invertIfNegative val="0"/>
          <c:cat>
            <c:strRef>
              <c:f>'Snitch iDMA transfer'!$AM$53:$AM$59</c:f>
              <c:strCache>
                <c:ptCount val="7"/>
                <c:pt idx="0">
                  <c:v>Q0_C1</c:v>
                </c:pt>
                <c:pt idx="1">
                  <c:v>Q0_C0</c:v>
                </c:pt>
                <c:pt idx="2">
                  <c:v>Q1_C0</c:v>
                </c:pt>
                <c:pt idx="3">
                  <c:v>Q2_C0</c:v>
                </c:pt>
                <c:pt idx="4">
                  <c:v>Q3_C0</c:v>
                </c:pt>
                <c:pt idx="5">
                  <c:v>Q4_C0</c:v>
                </c:pt>
                <c:pt idx="6">
                  <c:v>Q5_C0</c:v>
                </c:pt>
              </c:strCache>
            </c:strRef>
          </c:cat>
          <c:val>
            <c:numRef>
              <c:f>'Snitch iDMA transfer'!$AO$53:$AO$59</c:f>
              <c:numCache>
                <c:formatCode>General</c:formatCode>
                <c:ptCount val="7"/>
                <c:pt idx="0">
                  <c:v>6479</c:v>
                </c:pt>
                <c:pt idx="1">
                  <c:v>7544</c:v>
                </c:pt>
                <c:pt idx="2">
                  <c:v>5106</c:v>
                </c:pt>
                <c:pt idx="3">
                  <c:v>5070</c:v>
                </c:pt>
                <c:pt idx="4">
                  <c:v>5026</c:v>
                </c:pt>
                <c:pt idx="5">
                  <c:v>5166</c:v>
                </c:pt>
                <c:pt idx="6">
                  <c:v>5164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65-4DEA-A6D6-9600CD6CC1AF}"/>
            </c:ext>
          </c:extLst>
        </c:ser>
        <c:ser>
          <c:idx val="2"/>
          <c:order val="2"/>
          <c:tx>
            <c:strRef>
              <c:f>'Snitch iDMA transfer'!$AP$52</c:f>
              <c:strCache>
                <c:ptCount val="1"/>
                <c:pt idx="0">
                  <c:v>IDEL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'Snitch iDMA transfer'!$AM$53:$AM$59</c:f>
              <c:strCache>
                <c:ptCount val="7"/>
                <c:pt idx="0">
                  <c:v>Q0_C1</c:v>
                </c:pt>
                <c:pt idx="1">
                  <c:v>Q0_C0</c:v>
                </c:pt>
                <c:pt idx="2">
                  <c:v>Q1_C0</c:v>
                </c:pt>
                <c:pt idx="3">
                  <c:v>Q2_C0</c:v>
                </c:pt>
                <c:pt idx="4">
                  <c:v>Q3_C0</c:v>
                </c:pt>
                <c:pt idx="5">
                  <c:v>Q4_C0</c:v>
                </c:pt>
                <c:pt idx="6">
                  <c:v>Q5_C0</c:v>
                </c:pt>
              </c:strCache>
            </c:strRef>
          </c:cat>
          <c:val>
            <c:numRef>
              <c:f>'Snitch iDMA transfer'!$AP$53:$AP$59</c:f>
              <c:numCache>
                <c:formatCode>General</c:formatCode>
                <c:ptCount val="7"/>
                <c:pt idx="0">
                  <c:v>1717</c:v>
                </c:pt>
                <c:pt idx="1">
                  <c:v>0</c:v>
                </c:pt>
                <c:pt idx="2">
                  <c:v>2767</c:v>
                </c:pt>
                <c:pt idx="3">
                  <c:v>2601</c:v>
                </c:pt>
                <c:pt idx="4">
                  <c:v>2981</c:v>
                </c:pt>
                <c:pt idx="5">
                  <c:v>2838</c:v>
                </c:pt>
                <c:pt idx="6">
                  <c:v>3123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65-4DEA-A6D6-9600CD6CC1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561574176"/>
        <c:axId val="561580896"/>
      </c:barChart>
      <c:catAx>
        <c:axId val="56157417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561580896"/>
        <c:crosses val="autoZero"/>
        <c:auto val="1"/>
        <c:lblAlgn val="ctr"/>
        <c:lblOffset val="100"/>
        <c:noMultiLvlLbl val="0"/>
      </c:catAx>
      <c:valAx>
        <c:axId val="5615808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5615741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B84A2-6459-438C-B842-BE875E678B94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116C2F-B341-431C-A609-EE43FFFEB4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174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ce6a57a2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2ce6a57a2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cdde3ee4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g2cdde3ee4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cdde3ee44d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g2cdde3ee44d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5.png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769A5E-51FC-1948-9E89-D6ACC7420B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D18A61-8ABA-DA51-7F3F-6F6CA7DE64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D8CAB-2C7F-D9E9-0B83-24EA3009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A79848-311E-E02C-E3A4-473DFE57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B1C8C-3556-078F-2123-206A7CD22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8560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4C6E11-8231-E1EE-D480-823F572BA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B6A7A51-09B8-B65B-8F98-D8410F23B7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39284D2-E296-56CD-C200-7836F004C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2388F3-F05A-360B-4C6D-BF667091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9D2D9-2373-DDC0-2BBF-40E364511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8622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866A43C-6C67-A41A-C2A5-10A548847A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A986CD6-6D9C-FE50-E9E9-C88A33A2B3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BE8363-D861-FD9A-72C0-BA79A2FE0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BF5DF-1FE3-9096-1595-FCB79963A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04F25C-A1B0-1BA8-5B59-7B69D004A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71693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hanks QA Slide">
    <p:bg>
      <p:bgPr>
        <a:solidFill>
          <a:srgbClr val="B4B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150BE-61A2-B1E2-756A-7134BE7E136A}"/>
              </a:ext>
            </a:extLst>
          </p:cNvPr>
          <p:cNvSpPr txBox="1"/>
          <p:nvPr userDrawn="1"/>
        </p:nvSpPr>
        <p:spPr>
          <a:xfrm>
            <a:off x="2042921" y="2089607"/>
            <a:ext cx="3299901" cy="87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80" b="0" i="0" u="none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Thank you!</a:t>
            </a:r>
          </a:p>
        </p:txBody>
      </p:sp>
      <p:sp>
        <p:nvSpPr>
          <p:cNvPr id="7" name="Google Shape;1096;p28">
            <a:extLst>
              <a:ext uri="{FF2B5EF4-FFF2-40B4-BE49-F238E27FC236}">
                <a16:creationId xmlns:a16="http://schemas.microsoft.com/office/drawing/2014/main" id="{9EB57577-2B72-4910-D401-BBB6EDA09B5E}"/>
              </a:ext>
            </a:extLst>
          </p:cNvPr>
          <p:cNvSpPr/>
          <p:nvPr userDrawn="1"/>
        </p:nvSpPr>
        <p:spPr>
          <a:xfrm>
            <a:off x="6870456" y="1573479"/>
            <a:ext cx="3433291" cy="3433344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6754" tIns="96754" rIns="96754" bIns="96754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905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D5AEE-A9BE-AED9-1997-707BCB05F17E}"/>
              </a:ext>
            </a:extLst>
          </p:cNvPr>
          <p:cNvSpPr txBox="1"/>
          <p:nvPr userDrawn="1"/>
        </p:nvSpPr>
        <p:spPr>
          <a:xfrm>
            <a:off x="7393950" y="2122179"/>
            <a:ext cx="1547401" cy="8090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57" b="1" i="0" u="none" dirty="0">
                <a:solidFill>
                  <a:srgbClr val="B4B4B6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1660525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1239-BAA4-8A00-7636-86EDC7588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/>
              <a:t>date</a:t>
            </a:r>
            <a:r>
              <a:rPr lang="en-US"/>
              <a:t> or a third information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580FD-90D9-4643-869E-F2DC0D2AC6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4729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8F47-EC5C-3578-1BA2-5D84AD510E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Add </a:t>
            </a:r>
            <a:r>
              <a:rPr lang="en-US" i="1"/>
              <a:t>date</a:t>
            </a:r>
            <a:r>
              <a:rPr lang="en-US"/>
              <a:t> or a third information here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6D19F-CFD6-B7EE-F862-390C4E096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87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89" y="282948"/>
            <a:ext cx="1767831" cy="2946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487" y="3115708"/>
            <a:ext cx="6095742" cy="380990"/>
          </a:xfrm>
        </p:spPr>
        <p:txBody>
          <a:bodyPr lIns="0" tIns="0" rIns="0" bIns="0" anchor="b"/>
          <a:lstStyle>
            <a:lvl1pPr marL="0" indent="0" algn="l">
              <a:buNone/>
              <a:defRPr sz="254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1486" y="1854817"/>
            <a:ext cx="10667548" cy="1142969"/>
          </a:xfrm>
        </p:spPr>
        <p:txBody>
          <a:bodyPr anchor="t"/>
          <a:lstStyle>
            <a:lvl1pPr>
              <a:defRPr sz="381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787" y="3246606"/>
            <a:ext cx="2448726" cy="2101406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1186" y="6005221"/>
            <a:ext cx="347027" cy="297807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7284" y="5678622"/>
            <a:ext cx="297421" cy="24467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5152" y="6374731"/>
            <a:ext cx="341685" cy="2363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5" b="1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905" b="0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905" b="0" i="0" noProof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487" y="3884883"/>
            <a:ext cx="6095742" cy="1713889"/>
          </a:xfrm>
        </p:spPr>
        <p:txBody>
          <a:bodyPr/>
          <a:lstStyle>
            <a:lvl1pPr marL="0" indent="0">
              <a:buNone/>
              <a:defRPr sz="2117">
                <a:solidFill>
                  <a:schemeClr val="accent3"/>
                </a:solidFill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083347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66628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>
  <p:cSld name="1_标题幻灯片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8"/>
          <p:cNvGrpSpPr/>
          <p:nvPr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20" name="Google Shape;20;p8"/>
            <p:cNvPicPr preferRelativeResize="0"/>
            <p:nvPr/>
          </p:nvPicPr>
          <p:blipFill rotWithShape="1">
            <a:blip r:embed="rId2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8"/>
            <p:cNvPicPr preferRelativeResize="0"/>
            <p:nvPr/>
          </p:nvPicPr>
          <p:blipFill rotWithShape="1">
            <a:blip r:embed="rId2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8"/>
          <p:cNvSpPr/>
          <p:nvPr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3" name="Google Shape;23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489" y="282948"/>
            <a:ext cx="1767831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8"/>
          <p:cNvSpPr txBox="1">
            <a:spLocks noGrp="1"/>
          </p:cNvSpPr>
          <p:nvPr>
            <p:ph type="subTitle" idx="1"/>
          </p:nvPr>
        </p:nvSpPr>
        <p:spPr>
          <a:xfrm>
            <a:off x="381487" y="3115708"/>
            <a:ext cx="6095742" cy="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sz="254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381486" y="1854817"/>
            <a:ext cx="10667548" cy="11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/>
          <p:nvPr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8"/>
          <p:cNvSpPr/>
          <p:nvPr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" name="Google Shape;28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1787" y="3246606"/>
            <a:ext cx="2448726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1186" y="6005221"/>
            <a:ext cx="347027" cy="29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8" descr="A picture containing ax, vector graphics, t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8"/>
          <p:cNvSpPr txBox="1"/>
          <p:nvPr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33" name="Google Shape;33;p8"/>
          <p:cNvSpPr txBox="1"/>
          <p:nvPr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34" name="Google Shape;34;p8"/>
          <p:cNvSpPr txBox="1"/>
          <p:nvPr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35" name="Google Shape;35;p8"/>
          <p:cNvSpPr txBox="1"/>
          <p:nvPr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lang="en-US" sz="19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381487" y="3884883"/>
            <a:ext cx="6095742" cy="171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26624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2888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3222FE-D56B-762B-CCBF-93D7F837B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3A7678-A2C6-498A-F5F4-3964C76DCD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391741-66D2-AEB1-7FF5-60D56AAA1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5C375D-D83A-402A-3EB2-918EAEC4D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124D26-CAD8-D58A-2966-D061B355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9939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7680F7-AB84-E094-DEBE-54027962F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A5F2555-58C4-7A04-6998-408FE61D2C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DCB57F3-EEA0-C5B4-A28D-2448842F99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77810B-321D-1A57-86AB-4BEC27F50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F8C6DF2-5121-AA2C-1EAD-798F25BB1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10DF93-281E-EC26-5AE4-4CF79EE3F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6639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FB607-1E40-BD92-D598-ACEA84A9C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7153BD9-AED5-D508-8D23-5047BE910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63E092-9B8C-2262-42E1-5B3FE02E75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E63114E-B720-3B88-3B26-3425CE403F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D9FC4C-C1DC-83EA-76EC-D04121BD9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F4CC5D-4EDD-74F3-35BB-1AE5D364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F3E1D74-EB0A-3BB8-EB07-4B93F0A36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5684A89-9172-B9BA-EB0D-0AA529B7C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5741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8FFBC1-424F-FBB1-7E46-793BBD4D9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1E09E8-4B45-72C4-4B09-07AD63DDD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AC582D8-41A2-AE77-6FDE-1F677B2D1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6DD838D-C428-CAA3-36BC-5511E5295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2937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42E23D-C62D-4C05-229C-37D091DB9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E38272-0395-B7EE-19BB-F32E827F8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A4FD634-28CB-FE76-FB0B-B69B540DB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4030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3638A3-B329-27DC-6A8D-5717B2665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5CD71F-5716-D4A8-61EE-CDC1150F20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B84AF19-289C-370F-7593-439240343B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11AAA4-7DCF-1848-5B4C-5342FD47E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DB3055-031B-F239-430B-92216ADB7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DBFE29-0132-B9E8-E5D0-AC89E4515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7966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6FC175-21B4-DFD9-4DC1-0BD16AFD4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501A13B-F168-EA55-3029-F42A0B306E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0D12980-3E98-E038-BA86-10CD853AD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FCC39B-C390-B07D-0220-6FD5F653B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BC17-72B9-4EF5-8893-24FB2216744B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D233A6-0B9B-6D67-5CBD-59B44F6E8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07EC66D-80B7-D3A3-7041-17E613F0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9167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16.xml"/><Relationship Id="rId9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185C48-6306-5EC2-5833-798EE3FE27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9E03D6-4E0F-CD5B-65CE-58078E6C4C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E9DEC7-9859-D450-EB07-C2E53DA9A9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FBC17-72B9-4EF5-8893-24FB2216744B}" type="datetimeFigureOut">
              <a:rPr lang="zh-CN" altLang="en-US" smtClean="0"/>
              <a:t>2024/4/22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F4AC4B-B661-E2FC-4DB3-79722B5E7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C9F46A-2F87-9023-31D2-586A58359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D8BBF-345E-4024-ADB0-843CB582CCD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4653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21F4A92-B526-C0E2-7CA3-0721D7897FD8}"/>
              </a:ext>
            </a:extLst>
          </p:cNvPr>
          <p:cNvSpPr txBox="1">
            <a:spLocks/>
          </p:cNvSpPr>
          <p:nvPr userDrawn="1"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</p:spPr>
        <p:txBody>
          <a:bodyPr lIns="571476" tIns="1181050" rIns="0"/>
          <a:lstStyle>
            <a:lvl1pPr marL="0" indent="0" algn="l" defTabSz="720000" rtl="0" eaLnBrk="1" latinLnBrk="0" hangingPunct="1">
              <a:lnSpc>
                <a:spcPts val="2100"/>
              </a:lnSpc>
              <a:spcBef>
                <a:spcPts val="1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lang="en-US" sz="1800" b="0" i="0" kern="1200" dirty="0" smtClean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287996" indent="0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503996" indent="0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719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935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CH" sz="190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dirty="0"/>
              <a:t>First line of text</a:t>
            </a:r>
          </a:p>
          <a:p>
            <a:pPr lvl="1"/>
            <a:r>
              <a:rPr lang="en-US" dirty="0"/>
              <a:t>Subtitle</a:t>
            </a:r>
          </a:p>
          <a:p>
            <a:pPr lvl="2"/>
            <a:r>
              <a:rPr lang="en-US" dirty="0"/>
              <a:t>Sub-subtitle</a:t>
            </a:r>
          </a:p>
          <a:p>
            <a:pPr lvl="3"/>
            <a:r>
              <a:rPr lang="en-US" dirty="0"/>
              <a:t>Normally this should not be here</a:t>
            </a:r>
          </a:p>
          <a:p>
            <a:pPr lvl="4"/>
            <a:r>
              <a:rPr lang="en-US" dirty="0"/>
              <a:t>This level should not be used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69708" y="149147"/>
            <a:ext cx="981397" cy="842200"/>
          </a:xfrm>
          <a:prstGeom prst="rect">
            <a:avLst/>
          </a:prstGeom>
          <a:ln w="66675">
            <a:noFill/>
          </a:ln>
        </p:spPr>
      </p:pic>
      <p:sp>
        <p:nvSpPr>
          <p:cNvPr id="15" name="Date Placeholder 12">
            <a:extLst>
              <a:ext uri="{FF2B5EF4-FFF2-40B4-BE49-F238E27FC236}">
                <a16:creationId xmlns:a16="http://schemas.microsoft.com/office/drawing/2014/main" id="{18D25101-8D3A-4FCE-AD45-EFF7381E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r>
              <a:rPr lang="en-US" dirty="0"/>
              <a:t>Add </a:t>
            </a:r>
            <a:r>
              <a:rPr lang="en-US" i="1" dirty="0"/>
              <a:t>date</a:t>
            </a:r>
            <a:r>
              <a:rPr lang="en-US" dirty="0"/>
              <a:t> or a third information here</a:t>
            </a:r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9FD5FD96-2F1C-A83C-31B3-F7A0C195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76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9038FDA-08BA-A66A-1241-36A63C59580C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6504" y="6517136"/>
            <a:ext cx="1170551" cy="1950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5D4EFA1-A84C-F8AD-9799-5ACEE8E43DC7}"/>
              </a:ext>
            </a:extLst>
          </p:cNvPr>
          <p:cNvGrpSpPr/>
          <p:nvPr userDrawn="1"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51C634-BBE7-C8AC-9A88-CD89B5500A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97D5C1-9506-E7FC-7C0D-931DA2D5FC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10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93373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</p:sldLayoutIdLst>
  <p:hf hdr="0"/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3810" b="0" i="0" kern="1200" spc="-106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04795" indent="-304795" algn="l" defTabSz="761976" rtl="0" eaLnBrk="1" latinLnBrk="0" hangingPunct="1">
        <a:lnSpc>
          <a:spcPct val="100000"/>
        </a:lnSpc>
        <a:spcBef>
          <a:spcPts val="127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54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33383" indent="-228597" algn="l" defTabSz="761976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211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61976" indent="-228597" algn="l" defTabSz="914389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90569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7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219162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64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tbenz@iis.ee.ethz.ch" TargetMode="External"/><Relationship Id="rId2" Type="http://schemas.openxmlformats.org/officeDocument/2006/relationships/hyperlink" Target="mailto:chizhang@iis.ee.ethz.ch" TargetMode="External"/><Relationship Id="rId1" Type="http://schemas.openxmlformats.org/officeDocument/2006/relationships/slideLayout" Target="../slideLayouts/slideLayout15.xml"/><Relationship Id="rId4" Type="http://schemas.openxmlformats.org/officeDocument/2006/relationships/hyperlink" Target="mailto:colluca@iis.ee.ethz.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6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ulp-platform/snitch_cluster/pull/126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C82FF-100A-C319-A0EF-0C0A6BAB0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5E12ABB-D51F-9FC8-775F-6F2F27FF0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</p:spPr>
        <p:txBody>
          <a:bodyPr/>
          <a:lstStyle/>
          <a:p>
            <a:r>
              <a:rPr lang="en-US" altLang="zh-CN" noProof="0" dirty="0" err="1"/>
              <a:t>SoftHier</a:t>
            </a:r>
            <a:r>
              <a:rPr lang="en-US" altLang="zh-CN" noProof="0" dirty="0"/>
              <a:t> Progress Update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7BF300B-CDD7-0A9D-6229-20DCCD5D203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1487" y="3441348"/>
            <a:ext cx="6095742" cy="1150971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tabLst/>
              <a:defRPr/>
            </a:pPr>
            <a:r>
              <a:rPr kumimoji="0" lang="it-IT" altLang="zh-CN" sz="2117" b="1" i="0" u="none" strike="noStrike" kern="0" cap="none" spc="0" normalizeH="0" baseline="0" noProof="0" dirty="0">
                <a:ln>
                  <a:noFill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Chi Zhang</a:t>
            </a:r>
            <a:r>
              <a:rPr kumimoji="0" lang="it-IT" altLang="zh-CN" sz="2117" b="0" i="0" u="none" strike="noStrike" kern="0" cap="none" spc="0" normalizeH="0" baseline="0" noProof="0" dirty="0">
                <a:ln>
                  <a:noFill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        </a:t>
            </a:r>
            <a:r>
              <a:rPr kumimoji="0" lang="it-IT" altLang="zh-CN" sz="2117" b="0" i="0" u="sng" strike="noStrike" kern="0" cap="none" spc="0" normalizeH="0" baseline="0" noProof="0" dirty="0">
                <a:ln>
                  <a:noFill/>
                </a:ln>
                <a:solidFill>
                  <a:srgbClr val="007996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2"/>
              </a:rPr>
              <a:t>chizhang@iis.ee.ethz.ch</a:t>
            </a:r>
            <a:endParaRPr kumimoji="0" lang="it-IT" altLang="zh-CN" sz="211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tabLst/>
              <a:defRPr/>
            </a:pPr>
            <a:r>
              <a:rPr kumimoji="0" lang="it-IT" altLang="zh-CN" sz="2117" b="1" i="0" u="none" strike="noStrike" kern="0" cap="none" spc="0" normalizeH="0" baseline="0" noProof="0" dirty="0">
                <a:ln>
                  <a:noFill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Thomas Benz</a:t>
            </a:r>
            <a:r>
              <a:rPr kumimoji="0" lang="it-IT" altLang="zh-CN" sz="2117" b="0" i="0" u="none" strike="noStrike" kern="0" cap="none" spc="0" normalizeH="0" baseline="0" noProof="0" dirty="0">
                <a:ln>
                  <a:noFill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        </a:t>
            </a:r>
            <a:r>
              <a:rPr kumimoji="0" lang="it-IT" altLang="zh-CN" sz="2117" b="0" i="0" u="sng" strike="noStrike" kern="0" cap="none" spc="0" normalizeH="0" baseline="0" noProof="0" dirty="0">
                <a:ln>
                  <a:noFill/>
                </a:ln>
                <a:solidFill>
                  <a:srgbClr val="007996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3"/>
              </a:rPr>
              <a:t>tbenz@iis.ee.ethz.ch</a:t>
            </a:r>
            <a:endParaRPr kumimoji="0" lang="it-IT" altLang="zh-CN" sz="211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0"/>
              <a:buFont typeface="Arial"/>
              <a:buNone/>
              <a:tabLst/>
              <a:defRPr/>
            </a:pPr>
            <a:r>
              <a:rPr kumimoji="0" lang="it-IT" altLang="zh-CN" sz="2117" b="1" i="0" u="none" strike="noStrike" kern="0" cap="none" spc="0" normalizeH="0" baseline="0" noProof="0" dirty="0">
                <a:ln>
                  <a:noFill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Luca Colagrande        </a:t>
            </a:r>
            <a:r>
              <a:rPr kumimoji="0" lang="it-IT" altLang="zh-CN" sz="2117" b="0" i="0" u="sng" strike="noStrike" kern="0" cap="none" spc="0" normalizeH="0" baseline="0" noProof="0" dirty="0">
                <a:ln>
                  <a:noFill/>
                </a:ln>
                <a:solidFill>
                  <a:srgbClr val="007996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/>
              </a:rPr>
              <a:t>colluca@iis.ee.ethz.ch</a:t>
            </a:r>
            <a:endParaRPr kumimoji="0" lang="it-IT" altLang="zh-CN" sz="2117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539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Current Status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37ECEC-D101-9422-52A1-355C58803F2C}"/>
              </a:ext>
            </a:extLst>
          </p:cNvPr>
          <p:cNvSpPr txBox="1">
            <a:spLocks/>
          </p:cNvSpPr>
          <p:nvPr/>
        </p:nvSpPr>
        <p:spPr>
          <a:xfrm>
            <a:off x="316501" y="837414"/>
            <a:ext cx="6644285" cy="5410986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Modeling </a:t>
            </a:r>
            <a:r>
              <a:rPr lang="en-US" altLang="zh-CN" sz="2400" dirty="0" err="1"/>
              <a:t>Redmule</a:t>
            </a:r>
            <a:r>
              <a:rPr lang="en-US" altLang="zh-CN" sz="2400" dirty="0"/>
              <a:t> + Occamy System in GVSoC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2000" dirty="0"/>
              <a:t>Snitch cluster (</a:t>
            </a:r>
            <a:r>
              <a:rPr lang="en-US" altLang="zh-CN" sz="2000" dirty="0" err="1"/>
              <a:t>iDMA</a:t>
            </a:r>
            <a:r>
              <a:rPr lang="en-US" altLang="zh-CN" sz="2000" dirty="0"/>
              <a:t> equipped) – </a:t>
            </a:r>
            <a:r>
              <a:rPr lang="en-US" altLang="zh-CN" sz="2000" b="1" dirty="0">
                <a:solidFill>
                  <a:schemeClr val="accent3"/>
                </a:solidFill>
              </a:rPr>
              <a:t>done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2012" dirty="0"/>
              <a:t>Extending Snitch cluster with RedMule – </a:t>
            </a:r>
            <a:r>
              <a:rPr lang="en-US" altLang="zh-CN" sz="2012" b="1" dirty="0">
                <a:solidFill>
                  <a:schemeClr val="accent3"/>
                </a:solidFill>
              </a:rPr>
              <a:t>done</a:t>
            </a:r>
            <a:endParaRPr lang="en-US" altLang="zh-CN" sz="2000" b="1" dirty="0">
              <a:solidFill>
                <a:schemeClr val="accent3"/>
              </a:solidFill>
            </a:endParaRP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2000" dirty="0"/>
              <a:t>Quadrant modeling – </a:t>
            </a:r>
            <a:r>
              <a:rPr lang="en-US" altLang="zh-CN" sz="2000" b="1" dirty="0">
                <a:solidFill>
                  <a:schemeClr val="accent3"/>
                </a:solidFill>
              </a:rPr>
              <a:t>done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2000" dirty="0"/>
              <a:t>Top-level modeling: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88" dirty="0"/>
              <a:t>Host Core CVA6 &amp; </a:t>
            </a:r>
            <a:r>
              <a:rPr lang="en-US" altLang="zh-CN" sz="1788" dirty="0" err="1"/>
              <a:t>Periphrals</a:t>
            </a:r>
            <a:r>
              <a:rPr lang="en-US" altLang="zh-CN" sz="1800" dirty="0"/>
              <a:t> – </a:t>
            </a:r>
            <a:r>
              <a:rPr lang="en-US" altLang="zh-CN" sz="1800" b="1" dirty="0">
                <a:solidFill>
                  <a:schemeClr val="accent3"/>
                </a:solidFill>
              </a:rPr>
              <a:t>done</a:t>
            </a:r>
            <a:endParaRPr lang="en-US" altLang="zh-CN" sz="1788" b="1" dirty="0">
              <a:solidFill>
                <a:schemeClr val="accent4"/>
              </a:solidFill>
            </a:endParaRP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88" dirty="0"/>
              <a:t>HBM &amp; Interconnect</a:t>
            </a:r>
            <a:r>
              <a:rPr lang="en-US" altLang="zh-CN" sz="1800" dirty="0"/>
              <a:t> – </a:t>
            </a:r>
            <a:r>
              <a:rPr lang="en-US" altLang="zh-CN" sz="1800" b="1" dirty="0">
                <a:solidFill>
                  <a:schemeClr val="accent3"/>
                </a:solidFill>
              </a:rPr>
              <a:t>done</a:t>
            </a:r>
            <a:endParaRPr lang="en-US" altLang="zh-CN" sz="1788" b="1" dirty="0">
              <a:solidFill>
                <a:schemeClr val="accent4"/>
              </a:solidFill>
            </a:endParaRP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88" dirty="0"/>
              <a:t>SPM &amp; C2C-link– </a:t>
            </a:r>
            <a:r>
              <a:rPr lang="en-US" altLang="zh-CN" sz="1788" b="1" dirty="0">
                <a:solidFill>
                  <a:schemeClr val="accent4"/>
                </a:solidFill>
              </a:rPr>
              <a:t>on going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2000" dirty="0"/>
              <a:t>RedMule in Occamy Functional testing – </a:t>
            </a:r>
            <a:r>
              <a:rPr lang="en-US" altLang="zh-CN" sz="2000" b="1" dirty="0">
                <a:solidFill>
                  <a:schemeClr val="accent3"/>
                </a:solidFill>
              </a:rPr>
              <a:t>done</a:t>
            </a:r>
            <a:endParaRPr lang="en-US" altLang="zh-CN" sz="2000" dirty="0"/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88" dirty="0"/>
              <a:t>Runtime is aligned with previous experiment on Pulp-Cluster</a:t>
            </a:r>
            <a:endParaRPr lang="en-US" altLang="zh-CN" sz="1788" b="1" dirty="0">
              <a:solidFill>
                <a:schemeClr val="accent4"/>
              </a:solidFill>
            </a:endParaRP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2000" dirty="0" err="1"/>
              <a:t>iDMA</a:t>
            </a:r>
            <a:r>
              <a:rPr lang="en-US" altLang="zh-CN" sz="2000" dirty="0"/>
              <a:t> testing – </a:t>
            </a:r>
            <a:r>
              <a:rPr lang="en-US" altLang="zh-CN" sz="2000" b="1" dirty="0">
                <a:solidFill>
                  <a:schemeClr val="accent3"/>
                </a:solidFill>
              </a:rPr>
              <a:t>done, showing results in this meeting</a:t>
            </a:r>
            <a:endParaRPr lang="en-US" altLang="zh-CN" sz="1800" dirty="0"/>
          </a:p>
          <a:p>
            <a:pPr lvl="2" indent="-304795">
              <a:spcBef>
                <a:spcPts val="1270"/>
              </a:spcBef>
              <a:defRPr/>
            </a:pPr>
            <a:endParaRPr lang="en-US" altLang="zh-CN" sz="1788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9AB4C2A9-7334-CE03-FFF4-1E084FDFA2A5}"/>
              </a:ext>
            </a:extLst>
          </p:cNvPr>
          <p:cNvGrpSpPr/>
          <p:nvPr/>
        </p:nvGrpSpPr>
        <p:grpSpPr>
          <a:xfrm>
            <a:off x="6960787" y="1589620"/>
            <a:ext cx="5144714" cy="4049179"/>
            <a:chOff x="6814997" y="520147"/>
            <a:chExt cx="3844447" cy="3025796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0835AC4-D58B-FC65-FEFA-A081D777B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4997" y="520147"/>
              <a:ext cx="3844447" cy="3025796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DE37BDA8-E211-E7D7-478F-FD630D79E317}"/>
                </a:ext>
              </a:extLst>
            </p:cNvPr>
            <p:cNvSpPr/>
            <p:nvPr/>
          </p:nvSpPr>
          <p:spPr>
            <a:xfrm>
              <a:off x="7485291" y="539060"/>
              <a:ext cx="1064683" cy="893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77FCA53E-D979-25BE-9843-CA3225446B82}"/>
                </a:ext>
              </a:extLst>
            </p:cNvPr>
            <p:cNvSpPr/>
            <p:nvPr/>
          </p:nvSpPr>
          <p:spPr>
            <a:xfrm>
              <a:off x="8549974" y="539060"/>
              <a:ext cx="1054735" cy="893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C0437F17-0FB0-1EDE-407A-F81D38E25814}"/>
                </a:ext>
              </a:extLst>
            </p:cNvPr>
            <p:cNvSpPr/>
            <p:nvPr/>
          </p:nvSpPr>
          <p:spPr>
            <a:xfrm>
              <a:off x="9604709" y="539060"/>
              <a:ext cx="1054735" cy="893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6B34896-C5BB-975E-E214-4F487474F63E}"/>
                </a:ext>
              </a:extLst>
            </p:cNvPr>
            <p:cNvSpPr/>
            <p:nvPr/>
          </p:nvSpPr>
          <p:spPr>
            <a:xfrm>
              <a:off x="7485291" y="2317059"/>
              <a:ext cx="1064683" cy="893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A0B33F84-0462-B3E1-5981-FB2E172976CA}"/>
                </a:ext>
              </a:extLst>
            </p:cNvPr>
            <p:cNvSpPr/>
            <p:nvPr/>
          </p:nvSpPr>
          <p:spPr>
            <a:xfrm>
              <a:off x="8549974" y="2317059"/>
              <a:ext cx="1054735" cy="893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321F9AC1-FC1A-72DB-FF39-DB1B4D14BDAF}"/>
                </a:ext>
              </a:extLst>
            </p:cNvPr>
            <p:cNvSpPr/>
            <p:nvPr/>
          </p:nvSpPr>
          <p:spPr>
            <a:xfrm>
              <a:off x="9604709" y="2317059"/>
              <a:ext cx="1054735" cy="893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12B41E1-3639-0DBC-EF4A-AE74D34780F8}"/>
                </a:ext>
              </a:extLst>
            </p:cNvPr>
            <p:cNvCxnSpPr>
              <a:cxnSpLocks/>
            </p:cNvCxnSpPr>
            <p:nvPr/>
          </p:nvCxnSpPr>
          <p:spPr>
            <a:xfrm>
              <a:off x="8020807" y="1358211"/>
              <a:ext cx="0" cy="234949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47CB1E6D-95DD-88F6-779C-102B2124947E}"/>
                </a:ext>
              </a:extLst>
            </p:cNvPr>
            <p:cNvCxnSpPr>
              <a:cxnSpLocks/>
            </p:cNvCxnSpPr>
            <p:nvPr/>
          </p:nvCxnSpPr>
          <p:spPr>
            <a:xfrm>
              <a:off x="9079140" y="1353978"/>
              <a:ext cx="0" cy="234949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1EA66350-7C7D-031F-1399-5124239D8ECD}"/>
                </a:ext>
              </a:extLst>
            </p:cNvPr>
            <p:cNvCxnSpPr>
              <a:cxnSpLocks/>
            </p:cNvCxnSpPr>
            <p:nvPr/>
          </p:nvCxnSpPr>
          <p:spPr>
            <a:xfrm>
              <a:off x="10137473" y="1349745"/>
              <a:ext cx="0" cy="234949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FE1BA597-BEC7-628E-E221-BBEBCF446B79}"/>
                </a:ext>
              </a:extLst>
            </p:cNvPr>
            <p:cNvCxnSpPr>
              <a:cxnSpLocks/>
            </p:cNvCxnSpPr>
            <p:nvPr/>
          </p:nvCxnSpPr>
          <p:spPr>
            <a:xfrm>
              <a:off x="8015727" y="2203817"/>
              <a:ext cx="0" cy="234949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CD3378E5-19C7-E220-D991-FDC95DA43E2B}"/>
                </a:ext>
              </a:extLst>
            </p:cNvPr>
            <p:cNvCxnSpPr>
              <a:cxnSpLocks/>
            </p:cNvCxnSpPr>
            <p:nvPr/>
          </p:nvCxnSpPr>
          <p:spPr>
            <a:xfrm>
              <a:off x="9074060" y="2199584"/>
              <a:ext cx="0" cy="234949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>
              <a:extLst>
                <a:ext uri="{FF2B5EF4-FFF2-40B4-BE49-F238E27FC236}">
                  <a16:creationId xmlns:a16="http://schemas.microsoft.com/office/drawing/2014/main" id="{B11B12A0-1B3A-5FE8-F79F-C13B98E1891A}"/>
                </a:ext>
              </a:extLst>
            </p:cNvPr>
            <p:cNvCxnSpPr>
              <a:cxnSpLocks/>
            </p:cNvCxnSpPr>
            <p:nvPr/>
          </p:nvCxnSpPr>
          <p:spPr>
            <a:xfrm>
              <a:off x="10132393" y="2195351"/>
              <a:ext cx="0" cy="234949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>
              <a:extLst>
                <a:ext uri="{FF2B5EF4-FFF2-40B4-BE49-F238E27FC236}">
                  <a16:creationId xmlns:a16="http://schemas.microsoft.com/office/drawing/2014/main" id="{1DD03FC2-8E15-1C2F-6414-01BE2A0E1461}"/>
                </a:ext>
              </a:extLst>
            </p:cNvPr>
            <p:cNvCxnSpPr>
              <a:cxnSpLocks/>
            </p:cNvCxnSpPr>
            <p:nvPr/>
          </p:nvCxnSpPr>
          <p:spPr>
            <a:xfrm>
              <a:off x="7809141" y="1125379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EBCD75D9-85C1-188E-35D5-262C364BE8B4}"/>
                </a:ext>
              </a:extLst>
            </p:cNvPr>
            <p:cNvCxnSpPr>
              <a:cxnSpLocks/>
            </p:cNvCxnSpPr>
            <p:nvPr/>
          </p:nvCxnSpPr>
          <p:spPr>
            <a:xfrm>
              <a:off x="8046208" y="1123262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箭头连接符 47">
              <a:extLst>
                <a:ext uri="{FF2B5EF4-FFF2-40B4-BE49-F238E27FC236}">
                  <a16:creationId xmlns:a16="http://schemas.microsoft.com/office/drawing/2014/main" id="{A25B16BE-9194-BA93-91EE-CD415D1C9787}"/>
                </a:ext>
              </a:extLst>
            </p:cNvPr>
            <p:cNvCxnSpPr>
              <a:cxnSpLocks/>
            </p:cNvCxnSpPr>
            <p:nvPr/>
          </p:nvCxnSpPr>
          <p:spPr>
            <a:xfrm>
              <a:off x="7809141" y="672412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F9CCD5AB-A4E7-E99B-237E-63C89AF15760}"/>
                </a:ext>
              </a:extLst>
            </p:cNvPr>
            <p:cNvCxnSpPr>
              <a:cxnSpLocks/>
            </p:cNvCxnSpPr>
            <p:nvPr/>
          </p:nvCxnSpPr>
          <p:spPr>
            <a:xfrm>
              <a:off x="8046208" y="670295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30BAE3B9-D47B-E2BD-1069-49B763901749}"/>
                </a:ext>
              </a:extLst>
            </p:cNvPr>
            <p:cNvCxnSpPr>
              <a:cxnSpLocks/>
            </p:cNvCxnSpPr>
            <p:nvPr/>
          </p:nvCxnSpPr>
          <p:spPr>
            <a:xfrm>
              <a:off x="8871708" y="1125379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497975CF-EE19-BB67-334A-C598471DDB40}"/>
                </a:ext>
              </a:extLst>
            </p:cNvPr>
            <p:cNvCxnSpPr>
              <a:cxnSpLocks/>
            </p:cNvCxnSpPr>
            <p:nvPr/>
          </p:nvCxnSpPr>
          <p:spPr>
            <a:xfrm>
              <a:off x="9108775" y="1123262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箭头连接符 51">
              <a:extLst>
                <a:ext uri="{FF2B5EF4-FFF2-40B4-BE49-F238E27FC236}">
                  <a16:creationId xmlns:a16="http://schemas.microsoft.com/office/drawing/2014/main" id="{006061D1-0BE8-3314-BFC5-914995FE7FC3}"/>
                </a:ext>
              </a:extLst>
            </p:cNvPr>
            <p:cNvCxnSpPr>
              <a:cxnSpLocks/>
            </p:cNvCxnSpPr>
            <p:nvPr/>
          </p:nvCxnSpPr>
          <p:spPr>
            <a:xfrm>
              <a:off x="8871708" y="672412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箭头连接符 52">
              <a:extLst>
                <a:ext uri="{FF2B5EF4-FFF2-40B4-BE49-F238E27FC236}">
                  <a16:creationId xmlns:a16="http://schemas.microsoft.com/office/drawing/2014/main" id="{24FE6AA4-A5D2-CFE7-F338-84615C348018}"/>
                </a:ext>
              </a:extLst>
            </p:cNvPr>
            <p:cNvCxnSpPr>
              <a:cxnSpLocks/>
            </p:cNvCxnSpPr>
            <p:nvPr/>
          </p:nvCxnSpPr>
          <p:spPr>
            <a:xfrm>
              <a:off x="9108775" y="670295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>
              <a:extLst>
                <a:ext uri="{FF2B5EF4-FFF2-40B4-BE49-F238E27FC236}">
                  <a16:creationId xmlns:a16="http://schemas.microsoft.com/office/drawing/2014/main" id="{37018839-CD45-14E9-8D19-1DB5FCCEF188}"/>
                </a:ext>
              </a:extLst>
            </p:cNvPr>
            <p:cNvCxnSpPr>
              <a:cxnSpLocks/>
            </p:cNvCxnSpPr>
            <p:nvPr/>
          </p:nvCxnSpPr>
          <p:spPr>
            <a:xfrm>
              <a:off x="9925808" y="1112681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>
              <a:extLst>
                <a:ext uri="{FF2B5EF4-FFF2-40B4-BE49-F238E27FC236}">
                  <a16:creationId xmlns:a16="http://schemas.microsoft.com/office/drawing/2014/main" id="{F7B66F91-DA8F-B5A2-9EC1-B43502C50213}"/>
                </a:ext>
              </a:extLst>
            </p:cNvPr>
            <p:cNvCxnSpPr>
              <a:cxnSpLocks/>
            </p:cNvCxnSpPr>
            <p:nvPr/>
          </p:nvCxnSpPr>
          <p:spPr>
            <a:xfrm>
              <a:off x="10162875" y="1110564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箭头连接符 55">
              <a:extLst>
                <a:ext uri="{FF2B5EF4-FFF2-40B4-BE49-F238E27FC236}">
                  <a16:creationId xmlns:a16="http://schemas.microsoft.com/office/drawing/2014/main" id="{DF9ED80D-9BDF-BAE4-4ABB-42BBB70B0477}"/>
                </a:ext>
              </a:extLst>
            </p:cNvPr>
            <p:cNvCxnSpPr>
              <a:cxnSpLocks/>
            </p:cNvCxnSpPr>
            <p:nvPr/>
          </p:nvCxnSpPr>
          <p:spPr>
            <a:xfrm>
              <a:off x="9925808" y="659714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直接箭头连接符 56">
              <a:extLst>
                <a:ext uri="{FF2B5EF4-FFF2-40B4-BE49-F238E27FC236}">
                  <a16:creationId xmlns:a16="http://schemas.microsoft.com/office/drawing/2014/main" id="{91468F29-13D0-1EED-4629-13D02456A19C}"/>
                </a:ext>
              </a:extLst>
            </p:cNvPr>
            <p:cNvCxnSpPr>
              <a:cxnSpLocks/>
            </p:cNvCxnSpPr>
            <p:nvPr/>
          </p:nvCxnSpPr>
          <p:spPr>
            <a:xfrm>
              <a:off x="10162875" y="657597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接箭头连接符 57">
              <a:extLst>
                <a:ext uri="{FF2B5EF4-FFF2-40B4-BE49-F238E27FC236}">
                  <a16:creationId xmlns:a16="http://schemas.microsoft.com/office/drawing/2014/main" id="{8370F4E8-D4CF-2470-BA4C-2556BAA22A59}"/>
                </a:ext>
              </a:extLst>
            </p:cNvPr>
            <p:cNvCxnSpPr>
              <a:cxnSpLocks/>
            </p:cNvCxnSpPr>
            <p:nvPr/>
          </p:nvCxnSpPr>
          <p:spPr>
            <a:xfrm>
              <a:off x="7802155" y="3091229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箭头连接符 58">
              <a:extLst>
                <a:ext uri="{FF2B5EF4-FFF2-40B4-BE49-F238E27FC236}">
                  <a16:creationId xmlns:a16="http://schemas.microsoft.com/office/drawing/2014/main" id="{72A73F23-927D-AAB4-F263-EFA5900537EF}"/>
                </a:ext>
              </a:extLst>
            </p:cNvPr>
            <p:cNvCxnSpPr>
              <a:cxnSpLocks/>
            </p:cNvCxnSpPr>
            <p:nvPr/>
          </p:nvCxnSpPr>
          <p:spPr>
            <a:xfrm>
              <a:off x="8039222" y="3089112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360E6490-CAF0-9F52-9B83-1871FF9F005F}"/>
                </a:ext>
              </a:extLst>
            </p:cNvPr>
            <p:cNvCxnSpPr>
              <a:cxnSpLocks/>
            </p:cNvCxnSpPr>
            <p:nvPr/>
          </p:nvCxnSpPr>
          <p:spPr>
            <a:xfrm>
              <a:off x="7802155" y="2638262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箭头连接符 60">
              <a:extLst>
                <a:ext uri="{FF2B5EF4-FFF2-40B4-BE49-F238E27FC236}">
                  <a16:creationId xmlns:a16="http://schemas.microsoft.com/office/drawing/2014/main" id="{ED779EF2-BCFF-287E-CA7F-D14457EBDE70}"/>
                </a:ext>
              </a:extLst>
            </p:cNvPr>
            <p:cNvCxnSpPr>
              <a:cxnSpLocks/>
            </p:cNvCxnSpPr>
            <p:nvPr/>
          </p:nvCxnSpPr>
          <p:spPr>
            <a:xfrm>
              <a:off x="8039222" y="2636145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箭头连接符 61">
              <a:extLst>
                <a:ext uri="{FF2B5EF4-FFF2-40B4-BE49-F238E27FC236}">
                  <a16:creationId xmlns:a16="http://schemas.microsoft.com/office/drawing/2014/main" id="{2723054C-181E-0D27-CDED-F03E12D7C868}"/>
                </a:ext>
              </a:extLst>
            </p:cNvPr>
            <p:cNvCxnSpPr>
              <a:cxnSpLocks/>
            </p:cNvCxnSpPr>
            <p:nvPr/>
          </p:nvCxnSpPr>
          <p:spPr>
            <a:xfrm>
              <a:off x="8864722" y="3091229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E3C22E59-FC08-E544-2DB0-DF7843D1CD35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89" y="3089112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箭头连接符 63">
              <a:extLst>
                <a:ext uri="{FF2B5EF4-FFF2-40B4-BE49-F238E27FC236}">
                  <a16:creationId xmlns:a16="http://schemas.microsoft.com/office/drawing/2014/main" id="{E237074C-E6E1-34FA-3535-54EFB2370C9A}"/>
                </a:ext>
              </a:extLst>
            </p:cNvPr>
            <p:cNvCxnSpPr>
              <a:cxnSpLocks/>
            </p:cNvCxnSpPr>
            <p:nvPr/>
          </p:nvCxnSpPr>
          <p:spPr>
            <a:xfrm>
              <a:off x="8864722" y="2638262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接箭头连接符 64">
              <a:extLst>
                <a:ext uri="{FF2B5EF4-FFF2-40B4-BE49-F238E27FC236}">
                  <a16:creationId xmlns:a16="http://schemas.microsoft.com/office/drawing/2014/main" id="{093DD2F4-81A9-BB44-5088-80EC4F8C736E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89" y="2636145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975E99B5-5AF7-F04D-8E7E-55464BFB7EDC}"/>
                </a:ext>
              </a:extLst>
            </p:cNvPr>
            <p:cNvCxnSpPr>
              <a:cxnSpLocks/>
            </p:cNvCxnSpPr>
            <p:nvPr/>
          </p:nvCxnSpPr>
          <p:spPr>
            <a:xfrm>
              <a:off x="9918822" y="3078531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>
              <a:extLst>
                <a:ext uri="{FF2B5EF4-FFF2-40B4-BE49-F238E27FC236}">
                  <a16:creationId xmlns:a16="http://schemas.microsoft.com/office/drawing/2014/main" id="{E465D3DD-80E0-FA0B-72AD-8B20370874FC}"/>
                </a:ext>
              </a:extLst>
            </p:cNvPr>
            <p:cNvCxnSpPr>
              <a:cxnSpLocks/>
            </p:cNvCxnSpPr>
            <p:nvPr/>
          </p:nvCxnSpPr>
          <p:spPr>
            <a:xfrm>
              <a:off x="10155889" y="3076414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箭头连接符 67">
              <a:extLst>
                <a:ext uri="{FF2B5EF4-FFF2-40B4-BE49-F238E27FC236}">
                  <a16:creationId xmlns:a16="http://schemas.microsoft.com/office/drawing/2014/main" id="{25F931A8-E715-A670-64BE-C0DB24B5403F}"/>
                </a:ext>
              </a:extLst>
            </p:cNvPr>
            <p:cNvCxnSpPr>
              <a:cxnSpLocks/>
            </p:cNvCxnSpPr>
            <p:nvPr/>
          </p:nvCxnSpPr>
          <p:spPr>
            <a:xfrm>
              <a:off x="9918822" y="2625564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B06D8070-CD46-47F8-3A21-C0E365C7298C}"/>
                </a:ext>
              </a:extLst>
            </p:cNvPr>
            <p:cNvCxnSpPr>
              <a:cxnSpLocks/>
            </p:cNvCxnSpPr>
            <p:nvPr/>
          </p:nvCxnSpPr>
          <p:spPr>
            <a:xfrm>
              <a:off x="10155889" y="2623447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8190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iDMA</a:t>
            </a:r>
            <a:r>
              <a:rPr kumimoji="0" lang="en-US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Bandwidth Testing -- Setup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37ECEC-D101-9422-52A1-355C58803F2C}"/>
              </a:ext>
            </a:extLst>
          </p:cNvPr>
          <p:cNvSpPr txBox="1">
            <a:spLocks/>
          </p:cNvSpPr>
          <p:nvPr/>
        </p:nvSpPr>
        <p:spPr>
          <a:xfrm>
            <a:off x="316501" y="837414"/>
            <a:ext cx="6028398" cy="5664986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HW Configuration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2000" dirty="0"/>
              <a:t>AXI Bus [Cluster, Quadrants, HBM.ch]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88" dirty="0"/>
              <a:t>Width =512b, Max.BW=64GB/s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2000" dirty="0"/>
              <a:t>6 Quadrants, 4 Clusters per Quadrant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88" dirty="0"/>
              <a:t>6 Quadrants Max.BW = </a:t>
            </a:r>
            <a:r>
              <a:rPr lang="en-US" altLang="zh-CN" sz="1788" b="1" dirty="0">
                <a:solidFill>
                  <a:schemeClr val="accent3"/>
                </a:solidFill>
              </a:rPr>
              <a:t>384GB/s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2000" dirty="0"/>
              <a:t>8 HBM.ch, 4K address space interleaved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88" dirty="0"/>
              <a:t>HBM2 total Max.BW = </a:t>
            </a:r>
            <a:r>
              <a:rPr lang="en-US" altLang="zh-CN" sz="1788" b="1" dirty="0">
                <a:solidFill>
                  <a:schemeClr val="accent2"/>
                </a:solidFill>
              </a:rPr>
              <a:t>256GB/s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88" dirty="0"/>
              <a:t>HBM2E total Max.BW = </a:t>
            </a:r>
            <a:r>
              <a:rPr lang="en-US" altLang="zh-CN" sz="1788" b="1" dirty="0">
                <a:solidFill>
                  <a:schemeClr val="accent1"/>
                </a:solidFill>
              </a:rPr>
              <a:t>410GB/s</a:t>
            </a:r>
          </a:p>
          <a:p>
            <a:pPr>
              <a:defRPr/>
            </a:pPr>
            <a:r>
              <a:rPr lang="en-US" altLang="zh-CN" sz="2423" dirty="0" err="1"/>
              <a:t>iDMA</a:t>
            </a:r>
            <a:r>
              <a:rPr lang="en-US" altLang="zh-CN" sz="2423" dirty="0"/>
              <a:t> test program</a:t>
            </a:r>
          </a:p>
          <a:p>
            <a:pPr lvl="1">
              <a:defRPr/>
            </a:pPr>
            <a:r>
              <a:rPr lang="en-US" altLang="zh-CN" sz="2000" dirty="0"/>
              <a:t>Each cluster transfer 256KiB data from HBM to TCDM</a:t>
            </a:r>
          </a:p>
          <a:p>
            <a:pPr lvl="1">
              <a:defRPr/>
            </a:pPr>
            <a:r>
              <a:rPr lang="en-US" altLang="zh-CN" sz="2000" dirty="0"/>
              <a:t>Global barriered before &amp; after </a:t>
            </a:r>
            <a:r>
              <a:rPr lang="en-US" altLang="zh-CN" sz="2000" dirty="0" err="1"/>
              <a:t>iDMA</a:t>
            </a:r>
            <a:r>
              <a:rPr lang="en-US" altLang="zh-CN" sz="2000" dirty="0"/>
              <a:t> transfer</a:t>
            </a:r>
          </a:p>
          <a:p>
            <a:pPr lvl="1">
              <a:defRPr/>
            </a:pPr>
            <a:r>
              <a:rPr lang="en-US" altLang="zh-CN" sz="2000" dirty="0"/>
              <a:t>Enable Clusters in quadrant-interleaving fashion</a:t>
            </a:r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302492BB-EADD-6D3D-2943-EAE35E704D4F}"/>
              </a:ext>
            </a:extLst>
          </p:cNvPr>
          <p:cNvGrpSpPr/>
          <p:nvPr/>
        </p:nvGrpSpPr>
        <p:grpSpPr>
          <a:xfrm>
            <a:off x="7283530" y="170391"/>
            <a:ext cx="1424780" cy="2081742"/>
            <a:chOff x="7177068" y="897025"/>
            <a:chExt cx="1424780" cy="2081742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F8025A3-0777-AA9D-6024-44972EE90A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601" t="-1" r="54870" b="69855"/>
            <a:stretch/>
          </p:blipFill>
          <p:spPr>
            <a:xfrm>
              <a:off x="7185566" y="1404410"/>
              <a:ext cx="1416280" cy="1220647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82154A49-0AAB-C51B-DDC2-49D2682F2DDB}"/>
                </a:ext>
              </a:extLst>
            </p:cNvPr>
            <p:cNvSpPr/>
            <p:nvPr/>
          </p:nvSpPr>
          <p:spPr>
            <a:xfrm>
              <a:off x="7177068" y="1429720"/>
              <a:ext cx="1424780" cy="11953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E773A09A-5C06-7006-28ED-211B278151BE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05" y="2525924"/>
              <a:ext cx="1" cy="452843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A8F6DDA9-186C-6DBA-7107-149254EAD036}"/>
                </a:ext>
              </a:extLst>
            </p:cNvPr>
            <p:cNvCxnSpPr>
              <a:cxnSpLocks/>
            </p:cNvCxnSpPr>
            <p:nvPr/>
          </p:nvCxnSpPr>
          <p:spPr>
            <a:xfrm>
              <a:off x="7610450" y="2214343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82AE699-2BB9-4FED-7745-B74A541078DB}"/>
                </a:ext>
              </a:extLst>
            </p:cNvPr>
            <p:cNvCxnSpPr>
              <a:cxnSpLocks/>
            </p:cNvCxnSpPr>
            <p:nvPr/>
          </p:nvCxnSpPr>
          <p:spPr>
            <a:xfrm>
              <a:off x="7927698" y="2211510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752128FC-02F6-5681-7441-D595F17838FD}"/>
                </a:ext>
              </a:extLst>
            </p:cNvPr>
            <p:cNvCxnSpPr>
              <a:cxnSpLocks/>
            </p:cNvCxnSpPr>
            <p:nvPr/>
          </p:nvCxnSpPr>
          <p:spPr>
            <a:xfrm>
              <a:off x="7610450" y="1608174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B3D77C21-DC95-914D-2E0F-EDBEB2426840}"/>
                </a:ext>
              </a:extLst>
            </p:cNvPr>
            <p:cNvCxnSpPr>
              <a:cxnSpLocks/>
            </p:cNvCxnSpPr>
            <p:nvPr/>
          </p:nvCxnSpPr>
          <p:spPr>
            <a:xfrm>
              <a:off x="7927698" y="1605341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>
              <a:extLst>
                <a:ext uri="{FF2B5EF4-FFF2-40B4-BE49-F238E27FC236}">
                  <a16:creationId xmlns:a16="http://schemas.microsoft.com/office/drawing/2014/main" id="{1D32E408-526A-61ED-5A92-95D936EA6209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>
              <a:off x="7185566" y="2014734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连接符 85">
              <a:extLst>
                <a:ext uri="{FF2B5EF4-FFF2-40B4-BE49-F238E27FC236}">
                  <a16:creationId xmlns:a16="http://schemas.microsoft.com/office/drawing/2014/main" id="{9076467C-24A6-00C5-033C-87DD2A880687}"/>
                </a:ext>
              </a:extLst>
            </p:cNvPr>
            <p:cNvCxnSpPr>
              <a:cxnSpLocks/>
              <a:endCxn id="3" idx="3"/>
            </p:cNvCxnSpPr>
            <p:nvPr/>
          </p:nvCxnSpPr>
          <p:spPr>
            <a:xfrm>
              <a:off x="8002312" y="2014734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矩形 87">
              <a:extLst>
                <a:ext uri="{FF2B5EF4-FFF2-40B4-BE49-F238E27FC236}">
                  <a16:creationId xmlns:a16="http://schemas.microsoft.com/office/drawing/2014/main" id="{0CFC3C96-3F17-7804-C188-FA2A4661CC44}"/>
                </a:ext>
              </a:extLst>
            </p:cNvPr>
            <p:cNvSpPr/>
            <p:nvPr/>
          </p:nvSpPr>
          <p:spPr>
            <a:xfrm>
              <a:off x="7393517" y="1502833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9" name="矩形 88">
              <a:extLst>
                <a:ext uri="{FF2B5EF4-FFF2-40B4-BE49-F238E27FC236}">
                  <a16:creationId xmlns:a16="http://schemas.microsoft.com/office/drawing/2014/main" id="{4562DFEB-CBA3-F233-C433-74CE60E1830C}"/>
                </a:ext>
              </a:extLst>
            </p:cNvPr>
            <p:cNvSpPr/>
            <p:nvPr/>
          </p:nvSpPr>
          <p:spPr>
            <a:xfrm>
              <a:off x="8190508" y="1502833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0" name="矩形 89">
              <a:extLst>
                <a:ext uri="{FF2B5EF4-FFF2-40B4-BE49-F238E27FC236}">
                  <a16:creationId xmlns:a16="http://schemas.microsoft.com/office/drawing/2014/main" id="{4F3A9E79-272E-6859-DEFA-30F01E82DD03}"/>
                </a:ext>
              </a:extLst>
            </p:cNvPr>
            <p:cNvSpPr/>
            <p:nvPr/>
          </p:nvSpPr>
          <p:spPr>
            <a:xfrm>
              <a:off x="7393517" y="2116001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A0558DD6-5504-74A4-FDFD-9A97358BADB5}"/>
                </a:ext>
              </a:extLst>
            </p:cNvPr>
            <p:cNvSpPr/>
            <p:nvPr/>
          </p:nvSpPr>
          <p:spPr>
            <a:xfrm>
              <a:off x="8182629" y="2112039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3" name="文本框 92">
              <a:extLst>
                <a:ext uri="{FF2B5EF4-FFF2-40B4-BE49-F238E27FC236}">
                  <a16:creationId xmlns:a16="http://schemas.microsoft.com/office/drawing/2014/main" id="{13BBC0E3-461B-30F5-5CF4-0CEE830058B3}"/>
                </a:ext>
              </a:extLst>
            </p:cNvPr>
            <p:cNvSpPr txBox="1"/>
            <p:nvPr/>
          </p:nvSpPr>
          <p:spPr>
            <a:xfrm>
              <a:off x="7186455" y="897025"/>
              <a:ext cx="631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chemeClr val="accent4">
                      <a:lumMod val="75000"/>
                    </a:schemeClr>
                  </a:solidFill>
                </a:rPr>
                <a:t>iDMA</a:t>
              </a:r>
              <a:endParaRPr lang="zh-CN" altLang="en-US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7B112C3D-3B94-1EA4-2627-AAAB9E27E1FD}"/>
                </a:ext>
              </a:extLst>
            </p:cNvPr>
            <p:cNvCxnSpPr>
              <a:cxnSpLocks/>
              <a:stCxn id="93" idx="2"/>
              <a:endCxn id="88" idx="0"/>
            </p:cNvCxnSpPr>
            <p:nvPr/>
          </p:nvCxnSpPr>
          <p:spPr>
            <a:xfrm>
              <a:off x="7501982" y="1204802"/>
              <a:ext cx="1" cy="298031"/>
            </a:xfrm>
            <a:prstGeom prst="straightConnector1">
              <a:avLst/>
            </a:prstGeom>
            <a:ln w="63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图片 98">
            <a:extLst>
              <a:ext uri="{FF2B5EF4-FFF2-40B4-BE49-F238E27FC236}">
                <a16:creationId xmlns:a16="http://schemas.microsoft.com/office/drawing/2014/main" id="{2819F559-0D91-BF5B-9BCF-F2C5FB62A4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863" t="40757" r="14959" b="51478"/>
          <a:stretch/>
        </p:blipFill>
        <p:spPr>
          <a:xfrm>
            <a:off x="7591795" y="2256979"/>
            <a:ext cx="2735854" cy="314414"/>
          </a:xfrm>
          <a:prstGeom prst="rect">
            <a:avLst/>
          </a:prstGeom>
        </p:spPr>
      </p:pic>
      <p:sp>
        <p:nvSpPr>
          <p:cNvPr id="118" name="文本框 117">
            <a:extLst>
              <a:ext uri="{FF2B5EF4-FFF2-40B4-BE49-F238E27FC236}">
                <a16:creationId xmlns:a16="http://schemas.microsoft.com/office/drawing/2014/main" id="{48076C46-6AB3-27AF-40F5-D48B63B604F5}"/>
              </a:ext>
            </a:extLst>
          </p:cNvPr>
          <p:cNvSpPr txBox="1"/>
          <p:nvPr/>
        </p:nvSpPr>
        <p:spPr>
          <a:xfrm>
            <a:off x="8745468" y="1132441"/>
            <a:ext cx="899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x6</a:t>
            </a:r>
            <a:endParaRPr lang="zh-CN" altLang="en-US" sz="2400" b="1" dirty="0"/>
          </a:p>
        </p:txBody>
      </p:sp>
      <p:grpSp>
        <p:nvGrpSpPr>
          <p:cNvPr id="138" name="组合 137">
            <a:extLst>
              <a:ext uri="{FF2B5EF4-FFF2-40B4-BE49-F238E27FC236}">
                <a16:creationId xmlns:a16="http://schemas.microsoft.com/office/drawing/2014/main" id="{89F889BE-AAE2-C8BB-33B0-BE302AFE9562}"/>
              </a:ext>
            </a:extLst>
          </p:cNvPr>
          <p:cNvGrpSpPr/>
          <p:nvPr/>
        </p:nvGrpSpPr>
        <p:grpSpPr>
          <a:xfrm>
            <a:off x="9218595" y="170391"/>
            <a:ext cx="1424780" cy="2081742"/>
            <a:chOff x="7177068" y="897025"/>
            <a:chExt cx="1424780" cy="2081742"/>
          </a:xfrm>
        </p:grpSpPr>
        <p:pic>
          <p:nvPicPr>
            <p:cNvPr id="139" name="图片 138">
              <a:extLst>
                <a:ext uri="{FF2B5EF4-FFF2-40B4-BE49-F238E27FC236}">
                  <a16:creationId xmlns:a16="http://schemas.microsoft.com/office/drawing/2014/main" id="{C14C4F2B-8E2D-A959-AA56-648BDAA284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7601" t="-1" r="54870" b="69855"/>
            <a:stretch/>
          </p:blipFill>
          <p:spPr>
            <a:xfrm>
              <a:off x="7185566" y="1404410"/>
              <a:ext cx="1416280" cy="1220647"/>
            </a:xfrm>
            <a:prstGeom prst="rect">
              <a:avLst/>
            </a:prstGeom>
          </p:spPr>
        </p:pic>
        <p:sp>
          <p:nvSpPr>
            <p:cNvPr id="140" name="矩形 139">
              <a:extLst>
                <a:ext uri="{FF2B5EF4-FFF2-40B4-BE49-F238E27FC236}">
                  <a16:creationId xmlns:a16="http://schemas.microsoft.com/office/drawing/2014/main" id="{AA50F2B6-65A9-1E43-D013-43325BC193A0}"/>
                </a:ext>
              </a:extLst>
            </p:cNvPr>
            <p:cNvSpPr/>
            <p:nvPr/>
          </p:nvSpPr>
          <p:spPr>
            <a:xfrm>
              <a:off x="7177068" y="1429720"/>
              <a:ext cx="1424780" cy="119534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41" name="直接箭头连接符 140">
              <a:extLst>
                <a:ext uri="{FF2B5EF4-FFF2-40B4-BE49-F238E27FC236}">
                  <a16:creationId xmlns:a16="http://schemas.microsoft.com/office/drawing/2014/main" id="{D49E7381-89E6-730F-8FC2-CA2E231CC99F}"/>
                </a:ext>
              </a:extLst>
            </p:cNvPr>
            <p:cNvCxnSpPr>
              <a:cxnSpLocks/>
            </p:cNvCxnSpPr>
            <p:nvPr/>
          </p:nvCxnSpPr>
          <p:spPr>
            <a:xfrm>
              <a:off x="7893705" y="2525924"/>
              <a:ext cx="1" cy="452843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接箭头连接符 141">
              <a:extLst>
                <a:ext uri="{FF2B5EF4-FFF2-40B4-BE49-F238E27FC236}">
                  <a16:creationId xmlns:a16="http://schemas.microsoft.com/office/drawing/2014/main" id="{9071A377-68BF-6FE9-C6D7-7E9CC74796A8}"/>
                </a:ext>
              </a:extLst>
            </p:cNvPr>
            <p:cNvCxnSpPr>
              <a:cxnSpLocks/>
            </p:cNvCxnSpPr>
            <p:nvPr/>
          </p:nvCxnSpPr>
          <p:spPr>
            <a:xfrm>
              <a:off x="7610450" y="2214343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接箭头连接符 142">
              <a:extLst>
                <a:ext uri="{FF2B5EF4-FFF2-40B4-BE49-F238E27FC236}">
                  <a16:creationId xmlns:a16="http://schemas.microsoft.com/office/drawing/2014/main" id="{85C3DB1B-C7F4-2CA4-2515-ECA088E1D445}"/>
                </a:ext>
              </a:extLst>
            </p:cNvPr>
            <p:cNvCxnSpPr>
              <a:cxnSpLocks/>
            </p:cNvCxnSpPr>
            <p:nvPr/>
          </p:nvCxnSpPr>
          <p:spPr>
            <a:xfrm>
              <a:off x="7927698" y="2211510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箭头连接符 143">
              <a:extLst>
                <a:ext uri="{FF2B5EF4-FFF2-40B4-BE49-F238E27FC236}">
                  <a16:creationId xmlns:a16="http://schemas.microsoft.com/office/drawing/2014/main" id="{B904FA67-78A0-5D72-BBC7-9E8BC60841F5}"/>
                </a:ext>
              </a:extLst>
            </p:cNvPr>
            <p:cNvCxnSpPr>
              <a:cxnSpLocks/>
            </p:cNvCxnSpPr>
            <p:nvPr/>
          </p:nvCxnSpPr>
          <p:spPr>
            <a:xfrm>
              <a:off x="7610450" y="1608174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箭头连接符 144">
              <a:extLst>
                <a:ext uri="{FF2B5EF4-FFF2-40B4-BE49-F238E27FC236}">
                  <a16:creationId xmlns:a16="http://schemas.microsoft.com/office/drawing/2014/main" id="{DB36D56C-7591-672D-08E6-ED70A0059343}"/>
                </a:ext>
              </a:extLst>
            </p:cNvPr>
            <p:cNvCxnSpPr>
              <a:cxnSpLocks/>
            </p:cNvCxnSpPr>
            <p:nvPr/>
          </p:nvCxnSpPr>
          <p:spPr>
            <a:xfrm>
              <a:off x="7927698" y="1605341"/>
              <a:ext cx="254931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>
              <a:extLst>
                <a:ext uri="{FF2B5EF4-FFF2-40B4-BE49-F238E27FC236}">
                  <a16:creationId xmlns:a16="http://schemas.microsoft.com/office/drawing/2014/main" id="{F7B4924F-A3C5-4B9E-99A5-C80B8A6D40E5}"/>
                </a:ext>
              </a:extLst>
            </p:cNvPr>
            <p:cNvCxnSpPr>
              <a:cxnSpLocks/>
              <a:stCxn id="139" idx="1"/>
            </p:cNvCxnSpPr>
            <p:nvPr/>
          </p:nvCxnSpPr>
          <p:spPr>
            <a:xfrm>
              <a:off x="7185566" y="2014734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>
              <a:extLst>
                <a:ext uri="{FF2B5EF4-FFF2-40B4-BE49-F238E27FC236}">
                  <a16:creationId xmlns:a16="http://schemas.microsoft.com/office/drawing/2014/main" id="{35E895A1-CEA0-D288-0816-D87F21C0C2F1}"/>
                </a:ext>
              </a:extLst>
            </p:cNvPr>
            <p:cNvCxnSpPr>
              <a:cxnSpLocks/>
              <a:endCxn id="139" idx="3"/>
            </p:cNvCxnSpPr>
            <p:nvPr/>
          </p:nvCxnSpPr>
          <p:spPr>
            <a:xfrm>
              <a:off x="8002312" y="2014734"/>
              <a:ext cx="599534" cy="0"/>
            </a:xfrm>
            <a:prstGeom prst="line">
              <a:avLst/>
            </a:prstGeom>
            <a:ln w="12700">
              <a:solidFill>
                <a:schemeClr val="bg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9105F39E-7192-BBD1-480C-3A225508BC28}"/>
                </a:ext>
              </a:extLst>
            </p:cNvPr>
            <p:cNvSpPr/>
            <p:nvPr/>
          </p:nvSpPr>
          <p:spPr>
            <a:xfrm>
              <a:off x="7393517" y="1502833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49" name="矩形 148">
              <a:extLst>
                <a:ext uri="{FF2B5EF4-FFF2-40B4-BE49-F238E27FC236}">
                  <a16:creationId xmlns:a16="http://schemas.microsoft.com/office/drawing/2014/main" id="{97C45B7D-DEBF-346F-20F6-C44944599422}"/>
                </a:ext>
              </a:extLst>
            </p:cNvPr>
            <p:cNvSpPr/>
            <p:nvPr/>
          </p:nvSpPr>
          <p:spPr>
            <a:xfrm>
              <a:off x="8190508" y="1502833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E1B05BEE-C3DB-6A37-CE8A-EB975D601483}"/>
                </a:ext>
              </a:extLst>
            </p:cNvPr>
            <p:cNvSpPr/>
            <p:nvPr/>
          </p:nvSpPr>
          <p:spPr>
            <a:xfrm>
              <a:off x="7393517" y="2116001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1" name="矩形 150">
              <a:extLst>
                <a:ext uri="{FF2B5EF4-FFF2-40B4-BE49-F238E27FC236}">
                  <a16:creationId xmlns:a16="http://schemas.microsoft.com/office/drawing/2014/main" id="{4F867986-151F-A45D-4A84-2372F4A35DAB}"/>
                </a:ext>
              </a:extLst>
            </p:cNvPr>
            <p:cNvSpPr/>
            <p:nvPr/>
          </p:nvSpPr>
          <p:spPr>
            <a:xfrm>
              <a:off x="8182629" y="2112039"/>
              <a:ext cx="216931" cy="15663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52" name="文本框 151">
              <a:extLst>
                <a:ext uri="{FF2B5EF4-FFF2-40B4-BE49-F238E27FC236}">
                  <a16:creationId xmlns:a16="http://schemas.microsoft.com/office/drawing/2014/main" id="{44954D12-2708-A958-701A-253D8063493F}"/>
                </a:ext>
              </a:extLst>
            </p:cNvPr>
            <p:cNvSpPr txBox="1"/>
            <p:nvPr/>
          </p:nvSpPr>
          <p:spPr>
            <a:xfrm>
              <a:off x="7186455" y="897025"/>
              <a:ext cx="63105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400" b="1" dirty="0" err="1">
                  <a:solidFill>
                    <a:schemeClr val="accent4">
                      <a:lumMod val="75000"/>
                    </a:schemeClr>
                  </a:solidFill>
                </a:rPr>
                <a:t>iDMA</a:t>
              </a:r>
              <a:endParaRPr lang="zh-CN" altLang="en-US" sz="1400" b="1" dirty="0">
                <a:solidFill>
                  <a:schemeClr val="accent4">
                    <a:lumMod val="75000"/>
                  </a:schemeClr>
                </a:solidFill>
              </a:endParaRPr>
            </a:p>
          </p:txBody>
        </p:sp>
        <p:cxnSp>
          <p:nvCxnSpPr>
            <p:cNvPr id="153" name="直接箭头连接符 152">
              <a:extLst>
                <a:ext uri="{FF2B5EF4-FFF2-40B4-BE49-F238E27FC236}">
                  <a16:creationId xmlns:a16="http://schemas.microsoft.com/office/drawing/2014/main" id="{17315298-96AB-85F7-FA8F-DEB563905ADF}"/>
                </a:ext>
              </a:extLst>
            </p:cNvPr>
            <p:cNvCxnSpPr>
              <a:cxnSpLocks/>
              <a:stCxn id="152" idx="2"/>
              <a:endCxn id="148" idx="0"/>
            </p:cNvCxnSpPr>
            <p:nvPr/>
          </p:nvCxnSpPr>
          <p:spPr>
            <a:xfrm>
              <a:off x="7501982" y="1204802"/>
              <a:ext cx="1" cy="298031"/>
            </a:xfrm>
            <a:prstGeom prst="straightConnector1">
              <a:avLst/>
            </a:prstGeom>
            <a:ln w="63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组合 157">
            <a:extLst>
              <a:ext uri="{FF2B5EF4-FFF2-40B4-BE49-F238E27FC236}">
                <a16:creationId xmlns:a16="http://schemas.microsoft.com/office/drawing/2014/main" id="{5635FBE3-62A6-C668-F064-6CB2C5A9292F}"/>
              </a:ext>
            </a:extLst>
          </p:cNvPr>
          <p:cNvGrpSpPr/>
          <p:nvPr/>
        </p:nvGrpSpPr>
        <p:grpSpPr>
          <a:xfrm>
            <a:off x="7355017" y="2610683"/>
            <a:ext cx="1291832" cy="633674"/>
            <a:chOff x="7355017" y="2610683"/>
            <a:chExt cx="1291832" cy="633674"/>
          </a:xfrm>
        </p:grpSpPr>
        <p:cxnSp>
          <p:nvCxnSpPr>
            <p:cNvPr id="154" name="直接箭头连接符 153">
              <a:extLst>
                <a:ext uri="{FF2B5EF4-FFF2-40B4-BE49-F238E27FC236}">
                  <a16:creationId xmlns:a16="http://schemas.microsoft.com/office/drawing/2014/main" id="{D449F518-4CC9-AAB6-0DD4-48EA8EA5402E}"/>
                </a:ext>
              </a:extLst>
            </p:cNvPr>
            <p:cNvCxnSpPr>
              <a:cxnSpLocks/>
            </p:cNvCxnSpPr>
            <p:nvPr/>
          </p:nvCxnSpPr>
          <p:spPr>
            <a:xfrm>
              <a:off x="7995919" y="2610683"/>
              <a:ext cx="1" cy="31926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E34CA179-5DA4-09FC-FA27-B31D53889105}"/>
                </a:ext>
              </a:extLst>
            </p:cNvPr>
            <p:cNvSpPr/>
            <p:nvPr/>
          </p:nvSpPr>
          <p:spPr>
            <a:xfrm>
              <a:off x="7355017" y="2929943"/>
              <a:ext cx="1291832" cy="314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Channel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</p:grpSp>
      <p:sp>
        <p:nvSpPr>
          <p:cNvPr id="157" name="文本框 156">
            <a:extLst>
              <a:ext uri="{FF2B5EF4-FFF2-40B4-BE49-F238E27FC236}">
                <a16:creationId xmlns:a16="http://schemas.microsoft.com/office/drawing/2014/main" id="{EB65A785-44EF-5BB4-F066-88043003887C}"/>
              </a:ext>
            </a:extLst>
          </p:cNvPr>
          <p:cNvSpPr txBox="1"/>
          <p:nvPr/>
        </p:nvSpPr>
        <p:spPr>
          <a:xfrm>
            <a:off x="8721579" y="2848060"/>
            <a:ext cx="8995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x8</a:t>
            </a:r>
            <a:endParaRPr lang="zh-CN" altLang="en-US" sz="2400" b="1" dirty="0"/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4D1E5FE7-31B0-3E78-0A6D-72EA40F0091C}"/>
              </a:ext>
            </a:extLst>
          </p:cNvPr>
          <p:cNvGrpSpPr/>
          <p:nvPr/>
        </p:nvGrpSpPr>
        <p:grpSpPr>
          <a:xfrm>
            <a:off x="9285069" y="2602154"/>
            <a:ext cx="1291832" cy="633674"/>
            <a:chOff x="7355017" y="2610683"/>
            <a:chExt cx="1291832" cy="633674"/>
          </a:xfrm>
        </p:grpSpPr>
        <p:cxnSp>
          <p:nvCxnSpPr>
            <p:cNvPr id="160" name="直接箭头连接符 159">
              <a:extLst>
                <a:ext uri="{FF2B5EF4-FFF2-40B4-BE49-F238E27FC236}">
                  <a16:creationId xmlns:a16="http://schemas.microsoft.com/office/drawing/2014/main" id="{EDEFC1B7-FB04-2F77-F931-DA3E905E144B}"/>
                </a:ext>
              </a:extLst>
            </p:cNvPr>
            <p:cNvCxnSpPr>
              <a:cxnSpLocks/>
            </p:cNvCxnSpPr>
            <p:nvPr/>
          </p:nvCxnSpPr>
          <p:spPr>
            <a:xfrm>
              <a:off x="7995919" y="2610683"/>
              <a:ext cx="1" cy="31926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矩形 160">
              <a:extLst>
                <a:ext uri="{FF2B5EF4-FFF2-40B4-BE49-F238E27FC236}">
                  <a16:creationId xmlns:a16="http://schemas.microsoft.com/office/drawing/2014/main" id="{2CAC1A89-D267-2EE9-04C7-2B1E7A5C2FB9}"/>
                </a:ext>
              </a:extLst>
            </p:cNvPr>
            <p:cNvSpPr/>
            <p:nvPr/>
          </p:nvSpPr>
          <p:spPr>
            <a:xfrm>
              <a:off x="7355017" y="2929943"/>
              <a:ext cx="1291832" cy="314414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+mj-lt"/>
                  <a:cs typeface="Arial Narrow" panose="020B0604020202020204" pitchFamily="34" charset="0"/>
                </a:rPr>
                <a:t>HBM Channel</a:t>
              </a:r>
              <a:endParaRPr lang="zh-CN" altLang="en-US" sz="1600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+mj-lt"/>
                <a:cs typeface="Arial Narrow" panose="020B0604020202020204" pitchFamily="34" charset="0"/>
              </a:endParaRPr>
            </a:p>
          </p:txBody>
        </p:sp>
      </p:grpSp>
      <p:grpSp>
        <p:nvGrpSpPr>
          <p:cNvPr id="209" name="组合 208">
            <a:extLst>
              <a:ext uri="{FF2B5EF4-FFF2-40B4-BE49-F238E27FC236}">
                <a16:creationId xmlns:a16="http://schemas.microsoft.com/office/drawing/2014/main" id="{4154B665-B289-E134-529D-0E02C2F11057}"/>
              </a:ext>
            </a:extLst>
          </p:cNvPr>
          <p:cNvGrpSpPr/>
          <p:nvPr/>
        </p:nvGrpSpPr>
        <p:grpSpPr>
          <a:xfrm>
            <a:off x="6584433" y="5823442"/>
            <a:ext cx="707595" cy="451572"/>
            <a:chOff x="6584433" y="5831972"/>
            <a:chExt cx="707595" cy="451572"/>
          </a:xfrm>
        </p:grpSpPr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B9746FD3-68AA-B7B0-AA44-793F59D1C36D}"/>
                </a:ext>
              </a:extLst>
            </p:cNvPr>
            <p:cNvGrpSpPr/>
            <p:nvPr/>
          </p:nvGrpSpPr>
          <p:grpSpPr>
            <a:xfrm>
              <a:off x="6584433" y="5831972"/>
              <a:ext cx="707595" cy="451572"/>
              <a:chOff x="6575935" y="5829298"/>
              <a:chExt cx="484245" cy="309035"/>
            </a:xfrm>
          </p:grpSpPr>
          <p:sp>
            <p:nvSpPr>
              <p:cNvPr id="164" name="矩形 163">
                <a:extLst>
                  <a:ext uri="{FF2B5EF4-FFF2-40B4-BE49-F238E27FC236}">
                    <a16:creationId xmlns:a16="http://schemas.microsoft.com/office/drawing/2014/main" id="{8F130210-1E01-C431-01D9-1969E6321F5C}"/>
                  </a:ext>
                </a:extLst>
              </p:cNvPr>
              <p:cNvSpPr/>
              <p:nvPr/>
            </p:nvSpPr>
            <p:spPr>
              <a:xfrm>
                <a:off x="6575935" y="5829300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5" name="矩形 164">
                <a:extLst>
                  <a:ext uri="{FF2B5EF4-FFF2-40B4-BE49-F238E27FC236}">
                    <a16:creationId xmlns:a16="http://schemas.microsoft.com/office/drawing/2014/main" id="{6518B3F8-77FE-65E4-2767-0D55F8B8C57B}"/>
                  </a:ext>
                </a:extLst>
              </p:cNvPr>
              <p:cNvSpPr/>
              <p:nvPr/>
            </p:nvSpPr>
            <p:spPr>
              <a:xfrm>
                <a:off x="6737350" y="5829299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6" name="矩形 165">
                <a:extLst>
                  <a:ext uri="{FF2B5EF4-FFF2-40B4-BE49-F238E27FC236}">
                    <a16:creationId xmlns:a16="http://schemas.microsoft.com/office/drawing/2014/main" id="{22B58C10-0D08-9981-4F99-EF8B2C5E051A}"/>
                  </a:ext>
                </a:extLst>
              </p:cNvPr>
              <p:cNvSpPr/>
              <p:nvPr/>
            </p:nvSpPr>
            <p:spPr>
              <a:xfrm>
                <a:off x="6898765" y="5829298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96133E4B-30E6-96DF-FE48-C137B424C1BF}"/>
                  </a:ext>
                </a:extLst>
              </p:cNvPr>
              <p:cNvSpPr/>
              <p:nvPr/>
            </p:nvSpPr>
            <p:spPr>
              <a:xfrm>
                <a:off x="6575935" y="5983816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8" name="矩形 167">
                <a:extLst>
                  <a:ext uri="{FF2B5EF4-FFF2-40B4-BE49-F238E27FC236}">
                    <a16:creationId xmlns:a16="http://schemas.microsoft.com/office/drawing/2014/main" id="{D1C0E4C0-AD11-3339-6048-82FBF8E0AC5B}"/>
                  </a:ext>
                </a:extLst>
              </p:cNvPr>
              <p:cNvSpPr/>
              <p:nvPr/>
            </p:nvSpPr>
            <p:spPr>
              <a:xfrm>
                <a:off x="6737350" y="5983815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69" name="矩形 168">
                <a:extLst>
                  <a:ext uri="{FF2B5EF4-FFF2-40B4-BE49-F238E27FC236}">
                    <a16:creationId xmlns:a16="http://schemas.microsoft.com/office/drawing/2014/main" id="{905F417E-807A-F9CB-FD51-EF683A8265F7}"/>
                  </a:ext>
                </a:extLst>
              </p:cNvPr>
              <p:cNvSpPr/>
              <p:nvPr/>
            </p:nvSpPr>
            <p:spPr>
              <a:xfrm>
                <a:off x="6898765" y="5983814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68198C58-C36F-F692-B8EC-9A68942E8300}"/>
                </a:ext>
              </a:extLst>
            </p:cNvPr>
            <p:cNvSpPr/>
            <p:nvPr/>
          </p:nvSpPr>
          <p:spPr>
            <a:xfrm>
              <a:off x="6616955" y="5861076"/>
              <a:ext cx="71118" cy="79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208" name="组合 207">
            <a:extLst>
              <a:ext uri="{FF2B5EF4-FFF2-40B4-BE49-F238E27FC236}">
                <a16:creationId xmlns:a16="http://schemas.microsoft.com/office/drawing/2014/main" id="{DF2D9C74-38BC-C402-30DA-EBDFB16C4F2A}"/>
              </a:ext>
            </a:extLst>
          </p:cNvPr>
          <p:cNvGrpSpPr/>
          <p:nvPr/>
        </p:nvGrpSpPr>
        <p:grpSpPr>
          <a:xfrm>
            <a:off x="7999910" y="5823437"/>
            <a:ext cx="707595" cy="451582"/>
            <a:chOff x="7716910" y="5823437"/>
            <a:chExt cx="707595" cy="451582"/>
          </a:xfrm>
        </p:grpSpPr>
        <p:grpSp>
          <p:nvGrpSpPr>
            <p:cNvPr id="172" name="组合 171">
              <a:extLst>
                <a:ext uri="{FF2B5EF4-FFF2-40B4-BE49-F238E27FC236}">
                  <a16:creationId xmlns:a16="http://schemas.microsoft.com/office/drawing/2014/main" id="{7D6D920A-2260-BDCF-63D7-1991A6425CB2}"/>
                </a:ext>
              </a:extLst>
            </p:cNvPr>
            <p:cNvGrpSpPr/>
            <p:nvPr/>
          </p:nvGrpSpPr>
          <p:grpSpPr>
            <a:xfrm>
              <a:off x="7716910" y="5823437"/>
              <a:ext cx="707595" cy="451582"/>
              <a:chOff x="6575935" y="5829297"/>
              <a:chExt cx="484245" cy="309042"/>
            </a:xfrm>
          </p:grpSpPr>
          <p:sp>
            <p:nvSpPr>
              <p:cNvPr id="173" name="矩形 172">
                <a:extLst>
                  <a:ext uri="{FF2B5EF4-FFF2-40B4-BE49-F238E27FC236}">
                    <a16:creationId xmlns:a16="http://schemas.microsoft.com/office/drawing/2014/main" id="{30E9CF99-A0C1-5D81-B344-035033D6A060}"/>
                  </a:ext>
                </a:extLst>
              </p:cNvPr>
              <p:cNvSpPr/>
              <p:nvPr/>
            </p:nvSpPr>
            <p:spPr>
              <a:xfrm>
                <a:off x="6575935" y="5829303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4" name="矩形 173">
                <a:extLst>
                  <a:ext uri="{FF2B5EF4-FFF2-40B4-BE49-F238E27FC236}">
                    <a16:creationId xmlns:a16="http://schemas.microsoft.com/office/drawing/2014/main" id="{AFD8E71E-4EF4-DFC1-A76E-83E0E92B0B2F}"/>
                  </a:ext>
                </a:extLst>
              </p:cNvPr>
              <p:cNvSpPr/>
              <p:nvPr/>
            </p:nvSpPr>
            <p:spPr>
              <a:xfrm>
                <a:off x="6737350" y="5829302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5" name="矩形 174">
                <a:extLst>
                  <a:ext uri="{FF2B5EF4-FFF2-40B4-BE49-F238E27FC236}">
                    <a16:creationId xmlns:a16="http://schemas.microsoft.com/office/drawing/2014/main" id="{2B5A4587-E570-2CFF-A435-E5A382F366AB}"/>
                  </a:ext>
                </a:extLst>
              </p:cNvPr>
              <p:cNvSpPr/>
              <p:nvPr/>
            </p:nvSpPr>
            <p:spPr>
              <a:xfrm>
                <a:off x="6898765" y="5829297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6" name="矩形 175">
                <a:extLst>
                  <a:ext uri="{FF2B5EF4-FFF2-40B4-BE49-F238E27FC236}">
                    <a16:creationId xmlns:a16="http://schemas.microsoft.com/office/drawing/2014/main" id="{045222CE-AD59-A0D5-BBED-3D75C12F171B}"/>
                  </a:ext>
                </a:extLst>
              </p:cNvPr>
              <p:cNvSpPr/>
              <p:nvPr/>
            </p:nvSpPr>
            <p:spPr>
              <a:xfrm>
                <a:off x="6575935" y="5983815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7" name="矩形 176">
                <a:extLst>
                  <a:ext uri="{FF2B5EF4-FFF2-40B4-BE49-F238E27FC236}">
                    <a16:creationId xmlns:a16="http://schemas.microsoft.com/office/drawing/2014/main" id="{6008F321-C102-1E67-3A2A-8985884DCD8C}"/>
                  </a:ext>
                </a:extLst>
              </p:cNvPr>
              <p:cNvSpPr/>
              <p:nvPr/>
            </p:nvSpPr>
            <p:spPr>
              <a:xfrm>
                <a:off x="6737350" y="5983822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78" name="矩形 177">
                <a:extLst>
                  <a:ext uri="{FF2B5EF4-FFF2-40B4-BE49-F238E27FC236}">
                    <a16:creationId xmlns:a16="http://schemas.microsoft.com/office/drawing/2014/main" id="{5B7583F7-BBD9-8D90-EE19-8310FEEC435B}"/>
                  </a:ext>
                </a:extLst>
              </p:cNvPr>
              <p:cNvSpPr/>
              <p:nvPr/>
            </p:nvSpPr>
            <p:spPr>
              <a:xfrm>
                <a:off x="6898765" y="5983814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60FD0A47-64E9-55CF-0F39-AD98EA04A8C2}"/>
                </a:ext>
              </a:extLst>
            </p:cNvPr>
            <p:cNvSpPr/>
            <p:nvPr/>
          </p:nvSpPr>
          <p:spPr>
            <a:xfrm>
              <a:off x="7749432" y="5852547"/>
              <a:ext cx="71118" cy="79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5F8D4EAF-E7CE-6BCE-C758-A8A9BA13DAC6}"/>
                </a:ext>
              </a:extLst>
            </p:cNvPr>
            <p:cNvSpPr/>
            <p:nvPr/>
          </p:nvSpPr>
          <p:spPr>
            <a:xfrm>
              <a:off x="7983328" y="5852547"/>
              <a:ext cx="71118" cy="79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09E76A19-75E2-BFAA-84C6-10AF8A02C5E9}"/>
              </a:ext>
            </a:extLst>
          </p:cNvPr>
          <p:cNvGrpSpPr/>
          <p:nvPr/>
        </p:nvGrpSpPr>
        <p:grpSpPr>
          <a:xfrm>
            <a:off x="9415387" y="5823442"/>
            <a:ext cx="707595" cy="451572"/>
            <a:chOff x="8827084" y="5831972"/>
            <a:chExt cx="707595" cy="451572"/>
          </a:xfrm>
        </p:grpSpPr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00FB6CCB-3FD2-2950-67A4-8F1F18AD1B69}"/>
                </a:ext>
              </a:extLst>
            </p:cNvPr>
            <p:cNvGrpSpPr/>
            <p:nvPr/>
          </p:nvGrpSpPr>
          <p:grpSpPr>
            <a:xfrm>
              <a:off x="8827084" y="5831972"/>
              <a:ext cx="707595" cy="451572"/>
              <a:chOff x="6575935" y="5829298"/>
              <a:chExt cx="484245" cy="309035"/>
            </a:xfrm>
          </p:grpSpPr>
          <p:sp>
            <p:nvSpPr>
              <p:cNvPr id="182" name="矩形 181">
                <a:extLst>
                  <a:ext uri="{FF2B5EF4-FFF2-40B4-BE49-F238E27FC236}">
                    <a16:creationId xmlns:a16="http://schemas.microsoft.com/office/drawing/2014/main" id="{17BB4004-7386-5B08-572E-8D1515228A58}"/>
                  </a:ext>
                </a:extLst>
              </p:cNvPr>
              <p:cNvSpPr/>
              <p:nvPr/>
            </p:nvSpPr>
            <p:spPr>
              <a:xfrm>
                <a:off x="6575935" y="5829300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83" name="矩形 182">
                <a:extLst>
                  <a:ext uri="{FF2B5EF4-FFF2-40B4-BE49-F238E27FC236}">
                    <a16:creationId xmlns:a16="http://schemas.microsoft.com/office/drawing/2014/main" id="{1CB51B2F-8ABC-ABC2-E75B-796F31D1F516}"/>
                  </a:ext>
                </a:extLst>
              </p:cNvPr>
              <p:cNvSpPr/>
              <p:nvPr/>
            </p:nvSpPr>
            <p:spPr>
              <a:xfrm>
                <a:off x="6737350" y="5829299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84" name="矩形 183">
                <a:extLst>
                  <a:ext uri="{FF2B5EF4-FFF2-40B4-BE49-F238E27FC236}">
                    <a16:creationId xmlns:a16="http://schemas.microsoft.com/office/drawing/2014/main" id="{595A6693-F2ED-DF20-9512-055F8B052E46}"/>
                  </a:ext>
                </a:extLst>
              </p:cNvPr>
              <p:cNvSpPr/>
              <p:nvPr/>
            </p:nvSpPr>
            <p:spPr>
              <a:xfrm>
                <a:off x="6898765" y="5829298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85" name="矩形 184">
                <a:extLst>
                  <a:ext uri="{FF2B5EF4-FFF2-40B4-BE49-F238E27FC236}">
                    <a16:creationId xmlns:a16="http://schemas.microsoft.com/office/drawing/2014/main" id="{2B45F6A7-4176-11BD-399F-2AECFEBBB346}"/>
                  </a:ext>
                </a:extLst>
              </p:cNvPr>
              <p:cNvSpPr/>
              <p:nvPr/>
            </p:nvSpPr>
            <p:spPr>
              <a:xfrm>
                <a:off x="6575935" y="5983816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86" name="矩形 185">
                <a:extLst>
                  <a:ext uri="{FF2B5EF4-FFF2-40B4-BE49-F238E27FC236}">
                    <a16:creationId xmlns:a16="http://schemas.microsoft.com/office/drawing/2014/main" id="{3D9A2623-5CD2-A230-E789-9C73644ABE18}"/>
                  </a:ext>
                </a:extLst>
              </p:cNvPr>
              <p:cNvSpPr/>
              <p:nvPr/>
            </p:nvSpPr>
            <p:spPr>
              <a:xfrm>
                <a:off x="6737350" y="5983815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87" name="矩形 186">
                <a:extLst>
                  <a:ext uri="{FF2B5EF4-FFF2-40B4-BE49-F238E27FC236}">
                    <a16:creationId xmlns:a16="http://schemas.microsoft.com/office/drawing/2014/main" id="{1D304DDE-39D4-EACF-6D4A-1A98A860CE3B}"/>
                  </a:ext>
                </a:extLst>
              </p:cNvPr>
              <p:cNvSpPr/>
              <p:nvPr/>
            </p:nvSpPr>
            <p:spPr>
              <a:xfrm>
                <a:off x="6898765" y="5983814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A3158A37-C6DF-27A3-67D0-A172193AFA33}"/>
                </a:ext>
              </a:extLst>
            </p:cNvPr>
            <p:cNvSpPr/>
            <p:nvPr/>
          </p:nvSpPr>
          <p:spPr>
            <a:xfrm>
              <a:off x="8859606" y="5861076"/>
              <a:ext cx="71118" cy="79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13CFEAD3-9024-0733-1E61-B06582D38C8B}"/>
                </a:ext>
              </a:extLst>
            </p:cNvPr>
            <p:cNvSpPr/>
            <p:nvPr/>
          </p:nvSpPr>
          <p:spPr>
            <a:xfrm>
              <a:off x="9093502" y="5861076"/>
              <a:ext cx="71118" cy="79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90" name="椭圆 189">
              <a:extLst>
                <a:ext uri="{FF2B5EF4-FFF2-40B4-BE49-F238E27FC236}">
                  <a16:creationId xmlns:a16="http://schemas.microsoft.com/office/drawing/2014/main" id="{3C9DC1B5-5DA9-8667-07C4-0859413F6606}"/>
                </a:ext>
              </a:extLst>
            </p:cNvPr>
            <p:cNvSpPr/>
            <p:nvPr/>
          </p:nvSpPr>
          <p:spPr>
            <a:xfrm>
              <a:off x="9323412" y="5861945"/>
              <a:ext cx="71118" cy="79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82D17C55-A715-C430-3B9B-36B61CAF7ACB}"/>
                </a:ext>
              </a:extLst>
            </p:cNvPr>
            <p:cNvSpPr/>
            <p:nvPr/>
          </p:nvSpPr>
          <p:spPr>
            <a:xfrm>
              <a:off x="8861723" y="6086789"/>
              <a:ext cx="71118" cy="79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8679ACDD-0938-9FF6-95B6-601DA817C969}"/>
                </a:ext>
              </a:extLst>
            </p:cNvPr>
            <p:cNvSpPr/>
            <p:nvPr/>
          </p:nvSpPr>
          <p:spPr>
            <a:xfrm>
              <a:off x="9095619" y="6086789"/>
              <a:ext cx="71118" cy="79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1EC5EABF-DF29-D397-6285-FB5ABE83CD32}"/>
                </a:ext>
              </a:extLst>
            </p:cNvPr>
            <p:cNvSpPr/>
            <p:nvPr/>
          </p:nvSpPr>
          <p:spPr>
            <a:xfrm>
              <a:off x="9327646" y="6087658"/>
              <a:ext cx="71118" cy="79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211" name="组合 210">
            <a:extLst>
              <a:ext uri="{FF2B5EF4-FFF2-40B4-BE49-F238E27FC236}">
                <a16:creationId xmlns:a16="http://schemas.microsoft.com/office/drawing/2014/main" id="{87D7CBAF-D6A0-0088-BF8F-0CCBF72EA6A9}"/>
              </a:ext>
            </a:extLst>
          </p:cNvPr>
          <p:cNvGrpSpPr/>
          <p:nvPr/>
        </p:nvGrpSpPr>
        <p:grpSpPr>
          <a:xfrm>
            <a:off x="10830865" y="5823442"/>
            <a:ext cx="707595" cy="451572"/>
            <a:chOff x="9906908" y="5823443"/>
            <a:chExt cx="707595" cy="451572"/>
          </a:xfrm>
        </p:grpSpPr>
        <p:grpSp>
          <p:nvGrpSpPr>
            <p:cNvPr id="194" name="组合 193">
              <a:extLst>
                <a:ext uri="{FF2B5EF4-FFF2-40B4-BE49-F238E27FC236}">
                  <a16:creationId xmlns:a16="http://schemas.microsoft.com/office/drawing/2014/main" id="{6DD4B066-ECB5-EAD2-E689-4C553A82BB13}"/>
                </a:ext>
              </a:extLst>
            </p:cNvPr>
            <p:cNvGrpSpPr/>
            <p:nvPr/>
          </p:nvGrpSpPr>
          <p:grpSpPr>
            <a:xfrm>
              <a:off x="9906908" y="5823443"/>
              <a:ext cx="707595" cy="451572"/>
              <a:chOff x="6575935" y="5829298"/>
              <a:chExt cx="484245" cy="309035"/>
            </a:xfrm>
          </p:grpSpPr>
          <p:sp>
            <p:nvSpPr>
              <p:cNvPr id="195" name="矩形 194">
                <a:extLst>
                  <a:ext uri="{FF2B5EF4-FFF2-40B4-BE49-F238E27FC236}">
                    <a16:creationId xmlns:a16="http://schemas.microsoft.com/office/drawing/2014/main" id="{71D481BC-272C-7454-22BF-171EC58A5C03}"/>
                  </a:ext>
                </a:extLst>
              </p:cNvPr>
              <p:cNvSpPr/>
              <p:nvPr/>
            </p:nvSpPr>
            <p:spPr>
              <a:xfrm>
                <a:off x="6575935" y="5829300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96" name="矩形 195">
                <a:extLst>
                  <a:ext uri="{FF2B5EF4-FFF2-40B4-BE49-F238E27FC236}">
                    <a16:creationId xmlns:a16="http://schemas.microsoft.com/office/drawing/2014/main" id="{F82E3702-FF8B-80C2-1C3D-415BC0CBB847}"/>
                  </a:ext>
                </a:extLst>
              </p:cNvPr>
              <p:cNvSpPr/>
              <p:nvPr/>
            </p:nvSpPr>
            <p:spPr>
              <a:xfrm>
                <a:off x="6737350" y="5829299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97" name="矩形 196">
                <a:extLst>
                  <a:ext uri="{FF2B5EF4-FFF2-40B4-BE49-F238E27FC236}">
                    <a16:creationId xmlns:a16="http://schemas.microsoft.com/office/drawing/2014/main" id="{501D39CD-CFCE-CE18-831A-96523AEFD7F3}"/>
                  </a:ext>
                </a:extLst>
              </p:cNvPr>
              <p:cNvSpPr/>
              <p:nvPr/>
            </p:nvSpPr>
            <p:spPr>
              <a:xfrm>
                <a:off x="6898765" y="5829298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98" name="矩形 197">
                <a:extLst>
                  <a:ext uri="{FF2B5EF4-FFF2-40B4-BE49-F238E27FC236}">
                    <a16:creationId xmlns:a16="http://schemas.microsoft.com/office/drawing/2014/main" id="{3C088E45-FA47-C956-EB62-B12F3447D3D2}"/>
                  </a:ext>
                </a:extLst>
              </p:cNvPr>
              <p:cNvSpPr/>
              <p:nvPr/>
            </p:nvSpPr>
            <p:spPr>
              <a:xfrm>
                <a:off x="6575935" y="5983816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199" name="矩形 198">
                <a:extLst>
                  <a:ext uri="{FF2B5EF4-FFF2-40B4-BE49-F238E27FC236}">
                    <a16:creationId xmlns:a16="http://schemas.microsoft.com/office/drawing/2014/main" id="{B78BE192-E7DE-96BB-3447-C17512B8DE3A}"/>
                  </a:ext>
                </a:extLst>
              </p:cNvPr>
              <p:cNvSpPr/>
              <p:nvPr/>
            </p:nvSpPr>
            <p:spPr>
              <a:xfrm>
                <a:off x="6737350" y="5983815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00" name="矩形 199">
                <a:extLst>
                  <a:ext uri="{FF2B5EF4-FFF2-40B4-BE49-F238E27FC236}">
                    <a16:creationId xmlns:a16="http://schemas.microsoft.com/office/drawing/2014/main" id="{51D8D2A5-4FE7-4525-211C-E4F74B065893}"/>
                  </a:ext>
                </a:extLst>
              </p:cNvPr>
              <p:cNvSpPr/>
              <p:nvPr/>
            </p:nvSpPr>
            <p:spPr>
              <a:xfrm>
                <a:off x="6898765" y="5983814"/>
                <a:ext cx="161415" cy="154517"/>
              </a:xfrm>
              <a:prstGeom prst="rect">
                <a:avLst/>
              </a:prstGeom>
              <a:noFill/>
              <a:ln w="28575">
                <a:solidFill>
                  <a:schemeClr val="accent1"/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BE3286BC-2B02-49DA-E819-F5BA24A5CFAF}"/>
                </a:ext>
              </a:extLst>
            </p:cNvPr>
            <p:cNvSpPr/>
            <p:nvPr/>
          </p:nvSpPr>
          <p:spPr>
            <a:xfrm>
              <a:off x="9939430" y="5852547"/>
              <a:ext cx="71118" cy="79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837047A9-3A54-8DAB-9529-01E8EB06CECF}"/>
                </a:ext>
              </a:extLst>
            </p:cNvPr>
            <p:cNvSpPr/>
            <p:nvPr/>
          </p:nvSpPr>
          <p:spPr>
            <a:xfrm>
              <a:off x="10173326" y="5852547"/>
              <a:ext cx="71118" cy="79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EB721818-E526-C9B4-FFB6-EB0E0CC76E0C}"/>
                </a:ext>
              </a:extLst>
            </p:cNvPr>
            <p:cNvSpPr/>
            <p:nvPr/>
          </p:nvSpPr>
          <p:spPr>
            <a:xfrm>
              <a:off x="10403236" y="5853416"/>
              <a:ext cx="71118" cy="79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3D5E59E9-6377-F9D5-074B-2807BC1BFAF9}"/>
                </a:ext>
              </a:extLst>
            </p:cNvPr>
            <p:cNvSpPr/>
            <p:nvPr/>
          </p:nvSpPr>
          <p:spPr>
            <a:xfrm>
              <a:off x="9941547" y="6078260"/>
              <a:ext cx="71118" cy="79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8BA6C07E-1178-EE01-3B2C-2668F7BD3518}"/>
                </a:ext>
              </a:extLst>
            </p:cNvPr>
            <p:cNvSpPr/>
            <p:nvPr/>
          </p:nvSpPr>
          <p:spPr>
            <a:xfrm>
              <a:off x="10175443" y="6078260"/>
              <a:ext cx="71118" cy="79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6" name="椭圆 205">
              <a:extLst>
                <a:ext uri="{FF2B5EF4-FFF2-40B4-BE49-F238E27FC236}">
                  <a16:creationId xmlns:a16="http://schemas.microsoft.com/office/drawing/2014/main" id="{1DFDC1CE-A3C2-9429-BE1E-742BAE32DE70}"/>
                </a:ext>
              </a:extLst>
            </p:cNvPr>
            <p:cNvSpPr/>
            <p:nvPr/>
          </p:nvSpPr>
          <p:spPr>
            <a:xfrm>
              <a:off x="10407470" y="6079129"/>
              <a:ext cx="71118" cy="79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207" name="椭圆 206">
              <a:extLst>
                <a:ext uri="{FF2B5EF4-FFF2-40B4-BE49-F238E27FC236}">
                  <a16:creationId xmlns:a16="http://schemas.microsoft.com/office/drawing/2014/main" id="{F1B738EE-B126-AAD9-7555-DD53B0319742}"/>
                </a:ext>
              </a:extLst>
            </p:cNvPr>
            <p:cNvSpPr/>
            <p:nvPr/>
          </p:nvSpPr>
          <p:spPr>
            <a:xfrm>
              <a:off x="10035111" y="5852547"/>
              <a:ext cx="71118" cy="790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sp>
        <p:nvSpPr>
          <p:cNvPr id="213" name="文本框 212">
            <a:extLst>
              <a:ext uri="{FF2B5EF4-FFF2-40B4-BE49-F238E27FC236}">
                <a16:creationId xmlns:a16="http://schemas.microsoft.com/office/drawing/2014/main" id="{84AB92D0-6867-49FC-6E7C-C27437FE0048}"/>
              </a:ext>
            </a:extLst>
          </p:cNvPr>
          <p:cNvSpPr txBox="1"/>
          <p:nvPr/>
        </p:nvSpPr>
        <p:spPr>
          <a:xfrm>
            <a:off x="6480814" y="6318277"/>
            <a:ext cx="127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#Cluster=1</a:t>
            </a:r>
            <a:endParaRPr lang="zh-CN" altLang="en-US" dirty="0"/>
          </a:p>
        </p:txBody>
      </p:sp>
      <p:sp>
        <p:nvSpPr>
          <p:cNvPr id="214" name="文本框 213">
            <a:extLst>
              <a:ext uri="{FF2B5EF4-FFF2-40B4-BE49-F238E27FC236}">
                <a16:creationId xmlns:a16="http://schemas.microsoft.com/office/drawing/2014/main" id="{46525318-FE8A-65E8-1D1A-310E1B5C0E1D}"/>
              </a:ext>
            </a:extLst>
          </p:cNvPr>
          <p:cNvSpPr txBox="1"/>
          <p:nvPr/>
        </p:nvSpPr>
        <p:spPr>
          <a:xfrm>
            <a:off x="7896460" y="6318277"/>
            <a:ext cx="127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#Cluster=2</a:t>
            </a:r>
            <a:endParaRPr lang="zh-CN" altLang="en-US" dirty="0"/>
          </a:p>
        </p:txBody>
      </p:sp>
      <p:sp>
        <p:nvSpPr>
          <p:cNvPr id="215" name="文本框 214">
            <a:extLst>
              <a:ext uri="{FF2B5EF4-FFF2-40B4-BE49-F238E27FC236}">
                <a16:creationId xmlns:a16="http://schemas.microsoft.com/office/drawing/2014/main" id="{23745748-478F-C958-B590-3781C0E79D38}"/>
              </a:ext>
            </a:extLst>
          </p:cNvPr>
          <p:cNvSpPr txBox="1"/>
          <p:nvPr/>
        </p:nvSpPr>
        <p:spPr>
          <a:xfrm>
            <a:off x="9312106" y="6318277"/>
            <a:ext cx="127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#Cluster=6</a:t>
            </a:r>
            <a:endParaRPr lang="zh-CN" altLang="en-US" dirty="0"/>
          </a:p>
        </p:txBody>
      </p:sp>
      <p:sp>
        <p:nvSpPr>
          <p:cNvPr id="216" name="文本框 215">
            <a:extLst>
              <a:ext uri="{FF2B5EF4-FFF2-40B4-BE49-F238E27FC236}">
                <a16:creationId xmlns:a16="http://schemas.microsoft.com/office/drawing/2014/main" id="{F4254420-A049-EF2A-00A0-C00FD949330D}"/>
              </a:ext>
            </a:extLst>
          </p:cNvPr>
          <p:cNvSpPr txBox="1"/>
          <p:nvPr/>
        </p:nvSpPr>
        <p:spPr>
          <a:xfrm>
            <a:off x="10727752" y="6318277"/>
            <a:ext cx="127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/>
              <a:t>#Cluster=7</a:t>
            </a:r>
            <a:endParaRPr lang="zh-CN" altLang="en-US" dirty="0"/>
          </a:p>
        </p:txBody>
      </p:sp>
      <p:cxnSp>
        <p:nvCxnSpPr>
          <p:cNvPr id="218" name="直接连接符 217">
            <a:extLst>
              <a:ext uri="{FF2B5EF4-FFF2-40B4-BE49-F238E27FC236}">
                <a16:creationId xmlns:a16="http://schemas.microsoft.com/office/drawing/2014/main" id="{8063AB04-D1E1-65F6-E7B7-17EC330194C6}"/>
              </a:ext>
            </a:extLst>
          </p:cNvPr>
          <p:cNvCxnSpPr>
            <a:cxnSpLocks/>
          </p:cNvCxnSpPr>
          <p:nvPr/>
        </p:nvCxnSpPr>
        <p:spPr>
          <a:xfrm>
            <a:off x="7716910" y="2065867"/>
            <a:ext cx="3242158" cy="0"/>
          </a:xfrm>
          <a:prstGeom prst="line">
            <a:avLst/>
          </a:prstGeom>
          <a:ln w="952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直接连接符 218">
            <a:extLst>
              <a:ext uri="{FF2B5EF4-FFF2-40B4-BE49-F238E27FC236}">
                <a16:creationId xmlns:a16="http://schemas.microsoft.com/office/drawing/2014/main" id="{11F287ED-A1AF-532F-4DE8-280FF10AF398}"/>
              </a:ext>
            </a:extLst>
          </p:cNvPr>
          <p:cNvCxnSpPr>
            <a:cxnSpLocks/>
          </p:cNvCxnSpPr>
          <p:nvPr/>
        </p:nvCxnSpPr>
        <p:spPr>
          <a:xfrm>
            <a:off x="7750814" y="2734734"/>
            <a:ext cx="3208254" cy="0"/>
          </a:xfrm>
          <a:prstGeom prst="line">
            <a:avLst/>
          </a:prstGeom>
          <a:ln w="9525"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文本框 223">
            <a:extLst>
              <a:ext uri="{FF2B5EF4-FFF2-40B4-BE49-F238E27FC236}">
                <a16:creationId xmlns:a16="http://schemas.microsoft.com/office/drawing/2014/main" id="{13DBE375-434C-CD01-8895-69D469E4A2A3}"/>
              </a:ext>
            </a:extLst>
          </p:cNvPr>
          <p:cNvSpPr txBox="1"/>
          <p:nvPr/>
        </p:nvSpPr>
        <p:spPr>
          <a:xfrm>
            <a:off x="10327649" y="1918441"/>
            <a:ext cx="28022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04795">
              <a:spcBef>
                <a:spcPts val="1270"/>
              </a:spcBef>
              <a:defRPr/>
            </a:pPr>
            <a:r>
              <a:rPr lang="en-US" altLang="zh-CN" sz="1400" dirty="0"/>
              <a:t>Max </a:t>
            </a:r>
            <a:r>
              <a:rPr lang="en-US" altLang="zh-CN" sz="1400" b="1" dirty="0">
                <a:solidFill>
                  <a:schemeClr val="accent3"/>
                </a:solidFill>
              </a:rPr>
              <a:t>384GB/s</a:t>
            </a:r>
          </a:p>
        </p:txBody>
      </p:sp>
      <p:sp>
        <p:nvSpPr>
          <p:cNvPr id="225" name="文本框 224">
            <a:extLst>
              <a:ext uri="{FF2B5EF4-FFF2-40B4-BE49-F238E27FC236}">
                <a16:creationId xmlns:a16="http://schemas.microsoft.com/office/drawing/2014/main" id="{B1F4BA89-794F-BB5D-2180-A6734812BB7A}"/>
              </a:ext>
            </a:extLst>
          </p:cNvPr>
          <p:cNvSpPr txBox="1"/>
          <p:nvPr/>
        </p:nvSpPr>
        <p:spPr>
          <a:xfrm>
            <a:off x="9826627" y="2390280"/>
            <a:ext cx="28022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04795">
              <a:spcBef>
                <a:spcPts val="1270"/>
              </a:spcBef>
              <a:defRPr/>
            </a:pPr>
            <a:r>
              <a:rPr lang="en-US" altLang="zh-CN" sz="1400" dirty="0"/>
              <a:t>HBM2: Max </a:t>
            </a:r>
            <a:r>
              <a:rPr lang="en-US" altLang="zh-CN" sz="1400" b="1" dirty="0">
                <a:solidFill>
                  <a:schemeClr val="accent2"/>
                </a:solidFill>
              </a:rPr>
              <a:t>256GB/s</a:t>
            </a:r>
          </a:p>
        </p:txBody>
      </p:sp>
      <p:sp>
        <p:nvSpPr>
          <p:cNvPr id="226" name="文本框 225">
            <a:extLst>
              <a:ext uri="{FF2B5EF4-FFF2-40B4-BE49-F238E27FC236}">
                <a16:creationId xmlns:a16="http://schemas.microsoft.com/office/drawing/2014/main" id="{46D2ECA8-2895-2901-F127-7D04B378AB53}"/>
              </a:ext>
            </a:extLst>
          </p:cNvPr>
          <p:cNvSpPr txBox="1"/>
          <p:nvPr/>
        </p:nvSpPr>
        <p:spPr>
          <a:xfrm>
            <a:off x="9738724" y="2686551"/>
            <a:ext cx="28022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04795">
              <a:spcBef>
                <a:spcPts val="1270"/>
              </a:spcBef>
              <a:defRPr/>
            </a:pPr>
            <a:r>
              <a:rPr lang="en-US" altLang="zh-CN" sz="1400" dirty="0"/>
              <a:t>HBM2E: Max </a:t>
            </a:r>
            <a:r>
              <a:rPr lang="en-US" altLang="zh-CN" sz="1400" b="1" dirty="0">
                <a:solidFill>
                  <a:schemeClr val="accent1"/>
                </a:solidFill>
              </a:rPr>
              <a:t>410GB/s</a:t>
            </a:r>
          </a:p>
        </p:txBody>
      </p:sp>
      <p:pic>
        <p:nvPicPr>
          <p:cNvPr id="228" name="图片 227">
            <a:extLst>
              <a:ext uri="{FF2B5EF4-FFF2-40B4-BE49-F238E27FC236}">
                <a16:creationId xmlns:a16="http://schemas.microsoft.com/office/drawing/2014/main" id="{5E4EC997-91E1-CC8C-4DBC-A7B8093C1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435" y="3454622"/>
            <a:ext cx="4933950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892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iDMA</a:t>
            </a:r>
            <a:r>
              <a:rPr kumimoji="0" lang="en-US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Bandwidth Testing -- Results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37ECEC-D101-9422-52A1-355C58803F2C}"/>
              </a:ext>
            </a:extLst>
          </p:cNvPr>
          <p:cNvSpPr txBox="1">
            <a:spLocks/>
          </p:cNvSpPr>
          <p:nvPr/>
        </p:nvSpPr>
        <p:spPr>
          <a:xfrm>
            <a:off x="316501" y="837414"/>
            <a:ext cx="5533772" cy="5664986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Best HBM BW utilization reached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2000" dirty="0"/>
              <a:t>94% BW </a:t>
            </a:r>
            <a:r>
              <a:rPr lang="en-US" altLang="zh-CN" sz="2000" dirty="0" err="1"/>
              <a:t>uti</a:t>
            </a:r>
            <a:r>
              <a:rPr lang="en-US" altLang="zh-CN" sz="2000" dirty="0"/>
              <a:t> – HBM2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2000" dirty="0"/>
              <a:t>91% BW </a:t>
            </a:r>
            <a:r>
              <a:rPr lang="en-US" altLang="zh-CN" sz="2000" dirty="0" err="1"/>
              <a:t>uti</a:t>
            </a:r>
            <a:r>
              <a:rPr lang="en-US" altLang="zh-CN" sz="2000" dirty="0"/>
              <a:t> – HBM2E</a:t>
            </a:r>
          </a:p>
          <a:p>
            <a:pPr>
              <a:defRPr/>
            </a:pPr>
            <a:r>
              <a:rPr lang="en-US" altLang="zh-CN" sz="2423" dirty="0"/>
              <a:t>When #Cluster = 1</a:t>
            </a:r>
          </a:p>
          <a:p>
            <a:pPr lvl="1">
              <a:defRPr/>
            </a:pPr>
            <a:r>
              <a:rPr lang="en-US" altLang="zh-CN" sz="2000" dirty="0" err="1"/>
              <a:t>iDMA</a:t>
            </a:r>
            <a:r>
              <a:rPr lang="en-US" altLang="zh-CN" sz="2000" dirty="0"/>
              <a:t> BW= 53GB/s, 57GB/s</a:t>
            </a:r>
          </a:p>
          <a:p>
            <a:pPr lvl="1">
              <a:defRPr/>
            </a:pPr>
            <a:r>
              <a:rPr lang="en-US" altLang="zh-CN" sz="2000" dirty="0"/>
              <a:t>Almost saturate Cluster AXI port Max.BW(64GB/s)</a:t>
            </a:r>
          </a:p>
          <a:p>
            <a:pPr>
              <a:defRPr/>
            </a:pPr>
            <a:r>
              <a:rPr lang="en-US" altLang="zh-CN" sz="2423" dirty="0"/>
              <a:t>When each Quadrant enable 1 Cluster</a:t>
            </a:r>
          </a:p>
          <a:p>
            <a:pPr lvl="1">
              <a:defRPr/>
            </a:pPr>
            <a:r>
              <a:rPr lang="en-US" altLang="zh-CN" sz="2000" dirty="0"/>
              <a:t>HBM2 – 214 GB/s – 83% HBM </a:t>
            </a:r>
            <a:r>
              <a:rPr lang="en-US" altLang="zh-CN" sz="2000" dirty="0" err="1"/>
              <a:t>Uti</a:t>
            </a:r>
            <a:endParaRPr lang="en-US" altLang="zh-CN" sz="2000" dirty="0"/>
          </a:p>
          <a:p>
            <a:pPr lvl="1">
              <a:defRPr/>
            </a:pPr>
            <a:r>
              <a:rPr lang="en-US" altLang="zh-CN" sz="2000" dirty="0"/>
              <a:t>HBM2E- 257 GB/s – 62% HBM </a:t>
            </a:r>
            <a:r>
              <a:rPr lang="en-US" altLang="zh-CN" sz="2000" dirty="0" err="1"/>
              <a:t>Uti</a:t>
            </a:r>
            <a:endParaRPr lang="en-US" altLang="zh-CN" sz="2000" dirty="0"/>
          </a:p>
          <a:p>
            <a:pPr>
              <a:defRPr/>
            </a:pPr>
            <a:r>
              <a:rPr lang="en-US" altLang="zh-CN" sz="2423" dirty="0"/>
              <a:t>Why HBM2E curve is jagged? </a:t>
            </a:r>
          </a:p>
          <a:p>
            <a:pPr lvl="1">
              <a:defRPr/>
            </a:pPr>
            <a:r>
              <a:rPr lang="en-US" altLang="zh-CN" sz="2000" dirty="0"/>
              <a:t>Imbalanced workload among Quadrants</a:t>
            </a:r>
          </a:p>
        </p:txBody>
      </p:sp>
      <p:graphicFrame>
        <p:nvGraphicFramePr>
          <p:cNvPr id="7" name="图表 6">
            <a:extLst>
              <a:ext uri="{FF2B5EF4-FFF2-40B4-BE49-F238E27FC236}">
                <a16:creationId xmlns:a16="http://schemas.microsoft.com/office/drawing/2014/main" id="{82FC432A-E28B-A9F5-5262-DC32D15561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62761285"/>
              </p:ext>
            </p:extLst>
          </p:nvPr>
        </p:nvGraphicFramePr>
        <p:xfrm>
          <a:off x="5957188" y="170391"/>
          <a:ext cx="5149232" cy="38631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41887A0E-7D2E-C3F7-7BBE-02A7917B78D2}"/>
              </a:ext>
            </a:extLst>
          </p:cNvPr>
          <p:cNvCxnSpPr/>
          <p:nvPr/>
        </p:nvCxnSpPr>
        <p:spPr>
          <a:xfrm>
            <a:off x="6710680" y="1503680"/>
            <a:ext cx="4302760" cy="0"/>
          </a:xfrm>
          <a:prstGeom prst="line">
            <a:avLst/>
          </a:prstGeom>
          <a:ln w="9525">
            <a:solidFill>
              <a:srgbClr val="4285F4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C5880255-80F2-902F-DB3B-D25C04401F1A}"/>
              </a:ext>
            </a:extLst>
          </p:cNvPr>
          <p:cNvCxnSpPr/>
          <p:nvPr/>
        </p:nvCxnSpPr>
        <p:spPr>
          <a:xfrm>
            <a:off x="6691630" y="335280"/>
            <a:ext cx="4302760" cy="0"/>
          </a:xfrm>
          <a:prstGeom prst="line">
            <a:avLst/>
          </a:prstGeom>
          <a:ln w="9525">
            <a:solidFill>
              <a:srgbClr val="EA4335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A29050C5-BE9D-C972-4684-FE1244E8B2B0}"/>
              </a:ext>
            </a:extLst>
          </p:cNvPr>
          <p:cNvSpPr txBox="1"/>
          <p:nvPr/>
        </p:nvSpPr>
        <p:spPr>
          <a:xfrm>
            <a:off x="8843010" y="1250936"/>
            <a:ext cx="28022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04795">
              <a:spcBef>
                <a:spcPts val="1270"/>
              </a:spcBef>
              <a:defRPr/>
            </a:pPr>
            <a:r>
              <a:rPr lang="en-US" altLang="zh-CN" sz="1400" b="1" dirty="0"/>
              <a:t>HBM2: Max </a:t>
            </a:r>
            <a:r>
              <a:rPr lang="en-US" altLang="zh-CN" sz="1400" b="1" dirty="0">
                <a:solidFill>
                  <a:schemeClr val="accent2"/>
                </a:solidFill>
              </a:rPr>
              <a:t>256GB/s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D4C79A8-C7E0-470E-A0FE-08D13A61F739}"/>
              </a:ext>
            </a:extLst>
          </p:cNvPr>
          <p:cNvSpPr txBox="1"/>
          <p:nvPr/>
        </p:nvSpPr>
        <p:spPr>
          <a:xfrm>
            <a:off x="8742910" y="69836"/>
            <a:ext cx="280227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 indent="-304795">
              <a:spcBef>
                <a:spcPts val="1270"/>
              </a:spcBef>
              <a:defRPr/>
            </a:pPr>
            <a:r>
              <a:rPr lang="en-US" altLang="zh-CN" sz="1400" b="1" dirty="0"/>
              <a:t>HBM2E: Max </a:t>
            </a:r>
            <a:r>
              <a:rPr lang="en-US" altLang="zh-CN" sz="1400" b="1" dirty="0">
                <a:solidFill>
                  <a:schemeClr val="accent1"/>
                </a:solidFill>
              </a:rPr>
              <a:t>410GB/s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09A6640D-9F85-A636-0BA8-01C139262F7C}"/>
              </a:ext>
            </a:extLst>
          </p:cNvPr>
          <p:cNvSpPr/>
          <p:nvPr/>
        </p:nvSpPr>
        <p:spPr>
          <a:xfrm>
            <a:off x="10737214" y="480816"/>
            <a:ext cx="263526" cy="263526"/>
          </a:xfrm>
          <a:prstGeom prst="ellipse">
            <a:avLst/>
          </a:prstGeom>
          <a:noFill/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0725167-AA4A-2D97-6A2E-C5BB760B3A7D}"/>
              </a:ext>
            </a:extLst>
          </p:cNvPr>
          <p:cNvSpPr txBox="1"/>
          <p:nvPr/>
        </p:nvSpPr>
        <p:spPr>
          <a:xfrm>
            <a:off x="10085130" y="307428"/>
            <a:ext cx="12176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200" b="1" dirty="0">
                <a:solidFill>
                  <a:schemeClr val="accent1"/>
                </a:solidFill>
              </a:rPr>
              <a:t>91% HBM2E </a:t>
            </a:r>
            <a:r>
              <a:rPr lang="en-US" altLang="zh-CN" sz="1200" b="1" dirty="0" err="1">
                <a:solidFill>
                  <a:schemeClr val="accent1"/>
                </a:solidFill>
              </a:rPr>
              <a:t>Uti</a:t>
            </a:r>
            <a:endParaRPr lang="zh-CN" altLang="en-US" sz="1200" dirty="0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683A363E-C145-7857-7795-5642424A2ACC}"/>
              </a:ext>
            </a:extLst>
          </p:cNvPr>
          <p:cNvGrpSpPr/>
          <p:nvPr/>
        </p:nvGrpSpPr>
        <p:grpSpPr>
          <a:xfrm>
            <a:off x="9977779" y="1527505"/>
            <a:ext cx="1217698" cy="481756"/>
            <a:chOff x="9977779" y="1527505"/>
            <a:chExt cx="1217698" cy="481756"/>
          </a:xfrm>
        </p:grpSpPr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90EB17FF-4B83-0966-AC3C-05823663A4FB}"/>
                </a:ext>
              </a:extLst>
            </p:cNvPr>
            <p:cNvSpPr/>
            <p:nvPr/>
          </p:nvSpPr>
          <p:spPr>
            <a:xfrm>
              <a:off x="10737214" y="1527505"/>
              <a:ext cx="263526" cy="263526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13B35314-60F7-843D-9257-6C3E4545C07E}"/>
                </a:ext>
              </a:extLst>
            </p:cNvPr>
            <p:cNvSpPr txBox="1"/>
            <p:nvPr/>
          </p:nvSpPr>
          <p:spPr>
            <a:xfrm>
              <a:off x="9977779" y="1732262"/>
              <a:ext cx="121769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solidFill>
                    <a:schemeClr val="accent2"/>
                  </a:solidFill>
                </a:rPr>
                <a:t>94% HBM2 </a:t>
              </a:r>
              <a:r>
                <a:rPr lang="en-US" altLang="zh-CN" sz="1200" b="1" dirty="0" err="1">
                  <a:solidFill>
                    <a:schemeClr val="accent2"/>
                  </a:solidFill>
                </a:rPr>
                <a:t>Uti</a:t>
              </a:r>
              <a:endParaRPr lang="zh-CN" altLang="en-US" sz="12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87C66756-989B-58E0-5244-633262941076}"/>
              </a:ext>
            </a:extLst>
          </p:cNvPr>
          <p:cNvGrpSpPr/>
          <p:nvPr/>
        </p:nvGrpSpPr>
        <p:grpSpPr>
          <a:xfrm>
            <a:off x="5850273" y="4961467"/>
            <a:ext cx="6341728" cy="1894986"/>
            <a:chOff x="5850273" y="4961467"/>
            <a:chExt cx="6341728" cy="1894986"/>
          </a:xfrm>
        </p:grpSpPr>
        <p:graphicFrame>
          <p:nvGraphicFramePr>
            <p:cNvPr id="3" name="图表 2">
              <a:extLst>
                <a:ext uri="{FF2B5EF4-FFF2-40B4-BE49-F238E27FC236}">
                  <a16:creationId xmlns:a16="http://schemas.microsoft.com/office/drawing/2014/main" id="{BA4D362E-4C5F-0A40-99DB-6BB1FBE0825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41316603"/>
                </p:ext>
              </p:extLst>
            </p:nvPr>
          </p:nvGraphicFramePr>
          <p:xfrm>
            <a:off x="5850273" y="4961467"/>
            <a:ext cx="3253087" cy="18949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aphicFrame>
          <p:nvGraphicFramePr>
            <p:cNvPr id="5" name="图表 4">
              <a:extLst>
                <a:ext uri="{FF2B5EF4-FFF2-40B4-BE49-F238E27FC236}">
                  <a16:creationId xmlns:a16="http://schemas.microsoft.com/office/drawing/2014/main" id="{BA4D362E-4C5F-0A40-99DB-6BB1FBE0825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326033230"/>
                </p:ext>
              </p:extLst>
            </p:nvPr>
          </p:nvGraphicFramePr>
          <p:xfrm>
            <a:off x="9103360" y="4961467"/>
            <a:ext cx="3088641" cy="189498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EFB864A-33DA-BF80-E7D2-C99492FCFC3A}"/>
                </a:ext>
              </a:extLst>
            </p:cNvPr>
            <p:cNvSpPr/>
            <p:nvPr/>
          </p:nvSpPr>
          <p:spPr>
            <a:xfrm>
              <a:off x="9213427" y="6239933"/>
              <a:ext cx="516466" cy="533400"/>
            </a:xfrm>
            <a:prstGeom prst="rect">
              <a:avLst/>
            </a:prstGeom>
            <a:noFill/>
            <a:ln>
              <a:solidFill>
                <a:schemeClr val="accent1"/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</p:grp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7E654B1D-0636-05F7-B038-5DCE3E965D04}"/>
              </a:ext>
            </a:extLst>
          </p:cNvPr>
          <p:cNvGrpSpPr/>
          <p:nvPr/>
        </p:nvGrpSpPr>
        <p:grpSpPr>
          <a:xfrm>
            <a:off x="7008271" y="1304500"/>
            <a:ext cx="839358" cy="3620001"/>
            <a:chOff x="7008271" y="1304500"/>
            <a:chExt cx="839358" cy="3620001"/>
          </a:xfrm>
        </p:grpSpPr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1F6E34FB-5452-6A29-F2DD-BF415D1BEEC3}"/>
                </a:ext>
              </a:extLst>
            </p:cNvPr>
            <p:cNvGrpSpPr/>
            <p:nvPr/>
          </p:nvGrpSpPr>
          <p:grpSpPr>
            <a:xfrm>
              <a:off x="7008271" y="4472929"/>
              <a:ext cx="707595" cy="451572"/>
              <a:chOff x="8827084" y="5831972"/>
              <a:chExt cx="707595" cy="451572"/>
            </a:xfrm>
          </p:grpSpPr>
          <p:grpSp>
            <p:nvGrpSpPr>
              <p:cNvPr id="15" name="组合 14">
                <a:extLst>
                  <a:ext uri="{FF2B5EF4-FFF2-40B4-BE49-F238E27FC236}">
                    <a16:creationId xmlns:a16="http://schemas.microsoft.com/office/drawing/2014/main" id="{EA42ED32-4DE2-EB72-AA96-3B80C93B457E}"/>
                  </a:ext>
                </a:extLst>
              </p:cNvPr>
              <p:cNvGrpSpPr/>
              <p:nvPr/>
            </p:nvGrpSpPr>
            <p:grpSpPr>
              <a:xfrm>
                <a:off x="8827084" y="5831972"/>
                <a:ext cx="707595" cy="451572"/>
                <a:chOff x="6575935" y="5829298"/>
                <a:chExt cx="484245" cy="309035"/>
              </a:xfrm>
            </p:grpSpPr>
            <p:sp>
              <p:nvSpPr>
                <p:cNvPr id="26" name="矩形 25">
                  <a:extLst>
                    <a:ext uri="{FF2B5EF4-FFF2-40B4-BE49-F238E27FC236}">
                      <a16:creationId xmlns:a16="http://schemas.microsoft.com/office/drawing/2014/main" id="{2F1B2B6D-75C6-D590-0048-4B9719EB4F87}"/>
                    </a:ext>
                  </a:extLst>
                </p:cNvPr>
                <p:cNvSpPr/>
                <p:nvPr/>
              </p:nvSpPr>
              <p:spPr>
                <a:xfrm>
                  <a:off x="6575935" y="5829300"/>
                  <a:ext cx="161415" cy="154517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CBB273A9-8F62-3391-1DA9-9E5B3495AAAB}"/>
                    </a:ext>
                  </a:extLst>
                </p:cNvPr>
                <p:cNvSpPr/>
                <p:nvPr/>
              </p:nvSpPr>
              <p:spPr>
                <a:xfrm>
                  <a:off x="6737350" y="5829299"/>
                  <a:ext cx="161415" cy="154517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751D3934-F15D-3F94-8E6E-6D47049B6F6F}"/>
                    </a:ext>
                  </a:extLst>
                </p:cNvPr>
                <p:cNvSpPr/>
                <p:nvPr/>
              </p:nvSpPr>
              <p:spPr>
                <a:xfrm>
                  <a:off x="6898765" y="5829298"/>
                  <a:ext cx="161415" cy="154517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B0B8C5E2-B214-DC2E-DD7E-06888CE89755}"/>
                    </a:ext>
                  </a:extLst>
                </p:cNvPr>
                <p:cNvSpPr/>
                <p:nvPr/>
              </p:nvSpPr>
              <p:spPr>
                <a:xfrm>
                  <a:off x="6575935" y="5983816"/>
                  <a:ext cx="161415" cy="154517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0" name="矩形 29">
                  <a:extLst>
                    <a:ext uri="{FF2B5EF4-FFF2-40B4-BE49-F238E27FC236}">
                      <a16:creationId xmlns:a16="http://schemas.microsoft.com/office/drawing/2014/main" id="{FC7B3E6C-8E25-6D7A-800F-8D3432564DCA}"/>
                    </a:ext>
                  </a:extLst>
                </p:cNvPr>
                <p:cNvSpPr/>
                <p:nvPr/>
              </p:nvSpPr>
              <p:spPr>
                <a:xfrm>
                  <a:off x="6737350" y="5983815"/>
                  <a:ext cx="161415" cy="154517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617BA7DB-1662-A3BF-EC8D-557200706B54}"/>
                    </a:ext>
                  </a:extLst>
                </p:cNvPr>
                <p:cNvSpPr/>
                <p:nvPr/>
              </p:nvSpPr>
              <p:spPr>
                <a:xfrm>
                  <a:off x="6898765" y="5983814"/>
                  <a:ext cx="161415" cy="154517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20" name="椭圆 19">
                <a:extLst>
                  <a:ext uri="{FF2B5EF4-FFF2-40B4-BE49-F238E27FC236}">
                    <a16:creationId xmlns:a16="http://schemas.microsoft.com/office/drawing/2014/main" id="{41444B6F-B04B-B06B-215E-6D331F2E4454}"/>
                  </a:ext>
                </a:extLst>
              </p:cNvPr>
              <p:cNvSpPr/>
              <p:nvPr/>
            </p:nvSpPr>
            <p:spPr>
              <a:xfrm>
                <a:off x="8859606" y="5861076"/>
                <a:ext cx="71118" cy="79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5B2CA223-6E24-8101-77AC-C2465113496E}"/>
                  </a:ext>
                </a:extLst>
              </p:cNvPr>
              <p:cNvSpPr/>
              <p:nvPr/>
            </p:nvSpPr>
            <p:spPr>
              <a:xfrm>
                <a:off x="9093502" y="5861076"/>
                <a:ext cx="71118" cy="79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697A46FC-E3CA-4D1C-B750-76E5575562E5}"/>
                  </a:ext>
                </a:extLst>
              </p:cNvPr>
              <p:cNvSpPr/>
              <p:nvPr/>
            </p:nvSpPr>
            <p:spPr>
              <a:xfrm>
                <a:off x="9323412" y="5861945"/>
                <a:ext cx="71118" cy="79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D2E07237-9B1A-F3E0-B8FE-8687278819B6}"/>
                  </a:ext>
                </a:extLst>
              </p:cNvPr>
              <p:cNvSpPr/>
              <p:nvPr/>
            </p:nvSpPr>
            <p:spPr>
              <a:xfrm>
                <a:off x="8861723" y="6086789"/>
                <a:ext cx="71118" cy="79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4" name="椭圆 23">
                <a:extLst>
                  <a:ext uri="{FF2B5EF4-FFF2-40B4-BE49-F238E27FC236}">
                    <a16:creationId xmlns:a16="http://schemas.microsoft.com/office/drawing/2014/main" id="{A098BE65-BA0A-7A6B-655E-59BED1B7FF5F}"/>
                  </a:ext>
                </a:extLst>
              </p:cNvPr>
              <p:cNvSpPr/>
              <p:nvPr/>
            </p:nvSpPr>
            <p:spPr>
              <a:xfrm>
                <a:off x="9095619" y="6086789"/>
                <a:ext cx="71118" cy="79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4F100331-0E44-F69B-5FCB-A8A3240CA86F}"/>
                  </a:ext>
                </a:extLst>
              </p:cNvPr>
              <p:cNvSpPr/>
              <p:nvPr/>
            </p:nvSpPr>
            <p:spPr>
              <a:xfrm>
                <a:off x="9327646" y="6087658"/>
                <a:ext cx="71118" cy="79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CA4EDE24-65EA-560E-C35D-6DA70AEAB863}"/>
                </a:ext>
              </a:extLst>
            </p:cNvPr>
            <p:cNvSpPr/>
            <p:nvPr/>
          </p:nvSpPr>
          <p:spPr>
            <a:xfrm>
              <a:off x="7584103" y="1304500"/>
              <a:ext cx="263526" cy="2635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50" name="直接箭头连接符 49">
              <a:extLst>
                <a:ext uri="{FF2B5EF4-FFF2-40B4-BE49-F238E27FC236}">
                  <a16:creationId xmlns:a16="http://schemas.microsoft.com/office/drawing/2014/main" id="{F49AAE5A-E36B-438A-172E-6A857849884C}"/>
                </a:ext>
              </a:extLst>
            </p:cNvPr>
            <p:cNvCxnSpPr>
              <a:cxnSpLocks/>
              <a:stCxn id="47" idx="4"/>
            </p:cNvCxnSpPr>
            <p:nvPr/>
          </p:nvCxnSpPr>
          <p:spPr>
            <a:xfrm flipH="1">
              <a:off x="7345807" y="1568026"/>
              <a:ext cx="370059" cy="2730924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195DCA08-A467-39C9-6ED0-64771686A52A}"/>
              </a:ext>
            </a:extLst>
          </p:cNvPr>
          <p:cNvGrpSpPr/>
          <p:nvPr/>
        </p:nvGrpSpPr>
        <p:grpSpPr>
          <a:xfrm>
            <a:off x="7778025" y="1524203"/>
            <a:ext cx="3162400" cy="3400295"/>
            <a:chOff x="7778025" y="1524203"/>
            <a:chExt cx="3162400" cy="3400295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801C4B7E-24E1-4509-75EE-375ECCA8D87A}"/>
                </a:ext>
              </a:extLst>
            </p:cNvPr>
            <p:cNvGrpSpPr/>
            <p:nvPr/>
          </p:nvGrpSpPr>
          <p:grpSpPr>
            <a:xfrm>
              <a:off x="10232830" y="4472926"/>
              <a:ext cx="707595" cy="451572"/>
              <a:chOff x="9906908" y="5823443"/>
              <a:chExt cx="707595" cy="451572"/>
            </a:xfrm>
          </p:grpSpPr>
          <p:grpSp>
            <p:nvGrpSpPr>
              <p:cNvPr id="33" name="组合 32">
                <a:extLst>
                  <a:ext uri="{FF2B5EF4-FFF2-40B4-BE49-F238E27FC236}">
                    <a16:creationId xmlns:a16="http://schemas.microsoft.com/office/drawing/2014/main" id="{E1ACCE7D-1E84-4748-8DC8-5D3E60BF6DFC}"/>
                  </a:ext>
                </a:extLst>
              </p:cNvPr>
              <p:cNvGrpSpPr/>
              <p:nvPr/>
            </p:nvGrpSpPr>
            <p:grpSpPr>
              <a:xfrm>
                <a:off x="9906908" y="5823443"/>
                <a:ext cx="707595" cy="451572"/>
                <a:chOff x="6575935" y="5829298"/>
                <a:chExt cx="484245" cy="309035"/>
              </a:xfrm>
            </p:grpSpPr>
            <p:sp>
              <p:nvSpPr>
                <p:cNvPr id="41" name="矩形 40">
                  <a:extLst>
                    <a:ext uri="{FF2B5EF4-FFF2-40B4-BE49-F238E27FC236}">
                      <a16:creationId xmlns:a16="http://schemas.microsoft.com/office/drawing/2014/main" id="{2CD8CF98-2856-59A9-3A9F-B10567606A99}"/>
                    </a:ext>
                  </a:extLst>
                </p:cNvPr>
                <p:cNvSpPr/>
                <p:nvPr/>
              </p:nvSpPr>
              <p:spPr>
                <a:xfrm>
                  <a:off x="6575935" y="5829300"/>
                  <a:ext cx="161415" cy="154517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DFC18AFC-BB85-E146-1E0F-5A3BCC2260E9}"/>
                    </a:ext>
                  </a:extLst>
                </p:cNvPr>
                <p:cNvSpPr/>
                <p:nvPr/>
              </p:nvSpPr>
              <p:spPr>
                <a:xfrm>
                  <a:off x="6737350" y="5829299"/>
                  <a:ext cx="161415" cy="154517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3" name="矩形 42">
                  <a:extLst>
                    <a:ext uri="{FF2B5EF4-FFF2-40B4-BE49-F238E27FC236}">
                      <a16:creationId xmlns:a16="http://schemas.microsoft.com/office/drawing/2014/main" id="{335560E1-CEC2-5B7D-5687-D8B488FCF632}"/>
                    </a:ext>
                  </a:extLst>
                </p:cNvPr>
                <p:cNvSpPr/>
                <p:nvPr/>
              </p:nvSpPr>
              <p:spPr>
                <a:xfrm>
                  <a:off x="6898765" y="5829298"/>
                  <a:ext cx="161415" cy="154517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32AB1834-6636-D302-A8B7-F5AE778714ED}"/>
                    </a:ext>
                  </a:extLst>
                </p:cNvPr>
                <p:cNvSpPr/>
                <p:nvPr/>
              </p:nvSpPr>
              <p:spPr>
                <a:xfrm>
                  <a:off x="6575935" y="5983816"/>
                  <a:ext cx="161415" cy="154517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993AAA9C-F606-AA64-F5CA-56CB8EB369C9}"/>
                    </a:ext>
                  </a:extLst>
                </p:cNvPr>
                <p:cNvSpPr/>
                <p:nvPr/>
              </p:nvSpPr>
              <p:spPr>
                <a:xfrm>
                  <a:off x="6737350" y="5983815"/>
                  <a:ext cx="161415" cy="154517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67EA7FDC-9821-3DEF-E350-47267ED3EF9E}"/>
                    </a:ext>
                  </a:extLst>
                </p:cNvPr>
                <p:cNvSpPr/>
                <p:nvPr/>
              </p:nvSpPr>
              <p:spPr>
                <a:xfrm>
                  <a:off x="6898765" y="5983814"/>
                  <a:ext cx="161415" cy="154517"/>
                </a:xfrm>
                <a:prstGeom prst="rect">
                  <a:avLst/>
                </a:prstGeom>
                <a:noFill/>
                <a:ln w="28575">
                  <a:solidFill>
                    <a:schemeClr val="accent1"/>
                  </a:solidFill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zh-CN" altLang="en-US" b="1" i="0" cap="none" spc="0" dirty="0">
                    <a:ln>
                      <a:noFill/>
                    </a:ln>
                    <a:solidFill>
                      <a:schemeClr val="bg2"/>
                    </a:solidFill>
                    <a:effectLst/>
                    <a:latin typeface="Arial Narrow" panose="020B0604020202020204" pitchFamily="34" charset="0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6CF4128F-B1B7-7E6F-8FC8-2DAD35CDA469}"/>
                  </a:ext>
                </a:extLst>
              </p:cNvPr>
              <p:cNvSpPr/>
              <p:nvPr/>
            </p:nvSpPr>
            <p:spPr>
              <a:xfrm>
                <a:off x="9939430" y="5852547"/>
                <a:ext cx="71118" cy="79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5" name="椭圆 34">
                <a:extLst>
                  <a:ext uri="{FF2B5EF4-FFF2-40B4-BE49-F238E27FC236}">
                    <a16:creationId xmlns:a16="http://schemas.microsoft.com/office/drawing/2014/main" id="{50412395-E8C8-E87C-AA25-D6DCA701EA70}"/>
                  </a:ext>
                </a:extLst>
              </p:cNvPr>
              <p:cNvSpPr/>
              <p:nvPr/>
            </p:nvSpPr>
            <p:spPr>
              <a:xfrm>
                <a:off x="10173326" y="5852547"/>
                <a:ext cx="71118" cy="79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6" name="椭圆 35">
                <a:extLst>
                  <a:ext uri="{FF2B5EF4-FFF2-40B4-BE49-F238E27FC236}">
                    <a16:creationId xmlns:a16="http://schemas.microsoft.com/office/drawing/2014/main" id="{EDB5645E-16B4-A745-582D-7FFDB3E378BF}"/>
                  </a:ext>
                </a:extLst>
              </p:cNvPr>
              <p:cNvSpPr/>
              <p:nvPr/>
            </p:nvSpPr>
            <p:spPr>
              <a:xfrm>
                <a:off x="10403236" y="5853416"/>
                <a:ext cx="71118" cy="79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7" name="椭圆 36">
                <a:extLst>
                  <a:ext uri="{FF2B5EF4-FFF2-40B4-BE49-F238E27FC236}">
                    <a16:creationId xmlns:a16="http://schemas.microsoft.com/office/drawing/2014/main" id="{D0F0E953-9190-FC80-BD84-672F772FA40F}"/>
                  </a:ext>
                </a:extLst>
              </p:cNvPr>
              <p:cNvSpPr/>
              <p:nvPr/>
            </p:nvSpPr>
            <p:spPr>
              <a:xfrm>
                <a:off x="9941547" y="6078260"/>
                <a:ext cx="71118" cy="79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8" name="椭圆 37">
                <a:extLst>
                  <a:ext uri="{FF2B5EF4-FFF2-40B4-BE49-F238E27FC236}">
                    <a16:creationId xmlns:a16="http://schemas.microsoft.com/office/drawing/2014/main" id="{5C0E6D92-158F-CF9A-4237-4AA01B2CC2EF}"/>
                  </a:ext>
                </a:extLst>
              </p:cNvPr>
              <p:cNvSpPr/>
              <p:nvPr/>
            </p:nvSpPr>
            <p:spPr>
              <a:xfrm>
                <a:off x="10175443" y="6078260"/>
                <a:ext cx="71118" cy="79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39" name="椭圆 38">
                <a:extLst>
                  <a:ext uri="{FF2B5EF4-FFF2-40B4-BE49-F238E27FC236}">
                    <a16:creationId xmlns:a16="http://schemas.microsoft.com/office/drawing/2014/main" id="{EA86FE6C-2A6C-1A8D-BB52-D7D1683AC347}"/>
                  </a:ext>
                </a:extLst>
              </p:cNvPr>
              <p:cNvSpPr/>
              <p:nvPr/>
            </p:nvSpPr>
            <p:spPr>
              <a:xfrm>
                <a:off x="10407470" y="6079129"/>
                <a:ext cx="71118" cy="79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  <p:sp>
            <p:nvSpPr>
              <p:cNvPr id="40" name="椭圆 39">
                <a:extLst>
                  <a:ext uri="{FF2B5EF4-FFF2-40B4-BE49-F238E27FC236}">
                    <a16:creationId xmlns:a16="http://schemas.microsoft.com/office/drawing/2014/main" id="{706EACEA-0F2F-F53B-D627-675A024292C4}"/>
                  </a:ext>
                </a:extLst>
              </p:cNvPr>
              <p:cNvSpPr/>
              <p:nvPr/>
            </p:nvSpPr>
            <p:spPr>
              <a:xfrm>
                <a:off x="10035111" y="5852547"/>
                <a:ext cx="71118" cy="79024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b="1" i="0" cap="none" spc="0" dirty="0">
                  <a:ln>
                    <a:noFill/>
                  </a:ln>
                  <a:solidFill>
                    <a:schemeClr val="bg2"/>
                  </a:solidFill>
                  <a:effectLst/>
                  <a:latin typeface="Arial Narrow" panose="020B0604020202020204" pitchFamily="34" charset="0"/>
                  <a:cs typeface="Arial Narrow" panose="020B0604020202020204" pitchFamily="34" charset="0"/>
                </a:endParaRPr>
              </a:p>
            </p:txBody>
          </p:sp>
        </p:grp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0BABEC42-1982-5512-2556-9D3E039A006E}"/>
                </a:ext>
              </a:extLst>
            </p:cNvPr>
            <p:cNvSpPr/>
            <p:nvPr/>
          </p:nvSpPr>
          <p:spPr>
            <a:xfrm>
              <a:off x="7778025" y="1524203"/>
              <a:ext cx="263526" cy="263526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BDC3A7F3-C321-2D77-34F5-C2392B4AC575}"/>
                </a:ext>
              </a:extLst>
            </p:cNvPr>
            <p:cNvCxnSpPr>
              <a:cxnSpLocks/>
              <a:stCxn id="48" idx="6"/>
            </p:cNvCxnSpPr>
            <p:nvPr/>
          </p:nvCxnSpPr>
          <p:spPr>
            <a:xfrm>
              <a:off x="8041551" y="1655966"/>
              <a:ext cx="2493256" cy="2670450"/>
            </a:xfrm>
            <a:prstGeom prst="straightConnector1">
              <a:avLst/>
            </a:prstGeom>
            <a:ln>
              <a:prstDash val="lg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608EA161-4E15-0246-39E6-12433EAA058D}"/>
              </a:ext>
            </a:extLst>
          </p:cNvPr>
          <p:cNvSpPr/>
          <p:nvPr/>
        </p:nvSpPr>
        <p:spPr>
          <a:xfrm>
            <a:off x="7689435" y="3647440"/>
            <a:ext cx="106915" cy="147320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810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19E2D-C85E-F140-28B6-D39606DF5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19D791-2B56-3138-48BF-59C0034FD007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168638"/>
                </a:solidFill>
                <a:latin typeface="Calibri"/>
              </a:rPr>
              <a:t>Next Plan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37ECEC-D101-9422-52A1-355C58803F2C}"/>
              </a:ext>
            </a:extLst>
          </p:cNvPr>
          <p:cNvSpPr txBox="1">
            <a:spLocks/>
          </p:cNvSpPr>
          <p:nvPr/>
        </p:nvSpPr>
        <p:spPr>
          <a:xfrm>
            <a:off x="316501" y="837414"/>
            <a:ext cx="5497158" cy="5410986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Model L2 Memory (SPM)</a:t>
            </a:r>
          </a:p>
          <a:p>
            <a:pPr marL="304795" marR="0" lvl="0" indent="-304795" algn="l" defTabSz="761976" rtl="0" eaLnBrk="1" fontAlgn="auto" latinLnBrk="0" hangingPunct="1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Tx/>
              <a:buSzPct val="90000"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2400" dirty="0"/>
              <a:t>Benchmark </a:t>
            </a:r>
            <a:r>
              <a:rPr lang="en-US" altLang="zh-CN" sz="2400" dirty="0" err="1"/>
              <a:t>iDMA</a:t>
            </a:r>
            <a:r>
              <a:rPr lang="en-US" altLang="zh-CN" sz="2400" dirty="0"/>
              <a:t> + RedMule running LLM’s GEMM 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A03BBCC-AF5F-3D3A-D2D5-F02CA4A42B53}"/>
              </a:ext>
            </a:extLst>
          </p:cNvPr>
          <p:cNvGrpSpPr/>
          <p:nvPr/>
        </p:nvGrpSpPr>
        <p:grpSpPr>
          <a:xfrm>
            <a:off x="6960787" y="1589620"/>
            <a:ext cx="5144714" cy="4049179"/>
            <a:chOff x="6814997" y="520147"/>
            <a:chExt cx="3844447" cy="3025796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611A70CE-DAF3-8B81-1B3F-4E7A7E21CE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14997" y="520147"/>
              <a:ext cx="3844447" cy="3025796"/>
            </a:xfrm>
            <a:prstGeom prst="rect">
              <a:avLst/>
            </a:prstGeom>
          </p:spPr>
        </p:pic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1C1E7226-2CB6-5911-DA83-90F1CCB12C9B}"/>
                </a:ext>
              </a:extLst>
            </p:cNvPr>
            <p:cNvSpPr/>
            <p:nvPr/>
          </p:nvSpPr>
          <p:spPr>
            <a:xfrm>
              <a:off x="7485291" y="539060"/>
              <a:ext cx="1064683" cy="893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D988BE2-CB22-3410-2C91-9A593934FA57}"/>
                </a:ext>
              </a:extLst>
            </p:cNvPr>
            <p:cNvSpPr/>
            <p:nvPr/>
          </p:nvSpPr>
          <p:spPr>
            <a:xfrm>
              <a:off x="8549974" y="539060"/>
              <a:ext cx="1054735" cy="893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95736A41-1B92-D962-1660-84C977C96B1C}"/>
                </a:ext>
              </a:extLst>
            </p:cNvPr>
            <p:cNvSpPr/>
            <p:nvPr/>
          </p:nvSpPr>
          <p:spPr>
            <a:xfrm>
              <a:off x="9604709" y="539060"/>
              <a:ext cx="1054735" cy="893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E7DE0A4-D925-C9FA-121A-628425A06EF3}"/>
                </a:ext>
              </a:extLst>
            </p:cNvPr>
            <p:cNvSpPr/>
            <p:nvPr/>
          </p:nvSpPr>
          <p:spPr>
            <a:xfrm>
              <a:off x="7485291" y="2317059"/>
              <a:ext cx="1064683" cy="893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3D920388-12BD-7395-1737-B7CC9A1CA39A}"/>
                </a:ext>
              </a:extLst>
            </p:cNvPr>
            <p:cNvSpPr/>
            <p:nvPr/>
          </p:nvSpPr>
          <p:spPr>
            <a:xfrm>
              <a:off x="8549974" y="2317059"/>
              <a:ext cx="1054735" cy="893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E830B9F9-84AC-4AE2-ED9F-4DB9B7234421}"/>
                </a:ext>
              </a:extLst>
            </p:cNvPr>
            <p:cNvSpPr/>
            <p:nvPr/>
          </p:nvSpPr>
          <p:spPr>
            <a:xfrm>
              <a:off x="9604709" y="2317059"/>
              <a:ext cx="1054735" cy="8932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E0462AB3-EED9-6E97-E03F-E22B0E6502B7}"/>
                </a:ext>
              </a:extLst>
            </p:cNvPr>
            <p:cNvCxnSpPr>
              <a:cxnSpLocks/>
            </p:cNvCxnSpPr>
            <p:nvPr/>
          </p:nvCxnSpPr>
          <p:spPr>
            <a:xfrm>
              <a:off x="8020807" y="1358211"/>
              <a:ext cx="0" cy="234949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97B4C162-A12D-24B3-4844-C0FB461EB2BF}"/>
                </a:ext>
              </a:extLst>
            </p:cNvPr>
            <p:cNvCxnSpPr>
              <a:cxnSpLocks/>
            </p:cNvCxnSpPr>
            <p:nvPr/>
          </p:nvCxnSpPr>
          <p:spPr>
            <a:xfrm>
              <a:off x="9079140" y="1353978"/>
              <a:ext cx="0" cy="234949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97136A75-AA97-D25D-8AE3-973674016E69}"/>
                </a:ext>
              </a:extLst>
            </p:cNvPr>
            <p:cNvCxnSpPr>
              <a:cxnSpLocks/>
            </p:cNvCxnSpPr>
            <p:nvPr/>
          </p:nvCxnSpPr>
          <p:spPr>
            <a:xfrm>
              <a:off x="10137473" y="1349745"/>
              <a:ext cx="0" cy="234949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308EEC3C-7772-DE26-BA12-A04D45A9C1D7}"/>
                </a:ext>
              </a:extLst>
            </p:cNvPr>
            <p:cNvCxnSpPr>
              <a:cxnSpLocks/>
            </p:cNvCxnSpPr>
            <p:nvPr/>
          </p:nvCxnSpPr>
          <p:spPr>
            <a:xfrm>
              <a:off x="8015727" y="2203817"/>
              <a:ext cx="0" cy="234949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4E3B7338-2086-DC6B-0E8D-0C5756B8497F}"/>
                </a:ext>
              </a:extLst>
            </p:cNvPr>
            <p:cNvCxnSpPr>
              <a:cxnSpLocks/>
            </p:cNvCxnSpPr>
            <p:nvPr/>
          </p:nvCxnSpPr>
          <p:spPr>
            <a:xfrm>
              <a:off x="9074060" y="2199584"/>
              <a:ext cx="0" cy="234949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7947315-AE38-B3E0-F370-49C162BA6E96}"/>
                </a:ext>
              </a:extLst>
            </p:cNvPr>
            <p:cNvCxnSpPr>
              <a:cxnSpLocks/>
            </p:cNvCxnSpPr>
            <p:nvPr/>
          </p:nvCxnSpPr>
          <p:spPr>
            <a:xfrm>
              <a:off x="10132393" y="2195351"/>
              <a:ext cx="0" cy="234949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箭头连接符 17">
              <a:extLst>
                <a:ext uri="{FF2B5EF4-FFF2-40B4-BE49-F238E27FC236}">
                  <a16:creationId xmlns:a16="http://schemas.microsoft.com/office/drawing/2014/main" id="{9E6F91F9-7F4B-E278-9769-FC60CC328C0E}"/>
                </a:ext>
              </a:extLst>
            </p:cNvPr>
            <p:cNvCxnSpPr>
              <a:cxnSpLocks/>
            </p:cNvCxnSpPr>
            <p:nvPr/>
          </p:nvCxnSpPr>
          <p:spPr>
            <a:xfrm>
              <a:off x="7809141" y="1125379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802ADA5-B47F-ECA1-3104-639926D2CB9C}"/>
                </a:ext>
              </a:extLst>
            </p:cNvPr>
            <p:cNvCxnSpPr>
              <a:cxnSpLocks/>
            </p:cNvCxnSpPr>
            <p:nvPr/>
          </p:nvCxnSpPr>
          <p:spPr>
            <a:xfrm>
              <a:off x="8046208" y="1123262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DCF974EC-5B0F-CE09-3543-CEC142F5F2F7}"/>
                </a:ext>
              </a:extLst>
            </p:cNvPr>
            <p:cNvCxnSpPr>
              <a:cxnSpLocks/>
            </p:cNvCxnSpPr>
            <p:nvPr/>
          </p:nvCxnSpPr>
          <p:spPr>
            <a:xfrm>
              <a:off x="7809141" y="672412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E84B67BB-9FF0-DC72-DEA3-AEAC3AF9DE45}"/>
                </a:ext>
              </a:extLst>
            </p:cNvPr>
            <p:cNvCxnSpPr>
              <a:cxnSpLocks/>
            </p:cNvCxnSpPr>
            <p:nvPr/>
          </p:nvCxnSpPr>
          <p:spPr>
            <a:xfrm>
              <a:off x="8046208" y="670295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9C16CFCA-9642-12A4-9BC9-F7270FDC7E54}"/>
                </a:ext>
              </a:extLst>
            </p:cNvPr>
            <p:cNvCxnSpPr>
              <a:cxnSpLocks/>
            </p:cNvCxnSpPr>
            <p:nvPr/>
          </p:nvCxnSpPr>
          <p:spPr>
            <a:xfrm>
              <a:off x="8871708" y="1125379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49AADD64-3B55-14C6-002E-36422B3367DF}"/>
                </a:ext>
              </a:extLst>
            </p:cNvPr>
            <p:cNvCxnSpPr>
              <a:cxnSpLocks/>
            </p:cNvCxnSpPr>
            <p:nvPr/>
          </p:nvCxnSpPr>
          <p:spPr>
            <a:xfrm>
              <a:off x="9108775" y="1123262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88C277FE-E690-BDD9-612B-2E56FCB9C560}"/>
                </a:ext>
              </a:extLst>
            </p:cNvPr>
            <p:cNvCxnSpPr>
              <a:cxnSpLocks/>
            </p:cNvCxnSpPr>
            <p:nvPr/>
          </p:nvCxnSpPr>
          <p:spPr>
            <a:xfrm>
              <a:off x="8871708" y="672412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ED1376C2-F458-F114-F8E8-FEC92279313C}"/>
                </a:ext>
              </a:extLst>
            </p:cNvPr>
            <p:cNvCxnSpPr>
              <a:cxnSpLocks/>
            </p:cNvCxnSpPr>
            <p:nvPr/>
          </p:nvCxnSpPr>
          <p:spPr>
            <a:xfrm>
              <a:off x="9108775" y="670295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A72216A6-AA8F-5323-455D-EE79854F7EAB}"/>
                </a:ext>
              </a:extLst>
            </p:cNvPr>
            <p:cNvCxnSpPr>
              <a:cxnSpLocks/>
            </p:cNvCxnSpPr>
            <p:nvPr/>
          </p:nvCxnSpPr>
          <p:spPr>
            <a:xfrm>
              <a:off x="9925808" y="1112681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B141AC7-C4A2-1034-315A-B5DD7C1D4130}"/>
                </a:ext>
              </a:extLst>
            </p:cNvPr>
            <p:cNvCxnSpPr>
              <a:cxnSpLocks/>
            </p:cNvCxnSpPr>
            <p:nvPr/>
          </p:nvCxnSpPr>
          <p:spPr>
            <a:xfrm>
              <a:off x="10162875" y="1110564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3716633F-9BD8-D87A-CE27-1520F34E86BA}"/>
                </a:ext>
              </a:extLst>
            </p:cNvPr>
            <p:cNvCxnSpPr>
              <a:cxnSpLocks/>
            </p:cNvCxnSpPr>
            <p:nvPr/>
          </p:nvCxnSpPr>
          <p:spPr>
            <a:xfrm>
              <a:off x="9925808" y="659714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8D6D12D-9A1C-2D74-3C0F-AC0AAE517033}"/>
                </a:ext>
              </a:extLst>
            </p:cNvPr>
            <p:cNvCxnSpPr>
              <a:cxnSpLocks/>
            </p:cNvCxnSpPr>
            <p:nvPr/>
          </p:nvCxnSpPr>
          <p:spPr>
            <a:xfrm>
              <a:off x="10162875" y="657597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820C151B-B2EA-5C88-F852-08B954F24F05}"/>
                </a:ext>
              </a:extLst>
            </p:cNvPr>
            <p:cNvCxnSpPr>
              <a:cxnSpLocks/>
            </p:cNvCxnSpPr>
            <p:nvPr/>
          </p:nvCxnSpPr>
          <p:spPr>
            <a:xfrm>
              <a:off x="7802155" y="3091229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33257132-22E8-0259-D82F-C22D1887846A}"/>
                </a:ext>
              </a:extLst>
            </p:cNvPr>
            <p:cNvCxnSpPr>
              <a:cxnSpLocks/>
            </p:cNvCxnSpPr>
            <p:nvPr/>
          </p:nvCxnSpPr>
          <p:spPr>
            <a:xfrm>
              <a:off x="8039222" y="3089112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9DA69FA8-FC5F-FC37-64FD-06D93F7184DC}"/>
                </a:ext>
              </a:extLst>
            </p:cNvPr>
            <p:cNvCxnSpPr>
              <a:cxnSpLocks/>
            </p:cNvCxnSpPr>
            <p:nvPr/>
          </p:nvCxnSpPr>
          <p:spPr>
            <a:xfrm>
              <a:off x="7802155" y="2638262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C22104C4-47F6-A275-7D5F-73BBEACE4B48}"/>
                </a:ext>
              </a:extLst>
            </p:cNvPr>
            <p:cNvCxnSpPr>
              <a:cxnSpLocks/>
            </p:cNvCxnSpPr>
            <p:nvPr/>
          </p:nvCxnSpPr>
          <p:spPr>
            <a:xfrm>
              <a:off x="8039222" y="2636145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7379EFD3-A259-8E5C-984A-6B3AF6E07827}"/>
                </a:ext>
              </a:extLst>
            </p:cNvPr>
            <p:cNvCxnSpPr>
              <a:cxnSpLocks/>
            </p:cNvCxnSpPr>
            <p:nvPr/>
          </p:nvCxnSpPr>
          <p:spPr>
            <a:xfrm>
              <a:off x="8864722" y="3091229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06C4272D-59B7-869E-AE8C-2F3CC4F673BC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89" y="3089112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>
              <a:extLst>
                <a:ext uri="{FF2B5EF4-FFF2-40B4-BE49-F238E27FC236}">
                  <a16:creationId xmlns:a16="http://schemas.microsoft.com/office/drawing/2014/main" id="{9928EA2C-B61E-A503-E95B-7BFB354D855A}"/>
                </a:ext>
              </a:extLst>
            </p:cNvPr>
            <p:cNvCxnSpPr>
              <a:cxnSpLocks/>
            </p:cNvCxnSpPr>
            <p:nvPr/>
          </p:nvCxnSpPr>
          <p:spPr>
            <a:xfrm>
              <a:off x="8864722" y="2638262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80BB725B-5AA9-7411-4DAA-A1958428D59E}"/>
                </a:ext>
              </a:extLst>
            </p:cNvPr>
            <p:cNvCxnSpPr>
              <a:cxnSpLocks/>
            </p:cNvCxnSpPr>
            <p:nvPr/>
          </p:nvCxnSpPr>
          <p:spPr>
            <a:xfrm>
              <a:off x="9101789" y="2636145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0404142A-1A29-E2CA-7203-B172539E85C9}"/>
                </a:ext>
              </a:extLst>
            </p:cNvPr>
            <p:cNvCxnSpPr>
              <a:cxnSpLocks/>
            </p:cNvCxnSpPr>
            <p:nvPr/>
          </p:nvCxnSpPr>
          <p:spPr>
            <a:xfrm>
              <a:off x="9918822" y="3078531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1FC311A7-65EE-4A99-E57D-53F7D9DAD15B}"/>
                </a:ext>
              </a:extLst>
            </p:cNvPr>
            <p:cNvCxnSpPr>
              <a:cxnSpLocks/>
            </p:cNvCxnSpPr>
            <p:nvPr/>
          </p:nvCxnSpPr>
          <p:spPr>
            <a:xfrm>
              <a:off x="10155889" y="3076414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>
              <a:extLst>
                <a:ext uri="{FF2B5EF4-FFF2-40B4-BE49-F238E27FC236}">
                  <a16:creationId xmlns:a16="http://schemas.microsoft.com/office/drawing/2014/main" id="{5DF48E77-32FE-E7FF-BDAB-4E2AE0181528}"/>
                </a:ext>
              </a:extLst>
            </p:cNvPr>
            <p:cNvCxnSpPr>
              <a:cxnSpLocks/>
            </p:cNvCxnSpPr>
            <p:nvPr/>
          </p:nvCxnSpPr>
          <p:spPr>
            <a:xfrm>
              <a:off x="9918822" y="2625564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5466ECE-34AE-9426-7CA8-D7649476C399}"/>
                </a:ext>
              </a:extLst>
            </p:cNvPr>
            <p:cNvCxnSpPr>
              <a:cxnSpLocks/>
            </p:cNvCxnSpPr>
            <p:nvPr/>
          </p:nvCxnSpPr>
          <p:spPr>
            <a:xfrm>
              <a:off x="10155889" y="2623447"/>
              <a:ext cx="190500" cy="0"/>
            </a:xfrm>
            <a:prstGeom prst="straightConnector1">
              <a:avLst/>
            </a:prstGeom>
            <a:ln w="12700">
              <a:solidFill>
                <a:schemeClr val="accent6">
                  <a:lumMod val="20000"/>
                  <a:lumOff val="80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34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ce6a57a271_0_0"/>
          <p:cNvSpPr txBox="1"/>
          <p:nvPr/>
        </p:nvSpPr>
        <p:spPr>
          <a:xfrm>
            <a:off x="299070" y="170391"/>
            <a:ext cx="116388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638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iDMA updates</a:t>
            </a:r>
            <a:endParaRPr sz="3600" b="0" i="0" u="none" strike="noStrike" cap="none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g2ce6a57a271_0_0"/>
          <p:cNvSpPr txBox="1"/>
          <p:nvPr/>
        </p:nvSpPr>
        <p:spPr>
          <a:xfrm>
            <a:off x="316499" y="837425"/>
            <a:ext cx="9229500" cy="56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304794" marR="0" lvl="0" indent="-3200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 publications completed followed by a week of holidays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94" marR="0" lvl="0" indent="-3200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Tapeout ongoing (mid May)</a:t>
            </a:r>
            <a:b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94" marR="0" lvl="0" indent="-3200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iDMA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Newest version integrated in Occamy RTL and GVSoC model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progress: evaluating transposition engine in Occamy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Verilator testbench soon ready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cdde3ee44d_0_0"/>
          <p:cNvSpPr txBox="1">
            <a:spLocks noGrp="1"/>
          </p:cNvSpPr>
          <p:nvPr>
            <p:ph type="title"/>
          </p:nvPr>
        </p:nvSpPr>
        <p:spPr>
          <a:xfrm>
            <a:off x="381484" y="1723799"/>
            <a:ext cx="109572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/>
              <a:t>SoftHier Progress Update</a:t>
            </a:r>
            <a:endParaRPr/>
          </a:p>
        </p:txBody>
      </p:sp>
      <p:sp>
        <p:nvSpPr>
          <p:cNvPr id="394" name="Google Shape;394;g2cdde3ee44d_0_0"/>
          <p:cNvSpPr txBox="1">
            <a:spLocks noGrp="1"/>
          </p:cNvSpPr>
          <p:nvPr>
            <p:ph type="body" idx="2"/>
          </p:nvPr>
        </p:nvSpPr>
        <p:spPr>
          <a:xfrm>
            <a:off x="381487" y="3441349"/>
            <a:ext cx="6095700" cy="7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/>
              <a:t>Luca Colagrande</a:t>
            </a:r>
            <a:r>
              <a:rPr lang="en-US"/>
              <a:t>	 </a:t>
            </a:r>
            <a:r>
              <a:rPr lang="en-US">
                <a:solidFill>
                  <a:schemeClr val="dk1"/>
                </a:solidFill>
              </a:rPr>
              <a:t>colluca@iis.ee.ethz.ch</a:t>
            </a:r>
            <a:br>
              <a:rPr lang="en-US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cdde3ee44d_0_5"/>
          <p:cNvSpPr txBox="1"/>
          <p:nvPr/>
        </p:nvSpPr>
        <p:spPr>
          <a:xfrm>
            <a:off x="299070" y="170391"/>
            <a:ext cx="11638800" cy="62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638"/>
              </a:buClr>
              <a:buSzPts val="3600"/>
              <a:buFont typeface="Calibri"/>
              <a:buNone/>
            </a:pPr>
            <a:r>
              <a:rPr lang="en-US" sz="3600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Snitch runtime updates</a:t>
            </a:r>
            <a:endParaRPr sz="3600" b="0" i="0" u="none" strike="noStrike" cap="none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g2cdde3ee44d_0_5"/>
          <p:cNvSpPr txBox="1"/>
          <p:nvPr/>
        </p:nvSpPr>
        <p:spPr>
          <a:xfrm>
            <a:off x="316499" y="837425"/>
            <a:ext cx="9229500" cy="56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304794" marR="0" lvl="0" indent="-3200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Busy full time on a paper: “Transformers on Snitch/Occamy”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04794" marR="0" lvl="0" indent="-320034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for SoftHier: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Insights on latency breakdown of transformers in Occamy and relevant matrix sizes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Snitch runtime developments: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Added bounds check on dynamic L1 heap allocations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Germain’s PR 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#126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Creates a GVSoC-specific Snitch runtime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Required to have a dedicated </a:t>
            </a:r>
            <a:r>
              <a:rPr lang="en-US" sz="22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putchar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implementation for OpenOCD semi-hosting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E044F-16AB-EED8-9033-1FAC0CB06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788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lp_2022" id="{3CE89E8F-20E3-B94F-AB91-BF4B5F770EBF}" vid="{D455FB22-247C-394B-86F1-181C25098715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Sheets">
    <a:dk1>
      <a:srgbClr val="000000"/>
    </a:dk1>
    <a:lt1>
      <a:srgbClr val="FFFFFF"/>
    </a:lt1>
    <a:dk2>
      <a:srgbClr val="000000"/>
    </a:dk2>
    <a:lt2>
      <a:srgbClr val="FFFFFF"/>
    </a:lt2>
    <a:accent1>
      <a:srgbClr val="4285F4"/>
    </a:accent1>
    <a:accent2>
      <a:srgbClr val="EA4335"/>
    </a:accent2>
    <a:accent3>
      <a:srgbClr val="FBBC04"/>
    </a:accent3>
    <a:accent4>
      <a:srgbClr val="34A853"/>
    </a:accent4>
    <a:accent5>
      <a:srgbClr val="FF6D01"/>
    </a:accent5>
    <a:accent6>
      <a:srgbClr val="46BDC6"/>
    </a:accent6>
    <a:hlink>
      <a:srgbClr val="1155CC"/>
    </a:hlink>
    <a:folHlink>
      <a:srgbClr val="1155CC"/>
    </a:folHlink>
  </a:clrScheme>
  <a:fontScheme name="Sheets">
    <a:majorFont>
      <a:latin typeface="Arial"/>
      <a:ea typeface="Arial"/>
      <a:cs typeface="Arial"/>
    </a:majorFont>
    <a:minorFont>
      <a:latin typeface="Arial"/>
      <a:ea typeface="Arial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12201</TotalTime>
  <Words>505</Words>
  <Application>Microsoft Office PowerPoint</Application>
  <PresentationFormat>宽屏</PresentationFormat>
  <Paragraphs>82</Paragraphs>
  <Slides>9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等线</vt:lpstr>
      <vt:lpstr>等线 Light</vt:lpstr>
      <vt:lpstr>Arial</vt:lpstr>
      <vt:lpstr>Arial Narrow</vt:lpstr>
      <vt:lpstr>Calibri</vt:lpstr>
      <vt:lpstr>Calibri Light</vt:lpstr>
      <vt:lpstr>Consolas</vt:lpstr>
      <vt:lpstr>Office 主题​​</vt:lpstr>
      <vt:lpstr>PULP Code</vt:lpstr>
      <vt:lpstr>SoftHier Progress Update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SoftHier Progress Update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Chi Zhang</dc:creator>
  <cp:lastModifiedBy>Zhang  Chi</cp:lastModifiedBy>
  <cp:revision>101</cp:revision>
  <dcterms:created xsi:type="dcterms:W3CDTF">2023-03-05T10:39:52Z</dcterms:created>
  <dcterms:modified xsi:type="dcterms:W3CDTF">2024-04-22T08:36:46Z</dcterms:modified>
</cp:coreProperties>
</file>