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12"/>
  </p:notesMasterIdLst>
  <p:sldIdLst>
    <p:sldId id="256" r:id="rId4"/>
    <p:sldId id="257" r:id="rId5"/>
    <p:sldId id="425" r:id="rId6"/>
    <p:sldId id="434" r:id="rId7"/>
    <p:sldId id="426" r:id="rId8"/>
    <p:sldId id="435" r:id="rId9"/>
    <p:sldId id="433" r:id="rId10"/>
    <p:sldId id="432" r:id="rId11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65A6A1-EB45-4525-89A6-CB3BD430D531}">
          <p14:sldIdLst>
            <p14:sldId id="256"/>
            <p14:sldId id="257"/>
            <p14:sldId id="425"/>
            <p14:sldId id="434"/>
            <p14:sldId id="426"/>
            <p14:sldId id="435"/>
            <p14:sldId id="433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DCDCD"/>
    <a:srgbClr val="F4AA6C"/>
    <a:srgbClr val="F6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F3602-E09C-4FB3-88FD-0AF07CCC1424}">
  <a:tblStyle styleId="{90EF3602-E09C-4FB3-88FD-0AF07CCC1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5"/>
    <p:restoredTop sz="94635"/>
  </p:normalViewPr>
  <p:slideViewPr>
    <p:cSldViewPr snapToGrid="0">
      <p:cViewPr varScale="1">
        <p:scale>
          <a:sx n="201" d="100"/>
          <a:sy n="201" d="100"/>
        </p:scale>
        <p:origin x="11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ca6226cd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9ca6226cd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ca6226cd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39ca6226cd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>
          <a:extLst>
            <a:ext uri="{FF2B5EF4-FFF2-40B4-BE49-F238E27FC236}">
              <a16:creationId xmlns:a16="http://schemas.microsoft.com/office/drawing/2014/main" id="{13C06A10-2EB8-42CB-4BEE-28CF759C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db98cd77_1_26:notes">
            <a:extLst>
              <a:ext uri="{FF2B5EF4-FFF2-40B4-BE49-F238E27FC236}">
                <a16:creationId xmlns:a16="http://schemas.microsoft.com/office/drawing/2014/main" id="{571C8B4B-AD5B-5C02-7D27-E99314B0A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33adb98cd77_1_26:notes">
            <a:extLst>
              <a:ext uri="{FF2B5EF4-FFF2-40B4-BE49-F238E27FC236}">
                <a16:creationId xmlns:a16="http://schemas.microsoft.com/office/drawing/2014/main" id="{87E025FF-1F69-7A0E-20BA-0DDA30C4C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5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823465" y="163205"/>
            <a:ext cx="1581805" cy="342091"/>
            <a:chOff x="3645356" y="188193"/>
            <a:chExt cx="5677387" cy="122780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/>
          <p:nvPr/>
        </p:nvSpPr>
        <p:spPr>
          <a:xfrm>
            <a:off x="5653737" y="1653177"/>
            <a:ext cx="3490273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17" y="212211"/>
            <a:ext cx="1325875" cy="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86116" y="2336781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9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6114" y="1391112"/>
            <a:ext cx="8000670" cy="85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 rot="2700024">
            <a:off x="7461825" y="2614213"/>
            <a:ext cx="1213073" cy="1213073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2700024">
            <a:off x="7104894" y="2891492"/>
            <a:ext cx="646325" cy="662609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1348" y="2434954"/>
            <a:ext cx="1836547" cy="15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5899" y="4503916"/>
            <a:ext cx="260270" cy="22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A picture containing ax, vector graphics, tool&#10;&#10;Description automatically generated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2972" y="4258967"/>
            <a:ext cx="223066" cy="18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6373" y="4781048"/>
            <a:ext cx="256264" cy="17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49019" y="4480217"/>
            <a:ext cx="165735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7360145" y="4233920"/>
            <a:ext cx="1246228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6573889" y="4726513"/>
            <a:ext cx="203248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>
            <a:off x="286115" y="4412057"/>
            <a:ext cx="4538560" cy="5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 sz="110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86116" y="291366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</a:defRPr>
            </a:lvl1pPr>
            <a:lvl2pPr lvl="1">
              <a:buNone/>
              <a:defRPr sz="1300">
                <a:solidFill>
                  <a:schemeClr val="accent3"/>
                </a:solidFill>
              </a:defRPr>
            </a:lvl2pPr>
            <a:lvl3pPr lvl="2">
              <a:buNone/>
              <a:defRPr sz="1300">
                <a:solidFill>
                  <a:schemeClr val="accent3"/>
                </a:solidFill>
              </a:defRPr>
            </a:lvl3pPr>
            <a:lvl4pPr lvl="3">
              <a:buNone/>
              <a:defRPr sz="1300">
                <a:solidFill>
                  <a:schemeClr val="accent3"/>
                </a:solidFill>
              </a:defRPr>
            </a:lvl4pPr>
            <a:lvl5pPr lvl="4">
              <a:buNone/>
              <a:defRPr sz="1300">
                <a:solidFill>
                  <a:schemeClr val="accent3"/>
                </a:solidFill>
              </a:defRPr>
            </a:lvl5pPr>
            <a:lvl6pPr lvl="5">
              <a:buNone/>
              <a:defRPr sz="1300">
                <a:solidFill>
                  <a:schemeClr val="accent3"/>
                </a:solidFill>
              </a:defRPr>
            </a:lvl6pPr>
            <a:lvl7pPr lvl="6">
              <a:buNone/>
              <a:defRPr sz="1300">
                <a:solidFill>
                  <a:schemeClr val="accent3"/>
                </a:solidFill>
              </a:defRPr>
            </a:lvl7pPr>
            <a:lvl8pPr lvl="7">
              <a:buNone/>
              <a:defRPr sz="1300">
                <a:solidFill>
                  <a:schemeClr val="accent3"/>
                </a:solidFill>
              </a:defRPr>
            </a:lvl8pPr>
            <a:lvl9pPr lvl="8">
              <a:buNone/>
              <a:defRPr sz="13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by-side">
  <p:cSld name="Two-by-s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237713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lus two">
  <p:cSld name="One plus tw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8000670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237378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4237713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-Thick">
  <p:cSld name="Thin-Thic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94760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237378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ck-Thin">
  <p:cSld name="Thick-Thi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380666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y-side">
  <p:cSld name="3-by-s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454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959060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567357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box">
  <p:cSld name="4-box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763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241101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240763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4241101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ackground">
  <p:cSld name="Title 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ly">
  <p:cSld name="Backgroun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48938" y="3922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Background">
  <p:cSld name="No 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Body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244839" y="284195"/>
            <a:ext cx="8000672" cy="4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53" name="Google Shape;153;p27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55" name="Google Shape;155;p27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White">
  <p:cSld name="Empty White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Black">
  <p:cSld name="Empty Black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+ Q&amp;A">
  <p:cSld name="Thank you + Q&amp;A">
    <p:bg>
      <p:bgPr>
        <a:solidFill>
          <a:srgbClr val="B4B4B6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532192" y="1567205"/>
            <a:ext cx="2474929" cy="6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 i="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  <p:sp>
        <p:nvSpPr>
          <p:cNvPr id="174" name="Google Shape;174;p31"/>
          <p:cNvSpPr/>
          <p:nvPr/>
        </p:nvSpPr>
        <p:spPr>
          <a:xfrm>
            <a:off x="5152847" y="1180109"/>
            <a:ext cx="2574971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72575" tIns="72575" rIns="72575" bIns="72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545468" y="1591635"/>
            <a:ext cx="1160552" cy="61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>
                <a:solidFill>
                  <a:srgbClr val="B4B4B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1823463" y="163206"/>
            <a:ext cx="1581803" cy="342091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5653731" y="1653177"/>
            <a:ext cx="3490269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17" y="212211"/>
            <a:ext cx="1325873" cy="220982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6116" y="2336781"/>
            <a:ext cx="4571806" cy="285742"/>
          </a:xfrm>
        </p:spPr>
        <p:txBody>
          <a:bodyPr lIns="0" tIns="0" rIns="0" bIns="0" anchor="b"/>
          <a:lstStyle>
            <a:lvl1pPr marL="0" indent="0" algn="l">
              <a:buNone/>
              <a:defRPr sz="1905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342885" indent="0" algn="ctr">
              <a:buNone/>
              <a:defRPr sz="1500"/>
            </a:lvl2pPr>
            <a:lvl3pPr marL="685770" indent="0" algn="ctr">
              <a:buNone/>
              <a:defRPr sz="1350"/>
            </a:lvl3pPr>
            <a:lvl4pPr marL="1028655" indent="0" algn="ctr">
              <a:buNone/>
              <a:defRPr sz="1200"/>
            </a:lvl4pPr>
            <a:lvl5pPr marL="1371540" indent="0" algn="ctr">
              <a:buNone/>
              <a:defRPr sz="1200"/>
            </a:lvl5pPr>
            <a:lvl6pPr marL="1714425" indent="0" algn="ctr">
              <a:buNone/>
              <a:defRPr sz="1200"/>
            </a:lvl6pPr>
            <a:lvl7pPr marL="2057310" indent="0" algn="ctr">
              <a:buNone/>
              <a:defRPr sz="1200"/>
            </a:lvl7pPr>
            <a:lvl8pPr marL="2400195" indent="0" algn="ctr">
              <a:buNone/>
              <a:defRPr sz="1200"/>
            </a:lvl8pPr>
            <a:lvl9pPr marL="274308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86114" y="1391112"/>
            <a:ext cx="8000661" cy="857227"/>
          </a:xfrm>
        </p:spPr>
        <p:txBody>
          <a:bodyPr anchor="t"/>
          <a:lstStyle>
            <a:lvl1pPr>
              <a:defRPr sz="2857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7461812" y="2614218"/>
            <a:ext cx="1213082" cy="121306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7104883" y="2891495"/>
            <a:ext cx="646330" cy="662603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340" y="2434955"/>
            <a:ext cx="1836545" cy="157605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5890" y="4503916"/>
            <a:ext cx="260270" cy="223355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2963" y="4258967"/>
            <a:ext cx="223066" cy="18350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6364" y="4781048"/>
            <a:ext cx="256264" cy="177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6949011" y="4480217"/>
            <a:ext cx="1657353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7360137" y="4233920"/>
            <a:ext cx="12462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6573881" y="4726513"/>
            <a:ext cx="2032482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286115" y="4412057"/>
            <a:ext cx="4538555" cy="53911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571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29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429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429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6116" y="2913663"/>
            <a:ext cx="4571806" cy="1285416"/>
          </a:xfrm>
        </p:spPr>
        <p:txBody>
          <a:bodyPr/>
          <a:lstStyle>
            <a:lvl1pPr marL="0" indent="0">
              <a:buNone/>
              <a:defRPr sz="1587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9645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9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7708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0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94757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0660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7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8000661" cy="2000196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7377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37708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1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4543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5905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7356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78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0763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41096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0763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41096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84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32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748937" y="3922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1172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839" y="284194"/>
            <a:ext cx="8000663" cy="47147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2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608599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3813731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2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703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532190" y="1567205"/>
            <a:ext cx="247492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5152842" y="1180109"/>
            <a:ext cx="2574968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72566" tIns="72566" rIns="72566" bIns="725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5545462" y="1591634"/>
            <a:ext cx="1160551" cy="62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2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895371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1_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9" y="135245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1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192" lvl="0" indent="-33654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384" lvl="1" indent="-31749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576" lvl="2" indent="-31114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768" lvl="3" indent="-2857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5960" lvl="4" indent="-27939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153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6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9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1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7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image" Target="../media/image11.svg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255518" y="5"/>
            <a:ext cx="888498" cy="888486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7378" y="74351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613176" y="372158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 rot="2700024">
            <a:off x="8314439" y="285449"/>
            <a:ext cx="284473" cy="28447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/>
          <p:nvPr/>
        </p:nvSpPr>
        <p:spPr>
          <a:xfrm rot="2700024">
            <a:off x="8466252" y="172389"/>
            <a:ext cx="510593" cy="51059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290" y="111860"/>
            <a:ext cx="736049" cy="6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78" y="4887852"/>
            <a:ext cx="877914" cy="146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218693" y="4855937"/>
            <a:ext cx="1063846" cy="230074"/>
            <a:chOff x="3645356" y="188193"/>
            <a:chExt cx="5677387" cy="122780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8255509" y="5"/>
            <a:ext cx="888498" cy="888485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378" y="135245"/>
            <a:ext cx="8000661" cy="492787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7" y="743510"/>
            <a:ext cx="8000663" cy="414326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5613169" y="37215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8314429" y="285451"/>
            <a:ext cx="284475" cy="284470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8466240" y="172391"/>
            <a:ext cx="510597" cy="5105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02281" y="111861"/>
            <a:ext cx="736048" cy="631650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7378" y="4887852"/>
            <a:ext cx="877913" cy="14632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218691" y="4855937"/>
            <a:ext cx="1063845" cy="230074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4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2696" y="4871789"/>
            <a:ext cx="5429020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9781" y="4871177"/>
            <a:ext cx="428607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</p:sldLayoutIdLst>
  <p:hf hdr="0" ftr="0"/>
  <p:txStyles>
    <p:titleStyle>
      <a:lvl1pPr algn="l" defTabSz="685770" rtl="0" eaLnBrk="1" latinLnBrk="0" hangingPunct="1">
        <a:lnSpc>
          <a:spcPct val="90000"/>
        </a:lnSpc>
        <a:spcBef>
          <a:spcPct val="0"/>
        </a:spcBef>
        <a:buNone/>
        <a:defRPr sz="2857" b="0" i="0" kern="1200" spc="-79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589" indent="-228589" algn="l" defTabSz="571464" rtl="0" eaLnBrk="1" latinLnBrk="0" hangingPunct="1">
        <a:lnSpc>
          <a:spcPct val="100000"/>
        </a:lnSpc>
        <a:spcBef>
          <a:spcPts val="952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400025" indent="-171442" algn="l" defTabSz="571464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58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571464" indent="-171442" algn="l" defTabSz="685770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29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742903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952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914342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873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1885868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7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9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86116" y="2364675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Integrated Systems Laboratory (ETH Zürich)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6114" y="1533984"/>
            <a:ext cx="8000670" cy="83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QuantSparse 3D Biweekly 2025-05-20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286116" y="295254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Bowen Wang</a:t>
            </a:r>
            <a:r>
              <a:rPr lang="en">
                <a:solidFill>
                  <a:srgbClr val="168638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bowwang@iis.ee.ethz.ch</a:t>
            </a:r>
            <a:br>
              <a:rPr lang="en" b="1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latin typeface="Calibri"/>
                <a:ea typeface="Calibri"/>
                <a:cs typeface="Calibri"/>
                <a:sym typeface="Calibri"/>
              </a:rPr>
              <a:t>Paul Scheffler</a:t>
            </a: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paulsc@iis.ee.ethz.ch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Luca Benini</a:t>
            </a:r>
            <a:r>
              <a:rPr lang="en" b="1"/>
              <a:t>             </a:t>
            </a:r>
            <a:r>
              <a:rPr lang="en">
                <a:solidFill>
                  <a:schemeClr val="dk1"/>
                </a:solidFill>
              </a:rPr>
              <a:t>lbenini@iis.ee.ethz.ch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7376" y="727914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Progress Update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2.5D/3D packaging </a:t>
            </a:r>
            <a:r>
              <a:rPr lang="en" b="1" dirty="0" err="1"/>
              <a:t>SoA</a:t>
            </a:r>
            <a:endParaRPr lang="en" dirty="0"/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Beyond SoA</a:t>
            </a:r>
            <a:r>
              <a:rPr lang="en" dirty="0"/>
              <a:t>: 3D and 3.5D opportunities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Timeline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9EA8-908B-A112-DECB-03A5E0E0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3A6F-D499-F636-4129-5791F0CC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Packaging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E11B3-C3AF-D5DA-E34D-23AE9787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558620"/>
            <a:ext cx="8664947" cy="1414429"/>
          </a:xfrm>
        </p:spPr>
        <p:txBody>
          <a:bodyPr/>
          <a:lstStyle/>
          <a:p>
            <a:r>
              <a:rPr lang="en-US" b="0" dirty="0"/>
              <a:t>Multiple </a:t>
            </a:r>
            <a:r>
              <a:rPr lang="en-US" dirty="0"/>
              <a:t>active semiconductor dies </a:t>
            </a:r>
            <a:r>
              <a:rPr lang="en-US" b="0" dirty="0"/>
              <a:t>are placed</a:t>
            </a:r>
            <a:r>
              <a:rPr lang="en-US" dirty="0"/>
              <a:t> side-by-side </a:t>
            </a:r>
            <a:r>
              <a:rPr lang="en-US" b="0" dirty="0"/>
              <a:t>on an </a:t>
            </a:r>
            <a:r>
              <a:rPr lang="en-US" dirty="0"/>
              <a:t>interposer</a:t>
            </a:r>
          </a:p>
          <a:p>
            <a:pPr lvl="1"/>
            <a:r>
              <a:rPr lang="en-US" dirty="0"/>
              <a:t>Enables the integration of diverse components into a single package</a:t>
            </a:r>
          </a:p>
          <a:p>
            <a:pPr lvl="1"/>
            <a:r>
              <a:rPr lang="en-US" dirty="0"/>
              <a:t>Reduced interconnect length </a:t>
            </a:r>
            <a:r>
              <a:rPr lang="en-US" dirty="0">
                <a:sym typeface="Wingdings" pitchFamily="2" charset="2"/>
              </a:rPr>
              <a:t> lower latency, </a:t>
            </a:r>
            <a:r>
              <a:rPr lang="en-US" b="1" dirty="0">
                <a:sym typeface="Wingdings" pitchFamily="2" charset="2"/>
              </a:rPr>
              <a:t>improved power efficiency</a:t>
            </a:r>
          </a:p>
          <a:p>
            <a:pPr lvl="1"/>
            <a:r>
              <a:rPr lang="en-US" dirty="0"/>
              <a:t>Package size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1251-2E71-8F7E-B3CB-3A9F75FDB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3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A6F7C94-C4F2-08B2-FA68-ACE3F99D0854}"/>
              </a:ext>
            </a:extLst>
          </p:cNvPr>
          <p:cNvSpPr/>
          <p:nvPr/>
        </p:nvSpPr>
        <p:spPr>
          <a:xfrm>
            <a:off x="1753952" y="3069968"/>
            <a:ext cx="1057588" cy="325323"/>
          </a:xfrm>
          <a:prstGeom prst="roundRect">
            <a:avLst/>
          </a:prstGeom>
          <a:solidFill>
            <a:srgbClr val="F0F2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 Chip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3C43DE7-C071-49A8-2D2D-B6789BC9DF6B}"/>
              </a:ext>
            </a:extLst>
          </p:cNvPr>
          <p:cNvSpPr/>
          <p:nvPr/>
        </p:nvSpPr>
        <p:spPr>
          <a:xfrm>
            <a:off x="4846570" y="3076223"/>
            <a:ext cx="2576461" cy="325323"/>
          </a:xfrm>
          <a:prstGeom prst="roundRect">
            <a:avLst/>
          </a:prstGeom>
          <a:solidFill>
            <a:srgbClr val="E0E4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 Chip w/ &lt;100</a:t>
            </a:r>
            <a:r>
              <a:rPr lang="el-GR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pitches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D0BA24A-EA3A-D38E-8204-CB2DBBF45FB8}"/>
              </a:ext>
            </a:extLst>
          </p:cNvPr>
          <p:cNvSpPr txBox="1">
            <a:spLocks/>
          </p:cNvSpPr>
          <p:nvPr/>
        </p:nvSpPr>
        <p:spPr>
          <a:xfrm>
            <a:off x="1027375" y="3395291"/>
            <a:ext cx="3087799" cy="14144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dirty="0">
                <a:solidFill>
                  <a:srgbClr val="000000"/>
                </a:solidFill>
                <a:latin typeface="Calibri" panose="020F0502020204030204"/>
              </a:rPr>
              <a:t>Extremely common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Landing pads on PCB, substrate, or other wafer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Chip placed on top with bump contacts </a:t>
            </a:r>
            <a:endParaRPr lang="en-US" sz="1429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049688-1589-79AB-7962-C017AF516881}"/>
              </a:ext>
            </a:extLst>
          </p:cNvPr>
          <p:cNvSpPr txBox="1">
            <a:spLocks/>
          </p:cNvSpPr>
          <p:nvPr/>
        </p:nvSpPr>
        <p:spPr>
          <a:xfrm>
            <a:off x="4846570" y="3434606"/>
            <a:ext cx="3136574" cy="9105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Involvement is limited to a small number of firms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A flood of different packaging types</a:t>
            </a:r>
            <a:endParaRPr lang="en-US" sz="1429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10" name="图片 9" descr="图片包含 图表&#10;&#10;AI 生成的内容可能不正确。">
            <a:extLst>
              <a:ext uri="{FF2B5EF4-FFF2-40B4-BE49-F238E27FC236}">
                <a16:creationId xmlns:a16="http://schemas.microsoft.com/office/drawing/2014/main" id="{607B1804-0F41-7FAE-469D-E386AE47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84" y="2100337"/>
            <a:ext cx="5419994" cy="9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B6822-431C-3AAE-736E-552603A6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形状 30">
            <a:extLst>
              <a:ext uri="{FF2B5EF4-FFF2-40B4-BE49-F238E27FC236}">
                <a16:creationId xmlns:a16="http://schemas.microsoft.com/office/drawing/2014/main" id="{B21196AA-D686-7C0B-FACB-6C450D585843}"/>
              </a:ext>
            </a:extLst>
          </p:cNvPr>
          <p:cNvSpPr/>
          <p:nvPr/>
        </p:nvSpPr>
        <p:spPr>
          <a:xfrm>
            <a:off x="4141574" y="925568"/>
            <a:ext cx="4787447" cy="2921185"/>
          </a:xfrm>
          <a:custGeom>
            <a:avLst/>
            <a:gdLst>
              <a:gd name="connsiteX0" fmla="*/ 0 w 5385732"/>
              <a:gd name="connsiteY0" fmla="*/ 67112 h 3649211"/>
              <a:gd name="connsiteX1" fmla="*/ 0 w 5385732"/>
              <a:gd name="connsiteY1" fmla="*/ 671119 h 3649211"/>
              <a:gd name="connsiteX2" fmla="*/ 1602297 w 5385732"/>
              <a:gd name="connsiteY2" fmla="*/ 3624044 h 3649211"/>
              <a:gd name="connsiteX3" fmla="*/ 5385732 w 5385732"/>
              <a:gd name="connsiteY3" fmla="*/ 3649211 h 3649211"/>
              <a:gd name="connsiteX4" fmla="*/ 5285064 w 5385732"/>
              <a:gd name="connsiteY4" fmla="*/ 16778 h 3649211"/>
              <a:gd name="connsiteX5" fmla="*/ 1577130 w 5385732"/>
              <a:gd name="connsiteY5" fmla="*/ 0 h 3649211"/>
              <a:gd name="connsiteX6" fmla="*/ 0 w 5385732"/>
              <a:gd name="connsiteY6" fmla="*/ 67112 h 3649211"/>
              <a:gd name="connsiteX0" fmla="*/ 0 w 5385732"/>
              <a:gd name="connsiteY0" fmla="*/ 75501 h 3657600"/>
              <a:gd name="connsiteX1" fmla="*/ 0 w 5385732"/>
              <a:gd name="connsiteY1" fmla="*/ 679508 h 3657600"/>
              <a:gd name="connsiteX2" fmla="*/ 1602297 w 5385732"/>
              <a:gd name="connsiteY2" fmla="*/ 3632433 h 3657600"/>
              <a:gd name="connsiteX3" fmla="*/ 5385732 w 5385732"/>
              <a:gd name="connsiteY3" fmla="*/ 3657600 h 3657600"/>
              <a:gd name="connsiteX4" fmla="*/ 5368954 w 5385732"/>
              <a:gd name="connsiteY4" fmla="*/ 0 h 3657600"/>
              <a:gd name="connsiteX5" fmla="*/ 1577130 w 5385732"/>
              <a:gd name="connsiteY5" fmla="*/ 8389 h 3657600"/>
              <a:gd name="connsiteX6" fmla="*/ 0 w 5385732"/>
              <a:gd name="connsiteY6" fmla="*/ 75501 h 3657600"/>
              <a:gd name="connsiteX0" fmla="*/ 0 w 5385732"/>
              <a:gd name="connsiteY0" fmla="*/ 100668 h 3682767"/>
              <a:gd name="connsiteX1" fmla="*/ 0 w 5385732"/>
              <a:gd name="connsiteY1" fmla="*/ 704675 h 3682767"/>
              <a:gd name="connsiteX2" fmla="*/ 1602297 w 5385732"/>
              <a:gd name="connsiteY2" fmla="*/ 3657600 h 3682767"/>
              <a:gd name="connsiteX3" fmla="*/ 5385732 w 5385732"/>
              <a:gd name="connsiteY3" fmla="*/ 3682767 h 3682767"/>
              <a:gd name="connsiteX4" fmla="*/ 5368954 w 5385732"/>
              <a:gd name="connsiteY4" fmla="*/ 25167 h 3682767"/>
              <a:gd name="connsiteX5" fmla="*/ 1568741 w 5385732"/>
              <a:gd name="connsiteY5" fmla="*/ 0 h 3682767"/>
              <a:gd name="connsiteX6" fmla="*/ 0 w 5385732"/>
              <a:gd name="connsiteY6" fmla="*/ 100668 h 3682767"/>
              <a:gd name="connsiteX0" fmla="*/ 0 w 5385732"/>
              <a:gd name="connsiteY0" fmla="*/ 125835 h 3707934"/>
              <a:gd name="connsiteX1" fmla="*/ 0 w 5385732"/>
              <a:gd name="connsiteY1" fmla="*/ 729842 h 3707934"/>
              <a:gd name="connsiteX2" fmla="*/ 1602297 w 5385732"/>
              <a:gd name="connsiteY2" fmla="*/ 3682767 h 3707934"/>
              <a:gd name="connsiteX3" fmla="*/ 5385732 w 5385732"/>
              <a:gd name="connsiteY3" fmla="*/ 3707934 h 3707934"/>
              <a:gd name="connsiteX4" fmla="*/ 5360565 w 5385732"/>
              <a:gd name="connsiteY4" fmla="*/ 0 h 3707934"/>
              <a:gd name="connsiteX5" fmla="*/ 1568741 w 5385732"/>
              <a:gd name="connsiteY5" fmla="*/ 25167 h 3707934"/>
              <a:gd name="connsiteX6" fmla="*/ 0 w 5385732"/>
              <a:gd name="connsiteY6" fmla="*/ 125835 h 3707934"/>
              <a:gd name="connsiteX0" fmla="*/ 0 w 5385732"/>
              <a:gd name="connsiteY0" fmla="*/ 100668 h 3682767"/>
              <a:gd name="connsiteX1" fmla="*/ 0 w 5385732"/>
              <a:gd name="connsiteY1" fmla="*/ 704675 h 3682767"/>
              <a:gd name="connsiteX2" fmla="*/ 1602297 w 5385732"/>
              <a:gd name="connsiteY2" fmla="*/ 3657600 h 3682767"/>
              <a:gd name="connsiteX3" fmla="*/ 5385732 w 5385732"/>
              <a:gd name="connsiteY3" fmla="*/ 3682767 h 3682767"/>
              <a:gd name="connsiteX4" fmla="*/ 5360565 w 5385732"/>
              <a:gd name="connsiteY4" fmla="*/ 16778 h 3682767"/>
              <a:gd name="connsiteX5" fmla="*/ 1568741 w 5385732"/>
              <a:gd name="connsiteY5" fmla="*/ 0 h 3682767"/>
              <a:gd name="connsiteX6" fmla="*/ 0 w 5385732"/>
              <a:gd name="connsiteY6" fmla="*/ 100668 h 3682767"/>
              <a:gd name="connsiteX0" fmla="*/ 0 w 5385732"/>
              <a:gd name="connsiteY0" fmla="*/ 100668 h 3682767"/>
              <a:gd name="connsiteX1" fmla="*/ 0 w 5385732"/>
              <a:gd name="connsiteY1" fmla="*/ 704675 h 3682767"/>
              <a:gd name="connsiteX2" fmla="*/ 1468074 w 5385732"/>
              <a:gd name="connsiteY2" fmla="*/ 3657600 h 3682767"/>
              <a:gd name="connsiteX3" fmla="*/ 5385732 w 5385732"/>
              <a:gd name="connsiteY3" fmla="*/ 3682767 h 3682767"/>
              <a:gd name="connsiteX4" fmla="*/ 5360565 w 5385732"/>
              <a:gd name="connsiteY4" fmla="*/ 16778 h 3682767"/>
              <a:gd name="connsiteX5" fmla="*/ 1568741 w 5385732"/>
              <a:gd name="connsiteY5" fmla="*/ 0 h 3682767"/>
              <a:gd name="connsiteX6" fmla="*/ 0 w 5385732"/>
              <a:gd name="connsiteY6" fmla="*/ 100668 h 3682767"/>
              <a:gd name="connsiteX0" fmla="*/ 0 w 5394121"/>
              <a:gd name="connsiteY0" fmla="*/ 117496 h 3682767"/>
              <a:gd name="connsiteX1" fmla="*/ 8389 w 5394121"/>
              <a:gd name="connsiteY1" fmla="*/ 704675 h 3682767"/>
              <a:gd name="connsiteX2" fmla="*/ 1476463 w 5394121"/>
              <a:gd name="connsiteY2" fmla="*/ 3657600 h 3682767"/>
              <a:gd name="connsiteX3" fmla="*/ 5394121 w 5394121"/>
              <a:gd name="connsiteY3" fmla="*/ 3682767 h 3682767"/>
              <a:gd name="connsiteX4" fmla="*/ 5368954 w 5394121"/>
              <a:gd name="connsiteY4" fmla="*/ 16778 h 3682767"/>
              <a:gd name="connsiteX5" fmla="*/ 1577130 w 5394121"/>
              <a:gd name="connsiteY5" fmla="*/ 0 h 3682767"/>
              <a:gd name="connsiteX6" fmla="*/ 0 w 5394121"/>
              <a:gd name="connsiteY6" fmla="*/ 117496 h 3682767"/>
              <a:gd name="connsiteX0" fmla="*/ 8389 w 5385732"/>
              <a:gd name="connsiteY0" fmla="*/ 109082 h 3682767"/>
              <a:gd name="connsiteX1" fmla="*/ 0 w 5385732"/>
              <a:gd name="connsiteY1" fmla="*/ 704675 h 3682767"/>
              <a:gd name="connsiteX2" fmla="*/ 1468074 w 5385732"/>
              <a:gd name="connsiteY2" fmla="*/ 3657600 h 3682767"/>
              <a:gd name="connsiteX3" fmla="*/ 5385732 w 5385732"/>
              <a:gd name="connsiteY3" fmla="*/ 3682767 h 3682767"/>
              <a:gd name="connsiteX4" fmla="*/ 5360565 w 5385732"/>
              <a:gd name="connsiteY4" fmla="*/ 16778 h 3682767"/>
              <a:gd name="connsiteX5" fmla="*/ 1568741 w 5385732"/>
              <a:gd name="connsiteY5" fmla="*/ 0 h 3682767"/>
              <a:gd name="connsiteX6" fmla="*/ 8389 w 5385732"/>
              <a:gd name="connsiteY6" fmla="*/ 109082 h 3682767"/>
              <a:gd name="connsiteX0" fmla="*/ 0 w 5545123"/>
              <a:gd name="connsiteY0" fmla="*/ 117496 h 3682767"/>
              <a:gd name="connsiteX1" fmla="*/ 159391 w 5545123"/>
              <a:gd name="connsiteY1" fmla="*/ 704675 h 3682767"/>
              <a:gd name="connsiteX2" fmla="*/ 1627465 w 5545123"/>
              <a:gd name="connsiteY2" fmla="*/ 3657600 h 3682767"/>
              <a:gd name="connsiteX3" fmla="*/ 5545123 w 5545123"/>
              <a:gd name="connsiteY3" fmla="*/ 3682767 h 3682767"/>
              <a:gd name="connsiteX4" fmla="*/ 5519956 w 5545123"/>
              <a:gd name="connsiteY4" fmla="*/ 16778 h 3682767"/>
              <a:gd name="connsiteX5" fmla="*/ 1728132 w 5545123"/>
              <a:gd name="connsiteY5" fmla="*/ 0 h 3682767"/>
              <a:gd name="connsiteX6" fmla="*/ 0 w 5545123"/>
              <a:gd name="connsiteY6" fmla="*/ 117496 h 3682767"/>
              <a:gd name="connsiteX0" fmla="*/ 0 w 5545123"/>
              <a:gd name="connsiteY0" fmla="*/ 117496 h 3682767"/>
              <a:gd name="connsiteX1" fmla="*/ 25167 w 5545123"/>
              <a:gd name="connsiteY1" fmla="*/ 696262 h 3682767"/>
              <a:gd name="connsiteX2" fmla="*/ 1627465 w 5545123"/>
              <a:gd name="connsiteY2" fmla="*/ 3657600 h 3682767"/>
              <a:gd name="connsiteX3" fmla="*/ 5545123 w 5545123"/>
              <a:gd name="connsiteY3" fmla="*/ 3682767 h 3682767"/>
              <a:gd name="connsiteX4" fmla="*/ 5519956 w 5545123"/>
              <a:gd name="connsiteY4" fmla="*/ 16778 h 3682767"/>
              <a:gd name="connsiteX5" fmla="*/ 1728132 w 5545123"/>
              <a:gd name="connsiteY5" fmla="*/ 0 h 3682767"/>
              <a:gd name="connsiteX6" fmla="*/ 0 w 5545123"/>
              <a:gd name="connsiteY6" fmla="*/ 117496 h 3682767"/>
              <a:gd name="connsiteX0" fmla="*/ 0 w 5545123"/>
              <a:gd name="connsiteY0" fmla="*/ 117496 h 3682767"/>
              <a:gd name="connsiteX1" fmla="*/ 83890 w 5545123"/>
              <a:gd name="connsiteY1" fmla="*/ 671021 h 3682767"/>
              <a:gd name="connsiteX2" fmla="*/ 1627465 w 5545123"/>
              <a:gd name="connsiteY2" fmla="*/ 3657600 h 3682767"/>
              <a:gd name="connsiteX3" fmla="*/ 5545123 w 5545123"/>
              <a:gd name="connsiteY3" fmla="*/ 3682767 h 3682767"/>
              <a:gd name="connsiteX4" fmla="*/ 5519956 w 5545123"/>
              <a:gd name="connsiteY4" fmla="*/ 16778 h 3682767"/>
              <a:gd name="connsiteX5" fmla="*/ 1728132 w 5545123"/>
              <a:gd name="connsiteY5" fmla="*/ 0 h 3682767"/>
              <a:gd name="connsiteX6" fmla="*/ 0 w 5545123"/>
              <a:gd name="connsiteY6" fmla="*/ 117496 h 3682767"/>
              <a:gd name="connsiteX0" fmla="*/ 0 w 6023343"/>
              <a:gd name="connsiteY0" fmla="*/ 117496 h 3682767"/>
              <a:gd name="connsiteX1" fmla="*/ 83890 w 6023343"/>
              <a:gd name="connsiteY1" fmla="*/ 671021 h 3682767"/>
              <a:gd name="connsiteX2" fmla="*/ 1627465 w 6023343"/>
              <a:gd name="connsiteY2" fmla="*/ 3657600 h 3682767"/>
              <a:gd name="connsiteX3" fmla="*/ 5545123 w 6023343"/>
              <a:gd name="connsiteY3" fmla="*/ 3682767 h 3682767"/>
              <a:gd name="connsiteX4" fmla="*/ 6023296 w 6023343"/>
              <a:gd name="connsiteY4" fmla="*/ 16778 h 3682767"/>
              <a:gd name="connsiteX5" fmla="*/ 1728132 w 6023343"/>
              <a:gd name="connsiteY5" fmla="*/ 0 h 3682767"/>
              <a:gd name="connsiteX6" fmla="*/ 0 w 6023343"/>
              <a:gd name="connsiteY6" fmla="*/ 117496 h 3682767"/>
              <a:gd name="connsiteX0" fmla="*/ 0 w 6031685"/>
              <a:gd name="connsiteY0" fmla="*/ 117496 h 3691181"/>
              <a:gd name="connsiteX1" fmla="*/ 83890 w 6031685"/>
              <a:gd name="connsiteY1" fmla="*/ 671021 h 3691181"/>
              <a:gd name="connsiteX2" fmla="*/ 1627465 w 6031685"/>
              <a:gd name="connsiteY2" fmla="*/ 3657600 h 3691181"/>
              <a:gd name="connsiteX3" fmla="*/ 6031685 w 6031685"/>
              <a:gd name="connsiteY3" fmla="*/ 3691181 h 3691181"/>
              <a:gd name="connsiteX4" fmla="*/ 6023296 w 6031685"/>
              <a:gd name="connsiteY4" fmla="*/ 16778 h 3691181"/>
              <a:gd name="connsiteX5" fmla="*/ 1728132 w 6031685"/>
              <a:gd name="connsiteY5" fmla="*/ 0 h 3691181"/>
              <a:gd name="connsiteX6" fmla="*/ 0 w 6031685"/>
              <a:gd name="connsiteY6" fmla="*/ 117496 h 369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31685" h="3691181">
                <a:moveTo>
                  <a:pt x="0" y="117496"/>
                </a:moveTo>
                <a:lnTo>
                  <a:pt x="83890" y="671021"/>
                </a:lnTo>
                <a:lnTo>
                  <a:pt x="1627465" y="3657600"/>
                </a:lnTo>
                <a:lnTo>
                  <a:pt x="6031685" y="3691181"/>
                </a:lnTo>
                <a:cubicBezTo>
                  <a:pt x="6026092" y="2471981"/>
                  <a:pt x="6028889" y="1235978"/>
                  <a:pt x="6023296" y="16778"/>
                </a:cubicBezTo>
                <a:lnTo>
                  <a:pt x="1728132" y="0"/>
                </a:lnTo>
                <a:lnTo>
                  <a:pt x="0" y="117496"/>
                </a:lnTo>
                <a:close/>
              </a:path>
            </a:pathLst>
          </a:custGeom>
          <a:solidFill>
            <a:srgbClr val="F0F3E8">
              <a:alpha val="66178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182794-3A63-0DD6-2A3C-036441F363A7}"/>
              </a:ext>
            </a:extLst>
          </p:cNvPr>
          <p:cNvSpPr/>
          <p:nvPr/>
        </p:nvSpPr>
        <p:spPr>
          <a:xfrm>
            <a:off x="3078745" y="2818655"/>
            <a:ext cx="1582191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87D70-36E7-D644-3979-0BCD681C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2.5D Packaging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FAE0-0B81-F324-4C2B-936ABB470C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4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F9636B2-12F7-2666-6D8B-6AA9A5E9BAEA}"/>
              </a:ext>
            </a:extLst>
          </p:cNvPr>
          <p:cNvSpPr/>
          <p:nvPr/>
        </p:nvSpPr>
        <p:spPr>
          <a:xfrm>
            <a:off x="761839" y="1006870"/>
            <a:ext cx="1057588" cy="492780"/>
          </a:xfrm>
          <a:prstGeom prst="roundRect">
            <a:avLst/>
          </a:prstGeom>
          <a:solidFill>
            <a:srgbClr val="F0F2E7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</a:p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Flip Chip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BEE6C87-624F-66C9-F2BD-FF5E4510C114}"/>
              </a:ext>
            </a:extLst>
          </p:cNvPr>
          <p:cNvSpPr/>
          <p:nvPr/>
        </p:nvSpPr>
        <p:spPr>
          <a:xfrm>
            <a:off x="3078745" y="1006870"/>
            <a:ext cx="1186012" cy="492780"/>
          </a:xfrm>
          <a:prstGeom prst="roundRect">
            <a:avLst/>
          </a:prstGeom>
          <a:solidFill>
            <a:srgbClr val="E0E4D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TSMC </a:t>
            </a: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139EFB-7819-948D-CCB3-DECD37F821F6}"/>
              </a:ext>
            </a:extLst>
          </p:cNvPr>
          <p:cNvSpPr txBox="1">
            <a:spLocks/>
          </p:cNvSpPr>
          <p:nvPr/>
        </p:nvSpPr>
        <p:spPr>
          <a:xfrm>
            <a:off x="192432" y="3434605"/>
            <a:ext cx="2803884" cy="10728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dirty="0">
                <a:solidFill>
                  <a:srgbClr val="000000"/>
                </a:solidFill>
                <a:latin typeface="Calibri" panose="020F0502020204030204"/>
              </a:rPr>
              <a:t>Organic laminate </a:t>
            </a: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clad with copper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Wires are built around the core, both sides </a:t>
            </a:r>
            <a:r>
              <a:rPr lang="en-US" sz="1429" b="0" dirty="0">
                <a:solidFill>
                  <a:srgbClr val="000000"/>
                </a:solidFill>
                <a:latin typeface="Calibri" panose="020F0502020204030204"/>
                <a:sym typeface="Wingdings" pitchFamily="2" charset="2"/>
              </a:rPr>
              <a:t> many layers, </a:t>
            </a:r>
            <a:r>
              <a:rPr lang="en-US" sz="1429" dirty="0">
                <a:solidFill>
                  <a:srgbClr val="000000"/>
                </a:solidFill>
                <a:latin typeface="Calibri" panose="020F0502020204030204"/>
                <a:sym typeface="Wingdings" pitchFamily="2" charset="2"/>
              </a:rPr>
              <a:t>redistributing signal and power </a:t>
            </a:r>
            <a:endParaRPr lang="en-US" sz="1429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4DDE8F-8D03-A705-33DC-A172941BA290}"/>
              </a:ext>
            </a:extLst>
          </p:cNvPr>
          <p:cNvSpPr txBox="1">
            <a:spLocks/>
          </p:cNvSpPr>
          <p:nvPr/>
        </p:nvSpPr>
        <p:spPr>
          <a:xfrm>
            <a:off x="3078745" y="1491055"/>
            <a:ext cx="1658765" cy="11657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Silicon as substrate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High I/O density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i="1" dirty="0">
                <a:solidFill>
                  <a:srgbClr val="000000"/>
                </a:solidFill>
                <a:latin typeface="Calibri" panose="020F0502020204030204"/>
              </a:rPr>
              <a:t>Complex routing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Multiple chips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E9C3D67-6DA6-9586-724F-1F6FDCE4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" y="1667856"/>
            <a:ext cx="2488083" cy="1711692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F9E5B530-1ED0-9BDB-7623-C3E3D4A3410C}"/>
              </a:ext>
            </a:extLst>
          </p:cNvPr>
          <p:cNvSpPr/>
          <p:nvPr/>
        </p:nvSpPr>
        <p:spPr>
          <a:xfrm>
            <a:off x="5524075" y="1006871"/>
            <a:ext cx="1057588" cy="490701"/>
          </a:xfrm>
          <a:prstGeom prst="roundRect">
            <a:avLst/>
          </a:prstGeom>
          <a:solidFill>
            <a:srgbClr val="C0C7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InFO-SoIS</a:t>
            </a:r>
            <a:endParaRPr lang="en-US" sz="1587" b="1" i="1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 descr="形状&#10;&#10;AI 生成的内容可能不正确。">
            <a:extLst>
              <a:ext uri="{FF2B5EF4-FFF2-40B4-BE49-F238E27FC236}">
                <a16:creationId xmlns:a16="http://schemas.microsoft.com/office/drawing/2014/main" id="{23EDAC61-0527-F5C2-2862-DE2A4BA7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565" y="2656773"/>
            <a:ext cx="337082" cy="337082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99C072-E174-79C6-1FFC-14A0868EAD41}"/>
              </a:ext>
            </a:extLst>
          </p:cNvPr>
          <p:cNvSpPr txBox="1">
            <a:spLocks/>
          </p:cNvSpPr>
          <p:nvPr/>
        </p:nvSpPr>
        <p:spPr>
          <a:xfrm>
            <a:off x="3525972" y="2710829"/>
            <a:ext cx="1046028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Apple </a:t>
            </a:r>
            <a:r>
              <a:rPr lang="en-US" sz="1111" b="0" i="1" dirty="0" err="1">
                <a:solidFill>
                  <a:srgbClr val="000000"/>
                </a:solidFill>
                <a:latin typeface="Calibri" panose="020F0502020204030204"/>
              </a:rPr>
              <a:t>Sillcon</a:t>
            </a:r>
            <a:endParaRPr lang="en-US" sz="1111" b="0" i="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1261372-3F7E-8238-33CC-FB51B7D9DC89}"/>
              </a:ext>
            </a:extLst>
          </p:cNvPr>
          <p:cNvSpPr txBox="1">
            <a:spLocks/>
          </p:cNvSpPr>
          <p:nvPr/>
        </p:nvSpPr>
        <p:spPr>
          <a:xfrm>
            <a:off x="5524075" y="1499650"/>
            <a:ext cx="2686388" cy="3366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14 RDL </a:t>
            </a:r>
            <a:r>
              <a:rPr lang="en-US" sz="1429" b="0" dirty="0">
                <a:solidFill>
                  <a:srgbClr val="000000"/>
                </a:solidFill>
                <a:latin typeface="Calibri" panose="020F0502020204030204"/>
                <a:sym typeface="Wingdings" pitchFamily="2" charset="2"/>
              </a:rPr>
              <a:t> </a:t>
            </a:r>
            <a:r>
              <a:rPr lang="en-US" sz="1429" i="1" dirty="0">
                <a:solidFill>
                  <a:srgbClr val="000000"/>
                </a:solidFill>
                <a:latin typeface="Calibri" panose="020F0502020204030204"/>
                <a:sym typeface="Wingdings" pitchFamily="2" charset="2"/>
              </a:rPr>
              <a:t>complex interconnect</a:t>
            </a:r>
            <a:endParaRPr lang="en-US" sz="1429" i="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2182696-653B-6E0A-DEF9-3490E066510C}"/>
              </a:ext>
            </a:extLst>
          </p:cNvPr>
          <p:cNvSpPr/>
          <p:nvPr/>
        </p:nvSpPr>
        <p:spPr>
          <a:xfrm>
            <a:off x="5559034" y="2255925"/>
            <a:ext cx="1057588" cy="492780"/>
          </a:xfrm>
          <a:prstGeom prst="roundRect">
            <a:avLst/>
          </a:prstGeom>
          <a:solidFill>
            <a:srgbClr val="C0C7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-SoW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21A9FE3-C393-4A9F-BC90-FAB2EB11F772}"/>
              </a:ext>
            </a:extLst>
          </p:cNvPr>
          <p:cNvSpPr txBox="1">
            <a:spLocks/>
          </p:cNvSpPr>
          <p:nvPr/>
        </p:nvSpPr>
        <p:spPr>
          <a:xfrm>
            <a:off x="5559033" y="2748704"/>
            <a:ext cx="1493255" cy="3366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Fanout size as an </a:t>
            </a:r>
            <a:r>
              <a:rPr lang="en-US" sz="1429" i="1" dirty="0">
                <a:solidFill>
                  <a:srgbClr val="000000"/>
                </a:solidFill>
                <a:latin typeface="Calibri" panose="020F0502020204030204"/>
              </a:rPr>
              <a:t>entire wafer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5D2CBA-948F-986D-7F39-288DDCBF1AE1}"/>
              </a:ext>
            </a:extLst>
          </p:cNvPr>
          <p:cNvSpPr/>
          <p:nvPr/>
        </p:nvSpPr>
        <p:spPr>
          <a:xfrm>
            <a:off x="5559034" y="3439538"/>
            <a:ext cx="1582191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3" name="图片 22" descr="形状&#10;&#10;AI 生成的内容可能不正确。">
            <a:extLst>
              <a:ext uri="{FF2B5EF4-FFF2-40B4-BE49-F238E27FC236}">
                <a16:creationId xmlns:a16="http://schemas.microsoft.com/office/drawing/2014/main" id="{F82D2460-1B63-2CEB-E80E-595BC3EC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854" y="3277656"/>
            <a:ext cx="337082" cy="337082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12CE1B-BC8A-D46B-893A-B9A6BBC0D2FC}"/>
              </a:ext>
            </a:extLst>
          </p:cNvPr>
          <p:cNvSpPr txBox="1">
            <a:spLocks/>
          </p:cNvSpPr>
          <p:nvPr/>
        </p:nvSpPr>
        <p:spPr>
          <a:xfrm>
            <a:off x="6006261" y="3331712"/>
            <a:ext cx="1046028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Tesla Dojo D1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E37E35A-EDDC-BE01-BE99-21FC45050DBE}"/>
              </a:ext>
            </a:extLst>
          </p:cNvPr>
          <p:cNvSpPr/>
          <p:nvPr/>
        </p:nvSpPr>
        <p:spPr>
          <a:xfrm>
            <a:off x="7338882" y="2255924"/>
            <a:ext cx="1057588" cy="492780"/>
          </a:xfrm>
          <a:prstGeom prst="roundRect">
            <a:avLst/>
          </a:prstGeom>
          <a:solidFill>
            <a:srgbClr val="C0C7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18D7AC0-CC85-CE1B-5983-4179CB931D92}"/>
              </a:ext>
            </a:extLst>
          </p:cNvPr>
          <p:cNvSpPr txBox="1">
            <a:spLocks/>
          </p:cNvSpPr>
          <p:nvPr/>
        </p:nvSpPr>
        <p:spPr>
          <a:xfrm>
            <a:off x="7338882" y="2720264"/>
            <a:ext cx="1375034" cy="10380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i="1" dirty="0">
                <a:solidFill>
                  <a:srgbClr val="000000"/>
                </a:solidFill>
                <a:latin typeface="Calibri" panose="020F0502020204030204"/>
              </a:rPr>
              <a:t>Passive</a:t>
            </a: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 silicon interconnect between multiple dies</a:t>
            </a:r>
            <a:endParaRPr lang="en-US" sz="1429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74DE3D8-70EB-9C30-1549-F75DF9269183}"/>
              </a:ext>
            </a:extLst>
          </p:cNvPr>
          <p:cNvSpPr/>
          <p:nvPr/>
        </p:nvSpPr>
        <p:spPr>
          <a:xfrm>
            <a:off x="3474924" y="638127"/>
            <a:ext cx="1186012" cy="492780"/>
          </a:xfrm>
          <a:prstGeom prst="roundRect">
            <a:avLst/>
          </a:prstGeom>
          <a:solidFill>
            <a:srgbClr val="CCE4E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CoWoS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-R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C7147B0-7B57-14FD-BD99-367F11C2E751}"/>
              </a:ext>
            </a:extLst>
          </p:cNvPr>
          <p:cNvSpPr/>
          <p:nvPr/>
        </p:nvSpPr>
        <p:spPr>
          <a:xfrm>
            <a:off x="5931936" y="1886340"/>
            <a:ext cx="1186012" cy="492780"/>
          </a:xfrm>
          <a:prstGeom prst="roundRect">
            <a:avLst/>
          </a:prstGeom>
          <a:solidFill>
            <a:srgbClr val="9ACAD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A832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CoWoS</a:t>
            </a:r>
            <a:r>
              <a:rPr lang="en-US" sz="1587" b="1" i="1" kern="1200" dirty="0">
                <a:solidFill>
                  <a:srgbClr val="A832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8F24546-FD5B-B11E-ACF3-E45F4F23C7EF}"/>
              </a:ext>
            </a:extLst>
          </p:cNvPr>
          <p:cNvSpPr/>
          <p:nvPr/>
        </p:nvSpPr>
        <p:spPr>
          <a:xfrm>
            <a:off x="7714840" y="1869864"/>
            <a:ext cx="1186012" cy="492780"/>
          </a:xfrm>
          <a:prstGeom prst="roundRect">
            <a:avLst/>
          </a:prstGeom>
          <a:solidFill>
            <a:srgbClr val="9ACAD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CoWoS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F00BA55-59D4-B54B-5A73-60A5A28D82F6}"/>
              </a:ext>
            </a:extLst>
          </p:cNvPr>
          <p:cNvSpPr/>
          <p:nvPr/>
        </p:nvSpPr>
        <p:spPr>
          <a:xfrm>
            <a:off x="3114565" y="3519767"/>
            <a:ext cx="1186012" cy="492780"/>
          </a:xfrm>
          <a:prstGeom prst="roundRect">
            <a:avLst/>
          </a:prstGeom>
          <a:solidFill>
            <a:srgbClr val="F1D8D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 EMIB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607291-2082-54E2-0112-24B0FB421358}"/>
              </a:ext>
            </a:extLst>
          </p:cNvPr>
          <p:cNvSpPr txBox="1">
            <a:spLocks/>
          </p:cNvSpPr>
          <p:nvPr/>
        </p:nvSpPr>
        <p:spPr>
          <a:xfrm>
            <a:off x="3114566" y="3982460"/>
            <a:ext cx="2052415" cy="3366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i="1" dirty="0">
                <a:solidFill>
                  <a:srgbClr val="000000"/>
                </a:solidFill>
                <a:latin typeface="Calibri" panose="020F0502020204030204"/>
              </a:rPr>
              <a:t>Silicon bridge </a:t>
            </a: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inside of organic substrate</a:t>
            </a:r>
            <a:endParaRPr lang="en-US" sz="1429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448130-E11A-6A31-4355-7AD62F3D4E8C}"/>
              </a:ext>
            </a:extLst>
          </p:cNvPr>
          <p:cNvSpPr/>
          <p:nvPr/>
        </p:nvSpPr>
        <p:spPr>
          <a:xfrm>
            <a:off x="3078745" y="4700340"/>
            <a:ext cx="1582191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5" name="图片 24" descr="形状&#10;&#10;AI 生成的内容可能不正确。">
            <a:extLst>
              <a:ext uri="{FF2B5EF4-FFF2-40B4-BE49-F238E27FC236}">
                <a16:creationId xmlns:a16="http://schemas.microsoft.com/office/drawing/2014/main" id="{71580090-9981-8FA0-E85B-EC495B86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565" y="4538458"/>
            <a:ext cx="337082" cy="337082"/>
          </a:xfrm>
          <a:prstGeom prst="rect">
            <a:avLst/>
          </a:prstGeom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C0F5256-BCA8-499A-2445-E46A59CCBF06}"/>
              </a:ext>
            </a:extLst>
          </p:cNvPr>
          <p:cNvSpPr txBox="1">
            <a:spLocks/>
          </p:cNvSpPr>
          <p:nvPr/>
        </p:nvSpPr>
        <p:spPr>
          <a:xfrm>
            <a:off x="3525972" y="4592514"/>
            <a:ext cx="1170784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Kaby Lake G, FPGAs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311CA85-C115-4266-0093-543898E285C6}"/>
              </a:ext>
            </a:extLst>
          </p:cNvPr>
          <p:cNvSpPr/>
          <p:nvPr/>
        </p:nvSpPr>
        <p:spPr>
          <a:xfrm>
            <a:off x="5559034" y="3636002"/>
            <a:ext cx="1582191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18B08C2-10FD-A1C2-31BF-834384071B30}"/>
              </a:ext>
            </a:extLst>
          </p:cNvPr>
          <p:cNvSpPr txBox="1">
            <a:spLocks/>
          </p:cNvSpPr>
          <p:nvPr/>
        </p:nvSpPr>
        <p:spPr>
          <a:xfrm>
            <a:off x="6006261" y="3528176"/>
            <a:ext cx="1046028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NVIDIA GPUs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6F5A9D2-F14F-D29F-7F86-2C922B694A19}"/>
              </a:ext>
            </a:extLst>
          </p:cNvPr>
          <p:cNvSpPr/>
          <p:nvPr/>
        </p:nvSpPr>
        <p:spPr>
          <a:xfrm>
            <a:off x="5554679" y="4183666"/>
            <a:ext cx="1186012" cy="516674"/>
          </a:xfrm>
          <a:prstGeom prst="roundRect">
            <a:avLst/>
          </a:prstGeom>
          <a:solidFill>
            <a:srgbClr val="C5C5C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ASE </a:t>
            </a: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FoCoS</a:t>
            </a:r>
            <a:endParaRPr lang="en-US" sz="1587" b="1" i="1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2318DCEC-22FC-891D-D24E-2A20DEF56735}"/>
              </a:ext>
            </a:extLst>
          </p:cNvPr>
          <p:cNvSpPr/>
          <p:nvPr/>
        </p:nvSpPr>
        <p:spPr>
          <a:xfrm>
            <a:off x="7338881" y="4189379"/>
            <a:ext cx="1186012" cy="510962"/>
          </a:xfrm>
          <a:prstGeom prst="roundRect">
            <a:avLst/>
          </a:prstGeom>
          <a:solidFill>
            <a:srgbClr val="C5C5C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Samsung FOSiP</a:t>
            </a:r>
          </a:p>
        </p:txBody>
      </p:sp>
    </p:spTree>
    <p:extLst>
      <p:ext uri="{BB962C8B-B14F-4D97-AF65-F5344CB8AC3E}">
        <p14:creationId xmlns:p14="http://schemas.microsoft.com/office/powerpoint/2010/main" val="1289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EB674-9F66-038B-A1AE-321ED1DCF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315-AAAA-F4CD-ADB9-77CF19FC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Packaging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0F0D-7618-E673-7EBA-95C18911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441" y="742959"/>
            <a:ext cx="8664947" cy="921702"/>
          </a:xfrm>
        </p:spPr>
        <p:txBody>
          <a:bodyPr/>
          <a:lstStyle/>
          <a:p>
            <a:r>
              <a:rPr lang="en-US" b="0" dirty="0"/>
              <a:t>Stacking multiple </a:t>
            </a:r>
            <a:r>
              <a:rPr lang="en-US" dirty="0"/>
              <a:t>active semiconductor dies </a:t>
            </a:r>
            <a:r>
              <a:rPr lang="en-US" b="0" dirty="0"/>
              <a:t>on top of each other</a:t>
            </a:r>
          </a:p>
          <a:p>
            <a:pPr lvl="1"/>
            <a:r>
              <a:rPr lang="en-US" dirty="0"/>
              <a:t>Further reduces interconnect lengths </a:t>
            </a:r>
            <a:r>
              <a:rPr lang="en-US" dirty="0">
                <a:sym typeface="Wingdings" pitchFamily="2" charset="2"/>
              </a:rPr>
              <a:t> minimizing signal delays and </a:t>
            </a:r>
            <a:r>
              <a:rPr lang="en-US" b="1" i="1" dirty="0">
                <a:sym typeface="Wingdings" pitchFamily="2" charset="2"/>
              </a:rPr>
              <a:t>power consumption</a:t>
            </a:r>
            <a:r>
              <a:rPr lang="en-US" b="1" i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9BE71-58C2-D5F6-6291-1A8EE3FF6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5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6" name="图片 5" descr="图表, 漏斗图&#10;&#10;AI 生成的内容可能不正确。">
            <a:extLst>
              <a:ext uri="{FF2B5EF4-FFF2-40B4-BE49-F238E27FC236}">
                <a16:creationId xmlns:a16="http://schemas.microsoft.com/office/drawing/2014/main" id="{0DF3E0DA-3E5D-8238-D929-FEF2C4AB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83" y="1917694"/>
            <a:ext cx="6169081" cy="1090349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B27D2391-E691-452A-660D-54769298C13D}"/>
              </a:ext>
            </a:extLst>
          </p:cNvPr>
          <p:cNvSpPr/>
          <p:nvPr/>
        </p:nvSpPr>
        <p:spPr>
          <a:xfrm>
            <a:off x="2270542" y="3054663"/>
            <a:ext cx="1140571" cy="325323"/>
          </a:xfrm>
          <a:prstGeom prst="roundRect">
            <a:avLst/>
          </a:prstGeom>
          <a:solidFill>
            <a:srgbClr val="F0F2E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 Bump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8D045E-C4A2-71BA-D877-AFD58ADF602E}"/>
              </a:ext>
            </a:extLst>
          </p:cNvPr>
          <p:cNvSpPr/>
          <p:nvPr/>
        </p:nvSpPr>
        <p:spPr>
          <a:xfrm>
            <a:off x="5293492" y="3054663"/>
            <a:ext cx="1556910" cy="325323"/>
          </a:xfrm>
          <a:prstGeom prst="roundRect">
            <a:avLst/>
          </a:prstGeom>
          <a:solidFill>
            <a:srgbClr val="E0E4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Bonding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E1EFE4-2463-09D6-2746-7B7E9E9BF4EB}"/>
              </a:ext>
            </a:extLst>
          </p:cNvPr>
          <p:cNvSpPr txBox="1">
            <a:spLocks/>
          </p:cNvSpPr>
          <p:nvPr/>
        </p:nvSpPr>
        <p:spPr>
          <a:xfrm>
            <a:off x="4722831" y="3426606"/>
            <a:ext cx="3307296" cy="12190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i="1" dirty="0">
                <a:solidFill>
                  <a:srgbClr val="000000"/>
                </a:solidFill>
                <a:latin typeface="Calibri" panose="020F0502020204030204"/>
              </a:rPr>
              <a:t>Enable denser integration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Lower </a:t>
            </a:r>
            <a:r>
              <a:rPr lang="en-US" sz="1429" b="0" dirty="0" err="1">
                <a:solidFill>
                  <a:srgbClr val="000000"/>
                </a:solidFill>
                <a:latin typeface="Calibri" panose="020F0502020204030204"/>
              </a:rPr>
              <a:t>parasitics</a:t>
            </a: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 (resistance, capacitance)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More complex and higher cost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B9A975-4B38-329E-E787-11726B6C36D7}"/>
              </a:ext>
            </a:extLst>
          </p:cNvPr>
          <p:cNvSpPr/>
          <p:nvPr/>
        </p:nvSpPr>
        <p:spPr>
          <a:xfrm>
            <a:off x="1861819" y="3601805"/>
            <a:ext cx="1977568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1" name="图片 10" descr="形状&#10;&#10;AI 生成的内容可能不正确。">
            <a:extLst>
              <a:ext uri="{FF2B5EF4-FFF2-40B4-BE49-F238E27FC236}">
                <a16:creationId xmlns:a16="http://schemas.microsoft.com/office/drawing/2014/main" id="{6E38C14C-6E90-A4B4-1C4C-98FA5B96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639" y="3439922"/>
            <a:ext cx="337082" cy="337082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9F5E2A-84A2-DB73-136F-EECF127464BB}"/>
              </a:ext>
            </a:extLst>
          </p:cNvPr>
          <p:cNvSpPr txBox="1">
            <a:spLocks/>
          </p:cNvSpPr>
          <p:nvPr/>
        </p:nvSpPr>
        <p:spPr>
          <a:xfrm>
            <a:off x="2270541" y="3493979"/>
            <a:ext cx="1604666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Ponte Vecchio GPU (36um)</a:t>
            </a:r>
          </a:p>
        </p:txBody>
      </p:sp>
    </p:spTree>
    <p:extLst>
      <p:ext uri="{BB962C8B-B14F-4D97-AF65-F5344CB8AC3E}">
        <p14:creationId xmlns:p14="http://schemas.microsoft.com/office/powerpoint/2010/main" val="45668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E479B-BF9C-E716-5AED-6A4921E54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84A8-A94B-2F9E-C47C-46F493E2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Packaging – Hybrid Bonding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7C341-62DD-BBB1-AAE9-3F4B6C391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6</a:t>
            </a:fld>
            <a:endParaRPr lang="en" kern="1200">
              <a:solidFill>
                <a:srgbClr val="000000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37541DC7-98A6-5199-6086-16EF1AC79018}"/>
              </a:ext>
            </a:extLst>
          </p:cNvPr>
          <p:cNvSpPr/>
          <p:nvPr/>
        </p:nvSpPr>
        <p:spPr>
          <a:xfrm>
            <a:off x="643546" y="783986"/>
            <a:ext cx="1556910" cy="325323"/>
          </a:xfrm>
          <a:prstGeom prst="roundRect">
            <a:avLst/>
          </a:prstGeom>
          <a:solidFill>
            <a:srgbClr val="E0E4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TSMC </a:t>
            </a: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SoIC</a:t>
            </a:r>
            <a:endParaRPr lang="en-US" sz="1587" b="1" i="1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3906AC-F4C6-05EF-F698-FE521F743129}"/>
              </a:ext>
            </a:extLst>
          </p:cNvPr>
          <p:cNvSpPr txBox="1">
            <a:spLocks/>
          </p:cNvSpPr>
          <p:nvPr/>
        </p:nvSpPr>
        <p:spPr>
          <a:xfrm>
            <a:off x="4028581" y="1601767"/>
            <a:ext cx="3307296" cy="11039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i="1" dirty="0">
                <a:solidFill>
                  <a:srgbClr val="000000"/>
                </a:solidFill>
                <a:latin typeface="Calibri" panose="020F0502020204030204"/>
              </a:rPr>
              <a:t>L3 cache vertically integrated, </a:t>
            </a:r>
            <a:r>
              <a:rPr lang="en-US" sz="1429" b="0" i="1" dirty="0">
                <a:solidFill>
                  <a:srgbClr val="000000"/>
                </a:solidFill>
                <a:latin typeface="Calibri" panose="020F0502020204030204"/>
              </a:rPr>
              <a:t>sits in the middle of compute chiplet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3x cache size, 4 cycles latency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19% perf. Improvement on average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AFD7BE-F90C-99BD-E9F9-C1FB68698305}"/>
              </a:ext>
            </a:extLst>
          </p:cNvPr>
          <p:cNvSpPr/>
          <p:nvPr/>
        </p:nvSpPr>
        <p:spPr>
          <a:xfrm>
            <a:off x="3992761" y="1384979"/>
            <a:ext cx="1977568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1" name="图片 10" descr="形状&#10;&#10;AI 生成的内容可能不正确。">
            <a:extLst>
              <a:ext uri="{FF2B5EF4-FFF2-40B4-BE49-F238E27FC236}">
                <a16:creationId xmlns:a16="http://schemas.microsoft.com/office/drawing/2014/main" id="{782AD94C-702B-26E8-78A1-46793B630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81" y="1223096"/>
            <a:ext cx="337082" cy="337082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14813C0-4037-8809-434B-5E8CEA75DBAF}"/>
              </a:ext>
            </a:extLst>
          </p:cNvPr>
          <p:cNvSpPr txBox="1">
            <a:spLocks/>
          </p:cNvSpPr>
          <p:nvPr/>
        </p:nvSpPr>
        <p:spPr>
          <a:xfrm>
            <a:off x="4401484" y="1277153"/>
            <a:ext cx="1604666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AMD Zen 3 (9um)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7373EA-D373-741A-50DB-1FAFB011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66" y="1284100"/>
            <a:ext cx="2976140" cy="14504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888BF8E-023D-5397-7339-BBE1902E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6" y="2841169"/>
            <a:ext cx="2976140" cy="15368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135ED14-3D12-0F0A-C5DD-CB091F19DCEF}"/>
              </a:ext>
            </a:extLst>
          </p:cNvPr>
          <p:cNvSpPr txBox="1">
            <a:spLocks/>
          </p:cNvSpPr>
          <p:nvPr/>
        </p:nvSpPr>
        <p:spPr>
          <a:xfrm>
            <a:off x="4028582" y="3309379"/>
            <a:ext cx="3652776" cy="7559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i="1" dirty="0">
                <a:solidFill>
                  <a:srgbClr val="000000"/>
                </a:solidFill>
                <a:latin typeface="Calibri" panose="020F0502020204030204"/>
              </a:rPr>
              <a:t>Vertically integrated </a:t>
            </a:r>
            <a:r>
              <a:rPr lang="en-US" sz="1429" i="1" dirty="0">
                <a:solidFill>
                  <a:srgbClr val="000000"/>
                </a:solidFill>
                <a:latin typeface="Calibri" panose="020F0502020204030204"/>
              </a:rPr>
              <a:t>power-management die</a:t>
            </a:r>
          </a:p>
          <a:p>
            <a:pPr marL="142866" indent="-142866" defTabSz="571464">
              <a:spcBef>
                <a:spcPts val="476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29" b="0" dirty="0">
                <a:solidFill>
                  <a:srgbClr val="000000"/>
                </a:solidFill>
                <a:latin typeface="Calibri" panose="020F0502020204030204"/>
              </a:rPr>
              <a:t>40% faster, 16% less energy consumption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254AC4-BA28-833B-C193-71AEA0549D2D}"/>
              </a:ext>
            </a:extLst>
          </p:cNvPr>
          <p:cNvSpPr/>
          <p:nvPr/>
        </p:nvSpPr>
        <p:spPr>
          <a:xfrm>
            <a:off x="3992761" y="3028432"/>
            <a:ext cx="1977568" cy="17312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endParaRPr lang="en-US" sz="1429" b="1" kern="1200" dirty="0">
              <a:solidFill>
                <a:srgbClr val="FFFF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9" name="图片 18" descr="形状&#10;&#10;AI 生成的内容可能不正确。">
            <a:extLst>
              <a:ext uri="{FF2B5EF4-FFF2-40B4-BE49-F238E27FC236}">
                <a16:creationId xmlns:a16="http://schemas.microsoft.com/office/drawing/2014/main" id="{01314AC5-EE54-23C8-5D39-4FD9CBBF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581" y="2866550"/>
            <a:ext cx="337082" cy="337082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9ECAD52-56D5-8B6A-FEDA-B324C6AF0ED4}"/>
              </a:ext>
            </a:extLst>
          </p:cNvPr>
          <p:cNvSpPr txBox="1">
            <a:spLocks/>
          </p:cNvSpPr>
          <p:nvPr/>
        </p:nvSpPr>
        <p:spPr>
          <a:xfrm>
            <a:off x="4401484" y="2920606"/>
            <a:ext cx="1604666" cy="28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29487" rIns="0" bIns="28792" rtlCol="0" anchor="t" anchorCtr="0">
            <a:noAutofit/>
          </a:bodyPr>
          <a:lstStyle>
            <a:lvl1pPr marL="576026" lvl="0" indent="-424019" algn="l" defTabSz="720000" rtl="0" eaLnBrk="1" latinLnBrk="0" hangingPunct="1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2400" b="1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1152053" lvl="1" indent="-400018" algn="l" defTabSz="720000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0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728079" lvl="2" indent="-392018" algn="l" defTabSz="864017" rtl="0" eaLnBrk="1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764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2304105" lvl="3" indent="-360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2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880131" lvl="4" indent="-352016" algn="l" defTabSz="86401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1100" b="0" i="0" kern="1200">
                <a:solidFill>
                  <a:schemeClr val="dk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3456158" lvl="5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32184" lvl="6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608210" lvl="7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4237" lvl="8" indent="-400018" algn="l" defTabSz="864017" rtl="0" eaLnBrk="1" latinLnBrk="0" hangingPunct="1">
              <a:lnSpc>
                <a:spcPct val="90000"/>
              </a:lnSpc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71464">
              <a:spcBef>
                <a:spcPts val="476"/>
              </a:spcBef>
              <a:buClr>
                <a:srgbClr val="000000"/>
              </a:buClr>
              <a:buNone/>
            </a:pPr>
            <a:r>
              <a:rPr lang="en-US" sz="1111" b="0" i="1" dirty="0">
                <a:solidFill>
                  <a:srgbClr val="000000"/>
                </a:solidFill>
                <a:latin typeface="Calibri" panose="020F0502020204030204"/>
              </a:rPr>
              <a:t>Graphcore BOW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E077EA8-856D-F51C-1729-5825100E874E}"/>
              </a:ext>
            </a:extLst>
          </p:cNvPr>
          <p:cNvSpPr/>
          <p:nvPr/>
        </p:nvSpPr>
        <p:spPr>
          <a:xfrm>
            <a:off x="643545" y="4484657"/>
            <a:ext cx="1556910" cy="325323"/>
          </a:xfrm>
          <a:prstGeom prst="round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Foveros</a:t>
            </a: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7B779F46-5040-44ED-5A8B-29A0E953044D}"/>
              </a:ext>
            </a:extLst>
          </p:cNvPr>
          <p:cNvSpPr/>
          <p:nvPr/>
        </p:nvSpPr>
        <p:spPr>
          <a:xfrm>
            <a:off x="2432623" y="4484657"/>
            <a:ext cx="1556910" cy="325323"/>
          </a:xfrm>
          <a:prstGeom prst="round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Samsung </a:t>
            </a: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Xcache</a:t>
            </a:r>
            <a:endParaRPr lang="en-US" sz="1587" b="1" i="1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FD25D5D8-2522-BA91-24C9-615CEA33F378}"/>
              </a:ext>
            </a:extLst>
          </p:cNvPr>
          <p:cNvSpPr/>
          <p:nvPr/>
        </p:nvSpPr>
        <p:spPr>
          <a:xfrm>
            <a:off x="4221701" y="4484656"/>
            <a:ext cx="1556910" cy="325323"/>
          </a:xfrm>
          <a:prstGeom prst="round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 3D-Mem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D40B5DC5-32BB-9CB7-3A8A-8A0B7402DD0C}"/>
              </a:ext>
            </a:extLst>
          </p:cNvPr>
          <p:cNvSpPr/>
          <p:nvPr/>
        </p:nvSpPr>
        <p:spPr>
          <a:xfrm>
            <a:off x="6006150" y="4484655"/>
            <a:ext cx="1556910" cy="325323"/>
          </a:xfrm>
          <a:prstGeom prst="round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62880">
              <a:buClrTx/>
            </a:pPr>
            <a:r>
              <a:rPr lang="en-US" sz="1587" b="1" i="1" kern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YMTC </a:t>
            </a:r>
            <a:r>
              <a:rPr lang="en-US" sz="1587" b="1" i="1" kern="1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Xtacking</a:t>
            </a:r>
            <a:endParaRPr lang="en-US" sz="1587" b="1" i="1" kern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F5B6-8198-ABD8-F2F8-FAD9ED1C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</a:t>
            </a:r>
            <a:r>
              <a:rPr lang="en-US" dirty="0"/>
              <a:t>yond SoA: </a:t>
            </a:r>
            <a:r>
              <a:rPr lang="de-CH" dirty="0"/>
              <a:t>3D and 3.5D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B24C-2109-4AAC-6A72-3CE35AF8E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5" y="742930"/>
            <a:ext cx="3914906" cy="4128247"/>
          </a:xfrm>
        </p:spPr>
        <p:txBody>
          <a:bodyPr/>
          <a:lstStyle/>
          <a:p>
            <a:pPr marL="358775" indent="-238125"/>
            <a:r>
              <a:rPr lang="en-US" dirty="0"/>
              <a:t>F2B (repeatable) hybrid bonding</a:t>
            </a:r>
            <a:endParaRPr lang="en-US" baseline="30000" dirty="0"/>
          </a:p>
          <a:p>
            <a:pPr marL="815975" lvl="1" indent="-238125"/>
            <a:r>
              <a:rPr lang="en-US" dirty="0"/>
              <a:t>TSMC SoIC-X: 25µm pitch in 2025</a:t>
            </a:r>
            <a:r>
              <a:rPr lang="en-US" baseline="30000" dirty="0"/>
              <a:t>[1]</a:t>
            </a:r>
            <a:endParaRPr lang="en-US" dirty="0"/>
          </a:p>
          <a:p>
            <a:pPr marL="815975" lvl="1" indent="-238125"/>
            <a:r>
              <a:rPr lang="en-US" dirty="0"/>
              <a:t>Enables 3D stacks (cubes) of logic and/or SRAM (e.g. 3D V-cache</a:t>
            </a:r>
            <a:r>
              <a:rPr lang="en-US" baseline="30000" dirty="0"/>
              <a:t>[2]</a:t>
            </a:r>
            <a:r>
              <a:rPr lang="en-US" dirty="0"/>
              <a:t>)</a:t>
            </a:r>
          </a:p>
          <a:p>
            <a:pPr marL="815975" lvl="1" indent="-238125">
              <a:tabLst>
                <a:tab pos="3230563" algn="l"/>
              </a:tabLst>
            </a:pPr>
            <a:r>
              <a:rPr lang="en-US" dirty="0"/>
              <a:t>Can be combined with interposer and HBM stacks</a:t>
            </a:r>
            <a:endParaRPr lang="en-US" i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Consider this in 3D explorations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Model multi-layer logic (3D mesh):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z-direction links as hybrid bonds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Explore logic-SRAM stacks (L1/L2?)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Consider logic-DRAM (HBM) stacks?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01D3-76D2-0421-3233-F39B51B20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909" y="4947377"/>
            <a:ext cx="277632" cy="14092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0FD66E05-C3F3-2E1F-D5EA-FD7DC3E04FDD}"/>
              </a:ext>
            </a:extLst>
          </p:cNvPr>
          <p:cNvGrpSpPr/>
          <p:nvPr/>
        </p:nvGrpSpPr>
        <p:grpSpPr>
          <a:xfrm>
            <a:off x="4825314" y="730058"/>
            <a:ext cx="1472264" cy="1445974"/>
            <a:chOff x="4825314" y="730058"/>
            <a:chExt cx="1472264" cy="14459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067E24-3BE4-5E42-2D0D-8AA43179E9AC}"/>
                </a:ext>
              </a:extLst>
            </p:cNvPr>
            <p:cNvGrpSpPr/>
            <p:nvPr/>
          </p:nvGrpSpPr>
          <p:grpSpPr>
            <a:xfrm>
              <a:off x="4828459" y="1738825"/>
              <a:ext cx="222908" cy="437207"/>
              <a:chOff x="4572000" y="1914525"/>
              <a:chExt cx="222908" cy="4372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4373D-BB87-A726-0674-5EB62655BCBB}"/>
                  </a:ext>
                </a:extLst>
              </p:cNvPr>
              <p:cNvSpPr txBox="1"/>
              <p:nvPr/>
            </p:nvSpPr>
            <p:spPr>
              <a:xfrm>
                <a:off x="4572000" y="2120900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B12C25-38B4-58BA-BD5C-8549C6FBE62A}"/>
                  </a:ext>
                </a:extLst>
              </p:cNvPr>
              <p:cNvSpPr txBox="1"/>
              <p:nvPr/>
            </p:nvSpPr>
            <p:spPr>
              <a:xfrm>
                <a:off x="4572000" y="1914525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B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CEA9DA-84B8-26A7-929A-4BA8836FC5A4}"/>
                </a:ext>
              </a:extLst>
            </p:cNvPr>
            <p:cNvGrpSpPr/>
            <p:nvPr/>
          </p:nvGrpSpPr>
          <p:grpSpPr>
            <a:xfrm>
              <a:off x="4828459" y="1404805"/>
              <a:ext cx="222908" cy="437207"/>
              <a:chOff x="4572000" y="1914525"/>
              <a:chExt cx="222908" cy="43720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2B0159-FFFA-FA27-1B6D-049DB44B303D}"/>
                  </a:ext>
                </a:extLst>
              </p:cNvPr>
              <p:cNvSpPr txBox="1"/>
              <p:nvPr/>
            </p:nvSpPr>
            <p:spPr>
              <a:xfrm>
                <a:off x="4572000" y="2120900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491B47-98E4-5601-CC00-D460E86F3B02}"/>
                  </a:ext>
                </a:extLst>
              </p:cNvPr>
              <p:cNvSpPr txBox="1"/>
              <p:nvPr/>
            </p:nvSpPr>
            <p:spPr>
              <a:xfrm>
                <a:off x="4572000" y="1914525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B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398DE98-9E41-71C6-3C97-7BA2795E5704}"/>
                </a:ext>
              </a:extLst>
            </p:cNvPr>
            <p:cNvGrpSpPr/>
            <p:nvPr/>
          </p:nvGrpSpPr>
          <p:grpSpPr>
            <a:xfrm>
              <a:off x="4828459" y="1073960"/>
              <a:ext cx="222908" cy="437207"/>
              <a:chOff x="4572000" y="1914525"/>
              <a:chExt cx="222908" cy="4372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F82721-F24F-ADFA-9E45-1F69AFFDAA0F}"/>
                  </a:ext>
                </a:extLst>
              </p:cNvPr>
              <p:cNvSpPr txBox="1"/>
              <p:nvPr/>
            </p:nvSpPr>
            <p:spPr>
              <a:xfrm>
                <a:off x="4572000" y="2120900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B7E88B8-D187-DFCB-40C7-2C75B2382BDC}"/>
                  </a:ext>
                </a:extLst>
              </p:cNvPr>
              <p:cNvSpPr txBox="1"/>
              <p:nvPr/>
            </p:nvSpPr>
            <p:spPr>
              <a:xfrm>
                <a:off x="4572000" y="1914525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B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488D877-D85C-BECB-C819-8F45B9AFC128}"/>
                </a:ext>
              </a:extLst>
            </p:cNvPr>
            <p:cNvGrpSpPr/>
            <p:nvPr/>
          </p:nvGrpSpPr>
          <p:grpSpPr>
            <a:xfrm>
              <a:off x="4825314" y="730058"/>
              <a:ext cx="222908" cy="437207"/>
              <a:chOff x="4572000" y="1914525"/>
              <a:chExt cx="222908" cy="43720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EEF1C4-EC33-0DCB-F739-3EC61EBBAE48}"/>
                  </a:ext>
                </a:extLst>
              </p:cNvPr>
              <p:cNvSpPr txBox="1"/>
              <p:nvPr/>
            </p:nvSpPr>
            <p:spPr>
              <a:xfrm>
                <a:off x="4572000" y="2120900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F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70AC4D-C5B2-C480-9762-C4DF4C0F7E0B}"/>
                  </a:ext>
                </a:extLst>
              </p:cNvPr>
              <p:cNvSpPr txBox="1"/>
              <p:nvPr/>
            </p:nvSpPr>
            <p:spPr>
              <a:xfrm>
                <a:off x="4572000" y="1914525"/>
                <a:ext cx="2229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B</a:t>
                </a:r>
              </a:p>
            </p:txBody>
          </p: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94F0C41B-F6FE-45C6-12CB-DF878AF86CE9}"/>
                </a:ext>
              </a:extLst>
            </p:cNvPr>
            <p:cNvGrpSpPr/>
            <p:nvPr/>
          </p:nvGrpSpPr>
          <p:grpSpPr>
            <a:xfrm>
              <a:off x="5044703" y="793791"/>
              <a:ext cx="1252875" cy="1377479"/>
              <a:chOff x="5044703" y="793791"/>
              <a:chExt cx="1252875" cy="137747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48EA0D9-90F8-E7EB-B4F4-1CC81A015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44703" y="793791"/>
                <a:ext cx="1252875" cy="1321857"/>
              </a:xfrm>
              <a:prstGeom prst="rect">
                <a:avLst/>
              </a:prstGeom>
            </p:spPr>
          </p:pic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D72469E-4B0C-7B0C-F440-C770B4986E00}"/>
                  </a:ext>
                </a:extLst>
              </p:cNvPr>
              <p:cNvGrpSpPr/>
              <p:nvPr/>
            </p:nvGrpSpPr>
            <p:grpSpPr>
              <a:xfrm>
                <a:off x="5059442" y="2108504"/>
                <a:ext cx="1181383" cy="62766"/>
                <a:chOff x="4802983" y="2303254"/>
                <a:chExt cx="1181383" cy="6276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AC57BAA-C0FE-D9F5-791C-C16FF4C629E9}"/>
                    </a:ext>
                  </a:extLst>
                </p:cNvPr>
                <p:cNvGrpSpPr/>
                <p:nvPr/>
              </p:nvGrpSpPr>
              <p:grpSpPr>
                <a:xfrm>
                  <a:off x="4802983" y="2303254"/>
                  <a:ext cx="401535" cy="62766"/>
                  <a:chOff x="4802983" y="2303254"/>
                  <a:chExt cx="401535" cy="62766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2C1DAD03-239B-5B16-917B-511629E01134}"/>
                      </a:ext>
                    </a:extLst>
                  </p:cNvPr>
                  <p:cNvSpPr/>
                  <p:nvPr/>
                </p:nvSpPr>
                <p:spPr>
                  <a:xfrm>
                    <a:off x="4802983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C8C3702-845F-4CF0-4274-A4D2A84BA41D}"/>
                      </a:ext>
                    </a:extLst>
                  </p:cNvPr>
                  <p:cNvSpPr/>
                  <p:nvPr/>
                </p:nvSpPr>
                <p:spPr>
                  <a:xfrm>
                    <a:off x="4912520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5E23723-4497-2780-136C-04F6DE4205A3}"/>
                      </a:ext>
                    </a:extLst>
                  </p:cNvPr>
                  <p:cNvSpPr/>
                  <p:nvPr/>
                </p:nvSpPr>
                <p:spPr>
                  <a:xfrm>
                    <a:off x="502399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843B3B2-DAC0-1216-3D2C-A4531CAEFBFF}"/>
                      </a:ext>
                    </a:extLst>
                  </p:cNvPr>
                  <p:cNvSpPr/>
                  <p:nvPr/>
                </p:nvSpPr>
                <p:spPr>
                  <a:xfrm>
                    <a:off x="5133081" y="2303254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A4C9CAB0-483E-CC12-3FA2-C64745E77DAA}"/>
                    </a:ext>
                  </a:extLst>
                </p:cNvPr>
                <p:cNvGrpSpPr/>
                <p:nvPr/>
              </p:nvGrpSpPr>
              <p:grpSpPr>
                <a:xfrm>
                  <a:off x="5246933" y="2303254"/>
                  <a:ext cx="401535" cy="62766"/>
                  <a:chOff x="4802983" y="2303254"/>
                  <a:chExt cx="401535" cy="62766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6762FFD0-C165-672D-BFC5-0614E652C6D4}"/>
                      </a:ext>
                    </a:extLst>
                  </p:cNvPr>
                  <p:cNvSpPr/>
                  <p:nvPr/>
                </p:nvSpPr>
                <p:spPr>
                  <a:xfrm>
                    <a:off x="4802983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7BE5FD0-9416-9702-3357-D5333ECFFF1F}"/>
                      </a:ext>
                    </a:extLst>
                  </p:cNvPr>
                  <p:cNvSpPr/>
                  <p:nvPr/>
                </p:nvSpPr>
                <p:spPr>
                  <a:xfrm>
                    <a:off x="4912520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62CE4712-85C2-DB87-7F9C-776F1B7321F5}"/>
                      </a:ext>
                    </a:extLst>
                  </p:cNvPr>
                  <p:cNvSpPr/>
                  <p:nvPr/>
                </p:nvSpPr>
                <p:spPr>
                  <a:xfrm>
                    <a:off x="502399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A930DE-421B-BAE6-3DF3-2E2072156AD7}"/>
                      </a:ext>
                    </a:extLst>
                  </p:cNvPr>
                  <p:cNvSpPr/>
                  <p:nvPr/>
                </p:nvSpPr>
                <p:spPr>
                  <a:xfrm>
                    <a:off x="5133081" y="2303254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CC891DCC-ECB0-2C28-843C-F45F929BC931}"/>
                    </a:ext>
                  </a:extLst>
                </p:cNvPr>
                <p:cNvSpPr/>
                <p:nvPr/>
              </p:nvSpPr>
              <p:spPr>
                <a:xfrm>
                  <a:off x="5691921" y="2303255"/>
                  <a:ext cx="71437" cy="627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6C5A547-66F7-5286-2738-806A44914CB1}"/>
                    </a:ext>
                  </a:extLst>
                </p:cNvPr>
                <p:cNvSpPr/>
                <p:nvPr/>
              </p:nvSpPr>
              <p:spPr>
                <a:xfrm>
                  <a:off x="5801458" y="2303255"/>
                  <a:ext cx="71437" cy="627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356525D8-7279-FF74-CE9A-7B2A72D2818F}"/>
                    </a:ext>
                  </a:extLst>
                </p:cNvPr>
                <p:cNvSpPr/>
                <p:nvPr/>
              </p:nvSpPr>
              <p:spPr>
                <a:xfrm>
                  <a:off x="5912929" y="2303255"/>
                  <a:ext cx="71437" cy="6276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</p:grp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BC18BDB-D796-F280-E9D5-FC66DAC70F50}"/>
              </a:ext>
            </a:extLst>
          </p:cNvPr>
          <p:cNvGrpSpPr/>
          <p:nvPr/>
        </p:nvGrpSpPr>
        <p:grpSpPr>
          <a:xfrm>
            <a:off x="4905633" y="806939"/>
            <a:ext cx="3015049" cy="1624330"/>
            <a:chOff x="4905633" y="806939"/>
            <a:chExt cx="3015049" cy="162433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9A95A6-3C49-F4C4-66A2-789178AA3453}"/>
                </a:ext>
              </a:extLst>
            </p:cNvPr>
            <p:cNvSpPr/>
            <p:nvPr/>
          </p:nvSpPr>
          <p:spPr>
            <a:xfrm>
              <a:off x="4905633" y="2173167"/>
              <a:ext cx="3015049" cy="25810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i="1" dirty="0">
                  <a:solidFill>
                    <a:schemeClr val="tx1"/>
                  </a:solidFill>
                </a:rPr>
                <a:t>Interposer</a:t>
              </a:r>
              <a:endParaRPr lang="de-CH" sz="900" i="1" dirty="0">
                <a:solidFill>
                  <a:schemeClr val="tx1"/>
                </a:solidFill>
              </a:endParaRPr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FFF2C100-8B82-FDEE-72C5-B681DBC71303}"/>
                </a:ext>
              </a:extLst>
            </p:cNvPr>
            <p:cNvGrpSpPr/>
            <p:nvPr/>
          </p:nvGrpSpPr>
          <p:grpSpPr>
            <a:xfrm>
              <a:off x="6580497" y="806939"/>
              <a:ext cx="1184357" cy="1364331"/>
              <a:chOff x="6580497" y="806939"/>
              <a:chExt cx="1184357" cy="1364331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2FD34CB-3C86-00FC-DDC7-A2353A20FBB6}"/>
                  </a:ext>
                </a:extLst>
              </p:cNvPr>
              <p:cNvGrpSpPr/>
              <p:nvPr/>
            </p:nvGrpSpPr>
            <p:grpSpPr>
              <a:xfrm>
                <a:off x="6581108" y="2002272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8BD1564-C485-FC61-2DD7-6D46C662E8A1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96001C99-CE5C-050D-997F-444161885F69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F0A68CE0-4D61-AF7B-64EC-3ADFE8723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A2CBCE3B-D63D-90AA-AB00-91824F15E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20E10F12-624E-2ACB-41C7-8E74289234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60B3CEE3-1339-B922-C50F-E8111670B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B254149-7742-DCC3-820E-16A0EC874B6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25B78626-C598-355F-04F2-D61BF21FE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111FE221-7FE0-B8E6-CAD0-AE44AF4AE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3866A373-1485-F5D3-3086-50BC1398B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53" name="Oval 52">
                      <a:extLst>
                        <a:ext uri="{FF2B5EF4-FFF2-40B4-BE49-F238E27FC236}">
                          <a16:creationId xmlns:a16="http://schemas.microsoft.com/office/drawing/2014/main" id="{ED5095C6-FED6-AA55-2052-0C98570F5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B1F69ED-CEDA-88BD-1260-84B40AFD696B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6214D3A-9991-96F0-0746-B27E00448FA9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3136765-EBB0-C9D4-75C5-D07D7980D35A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49187B4-AFE1-7BD8-F10B-976A5B8A7D4B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96D0F04-688F-A955-8146-5C450C9C0CBF}"/>
                  </a:ext>
                </a:extLst>
              </p:cNvPr>
              <p:cNvGrpSpPr/>
              <p:nvPr/>
            </p:nvGrpSpPr>
            <p:grpSpPr>
              <a:xfrm>
                <a:off x="6581108" y="1831375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2563E2A0-25FA-5C30-4A56-837418EE9127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D4C1C2D-21C3-E49B-4A43-EC698CE6C94E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6856E1BB-2CC9-B45C-CDBE-1E00469AB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72A56C9A-22D2-A431-8473-1167104444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833D4113-EF47-4618-FF0E-F77CAA506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6BF1E29A-26EA-0834-D86A-03F7D2DB2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8D588A58-4BD7-51CF-AB06-2F8EF5E99FE2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3BA5117D-80A5-BF5D-1272-1FD0C08D64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955E8523-9E96-5541-DDF7-36CBD64DB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35AACFB6-336E-2404-053A-B8B2B72D0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3B455EA0-1ECC-1D17-B240-FD1CB0F026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2FC3F41A-44DC-290B-307C-B22B1B8A7125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F526C4D5-D36F-4829-02A2-EA5465CAF6F1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753E93A4-112E-2054-70F0-EA4529D374BC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57B40ED-2C45-03D2-65AD-3B3B8748D8DA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6B7E754-39F9-124D-B075-2513B4776C33}"/>
                  </a:ext>
                </a:extLst>
              </p:cNvPr>
              <p:cNvGrpSpPr/>
              <p:nvPr/>
            </p:nvGrpSpPr>
            <p:grpSpPr>
              <a:xfrm>
                <a:off x="6580803" y="1660477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3DCF16C1-B9C9-DE10-F389-684D36F611EF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7C849046-97B6-46D6-A9EF-2C4FBAFC010A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03" name="Oval 102">
                      <a:extLst>
                        <a:ext uri="{FF2B5EF4-FFF2-40B4-BE49-F238E27FC236}">
                          <a16:creationId xmlns:a16="http://schemas.microsoft.com/office/drawing/2014/main" id="{EB64A61F-8526-5246-AD0D-D67407A12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0547000-5892-1ADF-9F65-567147722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5" name="Oval 104">
                      <a:extLst>
                        <a:ext uri="{FF2B5EF4-FFF2-40B4-BE49-F238E27FC236}">
                          <a16:creationId xmlns:a16="http://schemas.microsoft.com/office/drawing/2014/main" id="{AFA296A7-F776-5B3B-0123-FC74E2A26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6" name="Oval 105">
                      <a:extLst>
                        <a:ext uri="{FF2B5EF4-FFF2-40B4-BE49-F238E27FC236}">
                          <a16:creationId xmlns:a16="http://schemas.microsoft.com/office/drawing/2014/main" id="{7FDF94D0-4815-FB7A-282B-581817109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39F19191-2AFF-7367-EC1E-385218701CF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E2E7C984-F1FC-B6F1-6A6F-8FA3BE8DF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DB47C2CE-F698-3378-5EEB-B6D00B326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0B5B3BC2-910D-F5C9-F6A2-3C7E2DCDF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F37AD56C-FF6D-21C2-C9F7-450D34548E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3C062EA5-8FF5-4EC7-A588-DA5B6371A0FA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123C06B-7C6E-34B1-0AC6-F57B2522329F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72A45FDB-8953-0FFD-966F-B1C6D332EE6A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74BB257-2D14-035A-7F82-10646A34B4E5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46898275-7C1A-481E-BDDC-0ED81C129702}"/>
                  </a:ext>
                </a:extLst>
              </p:cNvPr>
              <p:cNvGrpSpPr/>
              <p:nvPr/>
            </p:nvGrpSpPr>
            <p:grpSpPr>
              <a:xfrm>
                <a:off x="6580803" y="1490529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2488C959-88B5-5AC8-22C5-3BCDB5F0015C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FCD143EF-7BF7-2268-D3C5-1B62E8671DE6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276337BA-0BAD-7B9C-2C6B-B727B8106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5063EA98-C5CB-EAFB-47F3-2AF34F75B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EAC8CE97-8D45-6381-9D07-F4745F4EE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22" name="Oval 121">
                      <a:extLst>
                        <a:ext uri="{FF2B5EF4-FFF2-40B4-BE49-F238E27FC236}">
                          <a16:creationId xmlns:a16="http://schemas.microsoft.com/office/drawing/2014/main" id="{A170A566-BD9F-20B1-6BEE-24665F203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3B44F323-6C15-7998-7F8F-7EF3133F3A0C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15" name="Oval 114">
                      <a:extLst>
                        <a:ext uri="{FF2B5EF4-FFF2-40B4-BE49-F238E27FC236}">
                          <a16:creationId xmlns:a16="http://schemas.microsoft.com/office/drawing/2014/main" id="{1A3CA6D6-15CA-A309-A9F1-DAAB02BEC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942D45C4-F8FA-30DE-2E03-3112D8D56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D5FF2EF9-E8B0-0177-1768-139E7CF03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B0969013-056C-D70A-5025-071DA3E51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6DAE3FCA-A403-E7E6-691A-ECFAF37FB21F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FE4D724E-93BD-DE2F-B431-C656573255DD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CB51A0B1-3784-ACB1-73C3-33B8E401093F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EE4A4E4-7C05-B827-6F1A-F41C7D6D77BF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7EE499B-C409-74E3-E1C2-F8806D61DC88}"/>
                  </a:ext>
                </a:extLst>
              </p:cNvPr>
              <p:cNvGrpSpPr/>
              <p:nvPr/>
            </p:nvGrpSpPr>
            <p:grpSpPr>
              <a:xfrm>
                <a:off x="6580802" y="1318682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41BE980B-C201-15C0-BAE8-946F17E6FD7F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6F886C59-8D82-F259-54C3-2EDAF4F5989E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2E229BEA-1A23-6D75-483F-8CEA097BC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5C8BF8DB-8272-EEAF-75E0-0128AC480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9D4B7D19-0B42-D4A3-1A35-332A51F71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49985DC0-9F36-7FAE-8440-65DDC4EF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670CB8F2-B557-1CFB-9F02-685EB1214F2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FAAB6F5D-E03D-5665-409A-8112207E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6F6080D2-3604-9594-72C6-27460C1D6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4CF71A8E-9C58-63F2-4493-26634990F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D2E74C16-0EAC-DE14-7AC5-BA4889919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38B8E911-43AF-974D-CC34-6EB116995C63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45CA9679-0961-CA9D-5E70-A066E59E55B1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5B851472-EBD3-7001-3835-7006F57E09FC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BBC933AB-9692-898E-6B7C-44E6306E885C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BFE3FB9-86A4-601B-D39D-ADED12DF5924}"/>
                  </a:ext>
                </a:extLst>
              </p:cNvPr>
              <p:cNvGrpSpPr/>
              <p:nvPr/>
            </p:nvGrpSpPr>
            <p:grpSpPr>
              <a:xfrm>
                <a:off x="6580802" y="1147785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57AB053-05D2-0FA0-AA83-BD1C3B57AA6E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158" name="Group 157">
                    <a:extLst>
                      <a:ext uri="{FF2B5EF4-FFF2-40B4-BE49-F238E27FC236}">
                        <a16:creationId xmlns:a16="http://schemas.microsoft.com/office/drawing/2014/main" id="{00818B4C-81F7-0E54-F25C-717415AC7CBE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946420D8-81F4-2F79-614C-E3774E2F3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2D5CDAE9-DC14-3FCE-6868-D9934D5CA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69" name="Oval 168">
                      <a:extLst>
                        <a:ext uri="{FF2B5EF4-FFF2-40B4-BE49-F238E27FC236}">
                          <a16:creationId xmlns:a16="http://schemas.microsoft.com/office/drawing/2014/main" id="{DB221784-99AC-D0C0-E06D-9CD3ACB94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70" name="Oval 169">
                      <a:extLst>
                        <a:ext uri="{FF2B5EF4-FFF2-40B4-BE49-F238E27FC236}">
                          <a16:creationId xmlns:a16="http://schemas.microsoft.com/office/drawing/2014/main" id="{7FDE6457-82F0-7A80-FC03-F228D34E2C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95076482-0292-0BC2-FDB6-D07A536421EB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A71CBCDF-4704-57E9-F16A-228A299B7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2FE5D6D0-1327-8CA9-F142-9C03E1037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605B47AB-B176-118E-614F-BAC600028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0A00EA71-C318-F690-7B36-A9FDBC83AF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961326DD-BC8F-7970-40FF-9EC240050AAA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1999C648-2F35-6B6B-9787-0B054C91DC72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D246DF27-C81B-322A-254A-FFDAA4E6F101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671B0973-91B4-802F-1BCA-B4EAF8991646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B83A963-D724-63FE-B0F0-A4A84A2476BB}"/>
                  </a:ext>
                </a:extLst>
              </p:cNvPr>
              <p:cNvGrpSpPr/>
              <p:nvPr/>
            </p:nvGrpSpPr>
            <p:grpSpPr>
              <a:xfrm>
                <a:off x="6580497" y="976887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D205F78F-1722-6C4C-37C2-8A474DEF457D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9D0D5619-F643-DA17-9B6B-B320A75E4FD2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D30BB30B-7CC5-41AC-BB4C-30B1471A3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D008FEE4-2A3C-4B38-C10F-45474478B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962883AC-606F-6E56-95FE-B76ECBEF1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1A6CA607-9F05-F3B3-B305-27EB50C8C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2F26F399-0696-FFDA-F9E1-62B46DD6A9A7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6F3A76EB-0307-7829-A8F6-55E50FA2A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47C769E9-5A0E-15F7-E54B-5EC584A71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A742EFBB-C8F2-D80D-7892-38C42C9B91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5702F9D1-8397-7934-0A04-CBBD42B4D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5F82C90E-8B80-E0DF-7F38-2E36183FB0DA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20FDB290-5B7D-7A25-E84A-A7E331A7A805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F78724C-46D5-5BF6-BF57-E52DFECCABEB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313428E-E694-EEC1-5271-29A1F2EF5DE9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3C7ADFDC-9F38-0F3D-24F1-008EDA0980F6}"/>
                  </a:ext>
                </a:extLst>
              </p:cNvPr>
              <p:cNvGrpSpPr/>
              <p:nvPr/>
            </p:nvGrpSpPr>
            <p:grpSpPr>
              <a:xfrm>
                <a:off x="6580497" y="806939"/>
                <a:ext cx="1183746" cy="168998"/>
                <a:chOff x="6324649" y="2197022"/>
                <a:chExt cx="1183746" cy="168998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8B5FDF85-39CE-072A-32C2-2ECB184B0919}"/>
                    </a:ext>
                  </a:extLst>
                </p:cNvPr>
                <p:cNvGrpSpPr/>
                <p:nvPr/>
              </p:nvGrpSpPr>
              <p:grpSpPr>
                <a:xfrm>
                  <a:off x="6327012" y="2303254"/>
                  <a:ext cx="1181383" cy="62766"/>
                  <a:chOff x="4802983" y="2303254"/>
                  <a:chExt cx="1181383" cy="62766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B2F197F4-FFB0-2F22-C0BE-816031F03923}"/>
                      </a:ext>
                    </a:extLst>
                  </p:cNvPr>
                  <p:cNvGrpSpPr/>
                  <p:nvPr/>
                </p:nvGrpSpPr>
                <p:grpSpPr>
                  <a:xfrm>
                    <a:off x="480298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80C2887D-B710-99A3-6F9B-44CFD7C4C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7F8056B0-8215-F610-FEDD-72CF0C15E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1" name="Oval 200">
                      <a:extLst>
                        <a:ext uri="{FF2B5EF4-FFF2-40B4-BE49-F238E27FC236}">
                          <a16:creationId xmlns:a16="http://schemas.microsoft.com/office/drawing/2014/main" id="{2C5571BE-B6CF-97DD-6C92-9FC871AC7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202" name="Oval 201">
                      <a:extLst>
                        <a:ext uri="{FF2B5EF4-FFF2-40B4-BE49-F238E27FC236}">
                          <a16:creationId xmlns:a16="http://schemas.microsoft.com/office/drawing/2014/main" id="{1F37127C-33BE-2911-0379-58BC24E2B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811BBDDC-C13E-46B2-B27F-4625C1B57AAA}"/>
                      </a:ext>
                    </a:extLst>
                  </p:cNvPr>
                  <p:cNvGrpSpPr/>
                  <p:nvPr/>
                </p:nvGrpSpPr>
                <p:grpSpPr>
                  <a:xfrm>
                    <a:off x="5246933" y="2303254"/>
                    <a:ext cx="401535" cy="62766"/>
                    <a:chOff x="4802983" y="2303254"/>
                    <a:chExt cx="401535" cy="62766"/>
                  </a:xfrm>
                </p:grpSpPr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B472A620-E079-5FDD-36B3-3DD2A19FC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2983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99156F6A-555B-3268-05D5-32327FF9FD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2520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06F8442B-5743-1987-A8F4-131D34D00E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3991" y="2303255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FEB622DE-55A7-C2C2-A274-35B67212A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081" y="2303254"/>
                      <a:ext cx="71437" cy="6276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CH"/>
                    </a:p>
                  </p:txBody>
                </p:sp>
              </p:grp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9F6CA26E-C52A-CF5A-ECAC-0BB353853C18}"/>
                      </a:ext>
                    </a:extLst>
                  </p:cNvPr>
                  <p:cNvSpPr/>
                  <p:nvPr/>
                </p:nvSpPr>
                <p:spPr>
                  <a:xfrm>
                    <a:off x="5691921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054747AB-5E86-E343-9863-EA3D898343B1}"/>
                      </a:ext>
                    </a:extLst>
                  </p:cNvPr>
                  <p:cNvSpPr/>
                  <p:nvPr/>
                </p:nvSpPr>
                <p:spPr>
                  <a:xfrm>
                    <a:off x="5801458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4E9D431B-0493-FB1D-5172-36722066E8EA}"/>
                      </a:ext>
                    </a:extLst>
                  </p:cNvPr>
                  <p:cNvSpPr/>
                  <p:nvPr/>
                </p:nvSpPr>
                <p:spPr>
                  <a:xfrm>
                    <a:off x="5912929" y="2303255"/>
                    <a:ext cx="71437" cy="6276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</p:grp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31BFDEB-21DF-E8E8-F835-56D6E08C7568}"/>
                    </a:ext>
                  </a:extLst>
                </p:cNvPr>
                <p:cNvSpPr/>
                <p:nvPr/>
              </p:nvSpPr>
              <p:spPr>
                <a:xfrm>
                  <a:off x="6324649" y="2197022"/>
                  <a:ext cx="1183745" cy="104334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2"/>
                      </a:solidFill>
                    </a:rPr>
                    <a:t>HBM</a:t>
                  </a:r>
                  <a:endParaRPr lang="de-CH" sz="9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</p:grpSp>
      <p:pic>
        <p:nvPicPr>
          <p:cNvPr id="521" name="Picture 520">
            <a:extLst>
              <a:ext uri="{FF2B5EF4-FFF2-40B4-BE49-F238E27FC236}">
                <a16:creationId xmlns:a16="http://schemas.microsoft.com/office/drawing/2014/main" id="{2CE566A3-C1FA-6B62-8335-074D251A8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46" y="2634778"/>
            <a:ext cx="1969816" cy="1952461"/>
          </a:xfrm>
          <a:prstGeom prst="rect">
            <a:avLst/>
          </a:prstGeom>
        </p:spPr>
      </p:pic>
      <p:pic>
        <p:nvPicPr>
          <p:cNvPr id="523" name="Picture 522">
            <a:extLst>
              <a:ext uri="{FF2B5EF4-FFF2-40B4-BE49-F238E27FC236}">
                <a16:creationId xmlns:a16="http://schemas.microsoft.com/office/drawing/2014/main" id="{F242A0B1-40CC-12D2-3048-3387D603F4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629" y="2793793"/>
            <a:ext cx="1591493" cy="1583454"/>
          </a:xfrm>
          <a:prstGeom prst="rect">
            <a:avLst/>
          </a:prstGeom>
        </p:spPr>
      </p:pic>
      <p:pic>
        <p:nvPicPr>
          <p:cNvPr id="524" name="Picture 523">
            <a:extLst>
              <a:ext uri="{FF2B5EF4-FFF2-40B4-BE49-F238E27FC236}">
                <a16:creationId xmlns:a16="http://schemas.microsoft.com/office/drawing/2014/main" id="{DC372EB8-C2B5-AC2A-799E-E476A02A1F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782" y="2712643"/>
            <a:ext cx="1591493" cy="15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>
          <a:extLst>
            <a:ext uri="{FF2B5EF4-FFF2-40B4-BE49-F238E27FC236}">
              <a16:creationId xmlns:a16="http://schemas.microsoft.com/office/drawing/2014/main" id="{4D4DE74C-B001-57FD-6E2C-BB067461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>
            <a:extLst>
              <a:ext uri="{FF2B5EF4-FFF2-40B4-BE49-F238E27FC236}">
                <a16:creationId xmlns:a16="http://schemas.microsoft.com/office/drawing/2014/main" id="{D87CC21A-6BC5-7C0B-7A01-F323CF966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099" y="167600"/>
            <a:ext cx="8000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262" name="Google Shape;262;p40">
            <a:extLst>
              <a:ext uri="{FF2B5EF4-FFF2-40B4-BE49-F238E27FC236}">
                <a16:creationId xmlns:a16="http://schemas.microsoft.com/office/drawing/2014/main" id="{03CB11C2-58FD-E9DC-FDC3-6DE26AD2F0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263" name="Google Shape;263;p40">
            <a:extLst>
              <a:ext uri="{FF2B5EF4-FFF2-40B4-BE49-F238E27FC236}">
                <a16:creationId xmlns:a16="http://schemas.microsoft.com/office/drawing/2014/main" id="{52DCC9DB-FA89-A73B-DD3C-93CD6E33DE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64" name="Google Shape;264;p40">
            <a:extLst>
              <a:ext uri="{FF2B5EF4-FFF2-40B4-BE49-F238E27FC236}">
                <a16:creationId xmlns:a16="http://schemas.microsoft.com/office/drawing/2014/main" id="{80A8A7BC-66BA-2845-7A6A-F8ABD22C6A21}"/>
              </a:ext>
            </a:extLst>
          </p:cNvPr>
          <p:cNvSpPr txBox="1"/>
          <p:nvPr/>
        </p:nvSpPr>
        <p:spPr>
          <a:xfrm>
            <a:off x="314275" y="873850"/>
            <a:ext cx="85545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Shilov, </a:t>
            </a:r>
            <a:r>
              <a:rPr lang="en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TSMC's 3D Stacked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SoIC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Packaging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Making Quick Progress,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Eyeing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Ultra-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</a:t>
            </a:r>
            <a:r>
              <a:rPr lang="el-GR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Pitch In 2027,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2024</a:t>
            </a:r>
          </a:p>
          <a:p>
            <a:pPr lvl="0"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Smith et al., "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 AMD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InstinctTM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MI300 Series Modular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Chiplet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– HPC and AI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Accelerator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-Class Systems," </a:t>
            </a:r>
            <a:r>
              <a:rPr lang="de-CH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ISSCC, 2024</a:t>
            </a:r>
            <a:endParaRPr lang="en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4345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526</Words>
  <Application>Microsoft Macintosh PowerPoint</Application>
  <PresentationFormat>全屏显示(16:9)</PresentationFormat>
  <Paragraphs>110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Calibri Light</vt:lpstr>
      <vt:lpstr>Arial</vt:lpstr>
      <vt:lpstr>Consolas</vt:lpstr>
      <vt:lpstr>Arial Narrow</vt:lpstr>
      <vt:lpstr>Calibri</vt:lpstr>
      <vt:lpstr>Wingdings</vt:lpstr>
      <vt:lpstr>Simple Light</vt:lpstr>
      <vt:lpstr>PULP Triangle</vt:lpstr>
      <vt:lpstr>1_PULP Triangle</vt:lpstr>
      <vt:lpstr>QuantSparse 3D Biweekly 2025-05-20</vt:lpstr>
      <vt:lpstr>Agenda</vt:lpstr>
      <vt:lpstr>2.5D Packaging</vt:lpstr>
      <vt:lpstr>2.5D Packaging</vt:lpstr>
      <vt:lpstr>3D Packaging</vt:lpstr>
      <vt:lpstr>3D Packaging – Hybrid Bonding</vt:lpstr>
      <vt:lpstr>Beyond SoA: 3D and 3.5D Opportunities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QuantSparse 3D Biweekly 2025-03-25</dc:title>
  <dc:creator>paulsc</dc:creator>
  <cp:lastModifiedBy>Wang, Bowen</cp:lastModifiedBy>
  <cp:revision>330</cp:revision>
  <dcterms:modified xsi:type="dcterms:W3CDTF">2025-05-16T13:07:25Z</dcterms:modified>
</cp:coreProperties>
</file>