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  <p:sldMasterId id="2147483678" r:id="rId2"/>
    <p:sldMasterId id="2147483679" r:id="rId3"/>
  </p:sldMasterIdLst>
  <p:notesMasterIdLst>
    <p:notesMasterId r:id="rId17"/>
  </p:notesMasterIdLst>
  <p:sldIdLst>
    <p:sldId id="256" r:id="rId4"/>
    <p:sldId id="452" r:id="rId5"/>
    <p:sldId id="257" r:id="rId6"/>
    <p:sldId id="454" r:id="rId7"/>
    <p:sldId id="453" r:id="rId8"/>
    <p:sldId id="455" r:id="rId9"/>
    <p:sldId id="456" r:id="rId10"/>
    <p:sldId id="459" r:id="rId11"/>
    <p:sldId id="457" r:id="rId12"/>
    <p:sldId id="436" r:id="rId13"/>
    <p:sldId id="460" r:id="rId14"/>
    <p:sldId id="458" r:id="rId15"/>
    <p:sldId id="432" r:id="rId16"/>
  </p:sldIdLst>
  <p:sldSz cx="9144000" cy="5143500" type="screen16x9"/>
  <p:notesSz cx="6858000" cy="9144000"/>
  <p:embeddedFontLst>
    <p:embeddedFont>
      <p:font typeface="Arial Narrow" panose="020B0604020202020204" pitchFamily="34" charset="0"/>
      <p:regular r:id="rId18"/>
      <p:bold r:id="rId19"/>
      <p:italic r:id="rId20"/>
      <p:boldItalic r:id="rId21"/>
    </p:embeddedFont>
    <p:embeddedFont>
      <p:font typeface="Consolas" panose="020B0609020204030204" pitchFamily="49" charset="0"/>
      <p:regular r:id="rId22"/>
      <p:bold r:id="rId23"/>
      <p:italic r:id="rId24"/>
      <p:boldItalic r:id="rId25"/>
    </p:embeddedFont>
    <p:embeddedFont>
      <p:font typeface="Roboto Light" panose="020F0302020204030204" pitchFamily="34" charset="0"/>
      <p:regular r:id="rId26"/>
      <p: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A865A6A1-EB45-4525-89A6-CB3BD430D531}">
          <p14:sldIdLst>
            <p14:sldId id="256"/>
            <p14:sldId id="452"/>
            <p14:sldId id="257"/>
            <p14:sldId id="454"/>
            <p14:sldId id="453"/>
            <p14:sldId id="455"/>
            <p14:sldId id="456"/>
            <p14:sldId id="459"/>
            <p14:sldId id="457"/>
            <p14:sldId id="436"/>
            <p14:sldId id="460"/>
            <p14:sldId id="458"/>
            <p14:sldId id="4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8080"/>
    <a:srgbClr val="CDCDCD"/>
    <a:srgbClr val="F4AA6C"/>
    <a:srgbClr val="F6B6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EF3602-E09C-4FB3-88FD-0AF07CCC1424}">
  <a:tblStyle styleId="{90EF3602-E09C-4FB3-88FD-0AF07CCC142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23"/>
    <p:restoredTop sz="94680"/>
  </p:normalViewPr>
  <p:slideViewPr>
    <p:cSldViewPr snapToGrid="0">
      <p:cViewPr varScale="1">
        <p:scale>
          <a:sx n="194" d="100"/>
          <a:sy n="194" d="100"/>
        </p:scale>
        <p:origin x="576" y="17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4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3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7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6.fntdata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9ca6226cd_2_1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g339ca6226cd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55F94-835A-2A64-E09A-1EB7323513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3D078-DB0A-2BA0-C402-5191A23F0A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3ABC8E-C33D-F6F7-EBA0-BE3AE4AFCB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DC4A1-3AE5-7A97-447C-8E77A2EC16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900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39ca6226cd_2_1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87" name="Google Shape;187;g339ca6226cd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A2291-75C3-A334-02F0-7711A0358D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048AD6-20FB-4A3C-CC02-749B6938D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0F6E60-1C73-2C73-08C5-A76F0B1D72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0A0C8-038E-715D-E756-4BADBC945E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5ABEB-D898-3E42-AE61-56CF49C1D68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6658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>
          <a:extLst>
            <a:ext uri="{FF2B5EF4-FFF2-40B4-BE49-F238E27FC236}">
              <a16:creationId xmlns:a16="http://schemas.microsoft.com/office/drawing/2014/main" id="{13C06A10-2EB8-42CB-4BEE-28CF759C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adb98cd77_1_26:notes">
            <a:extLst>
              <a:ext uri="{FF2B5EF4-FFF2-40B4-BE49-F238E27FC236}">
                <a16:creationId xmlns:a16="http://schemas.microsoft.com/office/drawing/2014/main" id="{571C8B4B-AD5B-5C02-7D27-E99314B0A2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9" name="Google Shape;259;g33adb98cd77_1_26:notes">
            <a:extLst>
              <a:ext uri="{FF2B5EF4-FFF2-40B4-BE49-F238E27FC236}">
                <a16:creationId xmlns:a16="http://schemas.microsoft.com/office/drawing/2014/main" id="{87E025FF-1F69-7A0E-20BA-0DDA30C4CA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81560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7.png"/><Relationship Id="rId5" Type="http://schemas.openxmlformats.org/officeDocument/2006/relationships/image" Target="../media/image9.png"/><Relationship Id="rId4" Type="http://schemas.openxmlformats.org/officeDocument/2006/relationships/image" Target="../media/image11.svg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14"/>
          <p:cNvGrpSpPr/>
          <p:nvPr/>
        </p:nvGrpSpPr>
        <p:grpSpPr>
          <a:xfrm>
            <a:off x="1823465" y="163205"/>
            <a:ext cx="1581805" cy="342091"/>
            <a:chOff x="3645356" y="188193"/>
            <a:chExt cx="5677387" cy="1227805"/>
          </a:xfrm>
        </p:grpSpPr>
        <p:pic>
          <p:nvPicPr>
            <p:cNvPr id="66" name="Google Shape;66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14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8" name="Google Shape;68;p14"/>
          <p:cNvSpPr/>
          <p:nvPr/>
        </p:nvSpPr>
        <p:spPr>
          <a:xfrm>
            <a:off x="5653737" y="1653177"/>
            <a:ext cx="3490273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69" name="Google Shape;69;p14"/>
          <p:cNvPicPr preferRelativeResize="0"/>
          <p:nvPr/>
        </p:nvPicPr>
        <p:blipFill rotWithShape="1">
          <a:blip r:embed="rId3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86117" y="212211"/>
            <a:ext cx="1325875" cy="220979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 txBox="1">
            <a:spLocks noGrp="1"/>
          </p:cNvSpPr>
          <p:nvPr>
            <p:ph type="subTitle" idx="1"/>
          </p:nvPr>
        </p:nvSpPr>
        <p:spPr>
          <a:xfrm>
            <a:off x="286116" y="2336781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700"/>
              <a:buNone/>
              <a:defRPr sz="190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500"/>
            </a:lvl2pPr>
            <a:lvl3pPr lvl="2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286114" y="1391112"/>
            <a:ext cx="8000670" cy="857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/>
          <p:nvPr/>
        </p:nvSpPr>
        <p:spPr>
          <a:xfrm rot="2700024">
            <a:off x="7461825" y="2614213"/>
            <a:ext cx="1213073" cy="1213073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14"/>
          <p:cNvSpPr/>
          <p:nvPr/>
        </p:nvSpPr>
        <p:spPr>
          <a:xfrm rot="2700024">
            <a:off x="7104894" y="2891492"/>
            <a:ext cx="646325" cy="662609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 rotWithShape="1">
          <a:blip r:embed="rId4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21348" y="2434954"/>
            <a:ext cx="1836547" cy="1576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4"/>
          <p:cNvPicPr preferRelativeResize="0"/>
          <p:nvPr/>
        </p:nvPicPr>
        <p:blipFill rotWithShape="1">
          <a:blip r:embed="rId5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95899" y="4503916"/>
            <a:ext cx="260270" cy="223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4" descr="A picture containing ax, vector graphics, tool&#10;&#10;Description automatically generated"/>
          <p:cNvPicPr preferRelativeResize="0"/>
          <p:nvPr/>
        </p:nvPicPr>
        <p:blipFill rotWithShape="1">
          <a:blip r:embed="rId6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22972" y="4258967"/>
            <a:ext cx="223066" cy="18350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4"/>
          <p:cNvPicPr preferRelativeResize="0"/>
          <p:nvPr/>
        </p:nvPicPr>
        <p:blipFill rotWithShape="1">
          <a:blip r:embed="rId7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06373" y="4781048"/>
            <a:ext cx="256264" cy="177288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/>
        </p:nvSpPr>
        <p:spPr>
          <a:xfrm>
            <a:off x="6949019" y="4480217"/>
            <a:ext cx="165735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 sz="1100"/>
          </a:p>
        </p:txBody>
      </p:sp>
      <p:sp>
        <p:nvSpPr>
          <p:cNvPr id="79" name="Google Shape;79;p14"/>
          <p:cNvSpPr txBox="1"/>
          <p:nvPr/>
        </p:nvSpPr>
        <p:spPr>
          <a:xfrm>
            <a:off x="7360145" y="4233920"/>
            <a:ext cx="1246228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 sz="1100"/>
          </a:p>
        </p:txBody>
      </p:sp>
      <p:sp>
        <p:nvSpPr>
          <p:cNvPr id="80" name="Google Shape;80;p14"/>
          <p:cNvSpPr txBox="1"/>
          <p:nvPr/>
        </p:nvSpPr>
        <p:spPr>
          <a:xfrm>
            <a:off x="6573889" y="4726513"/>
            <a:ext cx="2032485" cy="256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 sz="1100"/>
          </a:p>
        </p:txBody>
      </p:sp>
      <p:sp>
        <p:nvSpPr>
          <p:cNvPr id="81" name="Google Shape;81;p14"/>
          <p:cNvSpPr txBox="1"/>
          <p:nvPr/>
        </p:nvSpPr>
        <p:spPr>
          <a:xfrm>
            <a:off x="286115" y="4412057"/>
            <a:ext cx="4538560" cy="53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lang="en" sz="1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"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 sz="1100"/>
          </a:p>
        </p:txBody>
      </p:sp>
      <p:sp>
        <p:nvSpPr>
          <p:cNvPr id="82" name="Google Shape;82;p14"/>
          <p:cNvSpPr txBox="1">
            <a:spLocks noGrp="1"/>
          </p:cNvSpPr>
          <p:nvPr>
            <p:ph type="body" idx="2"/>
          </p:nvPr>
        </p:nvSpPr>
        <p:spPr>
          <a:xfrm>
            <a:off x="286116" y="291366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  <a:defRPr sz="1600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>
                <a:solidFill>
                  <a:schemeClr val="accent3"/>
                </a:solidFill>
              </a:defRPr>
            </a:lvl1pPr>
            <a:lvl2pPr lvl="1">
              <a:buNone/>
              <a:defRPr sz="1300">
                <a:solidFill>
                  <a:schemeClr val="accent3"/>
                </a:solidFill>
              </a:defRPr>
            </a:lvl2pPr>
            <a:lvl3pPr lvl="2">
              <a:buNone/>
              <a:defRPr sz="1300">
                <a:solidFill>
                  <a:schemeClr val="accent3"/>
                </a:solidFill>
              </a:defRPr>
            </a:lvl3pPr>
            <a:lvl4pPr lvl="3">
              <a:buNone/>
              <a:defRPr sz="1300">
                <a:solidFill>
                  <a:schemeClr val="accent3"/>
                </a:solidFill>
              </a:defRPr>
            </a:lvl4pPr>
            <a:lvl5pPr lvl="4">
              <a:buNone/>
              <a:defRPr sz="1300">
                <a:solidFill>
                  <a:schemeClr val="accent3"/>
                </a:solidFill>
              </a:defRPr>
            </a:lvl5pPr>
            <a:lvl6pPr lvl="5">
              <a:buNone/>
              <a:defRPr sz="1300">
                <a:solidFill>
                  <a:schemeClr val="accent3"/>
                </a:solidFill>
              </a:defRPr>
            </a:lvl6pPr>
            <a:lvl7pPr lvl="6">
              <a:buNone/>
              <a:defRPr sz="1300">
                <a:solidFill>
                  <a:schemeClr val="accent3"/>
                </a:solidFill>
              </a:defRPr>
            </a:lvl7pPr>
            <a:lvl8pPr lvl="7">
              <a:buNone/>
              <a:defRPr sz="1300">
                <a:solidFill>
                  <a:schemeClr val="accent3"/>
                </a:solidFill>
              </a:defRPr>
            </a:lvl8pPr>
            <a:lvl9pPr lvl="8">
              <a:buNone/>
              <a:defRPr sz="1300">
                <a:solidFill>
                  <a:schemeClr val="accent3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-by-side">
  <p:cSld name="Two-by-side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body" idx="2"/>
          </p:nvPr>
        </p:nvSpPr>
        <p:spPr>
          <a:xfrm>
            <a:off x="4237713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plus two">
  <p:cSld name="One plus two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7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8000670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2"/>
          </p:nvPr>
        </p:nvSpPr>
        <p:spPr>
          <a:xfrm>
            <a:off x="237378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9" name="Google Shape;99;p17"/>
          <p:cNvSpPr txBox="1">
            <a:spLocks noGrp="1"/>
          </p:cNvSpPr>
          <p:nvPr>
            <p:ph type="body" idx="3"/>
          </p:nvPr>
        </p:nvSpPr>
        <p:spPr>
          <a:xfrm>
            <a:off x="4237713" y="2745388"/>
            <a:ext cx="4000335" cy="21430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17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7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n-Thick">
  <p:cSld name="Thin-Thick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3094760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body" idx="2"/>
          </p:nvPr>
        </p:nvSpPr>
        <p:spPr>
          <a:xfrm>
            <a:off x="237378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06" name="Google Shape;106;p18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8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ick-Thin">
  <p:cSld name="Thick-Thi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237378" y="742930"/>
            <a:ext cx="5143288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1" name="Google Shape;111;p19"/>
          <p:cNvSpPr txBox="1">
            <a:spLocks noGrp="1"/>
          </p:cNvSpPr>
          <p:nvPr>
            <p:ph type="body" idx="2"/>
          </p:nvPr>
        </p:nvSpPr>
        <p:spPr>
          <a:xfrm>
            <a:off x="5380666" y="742930"/>
            <a:ext cx="285738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2" name="Google Shape;112;p19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by-side">
  <p:cSld name="3-by-side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body" idx="1"/>
          </p:nvPr>
        </p:nvSpPr>
        <p:spPr>
          <a:xfrm>
            <a:off x="24454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2"/>
          </p:nvPr>
        </p:nvSpPr>
        <p:spPr>
          <a:xfrm>
            <a:off x="2959060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7" name="Google Shape;117;p20"/>
          <p:cNvSpPr txBox="1">
            <a:spLocks noGrp="1"/>
          </p:cNvSpPr>
          <p:nvPr>
            <p:ph type="body" idx="3"/>
          </p:nvPr>
        </p:nvSpPr>
        <p:spPr>
          <a:xfrm>
            <a:off x="5673573" y="742930"/>
            <a:ext cx="2571644" cy="4000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18" name="Google Shape;118;p20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20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0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-box">
  <p:cSld name="4-box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1"/>
          <p:cNvSpPr txBox="1">
            <a:spLocks noGrp="1"/>
          </p:cNvSpPr>
          <p:nvPr>
            <p:ph type="body" idx="1"/>
          </p:nvPr>
        </p:nvSpPr>
        <p:spPr>
          <a:xfrm>
            <a:off x="240763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3" name="Google Shape;123;p21"/>
          <p:cNvSpPr txBox="1">
            <a:spLocks noGrp="1"/>
          </p:cNvSpPr>
          <p:nvPr>
            <p:ph type="body" idx="2"/>
          </p:nvPr>
        </p:nvSpPr>
        <p:spPr>
          <a:xfrm>
            <a:off x="4241101" y="742930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4" name="Google Shape;124;p21"/>
          <p:cNvSpPr txBox="1">
            <a:spLocks noGrp="1"/>
          </p:cNvSpPr>
          <p:nvPr>
            <p:ph type="body" idx="3"/>
          </p:nvPr>
        </p:nvSpPr>
        <p:spPr>
          <a:xfrm>
            <a:off x="240763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5" name="Google Shape;125;p21"/>
          <p:cNvSpPr txBox="1">
            <a:spLocks noGrp="1"/>
          </p:cNvSpPr>
          <p:nvPr>
            <p:ph type="body" idx="4"/>
          </p:nvPr>
        </p:nvSpPr>
        <p:spPr>
          <a:xfrm>
            <a:off x="4241101" y="2743126"/>
            <a:ext cx="4000335" cy="2000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11450" tIns="37150" rIns="0" bIns="36275" anchor="t" anchorCtr="0">
            <a:noAutofit/>
          </a:bodyPr>
          <a:lstStyle>
            <a:lvl1pPr marL="457200" lvl="0" indent="-3175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400"/>
              <a:buChar char="•"/>
              <a:defRPr sz="1500"/>
            </a:lvl1pPr>
            <a:lvl2pPr marL="914400" lvl="1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200"/>
              <a:buChar char="•"/>
              <a:defRPr sz="1400"/>
            </a:lvl2pPr>
            <a:lvl3pPr marL="1371600" lvl="2" indent="-2984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100"/>
              <a:buChar char="•"/>
              <a:defRPr sz="1200"/>
            </a:lvl3pPr>
            <a:lvl4pPr marL="1828800" lvl="3" indent="-28575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Char char="•"/>
              <a:defRPr sz="1100"/>
            </a:lvl4pPr>
            <a:lvl5pPr marL="2286000" lvl="4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Char char="•"/>
              <a:defRPr sz="1100"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>
            <a:endParaRPr/>
          </a:p>
        </p:txBody>
      </p:sp>
      <p:sp>
        <p:nvSpPr>
          <p:cNvPr id="126" name="Google Shape;126;p21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1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21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Background">
  <p:cSld name="Title Background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2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2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Only">
  <p:cSld name="Background Only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3"/>
          <p:cNvSpPr txBox="1"/>
          <p:nvPr/>
        </p:nvSpPr>
        <p:spPr>
          <a:xfrm>
            <a:off x="748938" y="3922330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5" name="Google Shape;135;p2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6" name="Google Shape;136;p2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No Background">
  <p:cSld name="No Background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365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800" lvl="3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79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Only">
  <p:cSld name="Title Only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dy Only">
  <p:cSld name="Body Only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244839" y="284195"/>
            <a:ext cx="8000672" cy="4714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50" name="Google Shape;150;p27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7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52" name="Google Shape;152;p27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53" name="Google Shape;153;p27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54" name="Google Shape;154;p27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55" name="Google Shape;155;p27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27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27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4572005" y="0"/>
            <a:ext cx="4572005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4572005" y="742930"/>
            <a:ext cx="4576563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White">
  <p:cSld name="Empty White">
    <p:bg>
      <p:bgPr>
        <a:solidFill>
          <a:schemeClr val="lt2"/>
        </a:solidFill>
        <a:effectLst/>
      </p:bgPr>
    </p:bg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Empty Black">
  <p:cSld name="Empty Black">
    <p:bg>
      <p:bgPr>
        <a:solidFill>
          <a:schemeClr val="dk1"/>
        </a:solidFill>
        <a:effectLst/>
      </p:bgPr>
    </p:bg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0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hank you + Q&amp;A">
  <p:cSld name="Thank you + Q&amp;A">
    <p:bg>
      <p:bgPr>
        <a:solidFill>
          <a:srgbClr val="B4B4B6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/>
        </p:nvSpPr>
        <p:spPr>
          <a:xfrm>
            <a:off x="1532192" y="1567205"/>
            <a:ext cx="2474929" cy="659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 b="0" i="0" u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sz="1100"/>
          </a:p>
        </p:txBody>
      </p:sp>
      <p:sp>
        <p:nvSpPr>
          <p:cNvPr id="174" name="Google Shape;174;p31"/>
          <p:cNvSpPr/>
          <p:nvPr/>
        </p:nvSpPr>
        <p:spPr>
          <a:xfrm>
            <a:off x="5152847" y="1180109"/>
            <a:ext cx="2574971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72575" tIns="72575" rIns="72575" bIns="725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31"/>
          <p:cNvSpPr txBox="1"/>
          <p:nvPr/>
        </p:nvSpPr>
        <p:spPr>
          <a:xfrm>
            <a:off x="5545468" y="1591635"/>
            <a:ext cx="1160552" cy="6107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b="1" i="0" u="none">
                <a:solidFill>
                  <a:srgbClr val="B4B4B6"/>
                </a:solidFill>
                <a:latin typeface="Calibri"/>
                <a:ea typeface="Calibri"/>
                <a:cs typeface="Calibri"/>
                <a:sym typeface="Calibri"/>
              </a:rPr>
              <a:t>Q&amp;A</a:t>
            </a:r>
            <a:endParaRPr sz="1100"/>
          </a:p>
        </p:txBody>
      </p:sp>
      <p:sp>
        <p:nvSpPr>
          <p:cNvPr id="176" name="Google Shape;176;p3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49917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1823463" y="163206"/>
            <a:ext cx="1581803" cy="342091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5653731" y="1653177"/>
            <a:ext cx="3490269" cy="3490323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86117" y="212211"/>
            <a:ext cx="1325873" cy="220982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286116" y="2336781"/>
            <a:ext cx="4571806" cy="285742"/>
          </a:xfrm>
        </p:spPr>
        <p:txBody>
          <a:bodyPr lIns="0" tIns="0" rIns="0" bIns="0" anchor="b"/>
          <a:lstStyle>
            <a:lvl1pPr marL="0" indent="0" algn="l">
              <a:buNone/>
              <a:defRPr sz="1905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342885" indent="0" algn="ctr">
              <a:buNone/>
              <a:defRPr sz="1500"/>
            </a:lvl2pPr>
            <a:lvl3pPr marL="685770" indent="0" algn="ctr">
              <a:buNone/>
              <a:defRPr sz="1350"/>
            </a:lvl3pPr>
            <a:lvl4pPr marL="1028655" indent="0" algn="ctr">
              <a:buNone/>
              <a:defRPr sz="1200"/>
            </a:lvl4pPr>
            <a:lvl5pPr marL="1371540" indent="0" algn="ctr">
              <a:buNone/>
              <a:defRPr sz="1200"/>
            </a:lvl5pPr>
            <a:lvl6pPr marL="1714425" indent="0" algn="ctr">
              <a:buNone/>
              <a:defRPr sz="1200"/>
            </a:lvl6pPr>
            <a:lvl7pPr marL="2057310" indent="0" algn="ctr">
              <a:buNone/>
              <a:defRPr sz="1200"/>
            </a:lvl7pPr>
            <a:lvl8pPr marL="2400195" indent="0" algn="ctr">
              <a:buNone/>
              <a:defRPr sz="1200"/>
            </a:lvl8pPr>
            <a:lvl9pPr marL="2743080" indent="0" algn="ctr">
              <a:buNone/>
              <a:defRPr sz="1200"/>
            </a:lvl9pPr>
          </a:lstStyle>
          <a:p>
            <a:r>
              <a:rPr lang="en-US" noProof="0"/>
              <a:t>Click to edit Master subtitle style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286114" y="1391112"/>
            <a:ext cx="8000661" cy="857227"/>
          </a:xfrm>
        </p:spPr>
        <p:txBody>
          <a:bodyPr anchor="t"/>
          <a:lstStyle>
            <a:lvl1pPr>
              <a:defRPr sz="2857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7461812" y="2614218"/>
            <a:ext cx="1213082" cy="1213063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7104883" y="2891495"/>
            <a:ext cx="646330" cy="662603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21340" y="2434955"/>
            <a:ext cx="1836545" cy="1576054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95890" y="4503916"/>
            <a:ext cx="260270" cy="223355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22963" y="4258967"/>
            <a:ext cx="223066" cy="18350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606364" y="4781048"/>
            <a:ext cx="256264" cy="17729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6949011" y="4480217"/>
            <a:ext cx="1657353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7360137" y="4233920"/>
            <a:ext cx="1246227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6573881" y="4726513"/>
            <a:ext cx="2032482" cy="2755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91" b="0" i="0" u="none" noProof="0">
                <a:solidFill>
                  <a:schemeClr val="bg2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286115" y="4412057"/>
            <a:ext cx="4538555" cy="539114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57146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29" b="1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429" b="0" i="0" noProof="0" dirty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429" b="0" i="0" noProof="0" dirty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86116" y="2913663"/>
            <a:ext cx="4571806" cy="1285416"/>
          </a:xfrm>
        </p:spPr>
        <p:txBody>
          <a:bodyPr/>
          <a:lstStyle>
            <a:lvl1pPr marL="0" indent="0">
              <a:buNone/>
              <a:defRPr sz="1587" b="0">
                <a:solidFill>
                  <a:schemeClr val="accent3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1996459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AE741D-DF86-4A3D-DF9D-A4FFA6F777A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87C1C-F0E1-9B48-6BC9-7FFF56ADE91A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32594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37708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B5078-341C-4154-4064-BE0AD2B3F9D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EADA4-720D-7361-338C-106924EF745A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04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n-Thi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094757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BBB8B8-3BA4-B4B8-A5C5-6B943984B65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BC55C4-9751-FC37-00B6-D3B10C1817F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1849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ick-Th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5143282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68EB7E14-95DC-BD46-A92B-290E248FFCB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80660" y="742930"/>
            <a:ext cx="2857379" cy="4143263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F29531-4266-41D8-C902-18438A77E806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ADBFD-8297-D7FA-8C82-37223A28A9F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20749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plus 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71930-E256-A84E-8AC4-067EFE37D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4A658AA-5F13-9145-AA9C-7217BB8AFC6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8" y="742930"/>
            <a:ext cx="8000661" cy="2000196"/>
          </a:xfrm>
          <a:effectLst/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BBDF1A2-5CF8-E945-BD80-7B75AF0E158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237377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D52D67F4-7CD9-7D48-9F3C-897EB7BBCA2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237708" y="2745388"/>
            <a:ext cx="4000331" cy="2143067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8C37B2-5C80-94D6-1AEA-FC88E0D7A64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601DA4-BFA2-822A-E2BF-DBC2248BD71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6818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by-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4543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295905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C466C897-17D8-464D-80AC-5BEDA0432F94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5673566" y="742930"/>
            <a:ext cx="2571641" cy="4000392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3B2C5F9-4358-A05F-BE1B-DC3232E3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E2525F-FE6F-3F2A-87F8-E53C217DF63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30934-A358-D4CE-05CE-858B26903D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66780"/>
      </p:ext>
    </p:extLst>
  </p:cSld>
  <p:clrMapOvr>
    <a:masterClrMapping/>
  </p:clrMapOvr>
  <p:transition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240763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7EFD657C-081B-244B-977B-C089FB58A1D2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4241096" y="742930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1" name="Inhaltsplatzhalter 2">
            <a:extLst>
              <a:ext uri="{FF2B5EF4-FFF2-40B4-BE49-F238E27FC236}">
                <a16:creationId xmlns:a16="http://schemas.microsoft.com/office/drawing/2014/main" id="{A7A6DD52-705F-8C4E-BFBD-BE67BF0FB65A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240763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12" name="Inhaltsplatzhalter 2">
            <a:extLst>
              <a:ext uri="{FF2B5EF4-FFF2-40B4-BE49-F238E27FC236}">
                <a16:creationId xmlns:a16="http://schemas.microsoft.com/office/drawing/2014/main" id="{A3ED5591-6176-CF4B-A32B-DDE9257B1FB2}"/>
              </a:ext>
            </a:extLst>
          </p:cNvPr>
          <p:cNvSpPr>
            <a:spLocks noGrp="1"/>
          </p:cNvSpPr>
          <p:nvPr>
            <p:ph sz="half" idx="16"/>
          </p:nvPr>
        </p:nvSpPr>
        <p:spPr>
          <a:xfrm>
            <a:off x="4241096" y="2743126"/>
            <a:ext cx="4000331" cy="2000196"/>
          </a:xfrm>
        </p:spPr>
        <p:txBody>
          <a:bodyPr lIns="140400" rIns="0"/>
          <a:lstStyle>
            <a:lvl1pPr>
              <a:lnSpc>
                <a:spcPct val="100000"/>
              </a:lnSpc>
              <a:spcBef>
                <a:spcPts val="375"/>
              </a:spcBef>
              <a:defRPr sz="1500"/>
            </a:lvl1pPr>
            <a:lvl2pPr>
              <a:lnSpc>
                <a:spcPct val="100000"/>
              </a:lnSpc>
              <a:spcBef>
                <a:spcPts val="300"/>
              </a:spcBef>
              <a:defRPr sz="1350"/>
            </a:lvl2pPr>
            <a:lvl3pPr>
              <a:lnSpc>
                <a:spcPct val="100000"/>
              </a:lnSpc>
              <a:spcBef>
                <a:spcPts val="300"/>
              </a:spcBef>
              <a:defRPr sz="1200"/>
            </a:lvl3pPr>
            <a:lvl4pPr marL="808399" indent="-133344">
              <a:lnSpc>
                <a:spcPct val="100000"/>
              </a:lnSpc>
              <a:spcBef>
                <a:spcPts val="300"/>
              </a:spcBef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2C3703-F424-8B60-F39C-21AD97B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9A470E-C584-A4A1-8BE3-D0FEE7902474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DD1A2-6488-61E8-64DC-5E07F8B192F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66845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1ECC96-5C3D-1CA7-88A0-A48C53075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198AFC-21DE-CE33-4051-59D40FE7A6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51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B950E2-5B08-DE4D-85C1-073281664B68}"/>
              </a:ext>
            </a:extLst>
          </p:cNvPr>
          <p:cNvSpPr txBox="1"/>
          <p:nvPr userDrawn="1"/>
        </p:nvSpPr>
        <p:spPr>
          <a:xfrm>
            <a:off x="748937" y="3922330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dirty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683599-52C6-66B6-B195-3B42A9179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86D1-30CD-4299-12D8-EE049F90DC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8048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N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077E-5042-0548-869A-7270756A6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0174C9C-B987-0541-A176-A2B2DAD7ED2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6" y="742930"/>
            <a:ext cx="8000663" cy="4143263"/>
          </a:xfrm>
        </p:spPr>
        <p:txBody>
          <a:bodyPr lIns="0"/>
          <a:lstStyle>
            <a:lvl1pPr marL="228589" indent="-228589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400025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571464" indent="-171442">
              <a:buClrTx/>
              <a:buFont typeface="Arial" panose="020B0604020202020204" pitchFamily="34" charset="0"/>
              <a:buChar char="•"/>
              <a:defRPr sz="1429">
                <a:solidFill>
                  <a:schemeClr val="tx1"/>
                </a:solidFill>
              </a:defRPr>
            </a:lvl3pPr>
            <a:lvl4pPr marL="742903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914342" indent="-171442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51172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492CF-D048-CF47-9D04-62CE98A96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764078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956A24-FE4F-CC41-AE52-8BE952BA285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4839" y="284194"/>
            <a:ext cx="8000663" cy="4714748"/>
          </a:xfrm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EE65FE-2553-922C-9C05-7425A35329C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QuantSparse 3D - Bowen Wang, Paul Scheffler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1E03E8-F737-F054-80B2-299F72A034B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842335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6085998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F05887B-DECF-1909-0106-C271E1383F76}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60B9BE-1D26-7346-9AA8-506C5668F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3728336-7315-434C-A2F3-4C0D9A3AA4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37375" y="742930"/>
            <a:ext cx="4000331" cy="4143263"/>
          </a:xfrm>
        </p:spPr>
        <p:txBody>
          <a:bodyPr lIns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918503-FD68-0985-DC60-130D6429AF17}"/>
              </a:ext>
            </a:extLst>
          </p:cNvPr>
          <p:cNvGrpSpPr/>
          <p:nvPr userDrawn="1"/>
        </p:nvGrpSpPr>
        <p:grpSpPr>
          <a:xfrm>
            <a:off x="8302281" y="111861"/>
            <a:ext cx="736048" cy="631650"/>
            <a:chOff x="10460009" y="140930"/>
            <a:chExt cx="927344" cy="79580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770F9B2-741C-86BF-4B24-4F75FD9B6DB8}"/>
                </a:ext>
              </a:extLst>
            </p:cNvPr>
            <p:cNvSpPr/>
            <p:nvPr userDrawn="1"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2A97EAC4-39EA-2FF4-B3A4-C50D63D1EA52}"/>
                </a:ext>
              </a:extLst>
            </p:cNvPr>
            <p:cNvSpPr/>
            <p:nvPr userDrawn="1"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bg2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de-CH" sz="1111" b="1" i="0" cap="none" spc="0" dirty="0">
                <a:ln>
                  <a:noFill/>
                </a:ln>
                <a:solidFill>
                  <a:schemeClr val="bg2"/>
                </a:solidFill>
                <a:effectLst/>
                <a:latin typeface="Arial Narrow" panose="020B0604020202020204" pitchFamily="34" charset="0"/>
                <a:cs typeface="Arial Narrow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6727814A-F32D-DC8B-CECB-BD209099B53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ln w="66675">
              <a:noFill/>
            </a:ln>
          </p:spPr>
        </p:pic>
      </p:grpSp>
      <p:sp>
        <p:nvSpPr>
          <p:cNvPr id="13" name="Content Placeholder 6">
            <a:extLst>
              <a:ext uri="{FF2B5EF4-FFF2-40B4-BE49-F238E27FC236}">
                <a16:creationId xmlns:a16="http://schemas.microsoft.com/office/drawing/2014/main" id="{FD6D6212-ED77-0BC8-29BC-26AA6DBF805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72000" y="742930"/>
            <a:ext cx="4576558" cy="4143263"/>
          </a:xfrm>
        </p:spPr>
        <p:txBody>
          <a:bodyPr lIns="468000" tIns="252000"/>
          <a:lstStyle>
            <a:lvl1pPr marL="0" indent="0">
              <a:lnSpc>
                <a:spcPts val="794"/>
              </a:lnSpc>
              <a:buNone/>
              <a:defRPr sz="1429" b="0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</p:spTree>
    <p:extLst>
      <p:ext uri="{BB962C8B-B14F-4D97-AF65-F5344CB8AC3E}">
        <p14:creationId xmlns:p14="http://schemas.microsoft.com/office/powerpoint/2010/main" val="381373125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Whi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622888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mpty Blac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1107033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 + Q&amp;A">
    <p:bg>
      <p:bgPr>
        <a:solidFill>
          <a:srgbClr val="B4B4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8150BE-61A2-B1E2-756A-7134BE7E136A}"/>
              </a:ext>
            </a:extLst>
          </p:cNvPr>
          <p:cNvSpPr txBox="1"/>
          <p:nvPr userDrawn="1"/>
        </p:nvSpPr>
        <p:spPr>
          <a:xfrm>
            <a:off x="1532190" y="1567205"/>
            <a:ext cx="2474926" cy="678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810" b="0" i="0" u="none" dirty="0">
                <a:solidFill>
                  <a:schemeClr val="bg2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Thank you!</a:t>
            </a:r>
          </a:p>
        </p:txBody>
      </p:sp>
      <p:sp>
        <p:nvSpPr>
          <p:cNvPr id="7" name="Google Shape;1096;p28">
            <a:extLst>
              <a:ext uri="{FF2B5EF4-FFF2-40B4-BE49-F238E27FC236}">
                <a16:creationId xmlns:a16="http://schemas.microsoft.com/office/drawing/2014/main" id="{9EB57577-2B72-4910-D401-BBB6EDA09B5E}"/>
              </a:ext>
            </a:extLst>
          </p:cNvPr>
          <p:cNvSpPr/>
          <p:nvPr userDrawn="1"/>
        </p:nvSpPr>
        <p:spPr>
          <a:xfrm>
            <a:off x="5152842" y="1180109"/>
            <a:ext cx="2574968" cy="2575008"/>
          </a:xfrm>
          <a:custGeom>
            <a:avLst/>
            <a:gdLst/>
            <a:ahLst/>
            <a:cxnLst/>
            <a:rect l="l" t="t" r="r" b="b"/>
            <a:pathLst>
              <a:path w="158750" h="158750" extrusionOk="0">
                <a:moveTo>
                  <a:pt x="8255" y="0"/>
                </a:moveTo>
                <a:cubicBezTo>
                  <a:pt x="3810" y="0"/>
                  <a:pt x="0" y="3810"/>
                  <a:pt x="0" y="8255"/>
                </a:cubicBezTo>
                <a:lnTo>
                  <a:pt x="0" y="119380"/>
                </a:lnTo>
                <a:lnTo>
                  <a:pt x="31750" y="87630"/>
                </a:lnTo>
                <a:lnTo>
                  <a:pt x="111125" y="87630"/>
                </a:lnTo>
                <a:cubicBezTo>
                  <a:pt x="115570" y="87630"/>
                  <a:pt x="119380" y="83820"/>
                  <a:pt x="119380" y="79375"/>
                </a:cubicBezTo>
                <a:lnTo>
                  <a:pt x="119380" y="8255"/>
                </a:lnTo>
                <a:cubicBezTo>
                  <a:pt x="119380" y="3810"/>
                  <a:pt x="115570" y="0"/>
                  <a:pt x="111125" y="0"/>
                </a:cubicBezTo>
                <a:close/>
                <a:moveTo>
                  <a:pt x="135255" y="31750"/>
                </a:moveTo>
                <a:lnTo>
                  <a:pt x="135255" y="103505"/>
                </a:lnTo>
                <a:lnTo>
                  <a:pt x="31750" y="103505"/>
                </a:lnTo>
                <a:lnTo>
                  <a:pt x="31750" y="119380"/>
                </a:lnTo>
                <a:cubicBezTo>
                  <a:pt x="31750" y="123190"/>
                  <a:pt x="35560" y="127000"/>
                  <a:pt x="40005" y="127000"/>
                </a:cubicBezTo>
                <a:lnTo>
                  <a:pt x="127000" y="127000"/>
                </a:lnTo>
                <a:lnTo>
                  <a:pt x="158750" y="158750"/>
                </a:lnTo>
                <a:lnTo>
                  <a:pt x="158750" y="40005"/>
                </a:lnTo>
                <a:cubicBezTo>
                  <a:pt x="158750" y="35560"/>
                  <a:pt x="154940" y="31750"/>
                  <a:pt x="151130" y="31750"/>
                </a:cubicBez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72566" tIns="72566" rIns="72566" bIns="72566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111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AD5AEE-A9BE-AED9-1997-707BCB05F17E}"/>
              </a:ext>
            </a:extLst>
          </p:cNvPr>
          <p:cNvSpPr txBox="1"/>
          <p:nvPr userDrawn="1"/>
        </p:nvSpPr>
        <p:spPr>
          <a:xfrm>
            <a:off x="5545462" y="1591634"/>
            <a:ext cx="1160551" cy="6297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492" b="1" i="0" u="none" dirty="0">
                <a:solidFill>
                  <a:srgbClr val="B4B4B6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388953714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andard Slide">
  <p:cSld name="1_Standard Slide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>
            <a:spLocks noGrp="1"/>
          </p:cNvSpPr>
          <p:nvPr>
            <p:ph type="title"/>
          </p:nvPr>
        </p:nvSpPr>
        <p:spPr>
          <a:xfrm>
            <a:off x="237379" y="135245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1"/>
          </p:nvPr>
        </p:nvSpPr>
        <p:spPr>
          <a:xfrm>
            <a:off x="237375" y="742931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192" lvl="0" indent="-336544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384" lvl="1" indent="-317494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576" lvl="2" indent="-311145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>
                <a:solidFill>
                  <a:schemeClr val="dk1"/>
                </a:solidFill>
              </a:defRPr>
            </a:lvl3pPr>
            <a:lvl4pPr marL="1828768" lvl="3" indent="-28574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5960" lvl="4" indent="-27939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153" lvl="5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344" lvl="6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536" lvl="7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729" lvl="8" indent="-317494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5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5"/>
          <p:cNvSpPr txBox="1">
            <a:spLocks noGrp="1"/>
          </p:cNvSpPr>
          <p:nvPr>
            <p:ph type="sldNum" idx="12"/>
          </p:nvPr>
        </p:nvSpPr>
        <p:spPr>
          <a:xfrm>
            <a:off x="8659791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72736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1_Code Slide 2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/>
          <p:nvPr/>
        </p:nvSpPr>
        <p:spPr>
          <a:xfrm>
            <a:off x="5682554" y="0"/>
            <a:ext cx="3461446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60" name="Google Shape;160;p28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body" idx="1"/>
          </p:nvPr>
        </p:nvSpPr>
        <p:spPr>
          <a:xfrm>
            <a:off x="237375" y="742930"/>
            <a:ext cx="4000335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lvl="0" indent="-31115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300"/>
              <a:buChar char="•"/>
              <a:defRPr/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162" name="Google Shape;162;p28"/>
          <p:cNvGrpSpPr/>
          <p:nvPr/>
        </p:nvGrpSpPr>
        <p:grpSpPr>
          <a:xfrm>
            <a:off x="8255524" y="66639"/>
            <a:ext cx="827065" cy="722093"/>
            <a:chOff x="10401089" y="83956"/>
            <a:chExt cx="1042015" cy="909748"/>
          </a:xfrm>
        </p:grpSpPr>
        <p:sp>
          <p:nvSpPr>
            <p:cNvPr id="163" name="Google Shape;163;p28"/>
            <p:cNvSpPr/>
            <p:nvPr/>
          </p:nvSpPr>
          <p:spPr>
            <a:xfrm rot="2700000">
              <a:off x="10475317" y="359629"/>
              <a:ext cx="358403" cy="358403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sp>
          <p:nvSpPr>
            <p:cNvPr id="164" name="Google Shape;164;p28"/>
            <p:cNvSpPr/>
            <p:nvPr/>
          </p:nvSpPr>
          <p:spPr>
            <a:xfrm rot="2700000">
              <a:off x="10666586" y="217186"/>
              <a:ext cx="643289" cy="643289"/>
            </a:xfrm>
            <a:prstGeom prst="roundRect">
              <a:avLst>
                <a:gd name="adj" fmla="val 5238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1" i="0" cap="none">
                <a:solidFill>
                  <a:schemeClr val="lt2"/>
                </a:solidFill>
                <a:latin typeface="Arial Narrow"/>
                <a:ea typeface="Arial Narrow"/>
                <a:cs typeface="Arial Narrow"/>
                <a:sym typeface="Arial Narrow"/>
              </a:endParaRPr>
            </a:p>
          </p:txBody>
        </p:sp>
        <p:pic>
          <p:nvPicPr>
            <p:cNvPr id="165" name="Google Shape;165;p28"/>
            <p:cNvPicPr preferRelativeResize="0"/>
            <p:nvPr/>
          </p:nvPicPr>
          <p:blipFill rotWithShape="1">
            <a:blip r:embed="rId2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460009" y="140930"/>
              <a:ext cx="927344" cy="7958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6" name="Google Shape;166;p28"/>
          <p:cNvSpPr txBox="1">
            <a:spLocks noGrp="1"/>
          </p:cNvSpPr>
          <p:nvPr>
            <p:ph type="body" idx="2"/>
          </p:nvPr>
        </p:nvSpPr>
        <p:spPr>
          <a:xfrm>
            <a:off x="5687122" y="742930"/>
            <a:ext cx="3461446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71450" tIns="200025" rIns="0" bIns="36275" anchor="t" anchorCtr="0">
            <a:noAutofit/>
          </a:bodyPr>
          <a:lstStyle>
            <a:lvl1pPr marL="457200" lvl="0" indent="-228600" algn="l">
              <a:lnSpc>
                <a:spcPct val="55555"/>
              </a:lnSpc>
              <a:spcBef>
                <a:spcPts val="1000"/>
              </a:spcBef>
              <a:spcAft>
                <a:spcPts val="0"/>
              </a:spcAft>
              <a:buSzPts val="1300"/>
              <a:buNone/>
              <a:defRPr sz="1400" b="0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2pPr>
            <a:lvl3pPr marL="1371600" lvl="2" indent="-31115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1300"/>
              <a:buChar char="•"/>
              <a:defRPr/>
            </a:lvl3pPr>
            <a:lvl4pPr marL="1828800" lvl="3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4pPr>
            <a:lvl5pPr marL="2286000" lvl="4" indent="-3111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 dirty="0"/>
          </a:p>
        </p:txBody>
      </p:sp>
      <p:sp>
        <p:nvSpPr>
          <p:cNvPr id="167" name="Google Shape;167;p28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>
            <a:lvl1pPr lvl="0">
              <a:buNone/>
              <a:defRPr sz="1300"/>
            </a:lvl1pPr>
            <a:lvl2pPr lvl="1">
              <a:buNone/>
              <a:defRPr sz="1300"/>
            </a:lvl2pPr>
            <a:lvl3pPr lvl="2">
              <a:buNone/>
              <a:defRPr sz="1300"/>
            </a:lvl3pPr>
            <a:lvl4pPr lvl="3">
              <a:buNone/>
              <a:defRPr sz="1300"/>
            </a:lvl4pPr>
            <a:lvl5pPr lvl="4">
              <a:buNone/>
              <a:defRPr sz="1300"/>
            </a:lvl5pPr>
            <a:lvl6pPr lvl="5">
              <a:buNone/>
              <a:defRPr sz="1300"/>
            </a:lvl6pPr>
            <a:lvl7pPr lvl="6">
              <a:buNone/>
              <a:defRPr sz="1300"/>
            </a:lvl7pPr>
            <a:lvl8pPr lvl="7">
              <a:buNone/>
              <a:defRPr sz="1300"/>
            </a:lvl8pPr>
            <a:lvl9pPr lvl="8">
              <a:buNone/>
              <a:defRPr sz="1300"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40931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8.xml"/><Relationship Id="rId13" Type="http://schemas.openxmlformats.org/officeDocument/2006/relationships/slideLayout" Target="../slideLayouts/slideLayout43.xml"/><Relationship Id="rId1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33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37.xml"/><Relationship Id="rId12" Type="http://schemas.openxmlformats.org/officeDocument/2006/relationships/slideLayout" Target="../slideLayouts/slideLayout42.xml"/><Relationship Id="rId17" Type="http://schemas.openxmlformats.org/officeDocument/2006/relationships/slideLayout" Target="../slideLayouts/slideLayout47.xml"/><Relationship Id="rId25" Type="http://schemas.openxmlformats.org/officeDocument/2006/relationships/image" Target="../media/image12.png"/><Relationship Id="rId2" Type="http://schemas.openxmlformats.org/officeDocument/2006/relationships/slideLayout" Target="../slideLayouts/slideLayout32.xml"/><Relationship Id="rId1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41.xml"/><Relationship Id="rId24" Type="http://schemas.openxmlformats.org/officeDocument/2006/relationships/image" Target="../media/image11.svg"/><Relationship Id="rId5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45.xml"/><Relationship Id="rId23" Type="http://schemas.openxmlformats.org/officeDocument/2006/relationships/image" Target="../media/image10.png"/><Relationship Id="rId10" Type="http://schemas.openxmlformats.org/officeDocument/2006/relationships/slideLayout" Target="../slideLayouts/slideLayout40.xml"/><Relationship Id="rId19" Type="http://schemas.openxmlformats.org/officeDocument/2006/relationships/slideLayout" Target="../slideLayouts/slideLayout49.xml"/><Relationship Id="rId4" Type="http://schemas.openxmlformats.org/officeDocument/2006/relationships/slideLayout" Target="../slideLayouts/slideLayout34.xml"/><Relationship Id="rId9" Type="http://schemas.openxmlformats.org/officeDocument/2006/relationships/slideLayout" Target="../slideLayouts/slideLayout39.xml"/><Relationship Id="rId14" Type="http://schemas.openxmlformats.org/officeDocument/2006/relationships/slideLayout" Target="../slideLayouts/slideLayout44.xml"/><Relationship Id="rId22" Type="http://schemas.openxmlformats.org/officeDocument/2006/relationships/image" Target="../media/image9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 rot="-5400000">
            <a:off x="8255518" y="5"/>
            <a:ext cx="888498" cy="888486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  <a:defRPr sz="29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237378" y="743510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>
            <a:lvl1pPr marL="457200" marR="0" lvl="0" indent="-3365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9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85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794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/>
          <p:nvPr/>
        </p:nvSpPr>
        <p:spPr>
          <a:xfrm>
            <a:off x="5613176" y="3721581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 b="0" i="0" u="none" strike="noStrike" cap="none">
              <a:solidFill>
                <a:schemeClr val="dk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5" name="Google Shape;55;p13"/>
          <p:cNvSpPr/>
          <p:nvPr/>
        </p:nvSpPr>
        <p:spPr>
          <a:xfrm rot="2700024">
            <a:off x="8314439" y="285449"/>
            <a:ext cx="284473" cy="28447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6" name="Google Shape;56;p13"/>
          <p:cNvSpPr/>
          <p:nvPr/>
        </p:nvSpPr>
        <p:spPr>
          <a:xfrm rot="2700024">
            <a:off x="8466252" y="172389"/>
            <a:ext cx="510593" cy="510593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21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02290" y="111860"/>
            <a:ext cx="736049" cy="631641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 rotWithShape="1">
          <a:blip r:embed="rId22" cstate="hq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7378" y="4887852"/>
            <a:ext cx="877914" cy="1463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9" name="Google Shape;59;p13"/>
          <p:cNvGrpSpPr/>
          <p:nvPr/>
        </p:nvGrpSpPr>
        <p:grpSpPr>
          <a:xfrm>
            <a:off x="1218693" y="4855937"/>
            <a:ext cx="1063846" cy="230074"/>
            <a:chOff x="3645356" y="188193"/>
            <a:chExt cx="5677387" cy="1227805"/>
          </a:xfrm>
        </p:grpSpPr>
        <p:pic>
          <p:nvPicPr>
            <p:cNvPr id="60" name="Google Shape;60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13"/>
            <p:cNvPicPr preferRelativeResize="0"/>
            <p:nvPr/>
          </p:nvPicPr>
          <p:blipFill rotWithShape="1">
            <a:blip r:embed="rId23" cstate="hqprint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2" name="Google Shape;62;p1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100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1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99" r:id="rId1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1A68F4BE-4FA3-A584-7D5F-A0B5C00AA917}"/>
              </a:ext>
            </a:extLst>
          </p:cNvPr>
          <p:cNvSpPr/>
          <p:nvPr userDrawn="1"/>
        </p:nvSpPr>
        <p:spPr>
          <a:xfrm rot="16200000">
            <a:off x="8255509" y="5"/>
            <a:ext cx="888498" cy="888485"/>
          </a:xfrm>
          <a:prstGeom prst="triangle">
            <a:avLst>
              <a:gd name="adj" fmla="val 100000"/>
            </a:avLst>
          </a:prstGeom>
          <a:solidFill>
            <a:srgbClr val="168638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7378" y="135245"/>
            <a:ext cx="8000661" cy="492787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noProof="0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7377" y="743510"/>
            <a:ext cx="8000663" cy="4143263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noProof="0" dirty="0"/>
              <a:t>First line of text</a:t>
            </a:r>
          </a:p>
          <a:p>
            <a:pPr lvl="1"/>
            <a:r>
              <a:rPr lang="en-US" noProof="0" dirty="0"/>
              <a:t>Subtitle</a:t>
            </a:r>
          </a:p>
          <a:p>
            <a:pPr lvl="2"/>
            <a:r>
              <a:rPr lang="en-US" noProof="0" dirty="0"/>
              <a:t>Sub-subtitle</a:t>
            </a:r>
          </a:p>
          <a:p>
            <a:pPr lvl="3"/>
            <a:r>
              <a:rPr lang="en-US" noProof="0" dirty="0"/>
              <a:t>This level should not be used</a:t>
            </a:r>
          </a:p>
          <a:p>
            <a:pPr lvl="4"/>
            <a:r>
              <a:rPr lang="en-US" noProof="0" dirty="0"/>
              <a:t>This level should not be used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1254CD-0FE2-BE4E-B26C-04DE1C684BCF}"/>
              </a:ext>
            </a:extLst>
          </p:cNvPr>
          <p:cNvSpPr txBox="1"/>
          <p:nvPr userDrawn="1"/>
        </p:nvSpPr>
        <p:spPr>
          <a:xfrm>
            <a:off x="5613169" y="372158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l" defTabSz="571464"/>
            <a:endParaRPr lang="en-US" sz="1905" b="0" i="0" noProof="0">
              <a:solidFill>
                <a:schemeClr val="tx2"/>
              </a:solidFill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8314429" y="285451"/>
            <a:ext cx="284475" cy="284470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8466240" y="172391"/>
            <a:ext cx="510597" cy="510589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111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22">
            <a:alphaModFix/>
          </a:blip>
          <a:stretch>
            <a:fillRect/>
          </a:stretch>
        </p:blipFill>
        <p:spPr>
          <a:xfrm>
            <a:off x="8302281" y="111861"/>
            <a:ext cx="736048" cy="631650"/>
          </a:xfrm>
          <a:prstGeom prst="rect">
            <a:avLst/>
          </a:prstGeom>
          <a:ln w="66675">
            <a:noFill/>
          </a:ln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E150080-BAE7-649E-4121-028FCE97E94A}"/>
              </a:ext>
            </a:extLst>
          </p:cNvPr>
          <p:cNvPicPr>
            <a:picLocks noChangeAspect="1"/>
          </p:cNvPicPr>
          <p:nvPr userDrawn="1"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37378" y="4887852"/>
            <a:ext cx="877913" cy="1463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E131B79E-8CB6-5631-3915-CC4CDC568AD6}"/>
              </a:ext>
            </a:extLst>
          </p:cNvPr>
          <p:cNvGrpSpPr/>
          <p:nvPr userDrawn="1"/>
        </p:nvGrpSpPr>
        <p:grpSpPr>
          <a:xfrm>
            <a:off x="1218691" y="4855937"/>
            <a:ext cx="1063845" cy="230074"/>
            <a:chOff x="3645356" y="188193"/>
            <a:chExt cx="5677387" cy="1227805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1FF2B1B9-AABB-9441-96A8-CE0074DD28E2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5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30E9E285-4AAB-8031-4F60-6404016D5764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5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" name="Date Placeholder 12">
            <a:extLst>
              <a:ext uri="{FF2B5EF4-FFF2-40B4-BE49-F238E27FC236}">
                <a16:creationId xmlns:a16="http://schemas.microsoft.com/office/drawing/2014/main" id="{B8319E33-4883-AE4B-34D5-D48A9C68F7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782696" y="4871789"/>
            <a:ext cx="5429020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r>
              <a:rPr lang="en-US"/>
              <a:t>QuantSparse 3D - Bowen Wang, Paul Scheffler</a:t>
            </a:r>
            <a:endParaRPr lang="en-US" dirty="0"/>
          </a:p>
        </p:txBody>
      </p:sp>
      <p:sp>
        <p:nvSpPr>
          <p:cNvPr id="5" name="Slide Number Placeholder 13">
            <a:extLst>
              <a:ext uri="{FF2B5EF4-FFF2-40B4-BE49-F238E27FC236}">
                <a16:creationId xmlns:a16="http://schemas.microsoft.com/office/drawing/2014/main" id="{E9C8C412-C6D2-5E89-86AA-4DBE576627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59781" y="4871177"/>
            <a:ext cx="428607" cy="22859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2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417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  <p:sldLayoutId id="2147483694" r:id="rId15"/>
    <p:sldLayoutId id="2147483695" r:id="rId16"/>
    <p:sldLayoutId id="2147483696" r:id="rId17"/>
    <p:sldLayoutId id="2147483697" r:id="rId18"/>
    <p:sldLayoutId id="2147483698" r:id="rId19"/>
    <p:sldLayoutId id="2147483700" r:id="rId20"/>
  </p:sldLayoutIdLst>
  <p:hf hdr="0" ftr="0"/>
  <p:txStyles>
    <p:titleStyle>
      <a:lvl1pPr algn="l" defTabSz="685770" rtl="0" eaLnBrk="1" latinLnBrk="0" hangingPunct="1">
        <a:lnSpc>
          <a:spcPct val="90000"/>
        </a:lnSpc>
        <a:spcBef>
          <a:spcPct val="0"/>
        </a:spcBef>
        <a:buNone/>
        <a:defRPr sz="2857" b="0" i="0" kern="1200" spc="-79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589" indent="-228589" algn="l" defTabSz="571464" rtl="0" eaLnBrk="1" latinLnBrk="0" hangingPunct="1">
        <a:lnSpc>
          <a:spcPct val="100000"/>
        </a:lnSpc>
        <a:spcBef>
          <a:spcPts val="952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1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400025" indent="-171442" algn="l" defTabSz="571464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58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571464" indent="-171442" algn="l" defTabSz="685770" rtl="0" eaLnBrk="1" latinLnBrk="0" hangingPunct="1">
        <a:lnSpc>
          <a:spcPct val="100000"/>
        </a:lnSpc>
        <a:spcBef>
          <a:spcPts val="476"/>
        </a:spcBef>
        <a:buClr>
          <a:schemeClr val="tx1"/>
        </a:buClr>
        <a:buSzPct val="90000"/>
        <a:buFont typeface="Arial" panose="020B0604020202020204" pitchFamily="34" charset="0"/>
        <a:buChar char="•"/>
        <a:defRPr sz="1429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742903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952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914342" indent="-171442" algn="l" defTabSz="685770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873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1885868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75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637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22" indent="-171442" algn="l" defTabSz="68577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5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4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2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1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195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80" algn="l" defTabSz="68577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>
            <a:spLocks noGrp="1"/>
          </p:cNvSpPr>
          <p:nvPr>
            <p:ph type="subTitle" idx="1"/>
          </p:nvPr>
        </p:nvSpPr>
        <p:spPr>
          <a:xfrm>
            <a:off x="286116" y="2364675"/>
            <a:ext cx="4571811" cy="28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</a:pPr>
            <a:r>
              <a:rPr lang="en"/>
              <a:t>Integrated Systems Laboratory (ETH Zürich)</a:t>
            </a:r>
            <a:endParaRPr/>
          </a:p>
        </p:txBody>
      </p:sp>
      <p:sp>
        <p:nvSpPr>
          <p:cNvPr id="182" name="Google Shape;182;p32"/>
          <p:cNvSpPr txBox="1">
            <a:spLocks noGrp="1"/>
          </p:cNvSpPr>
          <p:nvPr>
            <p:ph type="title"/>
          </p:nvPr>
        </p:nvSpPr>
        <p:spPr>
          <a:xfrm>
            <a:off x="286114" y="1533984"/>
            <a:ext cx="8000670" cy="830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QuantSparse 3D Biweekly 2025-06-03</a:t>
            </a:r>
            <a:endParaRPr dirty="0"/>
          </a:p>
        </p:txBody>
      </p:sp>
      <p:sp>
        <p:nvSpPr>
          <p:cNvPr id="183" name="Google Shape;183;p32"/>
          <p:cNvSpPr txBox="1">
            <a:spLocks noGrp="1"/>
          </p:cNvSpPr>
          <p:nvPr>
            <p:ph type="body" idx="2"/>
          </p:nvPr>
        </p:nvSpPr>
        <p:spPr>
          <a:xfrm>
            <a:off x="286116" y="2952542"/>
            <a:ext cx="4571811" cy="1285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b="1">
                <a:solidFill>
                  <a:srgbClr val="168638"/>
                </a:solidFill>
                <a:latin typeface="Calibri"/>
                <a:ea typeface="Calibri"/>
                <a:cs typeface="Calibri"/>
                <a:sym typeface="Calibri"/>
              </a:rPr>
              <a:t>Bowen Wang</a:t>
            </a:r>
            <a:r>
              <a:rPr lang="en">
                <a:solidFill>
                  <a:srgbClr val="168638"/>
                </a:solidFill>
              </a:rPr>
              <a:t>          </a:t>
            </a:r>
            <a:r>
              <a:rPr lang="en">
                <a:solidFill>
                  <a:srgbClr val="000000"/>
                </a:solidFill>
              </a:rPr>
              <a:t>bowwang@iis.ee.ethz.ch</a:t>
            </a:r>
            <a:br>
              <a:rPr lang="en" b="1">
                <a:latin typeface="Calibri"/>
                <a:ea typeface="Calibri"/>
                <a:cs typeface="Calibri"/>
                <a:sym typeface="Calibri"/>
              </a:rPr>
            </a:br>
            <a:r>
              <a:rPr lang="en" b="1">
                <a:latin typeface="Calibri"/>
                <a:ea typeface="Calibri"/>
                <a:cs typeface="Calibri"/>
                <a:sym typeface="Calibri"/>
              </a:rPr>
              <a:t>Paul Scheffler</a:t>
            </a:r>
            <a:r>
              <a:rPr lang="en"/>
              <a:t>         </a:t>
            </a:r>
            <a:r>
              <a:rPr lang="en">
                <a:solidFill>
                  <a:schemeClr val="dk1"/>
                </a:solidFill>
              </a:rPr>
              <a:t>paulsc@iis.ee.ethz.ch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00"/>
              <a:buNone/>
            </a:pPr>
            <a:r>
              <a:rPr lang="en" b="1">
                <a:latin typeface="Calibri"/>
                <a:ea typeface="Calibri"/>
                <a:cs typeface="Calibri"/>
                <a:sym typeface="Calibri"/>
              </a:rPr>
              <a:t>Luca Benini</a:t>
            </a:r>
            <a:r>
              <a:rPr lang="en" b="1"/>
              <a:t>             </a:t>
            </a:r>
            <a:r>
              <a:rPr lang="en">
                <a:solidFill>
                  <a:schemeClr val="dk1"/>
                </a:solidFill>
              </a:rPr>
              <a:t>lbenini@iis.ee.ethz.ch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84" name="Google Shape;184;p32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spcFirstLastPara="1" wrap="square" lIns="72575" tIns="36275" rIns="72575" bIns="3627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F803A9-3E89-062C-32A0-476222603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Spatz MX Format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1DC270-96A4-1BC9-4954-13418491916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...</a:t>
            </a:r>
          </a:p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BLOCK:</a:t>
            </a:r>
          </a:p>
          <a:p>
            <a:r>
              <a:rPr lang="en-US" b="1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// load 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scalar load </a:t>
            </a:r>
            <a:r>
              <a:rPr lang="en-US" b="1" dirty="0" err="1"/>
              <a:t>a_i</a:t>
            </a:r>
            <a:r>
              <a:rPr lang="en-US" b="1" dirty="0"/>
              <a:t>, ...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vector load </a:t>
            </a:r>
            <a:r>
              <a:rPr lang="en-US" b="1" dirty="0"/>
              <a:t>b, ...</a:t>
            </a:r>
          </a:p>
          <a:p>
            <a:r>
              <a:rPr lang="en-US" b="1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// widen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fcvt.h.b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b="1" dirty="0" err="1"/>
              <a:t>a_i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vfwadd.vf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b, ...</a:t>
            </a:r>
          </a:p>
          <a:p>
            <a:r>
              <a:rPr lang="en-US" b="1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// comp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vfwmacc.vf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/>
              <a:t>c, b, </a:t>
            </a:r>
            <a:r>
              <a:rPr lang="en-US" b="1" dirty="0" err="1"/>
              <a:t>a_i</a:t>
            </a:r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// load scale</a:t>
            </a:r>
          </a:p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vle.v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vd1, ...</a:t>
            </a:r>
          </a:p>
          <a:p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ld</a:t>
            </a:r>
            <a:r>
              <a:rPr lang="en-US" dirty="0"/>
              <a:t> s1, ..</a:t>
            </a:r>
          </a:p>
          <a:p>
            <a:r>
              <a:rPr lang="en-US" dirty="0">
                <a:solidFill>
                  <a:schemeClr val="bg1"/>
                </a:solidFill>
              </a:rPr>
              <a:t>// apply scale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...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73285F1-2A99-5A21-22DD-B4FF08260D3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10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31566EA3-2E80-93D4-B712-B927ADEACA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8" y="742930"/>
            <a:ext cx="4249103" cy="1585399"/>
          </a:xfrm>
        </p:spPr>
        <p:txBody>
          <a:bodyPr/>
          <a:lstStyle/>
          <a:p>
            <a:pPr marL="146050" indent="0">
              <a:buNone/>
            </a:pPr>
            <a:r>
              <a:rPr lang="en-US" sz="1598" dirty="0">
                <a:sym typeface="Wingdings" pitchFamily="2" charset="2"/>
              </a:rPr>
              <a:t>Outer product</a:t>
            </a:r>
          </a:p>
          <a:p>
            <a:pPr lvl="1"/>
            <a:r>
              <a:rPr lang="en-US" sz="1280" dirty="0"/>
              <a:t>Elements from different blocks are produced in parallel</a:t>
            </a:r>
          </a:p>
          <a:p>
            <a:pPr lvl="1"/>
            <a:r>
              <a:rPr lang="en-US" sz="1280" dirty="0"/>
              <a:t>Requires both matrices to be stored in row-major layout (or </a:t>
            </a:r>
            <a:r>
              <a:rPr lang="en-US" sz="1280" dirty="0" err="1"/>
              <a:t>strided</a:t>
            </a:r>
            <a:r>
              <a:rPr lang="en-US" sz="1280" dirty="0"/>
              <a:t> load is required) </a:t>
            </a:r>
            <a:r>
              <a:rPr lang="en-US" sz="1280" dirty="0">
                <a:sym typeface="Wingdings" pitchFamily="2" charset="2"/>
              </a:rPr>
              <a:t>  may not be applicable (i.e. attention)</a:t>
            </a:r>
            <a:endParaRPr lang="en-US" sz="1280" dirty="0"/>
          </a:p>
        </p:txBody>
      </p:sp>
      <p:pic>
        <p:nvPicPr>
          <p:cNvPr id="10" name="图片 9" descr="表格&#10;&#10;AI 生成的内容可能不正确。">
            <a:extLst>
              <a:ext uri="{FF2B5EF4-FFF2-40B4-BE49-F238E27FC236}">
                <a16:creationId xmlns:a16="http://schemas.microsoft.com/office/drawing/2014/main" id="{F01E32E4-16CF-52E8-640F-D82F21FA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941" y="2443228"/>
            <a:ext cx="2163344" cy="2163344"/>
          </a:xfrm>
          <a:prstGeom prst="rect">
            <a:avLst/>
          </a:prstGeo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BE70A25-3ED2-BD91-18FF-CE7300F4812C}"/>
              </a:ext>
            </a:extLst>
          </p:cNvPr>
          <p:cNvSpPr txBox="1">
            <a:spLocks/>
          </p:cNvSpPr>
          <p:nvPr/>
        </p:nvSpPr>
        <p:spPr>
          <a:xfrm>
            <a:off x="1095505" y="851698"/>
            <a:ext cx="4722748" cy="306104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7150" rIns="0" bIns="36275" rtlCol="0" anchor="t" anchorCtr="0">
            <a:noAutofit/>
          </a:bodyPr>
          <a:lstStyle>
            <a:lvl1pPr marL="457200" lvl="0" indent="-311150" algn="l" defTabSz="571464" rtl="0" eaLnBrk="1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  <a:defRPr sz="1905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914400" lvl="1" indent="-311150" algn="l" defTabSz="571464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  <a:defRPr sz="158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1371600" lvl="2" indent="-311150" algn="l" defTabSz="685770" rtl="0" eaLnBrk="1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  <a:defRPr sz="1429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1828800" lvl="3" indent="-311150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  <a:defRPr sz="952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2286000" lvl="4" indent="-311150" algn="l" defTabSz="6857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ts val="1300"/>
              <a:buFont typeface="Arial" panose="020B0604020202020204" pitchFamily="34" charset="0"/>
              <a:buChar char="•"/>
              <a:defRPr sz="873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743200" lvl="5" indent="-317500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00400" lvl="6" indent="-317500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657600" lvl="7" indent="-317500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114800" lvl="8" indent="-317500" algn="l" defTabSz="68577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96890" lvl="1" indent="0">
              <a:buFont typeface="Arial" panose="020B0604020202020204" pitchFamily="34" charset="0"/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mxfp8_matmul_fp32_outer_lmul4_2x (64 × 64 × 64)</a:t>
            </a:r>
          </a:p>
          <a:p>
            <a:pPr marL="311140" indent="-171450"/>
            <a:endParaRPr lang="en-US" sz="1518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358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EBF2-5E2A-F74D-2BDE-575DEB355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B0A48-AB64-1AF9-BDDD-23C5DF861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Spatz MX Format</a:t>
            </a:r>
            <a:endParaRPr 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3F6010-9D36-69DA-CF88-C38B38CCB437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...</a:t>
            </a:r>
          </a:p>
          <a:p>
            <a:r>
              <a:rPr lang="en-US" b="1" dirty="0"/>
              <a:t>for </a:t>
            </a:r>
            <a:r>
              <a:rPr lang="en-US" b="1" dirty="0" err="1"/>
              <a:t>i</a:t>
            </a:r>
            <a:r>
              <a:rPr lang="en-US" b="1" dirty="0"/>
              <a:t> in BLOCK:</a:t>
            </a:r>
          </a:p>
          <a:p>
            <a:r>
              <a:rPr lang="en-US" b="1" dirty="0"/>
              <a:t>	</a:t>
            </a:r>
            <a:r>
              <a:rPr lang="en-US" altLang="zh-CN" dirty="0">
                <a:solidFill>
                  <a:schemeClr val="bg1"/>
                </a:solidFill>
              </a:rPr>
              <a:t>// load 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scalar load </a:t>
            </a:r>
            <a:r>
              <a:rPr lang="en-US" b="1" dirty="0" err="1"/>
              <a:t>a_i</a:t>
            </a:r>
            <a:r>
              <a:rPr lang="en-US" b="1" dirty="0"/>
              <a:t>, ...</a:t>
            </a:r>
          </a:p>
          <a:p>
            <a:r>
              <a:rPr lang="en-US" b="1" dirty="0"/>
              <a:t>	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vector load </a:t>
            </a:r>
            <a:r>
              <a:rPr lang="en-US" b="1" dirty="0"/>
              <a:t>b, ...</a:t>
            </a:r>
          </a:p>
          <a:p>
            <a:r>
              <a:rPr lang="en-US" b="1" dirty="0"/>
              <a:t>  </a:t>
            </a:r>
            <a:r>
              <a:rPr lang="en-US" altLang="zh-CN" dirty="0">
                <a:solidFill>
                  <a:schemeClr val="bg1"/>
                </a:solidFill>
              </a:rPr>
              <a:t>// widen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fcvt.h.b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 </a:t>
            </a:r>
            <a:r>
              <a:rPr lang="en-US" b="1" dirty="0" err="1"/>
              <a:t>a_i</a:t>
            </a:r>
            <a:endParaRPr lang="en-US" b="1" dirty="0"/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vfwadd.vf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>
                <a:solidFill>
                  <a:schemeClr val="bg2"/>
                </a:solidFill>
              </a:rPr>
              <a:t>b, ...</a:t>
            </a:r>
          </a:p>
          <a:p>
            <a:r>
              <a:rPr lang="en-US" b="1" dirty="0">
                <a:solidFill>
                  <a:schemeClr val="bg2"/>
                </a:solidFill>
              </a:rPr>
              <a:t>  </a:t>
            </a:r>
            <a:r>
              <a:rPr lang="en-US" altLang="zh-CN" dirty="0">
                <a:solidFill>
                  <a:schemeClr val="bg1"/>
                </a:solidFill>
              </a:rPr>
              <a:t>// comp</a:t>
            </a:r>
            <a:endParaRPr lang="en-US" b="1" dirty="0">
              <a:solidFill>
                <a:schemeClr val="bg2"/>
              </a:solidFill>
            </a:endParaRPr>
          </a:p>
          <a:p>
            <a:r>
              <a:rPr lang="en-US" b="1" dirty="0"/>
              <a:t>	</a:t>
            </a:r>
            <a:r>
              <a:rPr lang="en-US" b="1" dirty="0" err="1">
                <a:solidFill>
                  <a:schemeClr val="accent6">
                    <a:lumMod val="40000"/>
                    <a:lumOff val="60000"/>
                  </a:schemeClr>
                </a:solidFill>
              </a:rPr>
              <a:t>vfwmacc.vf</a:t>
            </a:r>
            <a:r>
              <a:rPr lang="en-US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 </a:t>
            </a:r>
            <a:r>
              <a:rPr lang="en-US" b="1" dirty="0"/>
              <a:t>c, b, </a:t>
            </a:r>
            <a:r>
              <a:rPr lang="en-US" b="1" dirty="0" err="1"/>
              <a:t>a_i</a:t>
            </a:r>
            <a:endParaRPr lang="en-US" b="1" dirty="0"/>
          </a:p>
          <a:p>
            <a:r>
              <a:rPr lang="en-US" dirty="0">
                <a:solidFill>
                  <a:schemeClr val="bg1"/>
                </a:solidFill>
              </a:rPr>
              <a:t>// load scale</a:t>
            </a:r>
          </a:p>
          <a:p>
            <a:r>
              <a:rPr lang="en-US" b="1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vle.v</a:t>
            </a:r>
            <a:r>
              <a:rPr lang="en-US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/>
              <a:t>vd1, ...</a:t>
            </a:r>
          </a:p>
          <a:p>
            <a:r>
              <a:rPr lang="en-US" dirty="0" err="1">
                <a:solidFill>
                  <a:schemeClr val="accent2">
                    <a:lumMod val="40000"/>
                    <a:lumOff val="60000"/>
                  </a:schemeClr>
                </a:solidFill>
              </a:rPr>
              <a:t>ld</a:t>
            </a:r>
            <a:r>
              <a:rPr lang="en-US" dirty="0"/>
              <a:t> s1, ..</a:t>
            </a:r>
          </a:p>
          <a:p>
            <a:r>
              <a:rPr lang="en-US" dirty="0">
                <a:solidFill>
                  <a:schemeClr val="bg1"/>
                </a:solidFill>
              </a:rPr>
              <a:t>// apply scale</a:t>
            </a:r>
          </a:p>
          <a:p>
            <a:r>
              <a:rPr lang="en-US" dirty="0">
                <a:solidFill>
                  <a:schemeClr val="bg1">
                    <a:lumMod val="40000"/>
                    <a:lumOff val="60000"/>
                  </a:schemeClr>
                </a:solidFill>
              </a:rPr>
              <a:t>...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546A47-83F4-8A88-F7EC-612EFE90C09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11</a:t>
            </a:fld>
            <a:endParaRPr lang="e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24065-7096-38F9-19B7-2C86E9951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1"/>
            <a:ext cx="5242443" cy="1253395"/>
          </a:xfrm>
        </p:spPr>
        <p:txBody>
          <a:bodyPr/>
          <a:lstStyle/>
          <a:p>
            <a:r>
              <a:rPr lang="en-US" sz="1600" dirty="0"/>
              <a:t>Overhead analysis 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~50% </a:t>
            </a:r>
            <a:r>
              <a:rPr lang="en-US" sz="1282" dirty="0"/>
              <a:t>cycles for casting format and applying scale</a:t>
            </a:r>
          </a:p>
          <a:p>
            <a:pPr marL="603250" lvl="1" indent="0">
              <a:buNone/>
            </a:pPr>
            <a:endParaRPr lang="en-US" sz="1282" b="1" dirty="0"/>
          </a:p>
          <a:p>
            <a:pPr marL="596890" lvl="1" indent="0">
              <a:buNone/>
            </a:pPr>
            <a:r>
              <a:rPr lang="en-US" sz="1200" b="1" dirty="0">
                <a:latin typeface="Consolas" panose="020B0609020204030204" pitchFamily="49" charset="0"/>
                <a:cs typeface="Consolas" panose="020B0609020204030204" pitchFamily="49" charset="0"/>
              </a:rPr>
              <a:t>mxfp8_matmul_fp32_outer_lmul4_2x (64 × 64 × 64)</a:t>
            </a:r>
          </a:p>
          <a:p>
            <a:pPr marL="311140" indent="-171450"/>
            <a:endParaRPr lang="en-US" sz="1518" b="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3B9B634-925E-77E9-3439-E74D7370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04" y="1993260"/>
            <a:ext cx="5412739" cy="252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2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107A6-F9E8-E08B-34D3-D4FC8BA15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BC898-E43F-7742-8B67-49114046E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Update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ADD8D-C0CF-EB29-762F-FBF1CDBBA43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5D70BC-97EA-D549-B1E0-43B1FC156C70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A69BFE5-CF78-B398-5412-25D0DC1FAA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73879" y="776965"/>
            <a:ext cx="8571870" cy="2312343"/>
          </a:xfrm>
          <a:prstGeom prst="rect">
            <a:avLst/>
          </a:prstGeom>
        </p:spPr>
      </p:pic>
      <p:sp>
        <p:nvSpPr>
          <p:cNvPr id="20" name="矩形 19">
            <a:extLst>
              <a:ext uri="{FF2B5EF4-FFF2-40B4-BE49-F238E27FC236}">
                <a16:creationId xmlns:a16="http://schemas.microsoft.com/office/drawing/2014/main" id="{89514261-74F9-4EF2-99A2-B3FAB99BF2F3}"/>
              </a:ext>
            </a:extLst>
          </p:cNvPr>
          <p:cNvSpPr/>
          <p:nvPr/>
        </p:nvSpPr>
        <p:spPr>
          <a:xfrm>
            <a:off x="1991002" y="3150661"/>
            <a:ext cx="2876416" cy="1654068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10063D35-5441-3548-BECA-C1B2A7C16AC4}"/>
              </a:ext>
            </a:extLst>
          </p:cNvPr>
          <p:cNvSpPr txBox="1">
            <a:spLocks/>
          </p:cNvSpPr>
          <p:nvPr/>
        </p:nvSpPr>
        <p:spPr>
          <a:xfrm>
            <a:off x="1869330" y="3150660"/>
            <a:ext cx="2998088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vector load instruction </a:t>
            </a:r>
            <a:r>
              <a:rPr lang="en-US" sz="1050" dirty="0">
                <a:ea typeface="Roboto Light"/>
                <a:cs typeface="Calibri"/>
              </a:rPr>
              <a:t>modeling in GVSoC + baseline </a:t>
            </a:r>
            <a:r>
              <a:rPr lang="en-US" sz="1050" dirty="0" err="1">
                <a:ea typeface="Roboto Light"/>
                <a:cs typeface="Calibri"/>
              </a:rPr>
              <a:t>impl</a:t>
            </a:r>
            <a:r>
              <a:rPr lang="en-US" sz="1050" dirty="0">
                <a:ea typeface="Roboto Light"/>
                <a:cs typeface="Calibri"/>
              </a:rPr>
              <a:t>. performance analysis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VRF gather</a:t>
            </a:r>
            <a:r>
              <a:rPr lang="en-US" sz="1050" dirty="0">
                <a:ea typeface="Roboto Light"/>
                <a:cs typeface="Calibri"/>
              </a:rPr>
              <a:t> operation RTL implementation and </a:t>
            </a:r>
            <a:r>
              <a:rPr lang="en-US" sz="1050" dirty="0" err="1">
                <a:ea typeface="Roboto Light"/>
                <a:cs typeface="Calibri"/>
              </a:rPr>
              <a:t>impl</a:t>
            </a:r>
            <a:r>
              <a:rPr lang="en-US" sz="1050" dirty="0">
                <a:ea typeface="Roboto Light"/>
                <a:cs typeface="Calibri"/>
              </a:rPr>
              <a:t>. analysis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Spatz MX format </a:t>
            </a:r>
            <a:r>
              <a:rPr lang="en-US" sz="1050" dirty="0">
                <a:ea typeface="Roboto Light"/>
                <a:cs typeface="Calibri"/>
              </a:rPr>
              <a:t>baseline kernel implementation + overhead breakdown</a:t>
            </a:r>
          </a:p>
        </p:txBody>
      </p:sp>
    </p:spTree>
    <p:extLst>
      <p:ext uri="{BB962C8B-B14F-4D97-AF65-F5344CB8AC3E}">
        <p14:creationId xmlns:p14="http://schemas.microsoft.com/office/powerpoint/2010/main" val="36421412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>
          <a:extLst>
            <a:ext uri="{FF2B5EF4-FFF2-40B4-BE49-F238E27FC236}">
              <a16:creationId xmlns:a16="http://schemas.microsoft.com/office/drawing/2014/main" id="{4D4DE74C-B001-57FD-6E2C-BB0674613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>
            <a:extLst>
              <a:ext uri="{FF2B5EF4-FFF2-40B4-BE49-F238E27FC236}">
                <a16:creationId xmlns:a16="http://schemas.microsoft.com/office/drawing/2014/main" id="{D87CC21A-6BC5-7C0B-7A01-F323CF966A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1099" y="167600"/>
            <a:ext cx="8000700" cy="49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References </a:t>
            </a:r>
            <a:endParaRPr dirty="0"/>
          </a:p>
        </p:txBody>
      </p:sp>
      <p:sp>
        <p:nvSpPr>
          <p:cNvPr id="262" name="Google Shape;262;p40">
            <a:extLst>
              <a:ext uri="{FF2B5EF4-FFF2-40B4-BE49-F238E27FC236}">
                <a16:creationId xmlns:a16="http://schemas.microsoft.com/office/drawing/2014/main" id="{03CB11C2-58FD-E9DC-FDC3-6DE26AD2F0C5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1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263" name="Google Shape;263;p40">
            <a:extLst>
              <a:ext uri="{FF2B5EF4-FFF2-40B4-BE49-F238E27FC236}">
                <a16:creationId xmlns:a16="http://schemas.microsoft.com/office/drawing/2014/main" id="{52DCC9DB-FA89-A73B-DD3C-93CD6E33DE6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7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sp>
        <p:nvSpPr>
          <p:cNvPr id="264" name="Google Shape;264;p40">
            <a:extLst>
              <a:ext uri="{FF2B5EF4-FFF2-40B4-BE49-F238E27FC236}">
                <a16:creationId xmlns:a16="http://schemas.microsoft.com/office/drawing/2014/main" id="{80A8A7BC-66BA-2845-7A6A-F8ABD22C6A21}"/>
              </a:ext>
            </a:extLst>
          </p:cNvPr>
          <p:cNvSpPr txBox="1"/>
          <p:nvPr/>
        </p:nvSpPr>
        <p:spPr>
          <a:xfrm>
            <a:off x="314275" y="873850"/>
            <a:ext cx="8554500" cy="38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150000"/>
              </a:lnSpc>
            </a:pPr>
            <a:r>
              <a:rPr lang="en" sz="11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L. Jiang, </a:t>
            </a:r>
            <a:r>
              <a:rPr lang="en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Unlimited Vector Processing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Wireless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Baseband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de-CH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</a:t>
            </a:r>
            <a:r>
              <a:rPr lang="de-CH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on RISC-V Extension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” 2025, </a:t>
            </a:r>
            <a:r>
              <a:rPr lang="en" sz="1100" i="1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</a:t>
            </a:r>
            <a:r>
              <a:rPr lang="en" sz="11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Preprint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</a:t>
            </a:r>
            <a:r>
              <a:rPr lang="en-US" sz="11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arxiv.org</a:t>
            </a:r>
            <a:r>
              <a:rPr lang="en-US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/abs/2504.10832</a:t>
            </a:r>
            <a:r>
              <a:rPr lang="en" sz="11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2543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331F7D-8415-10B2-F903-EBF3171CD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A60FE-EA06-8230-1E6F-266D0DA8F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Progress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451C8-6A98-67E3-FF6B-A2E986F0280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dirty="0" err="1"/>
              <a:t>QuantSparse</a:t>
            </a:r>
            <a:r>
              <a:rPr lang="en-US" dirty="0"/>
              <a:t> 3D - Bowen Wang, Paul Scheffler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B2870F-73B6-4E69-A728-A4DEEC4AD68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图片 5" descr="图片包含 图表&#10;&#10;AI 生成的内容可能不正确。">
            <a:extLst>
              <a:ext uri="{FF2B5EF4-FFF2-40B4-BE49-F238E27FC236}">
                <a16:creationId xmlns:a16="http://schemas.microsoft.com/office/drawing/2014/main" id="{3E3BD797-5443-4D8A-4873-7D566AFB92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412" y="776965"/>
            <a:ext cx="8582804" cy="23123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AF486617-2AEA-9BE9-F0ED-8ECE5B3E68DE}"/>
              </a:ext>
            </a:extLst>
          </p:cNvPr>
          <p:cNvSpPr/>
          <p:nvPr/>
        </p:nvSpPr>
        <p:spPr>
          <a:xfrm>
            <a:off x="318493" y="3098406"/>
            <a:ext cx="2998088" cy="1654068"/>
          </a:xfrm>
          <a:prstGeom prst="rect">
            <a:avLst/>
          </a:prstGeom>
          <a:solidFill>
            <a:srgbClr val="D6D6D6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8971D7ED-C3A7-7952-9008-0A6D9414DD31}"/>
              </a:ext>
            </a:extLst>
          </p:cNvPr>
          <p:cNvSpPr txBox="1">
            <a:spLocks/>
          </p:cNvSpPr>
          <p:nvPr/>
        </p:nvSpPr>
        <p:spPr>
          <a:xfrm>
            <a:off x="156262" y="3102150"/>
            <a:ext cx="3160319" cy="1663164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chemeClr val="bg1">
                    <a:lumMod val="50000"/>
                  </a:schemeClr>
                </a:solidFill>
                <a:ea typeface="Roboto Light"/>
                <a:cs typeface="Calibri"/>
              </a:rPr>
              <a:t>Literature Review</a:t>
            </a:r>
          </a:p>
          <a:p>
            <a:pPr marL="500976" lvl="1" indent="-272160"/>
            <a:r>
              <a:rPr lang="en-US" sz="1050" dirty="0" err="1">
                <a:ea typeface="Roboto Light"/>
                <a:cs typeface="Calibri"/>
              </a:rPr>
              <a:t>SoA</a:t>
            </a:r>
            <a:r>
              <a:rPr lang="en-US" sz="1050" dirty="0">
                <a:ea typeface="Roboto Light"/>
                <a:cs typeface="Calibri"/>
              </a:rPr>
              <a:t> LLM sparsity, quantization format, and 2.5D/3D advanced packaging tech.</a:t>
            </a:r>
          </a:p>
          <a:p>
            <a:pPr marL="500976" lvl="1" indent="-272160"/>
            <a:r>
              <a:rPr lang="en-US" sz="1050" dirty="0">
                <a:ea typeface="Roboto Light"/>
                <a:cs typeface="Calibri"/>
              </a:rPr>
              <a:t>Proposed vector-engine-based multi-cluster architecture</a:t>
            </a:r>
          </a:p>
          <a:p>
            <a:pPr marL="500976" lvl="1" indent="-272160"/>
            <a:r>
              <a:rPr lang="en-US" sz="1050" dirty="0">
                <a:ea typeface="Roboto Light"/>
                <a:cs typeface="Calibri"/>
              </a:rPr>
              <a:t>Proposed GVSoC router extension for 3D integration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2892144D-8476-3615-BD93-F285D5CA4281}"/>
              </a:ext>
            </a:extLst>
          </p:cNvPr>
          <p:cNvSpPr/>
          <p:nvPr/>
        </p:nvSpPr>
        <p:spPr>
          <a:xfrm>
            <a:off x="6433591" y="3095382"/>
            <a:ext cx="2448232" cy="1669933"/>
          </a:xfrm>
          <a:prstGeom prst="rect">
            <a:avLst/>
          </a:prstGeom>
          <a:solidFill>
            <a:srgbClr val="D5D8BD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97D678-7831-3976-D3AA-FB7FC72A4AC9}"/>
              </a:ext>
            </a:extLst>
          </p:cNvPr>
          <p:cNvSpPr/>
          <p:nvPr/>
        </p:nvSpPr>
        <p:spPr>
          <a:xfrm>
            <a:off x="3438254" y="3098405"/>
            <a:ext cx="2876416" cy="1654068"/>
          </a:xfrm>
          <a:prstGeom prst="rect">
            <a:avLst/>
          </a:prstGeom>
          <a:solidFill>
            <a:srgbClr val="B7D9E3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11"/>
          </a:p>
        </p:txBody>
      </p:sp>
      <p:sp>
        <p:nvSpPr>
          <p:cNvPr id="21" name="内容占位符 2">
            <a:extLst>
              <a:ext uri="{FF2B5EF4-FFF2-40B4-BE49-F238E27FC236}">
                <a16:creationId xmlns:a16="http://schemas.microsoft.com/office/drawing/2014/main" id="{78F32709-BC8B-193A-F22B-B1B29A6D8DF9}"/>
              </a:ext>
            </a:extLst>
          </p:cNvPr>
          <p:cNvSpPr txBox="1">
            <a:spLocks/>
          </p:cNvSpPr>
          <p:nvPr/>
        </p:nvSpPr>
        <p:spPr>
          <a:xfrm>
            <a:off x="3316582" y="3098404"/>
            <a:ext cx="2998088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007894"/>
                </a:solidFill>
                <a:ea typeface="Roboto Light"/>
                <a:cs typeface="Calibri"/>
              </a:rPr>
              <a:t>WP1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Ongoing</a:t>
            </a:r>
            <a:r>
              <a:rPr lang="en-US" sz="1050" b="1" dirty="0">
                <a:ea typeface="Roboto Light"/>
                <a:cs typeface="Calibri"/>
              </a:rPr>
              <a:t> </a:t>
            </a:r>
            <a:r>
              <a:rPr lang="en-US" sz="1050" dirty="0">
                <a:ea typeface="Roboto Light"/>
                <a:cs typeface="Calibri"/>
              </a:rPr>
              <a:t>RTL and GVSoC modeling of </a:t>
            </a:r>
            <a:r>
              <a:rPr lang="en-US" sz="1050" b="1" dirty="0">
                <a:ea typeface="Roboto Light"/>
                <a:cs typeface="Calibri"/>
              </a:rPr>
              <a:t>HBM endpoint packing scheme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Ongoing</a:t>
            </a:r>
            <a:r>
              <a:rPr lang="en-US" sz="1050" b="1" dirty="0">
                <a:ea typeface="Roboto Light"/>
                <a:cs typeface="Calibri"/>
              </a:rPr>
              <a:t> </a:t>
            </a:r>
            <a:r>
              <a:rPr lang="en-US" altLang="zh-CN" sz="1050" dirty="0">
                <a:ea typeface="Roboto Light"/>
                <a:cs typeface="Calibri"/>
              </a:rPr>
              <a:t>RTL and GVSoC modeling of </a:t>
            </a:r>
            <a:r>
              <a:rPr lang="en-US" altLang="zh-CN" sz="1050" b="1" dirty="0">
                <a:ea typeface="Roboto Light"/>
                <a:cs typeface="Calibri"/>
              </a:rPr>
              <a:t>Spatz N:M sparsity handling</a:t>
            </a:r>
          </a:p>
          <a:p>
            <a:pPr marL="500976" lvl="1" indent="-272160"/>
            <a:r>
              <a:rPr lang="en-US" sz="1050" b="1" i="1" dirty="0">
                <a:ea typeface="Roboto Light"/>
                <a:cs typeface="Calibri"/>
              </a:rPr>
              <a:t>Ongoing</a:t>
            </a:r>
            <a:r>
              <a:rPr lang="en-US" sz="1050" b="1" dirty="0">
                <a:ea typeface="Roboto Light"/>
                <a:cs typeface="Calibri"/>
              </a:rPr>
              <a:t> </a:t>
            </a:r>
            <a:r>
              <a:rPr lang="en-US" altLang="zh-CN" sz="1050" dirty="0">
                <a:ea typeface="Roboto Light"/>
                <a:cs typeface="Calibri"/>
              </a:rPr>
              <a:t>RTL and GVSoC modeling of </a:t>
            </a:r>
            <a:r>
              <a:rPr lang="en-US" altLang="zh-CN" sz="1050" b="1" dirty="0">
                <a:ea typeface="Roboto Light"/>
                <a:cs typeface="Calibri"/>
              </a:rPr>
              <a:t>Spatz MX format handling</a:t>
            </a:r>
            <a:endParaRPr lang="en-US" sz="1050" b="1" dirty="0">
              <a:ea typeface="Roboto Light"/>
              <a:cs typeface="Calibri"/>
            </a:endParaRPr>
          </a:p>
        </p:txBody>
      </p:sp>
      <p:sp>
        <p:nvSpPr>
          <p:cNvPr id="22" name="内容占位符 2">
            <a:extLst>
              <a:ext uri="{FF2B5EF4-FFF2-40B4-BE49-F238E27FC236}">
                <a16:creationId xmlns:a16="http://schemas.microsoft.com/office/drawing/2014/main" id="{B57B29D6-12EC-1674-5081-9997C1496BDE}"/>
              </a:ext>
            </a:extLst>
          </p:cNvPr>
          <p:cNvSpPr txBox="1">
            <a:spLocks/>
          </p:cNvSpPr>
          <p:nvPr/>
        </p:nvSpPr>
        <p:spPr>
          <a:xfrm>
            <a:off x="6364198" y="3101455"/>
            <a:ext cx="2517625" cy="1606399"/>
          </a:xfrm>
          <a:prstGeom prst="rect">
            <a:avLst/>
          </a:prstGeom>
        </p:spPr>
        <p:txBody>
          <a:bodyPr vert="horz" lIns="0" tIns="37146" rIns="0" bIns="36289" rtlCol="0" anchor="t">
            <a:noAutofit/>
          </a:bodyPr>
          <a:lstStyle>
            <a:lvl1pPr marL="288290" indent="-288290" algn="l" defTabSz="720090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90000"/>
              <a:buFont typeface="Arial" panose="020B0604020202020204" pitchFamily="34" charset="0"/>
              <a:buChar char="•"/>
              <a:defRPr sz="2400" b="1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04190" indent="-215900" algn="l" defTabSz="720090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20090" indent="-215900" algn="l" defTabSz="864235" rtl="0" eaLnBrk="1" latinLnBrk="0" hangingPunct="1">
              <a:lnSpc>
                <a:spcPct val="100000"/>
              </a:lnSpc>
              <a:spcBef>
                <a:spcPts val="600"/>
              </a:spcBef>
              <a:buClrTx/>
              <a:buSzPct val="9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359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151890" indent="-215900" algn="l" defTabSz="864235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0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1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79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39770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205" indent="-215900" algn="l" defTabSz="864235" rtl="0" eaLnBrk="1" latinLnBrk="0" hangingPunct="1">
              <a:lnSpc>
                <a:spcPct val="90000"/>
              </a:lnSpc>
              <a:spcBef>
                <a:spcPts val="470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816" lvl="1" indent="0">
              <a:buNone/>
            </a:pPr>
            <a:r>
              <a:rPr lang="en-US" sz="1100" b="1" dirty="0">
                <a:solidFill>
                  <a:srgbClr val="617312"/>
                </a:solidFill>
                <a:ea typeface="Roboto Light"/>
                <a:cs typeface="Calibri"/>
              </a:rPr>
              <a:t>WP2</a:t>
            </a:r>
          </a:p>
          <a:p>
            <a:pPr marL="500976" lvl="1" indent="-272160"/>
            <a:r>
              <a:rPr lang="en-US" sz="1050" b="1" dirty="0">
                <a:ea typeface="Roboto Light"/>
                <a:cs typeface="Calibri"/>
              </a:rPr>
              <a:t>Memory allocation runtime </a:t>
            </a:r>
            <a:r>
              <a:rPr lang="en-US" altLang="zh-SG" sz="1050" dirty="0">
                <a:cs typeface="Calibri"/>
              </a:rPr>
              <a:t>for model-to-hardware mapping </a:t>
            </a:r>
            <a:endParaRPr lang="en-US" altLang="zh-SG" sz="1050" dirty="0"/>
          </a:p>
          <a:p>
            <a:pPr marL="500976" lvl="1" indent="-272160"/>
            <a:r>
              <a:rPr lang="en-US" altLang="zh-SG" sz="1050" b="1" i="1" dirty="0">
                <a:cs typeface="Calibri"/>
              </a:rPr>
              <a:t>Ongoing</a:t>
            </a:r>
            <a:r>
              <a:rPr lang="en-US" altLang="zh-SG" sz="1050" dirty="0">
                <a:cs typeface="Calibri"/>
              </a:rPr>
              <a:t> model-to-hardware </a:t>
            </a:r>
            <a:r>
              <a:rPr lang="en-US" altLang="zh-SG" sz="1050" b="1" dirty="0">
                <a:cs typeface="Calibri"/>
              </a:rPr>
              <a:t>mapping software environment</a:t>
            </a:r>
          </a:p>
        </p:txBody>
      </p:sp>
    </p:spTree>
    <p:extLst>
      <p:ext uri="{BB962C8B-B14F-4D97-AF65-F5344CB8AC3E}">
        <p14:creationId xmlns:p14="http://schemas.microsoft.com/office/powerpoint/2010/main" val="427002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3"/>
          <p:cNvSpPr txBox="1">
            <a:spLocks noGrp="1"/>
          </p:cNvSpPr>
          <p:nvPr>
            <p:ph type="title"/>
          </p:nvPr>
        </p:nvSpPr>
        <p:spPr>
          <a:xfrm>
            <a:off x="237378" y="135244"/>
            <a:ext cx="8000670" cy="492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900"/>
              <a:buFont typeface="Calibri"/>
              <a:buNone/>
            </a:pPr>
            <a:r>
              <a:rPr lang="en" dirty="0"/>
              <a:t>Agenda</a:t>
            </a:r>
            <a:endParaRPr dirty="0"/>
          </a:p>
        </p:txBody>
      </p:sp>
      <p:sp>
        <p:nvSpPr>
          <p:cNvPr id="190" name="Google Shape;190;p33"/>
          <p:cNvSpPr txBox="1">
            <a:spLocks noGrp="1"/>
          </p:cNvSpPr>
          <p:nvPr>
            <p:ph type="body" idx="1"/>
          </p:nvPr>
        </p:nvSpPr>
        <p:spPr>
          <a:xfrm>
            <a:off x="237376" y="727914"/>
            <a:ext cx="8000672" cy="4143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7150" rIns="0" bIns="36275" anchor="t" anchorCtr="0">
            <a:noAutofit/>
          </a:bodyPr>
          <a:lstStyle/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Progress Update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 N:M sparsity format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Gather operation at VLSU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Gather operation in VRF</a:t>
            </a:r>
          </a:p>
          <a:p>
            <a:pPr lvl="1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b="1" dirty="0"/>
              <a:t>Spatz MX format</a:t>
            </a:r>
          </a:p>
          <a:p>
            <a:pPr lvl="2" indent="-336550">
              <a:lnSpc>
                <a:spcPct val="150000"/>
              </a:lnSpc>
              <a:spcBef>
                <a:spcPts val="0"/>
              </a:spcBef>
              <a:buSzPts val="1700"/>
            </a:pPr>
            <a:r>
              <a:rPr lang="en" dirty="0"/>
              <a:t>Baseline kernel implementation and insights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Timeline</a:t>
            </a:r>
          </a:p>
          <a:p>
            <a:pPr marL="457200" lvl="0" indent="-3365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•"/>
            </a:pPr>
            <a:r>
              <a:rPr lang="en" dirty="0"/>
              <a:t>Discussion</a:t>
            </a:r>
            <a:endParaRPr dirty="0"/>
          </a:p>
        </p:txBody>
      </p:sp>
      <p:sp>
        <p:nvSpPr>
          <p:cNvPr id="191" name="Google Shape;191;p33"/>
          <p:cNvSpPr txBox="1">
            <a:spLocks noGrp="1"/>
          </p:cNvSpPr>
          <p:nvPr>
            <p:ph type="dt" idx="10"/>
          </p:nvPr>
        </p:nvSpPr>
        <p:spPr>
          <a:xfrm>
            <a:off x="2782699" y="4871789"/>
            <a:ext cx="5429026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QuantSparse 3D - Bowen Wang, Paul Scheffler</a:t>
            </a:r>
            <a:endParaRPr/>
          </a:p>
        </p:txBody>
      </p:sp>
      <p:sp>
        <p:nvSpPr>
          <p:cNvPr id="192" name="Google Shape;192;p33"/>
          <p:cNvSpPr txBox="1">
            <a:spLocks noGrp="1"/>
          </p:cNvSpPr>
          <p:nvPr>
            <p:ph type="sldNum" idx="12"/>
          </p:nvPr>
        </p:nvSpPr>
        <p:spPr>
          <a:xfrm>
            <a:off x="8659790" y="4871177"/>
            <a:ext cx="428607" cy="228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575" tIns="36275" rIns="72575" bIns="3627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07BB7D-2F51-D3A4-0846-DDDB0DBC67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74C79-219B-3269-E02E-C6F8C4C1C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sparsity: </a:t>
            </a:r>
            <a:r>
              <a:rPr lang="en-US" i="1" dirty="0"/>
              <a:t>VLSU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F340D-6297-B063-FE93-9C68252B6A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334621" cy="4026536"/>
          </a:xfrm>
        </p:spPr>
        <p:txBody>
          <a:bodyPr/>
          <a:lstStyle/>
          <a:p>
            <a:r>
              <a:rPr lang="en-US" sz="1600" b="0" dirty="0"/>
              <a:t>Effective elements gathered from L1 to VRF through VLSU</a:t>
            </a:r>
          </a:p>
          <a:p>
            <a:pPr lvl="1"/>
            <a:r>
              <a:rPr lang="en-US" sz="1282" b="1" dirty="0">
                <a:solidFill>
                  <a:schemeClr val="accent3"/>
                </a:solidFill>
              </a:rPr>
              <a:t>No VRF overhead </a:t>
            </a:r>
            <a:r>
              <a:rPr lang="en-US" sz="1282" dirty="0"/>
              <a:t>for ineffective elements storage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Data reuse is impossible </a:t>
            </a:r>
            <a:r>
              <a:rPr lang="en-US" sz="1282" dirty="0"/>
              <a:t>across weight rows</a:t>
            </a:r>
            <a:endParaRPr lang="en-US" sz="1282" b="0" dirty="0"/>
          </a:p>
          <a:p>
            <a:r>
              <a:rPr lang="en-US" sz="1600" dirty="0"/>
              <a:t>Baseline implementation </a:t>
            </a:r>
            <a:r>
              <a:rPr lang="en-US" sz="1600" b="0" dirty="0">
                <a:sym typeface="Wingdings" pitchFamily="2" charset="2"/>
              </a:rPr>
              <a:t> l</a:t>
            </a:r>
            <a:r>
              <a:rPr lang="en-US" sz="1600" b="0" dirty="0"/>
              <a:t>everage on RVV indexed load instruction (</a:t>
            </a:r>
            <a:r>
              <a:rPr lang="en-US" sz="1200" dirty="0" err="1">
                <a:latin typeface="Consolas" panose="020B0609020204030204" pitchFamily="49" charset="0"/>
                <a:cs typeface="Consolas" panose="020B0609020204030204" pitchFamily="49" charset="0"/>
              </a:rPr>
              <a:t>vluxeiX.v</a:t>
            </a:r>
            <a:r>
              <a:rPr lang="en-US" sz="1600" b="0" dirty="0"/>
              <a:t>)</a:t>
            </a:r>
          </a:p>
          <a:p>
            <a:pPr lvl="1"/>
            <a:r>
              <a:rPr lang="en-US" sz="1282" b="1" dirty="0"/>
              <a:t>Minimum 8-bit indices </a:t>
            </a:r>
            <a:r>
              <a:rPr lang="en-US" sz="1282" dirty="0"/>
              <a:t>encoded in the instruction semantics, </a:t>
            </a:r>
            <a:r>
              <a:rPr lang="en-US" sz="1282" dirty="0">
                <a:sym typeface="Wingdings" pitchFamily="2" charset="2"/>
              </a:rPr>
              <a:t>used in VLSU for address generation  </a:t>
            </a:r>
            <a:r>
              <a:rPr lang="en-US" sz="1282" b="1" dirty="0">
                <a:solidFill>
                  <a:srgbClr val="C00000"/>
                </a:solidFill>
                <a:sym typeface="Wingdings" pitchFamily="2" charset="2"/>
              </a:rPr>
              <a:t>VRF waste</a:t>
            </a:r>
            <a:endParaRPr lang="en-US" sz="1282" b="1" dirty="0">
              <a:solidFill>
                <a:srgbClr val="C00000"/>
              </a:solidFill>
            </a:endParaRPr>
          </a:p>
          <a:p>
            <a:pPr lvl="1"/>
            <a:r>
              <a:rPr lang="en-US" sz="1282" dirty="0"/>
              <a:t>Index tensor used in N:M format has different semantics </a:t>
            </a:r>
            <a:r>
              <a:rPr lang="en-US" sz="1282" dirty="0">
                <a:sym typeface="Wingdings" pitchFamily="2" charset="2"/>
              </a:rPr>
              <a:t> </a:t>
            </a:r>
            <a:r>
              <a:rPr lang="en-US" sz="1282" b="1" dirty="0">
                <a:solidFill>
                  <a:schemeClr val="accent1"/>
                </a:solidFill>
              </a:rPr>
              <a:t>Index preprocessing is required</a:t>
            </a:r>
          </a:p>
          <a:p>
            <a:r>
              <a:rPr lang="en-US" altLang="zh-CN" sz="1600" dirty="0"/>
              <a:t>Progress</a:t>
            </a:r>
          </a:p>
          <a:p>
            <a:pPr lvl="1"/>
            <a:r>
              <a:rPr lang="en-US" altLang="zh-CN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vluxeiX.v</a:t>
            </a:r>
            <a:r>
              <a:rPr lang="en-US" altLang="zh-CN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zh-CN" sz="1282" dirty="0"/>
              <a:t>instructions implemented in GVSoC with timing model </a:t>
            </a:r>
            <a:r>
              <a:rPr lang="en-US" altLang="zh-CN" sz="1282" i="1" dirty="0">
                <a:sym typeface="Wingdings" pitchFamily="2" charset="2"/>
              </a:rPr>
              <a:t>(PR #124)</a:t>
            </a:r>
          </a:p>
          <a:p>
            <a:pPr lvl="1"/>
            <a:r>
              <a:rPr lang="en-US" altLang="zh-CN" sz="1282" dirty="0">
                <a:sym typeface="Wingdings" pitchFamily="2" charset="2"/>
              </a:rPr>
              <a:t>RTL implementation ongoing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45B19-3DB3-699D-D3D6-EA3559C830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4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11" name="图片 10" descr="图示, 表格&#10;&#10;AI 生成的内容可能不正确。">
            <a:extLst>
              <a:ext uri="{FF2B5EF4-FFF2-40B4-BE49-F238E27FC236}">
                <a16:creationId xmlns:a16="http://schemas.microsoft.com/office/drawing/2014/main" id="{6076CC86-D391-B8A3-15E6-90C3E3718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3458" y="1149276"/>
            <a:ext cx="3534307" cy="2205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02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F2EC5-8334-306C-B836-46963B635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44178-49CC-B516-52E4-3E0ADCE2F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sparsity: </a:t>
            </a:r>
            <a:r>
              <a:rPr lang="en-US" i="1" dirty="0"/>
              <a:t>VLSU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AFF2A-7730-0A71-E4CF-E39E64DB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249103" cy="4026536"/>
          </a:xfrm>
        </p:spPr>
        <p:txBody>
          <a:bodyPr/>
          <a:lstStyle/>
          <a:p>
            <a:r>
              <a:rPr lang="en-US" sz="1600" dirty="0"/>
              <a:t>Baseline benchmark</a:t>
            </a:r>
          </a:p>
          <a:p>
            <a:pPr lvl="1"/>
            <a:r>
              <a:rPr lang="en-US" sz="1280" dirty="0">
                <a:sym typeface="Wingdings" pitchFamily="2" charset="2"/>
              </a:rPr>
              <a:t>Cycles for input load do not scale with element bit-width</a:t>
            </a:r>
          </a:p>
          <a:p>
            <a:pPr lvl="1"/>
            <a:r>
              <a:rPr lang="en-US" sz="1280" b="1" dirty="0">
                <a:sym typeface="Wingdings" pitchFamily="2" charset="2"/>
              </a:rPr>
              <a:t>Reason: </a:t>
            </a:r>
            <a:r>
              <a:rPr lang="en-US" sz="1000" b="1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vluxeiX.v</a:t>
            </a:r>
            <a:r>
              <a:rPr lang="en-US" sz="1280" dirty="0">
                <a:sym typeface="Wingdings" pitchFamily="2" charset="2"/>
              </a:rPr>
              <a:t> does not assume any data storage patterns  loading low precision elements cannot benefit from wide bus-width</a:t>
            </a:r>
          </a:p>
          <a:p>
            <a:r>
              <a:rPr lang="en-US" sz="1600" dirty="0">
                <a:sym typeface="Wingdings" pitchFamily="2" charset="2"/>
              </a:rPr>
              <a:t>Our proposal: </a:t>
            </a:r>
            <a:r>
              <a:rPr lang="en-US" sz="1600" b="0" dirty="0">
                <a:sym typeface="Wingdings" pitchFamily="2" charset="2"/>
              </a:rPr>
              <a:t>customized indexed load instructions</a:t>
            </a:r>
          </a:p>
          <a:p>
            <a:pPr lvl="1"/>
            <a:r>
              <a:rPr lang="en-US" sz="1282" dirty="0">
                <a:sym typeface="Wingdings" pitchFamily="2" charset="2"/>
              </a:rPr>
              <a:t>Address generation in VLSU uses N:M index tensor directly</a:t>
            </a:r>
          </a:p>
          <a:p>
            <a:pPr lvl="1"/>
            <a:r>
              <a:rPr lang="en-US" sz="1282" b="0" dirty="0"/>
              <a:t>Gather all effective elements per bank read, leveraging on N:M format index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FDDD1-4DEA-EDA3-122E-C2836F82C61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5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11" name="图片 10" descr="图示, 表格&#10;&#10;AI 生成的内容可能不正确。">
            <a:extLst>
              <a:ext uri="{FF2B5EF4-FFF2-40B4-BE49-F238E27FC236}">
                <a16:creationId xmlns:a16="http://schemas.microsoft.com/office/drawing/2014/main" id="{A5F997BC-D943-6997-02BC-7EEB041D3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758" y="747993"/>
            <a:ext cx="3144291" cy="1962313"/>
          </a:xfrm>
          <a:prstGeom prst="rect">
            <a:avLst/>
          </a:prstGeom>
        </p:spPr>
      </p:pic>
      <p:pic>
        <p:nvPicPr>
          <p:cNvPr id="13" name="图片 12" descr="图示&#10;&#10;AI 生成的内容可能不正确。">
            <a:extLst>
              <a:ext uri="{FF2B5EF4-FFF2-40B4-BE49-F238E27FC236}">
                <a16:creationId xmlns:a16="http://schemas.microsoft.com/office/drawing/2014/main" id="{9BDA3DC0-6ECA-8C40-D329-A61963029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519" y="747993"/>
            <a:ext cx="4492019" cy="371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544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B286A7-22E3-473E-F87E-6DA2110ED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4A417B-3A68-FD40-636E-261EE3AB7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sparsity: </a:t>
            </a:r>
            <a:r>
              <a:rPr lang="en-US" i="1" dirty="0"/>
              <a:t>VRF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4FA37-860A-9538-DAFF-E5D169756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249103" cy="4026536"/>
          </a:xfrm>
        </p:spPr>
        <p:txBody>
          <a:bodyPr/>
          <a:lstStyle/>
          <a:p>
            <a:r>
              <a:rPr lang="en-US" sz="1600" b="0" dirty="0"/>
              <a:t>Effective elements gathered inside VRF with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vrgather.v</a:t>
            </a:r>
            <a:r>
              <a:rPr lang="en-US" sz="1600" b="0" dirty="0"/>
              <a:t>-like instruction</a:t>
            </a:r>
          </a:p>
          <a:p>
            <a:pPr lvl="1"/>
            <a:r>
              <a:rPr lang="en-US" sz="1280" b="1" dirty="0">
                <a:solidFill>
                  <a:schemeClr val="accent3"/>
                </a:solidFill>
              </a:rPr>
              <a:t>Data reuse is possible </a:t>
            </a:r>
            <a:r>
              <a:rPr lang="en-US" sz="1280" b="0" dirty="0"/>
              <a:t>across weight rows</a:t>
            </a:r>
          </a:p>
          <a:p>
            <a:r>
              <a:rPr lang="en-US" sz="1598" dirty="0"/>
              <a:t>Baseline implementation</a:t>
            </a:r>
            <a:r>
              <a:rPr lang="en-US" sz="1598" b="0" dirty="0"/>
              <a:t>: customized for N:M format, currently with 64-bit element and 2-bit index</a:t>
            </a:r>
          </a:p>
          <a:p>
            <a:pPr lvl="1"/>
            <a:r>
              <a:rPr lang="en-US" sz="1280" dirty="0"/>
              <a:t>Could be extended to support lower precision elements and more N:M formats</a:t>
            </a:r>
          </a:p>
          <a:p>
            <a:r>
              <a:rPr lang="en-US" sz="1598" dirty="0"/>
              <a:t>Progress</a:t>
            </a:r>
          </a:p>
          <a:p>
            <a:pPr lvl="1"/>
            <a:r>
              <a:rPr lang="en-US" sz="1280" b="0" dirty="0"/>
              <a:t>RTL implementation </a:t>
            </a:r>
            <a:r>
              <a:rPr lang="en-US" sz="1280" b="1" dirty="0">
                <a:solidFill>
                  <a:schemeClr val="accent3"/>
                </a:solidFill>
              </a:rPr>
              <a:t>finished</a:t>
            </a:r>
            <a:r>
              <a:rPr lang="en-US" sz="1280" b="0" dirty="0"/>
              <a:t> and passed function verification</a:t>
            </a:r>
          </a:p>
          <a:p>
            <a:pPr lvl="1"/>
            <a:r>
              <a:rPr lang="en-US" sz="1280" dirty="0"/>
              <a:t>Ongoing </a:t>
            </a:r>
            <a:r>
              <a:rPr lang="en-US" sz="1280" i="1" dirty="0" err="1"/>
              <a:t>SpMV</a:t>
            </a:r>
            <a:r>
              <a:rPr lang="en-US" sz="1280" dirty="0"/>
              <a:t> kernel development and benchmark</a:t>
            </a:r>
            <a:endParaRPr lang="en-US" sz="128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39989-FECA-72F4-C0D5-654E86AFDC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6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6" name="图片 5" descr="图示&#10;&#10;AI 生成的内容可能不正确。">
            <a:extLst>
              <a:ext uri="{FF2B5EF4-FFF2-40B4-BE49-F238E27FC236}">
                <a16:creationId xmlns:a16="http://schemas.microsoft.com/office/drawing/2014/main" id="{7565B909-A368-8B71-4783-F2937BBA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18" y="1065703"/>
            <a:ext cx="3741905" cy="26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52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BC09A-18D9-AA99-0CE5-16D8B738A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0952-F1BC-F839-61F0-C2A845725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sparsity: </a:t>
            </a:r>
            <a:r>
              <a:rPr lang="en-US" i="1" dirty="0"/>
              <a:t>VRF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3DDF01-B97F-8D61-587A-FBAC02468E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249103" cy="4026536"/>
          </a:xfrm>
        </p:spPr>
        <p:txBody>
          <a:bodyPr/>
          <a:lstStyle/>
          <a:p>
            <a:r>
              <a:rPr lang="en-US" sz="1600" dirty="0"/>
              <a:t>Efficient gather handling </a:t>
            </a:r>
            <a:r>
              <a:rPr lang="en-US" sz="1600" b="0" dirty="0"/>
              <a:t>is the key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Underutilized VRF-to-VFU bandwidth </a:t>
            </a:r>
            <a:r>
              <a:rPr lang="en-US" sz="1282" b="0" dirty="0"/>
              <a:t>for ineffective element bubbles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Mixed vector length </a:t>
            </a:r>
            <a:r>
              <a:rPr lang="en-US" sz="1282" dirty="0"/>
              <a:t>after gather operations </a:t>
            </a:r>
            <a:r>
              <a:rPr lang="en-US" sz="1282" dirty="0">
                <a:sym typeface="Wingdings" pitchFamily="2" charset="2"/>
              </a:rPr>
              <a:t> introduces configuration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1D1715-2F32-78EC-AD3F-640A4A58792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7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782F218B-6625-4FF1-E6BA-7FC25649C0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18" y="1065703"/>
            <a:ext cx="3741905" cy="2676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78E42D0B-7D19-A6B9-D081-F744EA32A770}"/>
              </a:ext>
            </a:extLst>
          </p:cNvPr>
          <p:cNvSpPr/>
          <p:nvPr/>
        </p:nvSpPr>
        <p:spPr>
          <a:xfrm>
            <a:off x="5637704" y="1447252"/>
            <a:ext cx="638106" cy="184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A5B3D6-EA8C-ECE6-4673-5D41F4AE3506}"/>
              </a:ext>
            </a:extLst>
          </p:cNvPr>
          <p:cNvSpPr/>
          <p:nvPr/>
        </p:nvSpPr>
        <p:spPr>
          <a:xfrm>
            <a:off x="5637704" y="1828801"/>
            <a:ext cx="374969" cy="184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925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11EF4C-9F99-89CC-12C5-85A1A7ECD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7A07D-A136-5667-42BB-6126E75AF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N:M sparsity: </a:t>
            </a:r>
            <a:r>
              <a:rPr lang="en-US" i="1" dirty="0"/>
              <a:t>VRF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3C076A-3A56-F5FA-382D-620FEB0E2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379" y="628032"/>
            <a:ext cx="4249103" cy="4026536"/>
          </a:xfrm>
        </p:spPr>
        <p:txBody>
          <a:bodyPr/>
          <a:lstStyle/>
          <a:p>
            <a:r>
              <a:rPr lang="en-US" sz="1600" dirty="0"/>
              <a:t>Efficient gather handling </a:t>
            </a:r>
            <a:r>
              <a:rPr lang="en-US" sz="1600" b="0" dirty="0"/>
              <a:t>is the key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Underutilized VRF-to-VFU bandwidth </a:t>
            </a:r>
            <a:r>
              <a:rPr lang="en-US" sz="1282" b="0" dirty="0"/>
              <a:t>for ineffective element bubbles</a:t>
            </a:r>
          </a:p>
          <a:p>
            <a:pPr lvl="1"/>
            <a:r>
              <a:rPr lang="en-US" sz="1282" b="1" dirty="0">
                <a:solidFill>
                  <a:schemeClr val="accent1"/>
                </a:solidFill>
              </a:rPr>
              <a:t>Mixed vector length </a:t>
            </a:r>
            <a:r>
              <a:rPr lang="en-US" sz="1282" dirty="0"/>
              <a:t>after gather operations </a:t>
            </a:r>
            <a:r>
              <a:rPr lang="en-US" sz="1282" dirty="0">
                <a:sym typeface="Wingdings" pitchFamily="2" charset="2"/>
              </a:rPr>
              <a:t> introduces configuration overhead</a:t>
            </a:r>
          </a:p>
          <a:p>
            <a:r>
              <a:rPr lang="en-US" sz="1600" dirty="0">
                <a:sym typeface="Wingdings" pitchFamily="2" charset="2"/>
              </a:rPr>
              <a:t>Potential remedy</a:t>
            </a:r>
            <a:endParaRPr lang="en-US" sz="1600" b="0" dirty="0">
              <a:sym typeface="Wingdings" pitchFamily="2" charset="2"/>
            </a:endParaRPr>
          </a:p>
          <a:p>
            <a:pPr lvl="1"/>
            <a:r>
              <a:rPr lang="en-US" sz="12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vrgather.v</a:t>
            </a:r>
            <a:r>
              <a:rPr lang="en-US" sz="1280" b="0" dirty="0"/>
              <a:t> utilizes 2 read ports and 1 write port </a:t>
            </a:r>
            <a:r>
              <a:rPr lang="en-US" sz="1280" b="0" dirty="0">
                <a:sym typeface="Wingdings" pitchFamily="2" charset="2"/>
              </a:rPr>
              <a:t> reuse the third VRF read port, while requires VRF redesign</a:t>
            </a:r>
          </a:p>
          <a:p>
            <a:pPr lvl="1"/>
            <a:r>
              <a:rPr lang="en-US" sz="1280" b="0" dirty="0"/>
              <a:t>Mixed vector length instruction set extension</a:t>
            </a:r>
            <a:r>
              <a:rPr lang="en-US" sz="1280" b="0" baseline="30000" dirty="0"/>
              <a:t>[1] </a:t>
            </a:r>
            <a:r>
              <a:rPr lang="en-US" sz="1280" b="0" dirty="0"/>
              <a:t>through </a:t>
            </a:r>
            <a:r>
              <a:rPr lang="en-US" sz="1280" dirty="0"/>
              <a:t>arbitrary register groupings and hardware strip-mining</a:t>
            </a:r>
            <a:endParaRPr lang="en-US" sz="1280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73BB35-292A-1CF1-A0FF-CFDC46741E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8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5" name="图片 4" descr="图示&#10;&#10;AI 生成的内容可能不正确。">
            <a:extLst>
              <a:ext uri="{FF2B5EF4-FFF2-40B4-BE49-F238E27FC236}">
                <a16:creationId xmlns:a16="http://schemas.microsoft.com/office/drawing/2014/main" id="{2851BA36-44F5-B485-2D90-2BC102E99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9618" y="1065703"/>
            <a:ext cx="3741905" cy="267659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168071-C33E-D443-B53E-9AD68C3E1CC3}"/>
              </a:ext>
            </a:extLst>
          </p:cNvPr>
          <p:cNvSpPr/>
          <p:nvPr/>
        </p:nvSpPr>
        <p:spPr>
          <a:xfrm>
            <a:off x="5637703" y="1447252"/>
            <a:ext cx="1164379" cy="184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922F4EE-2141-1393-673D-DDA9146BF874}"/>
              </a:ext>
            </a:extLst>
          </p:cNvPr>
          <p:cNvSpPr/>
          <p:nvPr/>
        </p:nvSpPr>
        <p:spPr>
          <a:xfrm>
            <a:off x="5637704" y="1828801"/>
            <a:ext cx="611792" cy="184195"/>
          </a:xfrm>
          <a:prstGeom prst="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954887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646D14-FA0A-BD0B-D55A-67A5AF64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4F733-27E8-734C-216C-619BC5821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Spatz MX Format</a:t>
            </a:r>
            <a:endParaRPr lang="en-US" i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9476A-A480-9F37-4E5D-F178692DA6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492" y="778108"/>
            <a:ext cx="4249103" cy="4026536"/>
          </a:xfrm>
        </p:spPr>
        <p:txBody>
          <a:bodyPr/>
          <a:lstStyle/>
          <a:p>
            <a:r>
              <a:rPr lang="en-US" sz="1600" dirty="0"/>
              <a:t>Inner product</a:t>
            </a:r>
          </a:p>
          <a:p>
            <a:pPr lvl="1"/>
            <a:r>
              <a:rPr lang="en-US" sz="1280" b="0" dirty="0"/>
              <a:t>Produc</a:t>
            </a:r>
            <a:r>
              <a:rPr lang="en-US" sz="1280" dirty="0"/>
              <a:t>ing one full dot product for each output element per inner loop </a:t>
            </a:r>
            <a:r>
              <a:rPr lang="en-US" sz="1280" dirty="0">
                <a:sym typeface="Wingdings" pitchFamily="2" charset="2"/>
              </a:rPr>
              <a:t> requires </a:t>
            </a:r>
            <a:r>
              <a:rPr lang="en-US" sz="1280" b="1" dirty="0">
                <a:solidFill>
                  <a:schemeClr val="accent1"/>
                </a:solidFill>
                <a:sym typeface="Wingdings" pitchFamily="2" charset="2"/>
              </a:rPr>
              <a:t>reduction</a:t>
            </a:r>
            <a:r>
              <a:rPr lang="en-US" sz="1280" dirty="0">
                <a:sym typeface="Wingdings" pitchFamily="2" charset="2"/>
              </a:rPr>
              <a:t> before each scaling and accumulation</a:t>
            </a:r>
          </a:p>
          <a:p>
            <a:pPr lvl="1"/>
            <a:r>
              <a:rPr lang="en-US" sz="1280" b="1" dirty="0">
                <a:solidFill>
                  <a:schemeClr val="accent1"/>
                </a:solidFill>
                <a:sym typeface="Wingdings" pitchFamily="2" charset="2"/>
              </a:rPr>
              <a:t>Reduction is slow in Spatz</a:t>
            </a:r>
            <a:r>
              <a:rPr lang="en-US" sz="1280" dirty="0">
                <a:sym typeface="Wingdings" pitchFamily="2" charset="2"/>
              </a:rPr>
              <a:t>: 75% runtime in reduction</a:t>
            </a:r>
          </a:p>
          <a:p>
            <a:pPr lvl="1"/>
            <a:endParaRPr lang="en-US" sz="1280" dirty="0">
              <a:sym typeface="Wingdings" pitchFamily="2" charset="2"/>
            </a:endParaRPr>
          </a:p>
          <a:p>
            <a:pPr lvl="1"/>
            <a:endParaRPr lang="en-US" sz="1280" dirty="0">
              <a:sym typeface="Wingdings" pitchFamily="2" charset="2"/>
            </a:endParaRPr>
          </a:p>
          <a:p>
            <a:r>
              <a:rPr lang="en-US" sz="1598" dirty="0">
                <a:sym typeface="Wingdings" pitchFamily="2" charset="2"/>
              </a:rPr>
              <a:t>Outer product</a:t>
            </a:r>
          </a:p>
          <a:p>
            <a:pPr lvl="1"/>
            <a:r>
              <a:rPr lang="en-US" sz="1280" dirty="0"/>
              <a:t>Elements from different blocks are produced in parallel</a:t>
            </a:r>
          </a:p>
          <a:p>
            <a:pPr lvl="1"/>
            <a:r>
              <a:rPr lang="en-US" sz="1280" dirty="0"/>
              <a:t>Requires both matrices to be stored in row-major layout (or </a:t>
            </a:r>
            <a:r>
              <a:rPr lang="en-US" sz="1280" dirty="0" err="1"/>
              <a:t>strided</a:t>
            </a:r>
            <a:r>
              <a:rPr lang="en-US" sz="1280" dirty="0"/>
              <a:t> load is required) </a:t>
            </a:r>
            <a:r>
              <a:rPr lang="en-US" sz="1280" dirty="0">
                <a:sym typeface="Wingdings" pitchFamily="2" charset="2"/>
              </a:rPr>
              <a:t>  may not be applicable (i.e. attention)</a:t>
            </a:r>
            <a:endParaRPr lang="en-US" sz="128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2942E-3A63-395F-7ED7-FBC93034269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defTabSz="362880">
              <a:buClrTx/>
            </a:pPr>
            <a:fld id="{00000000-1234-1234-1234-123412341234}" type="slidenum">
              <a:rPr lang="en" kern="1200">
                <a:solidFill>
                  <a:srgbClr val="000000"/>
                </a:solidFill>
              </a:rPr>
              <a:pPr defTabSz="362880">
                <a:buClrTx/>
              </a:pPr>
              <a:t>9</a:t>
            </a:fld>
            <a:endParaRPr lang="en" kern="1200">
              <a:solidFill>
                <a:srgbClr val="000000"/>
              </a:solidFill>
            </a:endParaRPr>
          </a:p>
        </p:txBody>
      </p:sp>
      <p:pic>
        <p:nvPicPr>
          <p:cNvPr id="6" name="图片 5" descr="表格&#10;&#10;AI 生成的内容可能不正确。">
            <a:extLst>
              <a:ext uri="{FF2B5EF4-FFF2-40B4-BE49-F238E27FC236}">
                <a16:creationId xmlns:a16="http://schemas.microsoft.com/office/drawing/2014/main" id="{C05E13FB-D12E-ACFE-6E31-B3AFA2A09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4707" y="2641300"/>
            <a:ext cx="2163344" cy="2163344"/>
          </a:xfrm>
          <a:prstGeom prst="rect">
            <a:avLst/>
          </a:prstGeom>
        </p:spPr>
      </p:pic>
      <p:pic>
        <p:nvPicPr>
          <p:cNvPr id="8" name="图片 7" descr="图片包含 日历&#10;&#10;AI 生成的内容可能不正确。">
            <a:extLst>
              <a:ext uri="{FF2B5EF4-FFF2-40B4-BE49-F238E27FC236}">
                <a16:creationId xmlns:a16="http://schemas.microsoft.com/office/drawing/2014/main" id="{1C1131CF-8A71-D513-213A-23E91D1699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4707" y="279970"/>
            <a:ext cx="2163344" cy="21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735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PULP Triangl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7D778353-C828-49F6-8D8D-2AB4582EB5C2}" vid="{5F78B0AA-AA4A-4887-80EB-632809F14C64}"/>
    </a:ext>
  </a:extLst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</TotalTime>
  <Words>914</Words>
  <Application>Microsoft Macintosh PowerPoint</Application>
  <PresentationFormat>全屏显示(16:9)</PresentationFormat>
  <Paragraphs>136</Paragraphs>
  <Slides>13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13</vt:i4>
      </vt:variant>
    </vt:vector>
  </HeadingPairs>
  <TitlesOfParts>
    <vt:vector size="23" baseType="lpstr">
      <vt:lpstr>Arial Narrow</vt:lpstr>
      <vt:lpstr>Calibri</vt:lpstr>
      <vt:lpstr>Wingdings</vt:lpstr>
      <vt:lpstr>Roboto Light</vt:lpstr>
      <vt:lpstr>Calibri Light</vt:lpstr>
      <vt:lpstr>Consolas</vt:lpstr>
      <vt:lpstr>Arial</vt:lpstr>
      <vt:lpstr>Simple Light</vt:lpstr>
      <vt:lpstr>PULP Triangle</vt:lpstr>
      <vt:lpstr>1_PULP Triangle</vt:lpstr>
      <vt:lpstr>QuantSparse 3D Biweekly 2025-06-03</vt:lpstr>
      <vt:lpstr>Previous Progress</vt:lpstr>
      <vt:lpstr>Agenda</vt:lpstr>
      <vt:lpstr>Spatz N:M sparsity: VLSU</vt:lpstr>
      <vt:lpstr>Spatz N:M sparsity: VLSU</vt:lpstr>
      <vt:lpstr>Spatz N:M sparsity: VRF</vt:lpstr>
      <vt:lpstr>Spatz N:M sparsity: VRF</vt:lpstr>
      <vt:lpstr>Spatz N:M sparsity: VRF</vt:lpstr>
      <vt:lpstr>Spatz MX Format</vt:lpstr>
      <vt:lpstr>Spatz MX Format</vt:lpstr>
      <vt:lpstr>Spatz MX Format</vt:lpstr>
      <vt:lpstr>Progress Update</vt:lpstr>
      <vt:lpstr>References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QuantSparse 3D Biweekly 2025-03-25</dc:title>
  <dc:creator>paulsc</dc:creator>
  <cp:lastModifiedBy>Wang, Bowen</cp:lastModifiedBy>
  <cp:revision>394</cp:revision>
  <dcterms:modified xsi:type="dcterms:W3CDTF">2025-06-03T10:04:05Z</dcterms:modified>
</cp:coreProperties>
</file>