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  <p:sldMasterId id="2147483678" r:id="rId2"/>
    <p:sldMasterId id="2147483679" r:id="rId3"/>
  </p:sldMasterIdLst>
  <p:notesMasterIdLst>
    <p:notesMasterId r:id="rId14"/>
  </p:notesMasterIdLst>
  <p:sldIdLst>
    <p:sldId id="256" r:id="rId4"/>
    <p:sldId id="461" r:id="rId5"/>
    <p:sldId id="257" r:id="rId6"/>
    <p:sldId id="454" r:id="rId7"/>
    <p:sldId id="464" r:id="rId8"/>
    <p:sldId id="465" r:id="rId9"/>
    <p:sldId id="463" r:id="rId10"/>
    <p:sldId id="457" r:id="rId11"/>
    <p:sldId id="466" r:id="rId12"/>
    <p:sldId id="458" r:id="rId13"/>
  </p:sldIdLst>
  <p:sldSz cx="9144000" cy="5143500" type="screen16x9"/>
  <p:notesSz cx="6858000" cy="9144000"/>
  <p:embeddedFontLst>
    <p:embeddedFont>
      <p:font typeface="Arial Narrow" panose="020B0604020202020204" pitchFamily="34" charset="0"/>
      <p:regular r:id="rId15"/>
      <p:bold r:id="rId16"/>
      <p:italic r:id="rId17"/>
      <p:boldItalic r:id="rId18"/>
    </p:embeddedFont>
    <p:embeddedFont>
      <p:font typeface="Consolas" panose="020B0609020204030204" pitchFamily="49" charset="0"/>
      <p:regular r:id="rId19"/>
      <p:bold r:id="rId20"/>
      <p:italic r:id="rId21"/>
      <p:boldItalic r:id="rId22"/>
    </p:embeddedFont>
    <p:embeddedFont>
      <p:font typeface="Roboto Light" panose="020F0302020204030204" pitchFamily="34" charset="0"/>
      <p:regular r:id="rId23"/>
      <p: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A865A6A1-EB45-4525-89A6-CB3BD430D531}">
          <p14:sldIdLst>
            <p14:sldId id="256"/>
            <p14:sldId id="461"/>
            <p14:sldId id="257"/>
            <p14:sldId id="454"/>
            <p14:sldId id="464"/>
            <p14:sldId id="465"/>
            <p14:sldId id="463"/>
            <p14:sldId id="457"/>
            <p14:sldId id="466"/>
            <p14:sldId id="4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FFFC"/>
    <a:srgbClr val="FFE6E4"/>
    <a:srgbClr val="FCEADA"/>
    <a:srgbClr val="DCE6CD"/>
    <a:srgbClr val="168638"/>
    <a:srgbClr val="C6E2F9"/>
    <a:srgbClr val="808080"/>
    <a:srgbClr val="CDCDCD"/>
    <a:srgbClr val="F4AA6C"/>
    <a:srgbClr val="F6B6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EF3602-E09C-4FB3-88FD-0AF07CCC1424}">
  <a:tblStyle styleId="{90EF3602-E09C-4FB3-88FD-0AF07CCC14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30"/>
    <p:restoredTop sz="94658"/>
  </p:normalViewPr>
  <p:slideViewPr>
    <p:cSldViewPr snapToGrid="0">
      <p:cViewPr varScale="1">
        <p:scale>
          <a:sx n="160" d="100"/>
          <a:sy n="160" d="100"/>
        </p:scale>
        <p:origin x="1264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7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10.fntdata"/><Relationship Id="rId5" Type="http://schemas.openxmlformats.org/officeDocument/2006/relationships/slide" Target="slides/slide2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font" Target="fonts/font5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39ca6226cd_2_1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339ca6226cd_2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A49DA4-AC29-B97B-4BEE-38442966B0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96A6FE-31ED-170A-969D-2DAC973706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15BFF0-4524-427E-BB8D-5DB4572F5A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304939-C1DD-FECD-7FD7-28219BA7F2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5ABEB-D898-3E42-AE61-56CF49C1D6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59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39ca6226cd_2_1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7" name="Google Shape;187;g339ca6226cd_2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9A2291-75C3-A334-02F0-7711A0358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048AD6-20FB-4A3C-CC02-749B6938D0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0F6E60-1C73-2C73-08C5-A76F0B1D72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0A0C8-038E-715D-E756-4BADBC945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5ABEB-D898-3E42-AE61-56CF49C1D68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65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11.sv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4"/>
          <p:cNvGrpSpPr/>
          <p:nvPr/>
        </p:nvGrpSpPr>
        <p:grpSpPr>
          <a:xfrm>
            <a:off x="1823465" y="163205"/>
            <a:ext cx="1581805" cy="342091"/>
            <a:chOff x="3645356" y="188193"/>
            <a:chExt cx="5677387" cy="1227805"/>
          </a:xfrm>
        </p:grpSpPr>
        <p:pic>
          <p:nvPicPr>
            <p:cNvPr id="66" name="Google Shape;66;p14"/>
            <p:cNvPicPr preferRelativeResize="0"/>
            <p:nvPr/>
          </p:nvPicPr>
          <p:blipFill rotWithShape="1">
            <a:blip r:embed="rId2" cstate="hq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5667" r="25422" b="25369"/>
            <a:stretch/>
          </p:blipFill>
          <p:spPr>
            <a:xfrm>
              <a:off x="3645356" y="188193"/>
              <a:ext cx="1265256" cy="12278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" name="Google Shape;67;p14"/>
            <p:cNvPicPr preferRelativeResize="0"/>
            <p:nvPr/>
          </p:nvPicPr>
          <p:blipFill rotWithShape="1">
            <a:blip r:embed="rId2" cstate="hq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80435"/>
            <a:stretch/>
          </p:blipFill>
          <p:spPr>
            <a:xfrm>
              <a:off x="5015386" y="482548"/>
              <a:ext cx="4307357" cy="5359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8" name="Google Shape;68;p14"/>
          <p:cNvSpPr/>
          <p:nvPr/>
        </p:nvSpPr>
        <p:spPr>
          <a:xfrm>
            <a:off x="5653737" y="1653177"/>
            <a:ext cx="3490273" cy="3490323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6117" y="212211"/>
            <a:ext cx="1325875" cy="22097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>
            <a:spLocks noGrp="1"/>
          </p:cNvSpPr>
          <p:nvPr>
            <p:ph type="subTitle" idx="1"/>
          </p:nvPr>
        </p:nvSpPr>
        <p:spPr>
          <a:xfrm>
            <a:off x="286116" y="2336781"/>
            <a:ext cx="4571811" cy="28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9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286114" y="1391112"/>
            <a:ext cx="8000670" cy="857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900"/>
              <a:buFont typeface="Calibri"/>
              <a:buNone/>
              <a:defRPr sz="2900" b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/>
          <p:nvPr/>
        </p:nvSpPr>
        <p:spPr>
          <a:xfrm rot="2700024">
            <a:off x="7461825" y="2614213"/>
            <a:ext cx="1213073" cy="1213073"/>
          </a:xfrm>
          <a:prstGeom prst="roundRect">
            <a:avLst>
              <a:gd name="adj" fmla="val 415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4"/>
          <p:cNvSpPr/>
          <p:nvPr/>
        </p:nvSpPr>
        <p:spPr>
          <a:xfrm rot="2700024">
            <a:off x="7104894" y="2891492"/>
            <a:ext cx="646325" cy="662609"/>
          </a:xfrm>
          <a:prstGeom prst="roundRect">
            <a:avLst>
              <a:gd name="adj" fmla="val 838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 rotWithShape="1">
          <a:blip r:embed="rId4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21348" y="2434954"/>
            <a:ext cx="1836547" cy="1576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 rotWithShape="1">
          <a:blip r:embed="rId5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95899" y="4503916"/>
            <a:ext cx="260270" cy="223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 descr="A picture containing ax, vector graphics, tool&#10;&#10;Description automatically generated"/>
          <p:cNvPicPr preferRelativeResize="0"/>
          <p:nvPr/>
        </p:nvPicPr>
        <p:blipFill rotWithShape="1">
          <a:blip r:embed="rId6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22972" y="4258967"/>
            <a:ext cx="223066" cy="183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 rotWithShape="1">
          <a:blip r:embed="rId7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06373" y="4781048"/>
            <a:ext cx="256264" cy="177288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4"/>
          <p:cNvSpPr txBox="1"/>
          <p:nvPr/>
        </p:nvSpPr>
        <p:spPr>
          <a:xfrm>
            <a:off x="6949019" y="4480217"/>
            <a:ext cx="1657355" cy="25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pulp-platform.org</a:t>
            </a:r>
            <a:endParaRPr sz="1100"/>
          </a:p>
        </p:txBody>
      </p:sp>
      <p:sp>
        <p:nvSpPr>
          <p:cNvPr id="79" name="Google Shape;79;p14"/>
          <p:cNvSpPr txBox="1"/>
          <p:nvPr/>
        </p:nvSpPr>
        <p:spPr>
          <a:xfrm>
            <a:off x="7360145" y="4233920"/>
            <a:ext cx="1246228" cy="25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@pulp_platform</a:t>
            </a:r>
            <a:endParaRPr sz="1100"/>
          </a:p>
        </p:txBody>
      </p:sp>
      <p:sp>
        <p:nvSpPr>
          <p:cNvPr id="80" name="Google Shape;80;p14"/>
          <p:cNvSpPr txBox="1"/>
          <p:nvPr/>
        </p:nvSpPr>
        <p:spPr>
          <a:xfrm>
            <a:off x="6573889" y="4726513"/>
            <a:ext cx="2032485" cy="25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youtube.com/pulp_platform</a:t>
            </a:r>
            <a:endParaRPr sz="1100"/>
          </a:p>
        </p:txBody>
      </p:sp>
      <p:sp>
        <p:nvSpPr>
          <p:cNvPr id="81" name="Google Shape;81;p14"/>
          <p:cNvSpPr txBox="1"/>
          <p:nvPr/>
        </p:nvSpPr>
        <p:spPr>
          <a:xfrm>
            <a:off x="286115" y="4412057"/>
            <a:ext cx="4538560" cy="539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PULP Platform</a:t>
            </a:r>
            <a:br>
              <a:rPr lang="en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Source Hardware, the way it should be!</a:t>
            </a:r>
            <a:endParaRPr sz="1100"/>
          </a:p>
        </p:txBody>
      </p:sp>
      <p:sp>
        <p:nvSpPr>
          <p:cNvPr id="82" name="Google Shape;82;p14"/>
          <p:cNvSpPr txBox="1">
            <a:spLocks noGrp="1"/>
          </p:cNvSpPr>
          <p:nvPr>
            <p:ph type="body" idx="2"/>
          </p:nvPr>
        </p:nvSpPr>
        <p:spPr>
          <a:xfrm>
            <a:off x="286116" y="2913662"/>
            <a:ext cx="4571811" cy="1285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7150" rIns="0" bIns="3627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600" b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2pPr>
            <a:lvl3pPr marL="1371600" lvl="2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3pPr>
            <a:lvl4pPr marL="1828800" lvl="3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4pPr>
            <a:lvl5pPr marL="2286000" lvl="4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72575" tIns="36275" rIns="72575" bIns="36275" anchor="t" anchorCtr="0">
            <a:noAutofit/>
          </a:bodyPr>
          <a:lstStyle>
            <a:lvl1pPr lvl="0">
              <a:buNone/>
              <a:defRPr sz="1300">
                <a:solidFill>
                  <a:schemeClr val="accent3"/>
                </a:solidFill>
              </a:defRPr>
            </a:lvl1pPr>
            <a:lvl2pPr lvl="1">
              <a:buNone/>
              <a:defRPr sz="1300">
                <a:solidFill>
                  <a:schemeClr val="accent3"/>
                </a:solidFill>
              </a:defRPr>
            </a:lvl2pPr>
            <a:lvl3pPr lvl="2">
              <a:buNone/>
              <a:defRPr sz="1300">
                <a:solidFill>
                  <a:schemeClr val="accent3"/>
                </a:solidFill>
              </a:defRPr>
            </a:lvl3pPr>
            <a:lvl4pPr lvl="3">
              <a:buNone/>
              <a:defRPr sz="1300">
                <a:solidFill>
                  <a:schemeClr val="accent3"/>
                </a:solidFill>
              </a:defRPr>
            </a:lvl4pPr>
            <a:lvl5pPr lvl="4">
              <a:buNone/>
              <a:defRPr sz="1300">
                <a:solidFill>
                  <a:schemeClr val="accent3"/>
                </a:solidFill>
              </a:defRPr>
            </a:lvl5pPr>
            <a:lvl6pPr lvl="5">
              <a:buNone/>
              <a:defRPr sz="1300">
                <a:solidFill>
                  <a:schemeClr val="accent3"/>
                </a:solidFill>
              </a:defRPr>
            </a:lvl6pPr>
            <a:lvl7pPr lvl="6">
              <a:buNone/>
              <a:defRPr sz="1300">
                <a:solidFill>
                  <a:schemeClr val="accent3"/>
                </a:solidFill>
              </a:defRPr>
            </a:lvl7pPr>
            <a:lvl8pPr lvl="7">
              <a:buNone/>
              <a:defRPr sz="1300">
                <a:solidFill>
                  <a:schemeClr val="accent3"/>
                </a:solidFill>
              </a:defRPr>
            </a:lvl8pPr>
            <a:lvl9pPr lvl="8">
              <a:buNone/>
              <a:defRPr sz="1300">
                <a:solidFill>
                  <a:schemeClr val="accent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ndard Slide">
  <p:cSld name="Standard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237378" y="135244"/>
            <a:ext cx="8000670" cy="49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900"/>
              <a:buFont typeface="Calibri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body" idx="1"/>
          </p:nvPr>
        </p:nvSpPr>
        <p:spPr>
          <a:xfrm>
            <a:off x="237375" y="742930"/>
            <a:ext cx="8000672" cy="414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7150" rIns="0" bIns="36275" anchor="t" anchorCtr="0">
            <a:noAutofit/>
          </a:bodyPr>
          <a:lstStyle>
            <a:lvl1pPr marL="457200" lvl="0" indent="-3365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>
                <a:solidFill>
                  <a:schemeClr val="dk1"/>
                </a:solidFill>
              </a:defRPr>
            </a:lvl2pPr>
            <a:lvl3pPr marL="1371600" lvl="2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400">
                <a:solidFill>
                  <a:schemeClr val="dk1"/>
                </a:solidFill>
              </a:defRPr>
            </a:lvl3pPr>
            <a:lvl4pPr marL="1828800" lvl="3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>
                <a:solidFill>
                  <a:schemeClr val="dk1"/>
                </a:solidFill>
              </a:defRPr>
            </a:lvl4pPr>
            <a:lvl5pPr marL="2286000" lvl="4" indent="-279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>
                <a:solidFill>
                  <a:schemeClr val="dk1"/>
                </a:solidFill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dt" idx="10"/>
          </p:nvPr>
        </p:nvSpPr>
        <p:spPr>
          <a:xfrm>
            <a:off x="2782699" y="4871789"/>
            <a:ext cx="5429026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sldNum" idx="12"/>
          </p:nvPr>
        </p:nvSpPr>
        <p:spPr>
          <a:xfrm>
            <a:off x="8659790" y="4871177"/>
            <a:ext cx="428607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-by-side">
  <p:cSld name="Two-by-side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237378" y="135244"/>
            <a:ext cx="8000670" cy="49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body" idx="1"/>
          </p:nvPr>
        </p:nvSpPr>
        <p:spPr>
          <a:xfrm>
            <a:off x="237375" y="742930"/>
            <a:ext cx="4000335" cy="414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7150" rIns="0" bIns="36275" anchor="t" anchorCtr="0">
            <a:noAutofit/>
          </a:bodyPr>
          <a:lstStyle>
            <a:lvl1pPr marL="457200" lvl="0" indent="-3111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•"/>
              <a:defRPr/>
            </a:lvl1pPr>
            <a:lvl2pPr marL="914400" lvl="1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2pPr>
            <a:lvl3pPr marL="1371600" lvl="2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3pPr>
            <a:lvl4pPr marL="1828800" lvl="3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4pPr>
            <a:lvl5pPr marL="2286000" lvl="4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body" idx="2"/>
          </p:nvPr>
        </p:nvSpPr>
        <p:spPr>
          <a:xfrm>
            <a:off x="4237713" y="742930"/>
            <a:ext cx="4000335" cy="414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7150" rIns="0" bIns="36275" anchor="t" anchorCtr="0">
            <a:noAutofit/>
          </a:bodyPr>
          <a:lstStyle>
            <a:lvl1pPr marL="457200" lvl="0" indent="-3111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•"/>
              <a:defRPr/>
            </a:lvl1pPr>
            <a:lvl2pPr marL="914400" lvl="1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2pPr>
            <a:lvl3pPr marL="1371600" lvl="2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3pPr>
            <a:lvl4pPr marL="1828800" lvl="3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4pPr>
            <a:lvl5pPr marL="2286000" lvl="4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dt" idx="10"/>
          </p:nvPr>
        </p:nvSpPr>
        <p:spPr>
          <a:xfrm>
            <a:off x="2782699" y="4871789"/>
            <a:ext cx="5429026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sldNum" idx="12"/>
          </p:nvPr>
        </p:nvSpPr>
        <p:spPr>
          <a:xfrm>
            <a:off x="8659790" y="4871177"/>
            <a:ext cx="428607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plus two">
  <p:cSld name="One plus two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237378" y="135244"/>
            <a:ext cx="8000670" cy="49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body" idx="1"/>
          </p:nvPr>
        </p:nvSpPr>
        <p:spPr>
          <a:xfrm>
            <a:off x="237378" y="742930"/>
            <a:ext cx="8000670" cy="2000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7150" rIns="0" bIns="36275" anchor="t" anchorCtr="0">
            <a:noAutofit/>
          </a:bodyPr>
          <a:lstStyle>
            <a:lvl1pPr marL="457200" lvl="0" indent="-3111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•"/>
              <a:defRPr/>
            </a:lvl1pPr>
            <a:lvl2pPr marL="914400" lvl="1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2pPr>
            <a:lvl3pPr marL="1371600" lvl="2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3pPr>
            <a:lvl4pPr marL="1828800" lvl="3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4pPr>
            <a:lvl5pPr marL="2286000" lvl="4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body" idx="2"/>
          </p:nvPr>
        </p:nvSpPr>
        <p:spPr>
          <a:xfrm>
            <a:off x="237378" y="2745388"/>
            <a:ext cx="4000335" cy="2143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7150" rIns="0" bIns="36275" anchor="t" anchorCtr="0">
            <a:noAutofit/>
          </a:bodyPr>
          <a:lstStyle>
            <a:lvl1pPr marL="457200" lvl="0" indent="-3111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•"/>
              <a:defRPr/>
            </a:lvl1pPr>
            <a:lvl2pPr marL="914400" lvl="1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2pPr>
            <a:lvl3pPr marL="1371600" lvl="2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3pPr>
            <a:lvl4pPr marL="1828800" lvl="3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4pPr>
            <a:lvl5pPr marL="2286000" lvl="4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body" idx="3"/>
          </p:nvPr>
        </p:nvSpPr>
        <p:spPr>
          <a:xfrm>
            <a:off x="4237713" y="2745388"/>
            <a:ext cx="4000335" cy="2143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7150" rIns="0" bIns="36275" anchor="t" anchorCtr="0">
            <a:noAutofit/>
          </a:bodyPr>
          <a:lstStyle>
            <a:lvl1pPr marL="457200" lvl="0" indent="-3111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•"/>
              <a:defRPr/>
            </a:lvl1pPr>
            <a:lvl2pPr marL="914400" lvl="1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2pPr>
            <a:lvl3pPr marL="1371600" lvl="2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3pPr>
            <a:lvl4pPr marL="1828800" lvl="3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4pPr>
            <a:lvl5pPr marL="2286000" lvl="4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dt" idx="10"/>
          </p:nvPr>
        </p:nvSpPr>
        <p:spPr>
          <a:xfrm>
            <a:off x="2782699" y="4871789"/>
            <a:ext cx="5429026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sldNum" idx="12"/>
          </p:nvPr>
        </p:nvSpPr>
        <p:spPr>
          <a:xfrm>
            <a:off x="8659790" y="4871177"/>
            <a:ext cx="428607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in-Thick">
  <p:cSld name="Thin-Thick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237378" y="135244"/>
            <a:ext cx="8000670" cy="49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3094760" y="742930"/>
            <a:ext cx="5143288" cy="414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7150" rIns="0" bIns="36275" anchor="t" anchorCtr="0">
            <a:noAutofit/>
          </a:bodyPr>
          <a:lstStyle>
            <a:lvl1pPr marL="457200" lvl="0" indent="-3111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•"/>
              <a:defRPr/>
            </a:lvl1pPr>
            <a:lvl2pPr marL="914400" lvl="1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2pPr>
            <a:lvl3pPr marL="1371600" lvl="2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3pPr>
            <a:lvl4pPr marL="1828800" lvl="3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4pPr>
            <a:lvl5pPr marL="2286000" lvl="4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body" idx="2"/>
          </p:nvPr>
        </p:nvSpPr>
        <p:spPr>
          <a:xfrm>
            <a:off x="237378" y="742930"/>
            <a:ext cx="2857382" cy="414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7150" rIns="0" bIns="36275" anchor="t" anchorCtr="0">
            <a:noAutofit/>
          </a:bodyPr>
          <a:lstStyle>
            <a:lvl1pPr marL="457200" lvl="0" indent="-3111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•"/>
              <a:defRPr/>
            </a:lvl1pPr>
            <a:lvl2pPr marL="914400" lvl="1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2pPr>
            <a:lvl3pPr marL="1371600" lvl="2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3pPr>
            <a:lvl4pPr marL="1828800" lvl="3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4pPr>
            <a:lvl5pPr marL="2286000" lvl="4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dt" idx="10"/>
          </p:nvPr>
        </p:nvSpPr>
        <p:spPr>
          <a:xfrm>
            <a:off x="2782699" y="4871789"/>
            <a:ext cx="5429026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ldNum" idx="12"/>
          </p:nvPr>
        </p:nvSpPr>
        <p:spPr>
          <a:xfrm>
            <a:off x="8659790" y="4871177"/>
            <a:ext cx="428607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ick-Thin">
  <p:cSld name="Thick-Thin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237378" y="135244"/>
            <a:ext cx="8000670" cy="49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body" idx="1"/>
          </p:nvPr>
        </p:nvSpPr>
        <p:spPr>
          <a:xfrm>
            <a:off x="237378" y="742930"/>
            <a:ext cx="5143288" cy="414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7150" rIns="0" bIns="36275" anchor="t" anchorCtr="0">
            <a:noAutofit/>
          </a:bodyPr>
          <a:lstStyle>
            <a:lvl1pPr marL="457200" lvl="0" indent="-3111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•"/>
              <a:defRPr/>
            </a:lvl1pPr>
            <a:lvl2pPr marL="914400" lvl="1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2pPr>
            <a:lvl3pPr marL="1371600" lvl="2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3pPr>
            <a:lvl4pPr marL="1828800" lvl="3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4pPr>
            <a:lvl5pPr marL="2286000" lvl="4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body" idx="2"/>
          </p:nvPr>
        </p:nvSpPr>
        <p:spPr>
          <a:xfrm>
            <a:off x="5380666" y="742930"/>
            <a:ext cx="2857382" cy="414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7150" rIns="0" bIns="36275" anchor="t" anchorCtr="0">
            <a:noAutofit/>
          </a:bodyPr>
          <a:lstStyle>
            <a:lvl1pPr marL="457200" lvl="0" indent="-3111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•"/>
              <a:defRPr/>
            </a:lvl1pPr>
            <a:lvl2pPr marL="914400" lvl="1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2pPr>
            <a:lvl3pPr marL="1371600" lvl="2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3pPr>
            <a:lvl4pPr marL="1828800" lvl="3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4pPr>
            <a:lvl5pPr marL="2286000" lvl="4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dt" idx="10"/>
          </p:nvPr>
        </p:nvSpPr>
        <p:spPr>
          <a:xfrm>
            <a:off x="2782699" y="4871789"/>
            <a:ext cx="5429026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659790" y="4871177"/>
            <a:ext cx="428607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y-side">
  <p:cSld name="3-by-side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body" idx="1"/>
          </p:nvPr>
        </p:nvSpPr>
        <p:spPr>
          <a:xfrm>
            <a:off x="244543" y="742930"/>
            <a:ext cx="2571644" cy="400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450" tIns="37150" rIns="0" bIns="36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500"/>
            </a:lvl1pPr>
            <a:lvl2pPr marL="914400" lvl="1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400"/>
            </a:lvl2pPr>
            <a:lvl3pPr marL="1371600" lvl="2" indent="-2984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 sz="1200"/>
            </a:lvl3pPr>
            <a:lvl4pPr marL="1828800" lvl="3" indent="-2857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00"/>
              <a:buChar char="•"/>
              <a:defRPr sz="1100"/>
            </a:lvl4pPr>
            <a:lvl5pPr marL="2286000" lvl="4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•"/>
              <a:defRPr sz="11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2"/>
          </p:nvPr>
        </p:nvSpPr>
        <p:spPr>
          <a:xfrm>
            <a:off x="2959060" y="742930"/>
            <a:ext cx="2571644" cy="400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450" tIns="37150" rIns="0" bIns="36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500"/>
            </a:lvl1pPr>
            <a:lvl2pPr marL="914400" lvl="1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400"/>
            </a:lvl2pPr>
            <a:lvl3pPr marL="1371600" lvl="2" indent="-2984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 sz="1200"/>
            </a:lvl3pPr>
            <a:lvl4pPr marL="1828800" lvl="3" indent="-2857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00"/>
              <a:buChar char="•"/>
              <a:defRPr sz="1100"/>
            </a:lvl4pPr>
            <a:lvl5pPr marL="2286000" lvl="4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•"/>
              <a:defRPr sz="11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body" idx="3"/>
          </p:nvPr>
        </p:nvSpPr>
        <p:spPr>
          <a:xfrm>
            <a:off x="5673573" y="742930"/>
            <a:ext cx="2571644" cy="400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450" tIns="37150" rIns="0" bIns="36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500"/>
            </a:lvl1pPr>
            <a:lvl2pPr marL="914400" lvl="1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400"/>
            </a:lvl2pPr>
            <a:lvl3pPr marL="1371600" lvl="2" indent="-2984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 sz="1200"/>
            </a:lvl3pPr>
            <a:lvl4pPr marL="1828800" lvl="3" indent="-2857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00"/>
              <a:buChar char="•"/>
              <a:defRPr sz="1100"/>
            </a:lvl4pPr>
            <a:lvl5pPr marL="2286000" lvl="4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•"/>
              <a:defRPr sz="11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>
          <a:xfrm>
            <a:off x="237378" y="135244"/>
            <a:ext cx="8000670" cy="49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dt" idx="10"/>
          </p:nvPr>
        </p:nvSpPr>
        <p:spPr>
          <a:xfrm>
            <a:off x="2782699" y="4871789"/>
            <a:ext cx="5429026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sldNum" idx="12"/>
          </p:nvPr>
        </p:nvSpPr>
        <p:spPr>
          <a:xfrm>
            <a:off x="8659790" y="4871177"/>
            <a:ext cx="428607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-box">
  <p:cSld name="4-box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body" idx="1"/>
          </p:nvPr>
        </p:nvSpPr>
        <p:spPr>
          <a:xfrm>
            <a:off x="240763" y="742930"/>
            <a:ext cx="4000335" cy="2000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450" tIns="37150" rIns="0" bIns="36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500"/>
            </a:lvl1pPr>
            <a:lvl2pPr marL="914400" lvl="1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400"/>
            </a:lvl2pPr>
            <a:lvl3pPr marL="1371600" lvl="2" indent="-2984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 sz="1200"/>
            </a:lvl3pPr>
            <a:lvl4pPr marL="1828800" lvl="3" indent="-2857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00"/>
              <a:buChar char="•"/>
              <a:defRPr sz="1100"/>
            </a:lvl4pPr>
            <a:lvl5pPr marL="2286000" lvl="4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•"/>
              <a:defRPr sz="11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2"/>
          </p:nvPr>
        </p:nvSpPr>
        <p:spPr>
          <a:xfrm>
            <a:off x="4241101" y="742930"/>
            <a:ext cx="4000335" cy="2000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450" tIns="37150" rIns="0" bIns="36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500"/>
            </a:lvl1pPr>
            <a:lvl2pPr marL="914400" lvl="1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400"/>
            </a:lvl2pPr>
            <a:lvl3pPr marL="1371600" lvl="2" indent="-2984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 sz="1200"/>
            </a:lvl3pPr>
            <a:lvl4pPr marL="1828800" lvl="3" indent="-2857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00"/>
              <a:buChar char="•"/>
              <a:defRPr sz="1100"/>
            </a:lvl4pPr>
            <a:lvl5pPr marL="2286000" lvl="4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•"/>
              <a:defRPr sz="11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body" idx="3"/>
          </p:nvPr>
        </p:nvSpPr>
        <p:spPr>
          <a:xfrm>
            <a:off x="240763" y="2743126"/>
            <a:ext cx="4000335" cy="2000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450" tIns="37150" rIns="0" bIns="36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500"/>
            </a:lvl1pPr>
            <a:lvl2pPr marL="914400" lvl="1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400"/>
            </a:lvl2pPr>
            <a:lvl3pPr marL="1371600" lvl="2" indent="-2984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 sz="1200"/>
            </a:lvl3pPr>
            <a:lvl4pPr marL="1828800" lvl="3" indent="-2857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00"/>
              <a:buChar char="•"/>
              <a:defRPr sz="1100"/>
            </a:lvl4pPr>
            <a:lvl5pPr marL="2286000" lvl="4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•"/>
              <a:defRPr sz="11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body" idx="4"/>
          </p:nvPr>
        </p:nvSpPr>
        <p:spPr>
          <a:xfrm>
            <a:off x="4241101" y="2743126"/>
            <a:ext cx="4000335" cy="2000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450" tIns="37150" rIns="0" bIns="36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500"/>
            </a:lvl1pPr>
            <a:lvl2pPr marL="914400" lvl="1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400"/>
            </a:lvl2pPr>
            <a:lvl3pPr marL="1371600" lvl="2" indent="-2984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 sz="1200"/>
            </a:lvl3pPr>
            <a:lvl4pPr marL="1828800" lvl="3" indent="-2857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00"/>
              <a:buChar char="•"/>
              <a:defRPr sz="1100"/>
            </a:lvl4pPr>
            <a:lvl5pPr marL="2286000" lvl="4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•"/>
              <a:defRPr sz="11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237378" y="135244"/>
            <a:ext cx="8000670" cy="49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dt" idx="10"/>
          </p:nvPr>
        </p:nvSpPr>
        <p:spPr>
          <a:xfrm>
            <a:off x="2782699" y="4871789"/>
            <a:ext cx="5429026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sldNum" idx="12"/>
          </p:nvPr>
        </p:nvSpPr>
        <p:spPr>
          <a:xfrm>
            <a:off x="8659790" y="4871177"/>
            <a:ext cx="428607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Background">
  <p:cSld name="Title Background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>
            <a:spLocks noGrp="1"/>
          </p:cNvSpPr>
          <p:nvPr>
            <p:ph type="title"/>
          </p:nvPr>
        </p:nvSpPr>
        <p:spPr>
          <a:xfrm>
            <a:off x="237378" y="135244"/>
            <a:ext cx="8000670" cy="49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dt" idx="10"/>
          </p:nvPr>
        </p:nvSpPr>
        <p:spPr>
          <a:xfrm>
            <a:off x="2782699" y="4871789"/>
            <a:ext cx="5429026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sldNum" idx="12"/>
          </p:nvPr>
        </p:nvSpPr>
        <p:spPr>
          <a:xfrm>
            <a:off x="8659790" y="4871177"/>
            <a:ext cx="428607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Only">
  <p:cSld name="Background Only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/>
        </p:nvSpPr>
        <p:spPr>
          <a:xfrm>
            <a:off x="748938" y="392233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0" i="0">
              <a:solidFill>
                <a:schemeClr val="dk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5" name="Google Shape;135;p23"/>
          <p:cNvSpPr txBox="1">
            <a:spLocks noGrp="1"/>
          </p:cNvSpPr>
          <p:nvPr>
            <p:ph type="dt" idx="10"/>
          </p:nvPr>
        </p:nvSpPr>
        <p:spPr>
          <a:xfrm>
            <a:off x="2782699" y="4871789"/>
            <a:ext cx="5429026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sldNum" idx="12"/>
          </p:nvPr>
        </p:nvSpPr>
        <p:spPr>
          <a:xfrm>
            <a:off x="8659790" y="4871177"/>
            <a:ext cx="428607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No Background">
  <p:cSld name="No Background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>
            <a:spLocks noGrp="1"/>
          </p:cNvSpPr>
          <p:nvPr>
            <p:ph type="title"/>
          </p:nvPr>
        </p:nvSpPr>
        <p:spPr>
          <a:xfrm>
            <a:off x="237378" y="135244"/>
            <a:ext cx="8000670" cy="49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900"/>
              <a:buFont typeface="Calibri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body" idx="1"/>
          </p:nvPr>
        </p:nvSpPr>
        <p:spPr>
          <a:xfrm>
            <a:off x="237375" y="742930"/>
            <a:ext cx="8000672" cy="414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7150" rIns="0" bIns="36275" anchor="t" anchorCtr="0">
            <a:noAutofit/>
          </a:bodyPr>
          <a:lstStyle>
            <a:lvl1pPr marL="457200" lvl="0" indent="-3365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>
                <a:solidFill>
                  <a:schemeClr val="dk1"/>
                </a:solidFill>
              </a:defRPr>
            </a:lvl2pPr>
            <a:lvl3pPr marL="1371600" lvl="2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400">
                <a:solidFill>
                  <a:schemeClr val="dk1"/>
                </a:solidFill>
              </a:defRPr>
            </a:lvl3pPr>
            <a:lvl4pPr marL="1828800" lvl="3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>
                <a:solidFill>
                  <a:schemeClr val="dk1"/>
                </a:solidFill>
              </a:defRPr>
            </a:lvl4pPr>
            <a:lvl5pPr marL="2286000" lvl="4" indent="-279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>
                <a:solidFill>
                  <a:schemeClr val="dk1"/>
                </a:solidFill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72575" tIns="36275" rIns="72575" bIns="36275" anchor="t" anchorCtr="0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xfrm>
            <a:off x="237378" y="135244"/>
            <a:ext cx="8000670" cy="49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72575" tIns="36275" rIns="72575" bIns="36275" anchor="t" anchorCtr="0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Only">
  <p:cSld name="Body 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>
            <a:spLocks noGrp="1"/>
          </p:cNvSpPr>
          <p:nvPr>
            <p:ph type="body" idx="1"/>
          </p:nvPr>
        </p:nvSpPr>
        <p:spPr>
          <a:xfrm>
            <a:off x="244839" y="284195"/>
            <a:ext cx="8000672" cy="471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7150" rIns="0" bIns="36275" anchor="t" anchorCtr="0">
            <a:noAutofit/>
          </a:bodyPr>
          <a:lstStyle>
            <a:lvl1pPr marL="457200" lvl="0" indent="-3111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•"/>
              <a:defRPr/>
            </a:lvl1pPr>
            <a:lvl2pPr marL="914400" lvl="1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2pPr>
            <a:lvl3pPr marL="1371600" lvl="2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3pPr>
            <a:lvl4pPr marL="1828800" lvl="3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4pPr>
            <a:lvl5pPr marL="2286000" lvl="4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dt" idx="10"/>
          </p:nvPr>
        </p:nvSpPr>
        <p:spPr>
          <a:xfrm>
            <a:off x="2782699" y="4871789"/>
            <a:ext cx="5429026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sldNum" idx="12"/>
          </p:nvPr>
        </p:nvSpPr>
        <p:spPr>
          <a:xfrm>
            <a:off x="8659790" y="4871177"/>
            <a:ext cx="428607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Slide 1">
  <p:cSld name="Code Slide 1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/>
          <p:nvPr/>
        </p:nvSpPr>
        <p:spPr>
          <a:xfrm>
            <a:off x="4572005" y="0"/>
            <a:ext cx="4572005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cap="non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237378" y="135244"/>
            <a:ext cx="8000670" cy="49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7"/>
          <p:cNvSpPr txBox="1">
            <a:spLocks noGrp="1"/>
          </p:cNvSpPr>
          <p:nvPr>
            <p:ph type="body" idx="1"/>
          </p:nvPr>
        </p:nvSpPr>
        <p:spPr>
          <a:xfrm>
            <a:off x="237375" y="742930"/>
            <a:ext cx="4000335" cy="414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7150" rIns="0" bIns="36275" anchor="t" anchorCtr="0">
            <a:noAutofit/>
          </a:bodyPr>
          <a:lstStyle>
            <a:lvl1pPr marL="457200" lvl="0" indent="-3111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•"/>
              <a:defRPr/>
            </a:lvl1pPr>
            <a:lvl2pPr marL="914400" lvl="1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2pPr>
            <a:lvl3pPr marL="1371600" lvl="2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3pPr>
            <a:lvl4pPr marL="1828800" lvl="3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4pPr>
            <a:lvl5pPr marL="2286000" lvl="4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grpSp>
        <p:nvGrpSpPr>
          <p:cNvPr id="152" name="Google Shape;152;p27"/>
          <p:cNvGrpSpPr/>
          <p:nvPr/>
        </p:nvGrpSpPr>
        <p:grpSpPr>
          <a:xfrm>
            <a:off x="8255524" y="66639"/>
            <a:ext cx="827065" cy="722093"/>
            <a:chOff x="10401089" y="83956"/>
            <a:chExt cx="1042015" cy="909748"/>
          </a:xfrm>
        </p:grpSpPr>
        <p:sp>
          <p:nvSpPr>
            <p:cNvPr id="153" name="Google Shape;153;p27"/>
            <p:cNvSpPr/>
            <p:nvPr/>
          </p:nvSpPr>
          <p:spPr>
            <a:xfrm rot="2700000">
              <a:off x="10475317" y="359629"/>
              <a:ext cx="358403" cy="358403"/>
            </a:xfrm>
            <a:prstGeom prst="roundRect">
              <a:avLst>
                <a:gd name="adj" fmla="val 523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cap="non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154" name="Google Shape;154;p27"/>
            <p:cNvSpPr/>
            <p:nvPr/>
          </p:nvSpPr>
          <p:spPr>
            <a:xfrm rot="2700000">
              <a:off x="10666586" y="217186"/>
              <a:ext cx="643289" cy="643289"/>
            </a:xfrm>
            <a:prstGeom prst="roundRect">
              <a:avLst>
                <a:gd name="adj" fmla="val 523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cap="non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pic>
          <p:nvPicPr>
            <p:cNvPr id="155" name="Google Shape;155;p27"/>
            <p:cNvPicPr preferRelativeResize="0"/>
            <p:nvPr/>
          </p:nvPicPr>
          <p:blipFill rotWithShape="1">
            <a:blip r:embed="rId2" cstate="hq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460009" y="140930"/>
              <a:ext cx="927344" cy="7958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6" name="Google Shape;156;p27"/>
          <p:cNvSpPr txBox="1">
            <a:spLocks noGrp="1"/>
          </p:cNvSpPr>
          <p:nvPr>
            <p:ph type="body" idx="2"/>
          </p:nvPr>
        </p:nvSpPr>
        <p:spPr>
          <a:xfrm>
            <a:off x="4572005" y="742930"/>
            <a:ext cx="4576563" cy="414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1450" tIns="200025" rIns="0" bIns="36275" anchor="t" anchorCtr="0">
            <a:noAutofit/>
          </a:bodyPr>
          <a:lstStyle>
            <a:lvl1pPr marL="457200" lvl="0" indent="-228600" algn="l">
              <a:lnSpc>
                <a:spcPct val="55555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  <a:defRPr sz="1400" b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2pPr>
            <a:lvl3pPr marL="1371600" lvl="2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3pPr>
            <a:lvl4pPr marL="1828800" lvl="3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4pPr>
            <a:lvl5pPr marL="2286000" lvl="4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72575" tIns="36275" rIns="72575" bIns="36275" anchor="t" anchorCtr="0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Slide 2">
  <p:cSld name="Code Slide 2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/>
          <p:nvPr/>
        </p:nvSpPr>
        <p:spPr>
          <a:xfrm>
            <a:off x="4572005" y="0"/>
            <a:ext cx="457200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cap="non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60" name="Google Shape;160;p28"/>
          <p:cNvSpPr txBox="1">
            <a:spLocks noGrp="1"/>
          </p:cNvSpPr>
          <p:nvPr>
            <p:ph type="title"/>
          </p:nvPr>
        </p:nvSpPr>
        <p:spPr>
          <a:xfrm>
            <a:off x="237378" y="135244"/>
            <a:ext cx="8000670" cy="49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8"/>
          <p:cNvSpPr txBox="1">
            <a:spLocks noGrp="1"/>
          </p:cNvSpPr>
          <p:nvPr>
            <p:ph type="body" idx="1"/>
          </p:nvPr>
        </p:nvSpPr>
        <p:spPr>
          <a:xfrm>
            <a:off x="237375" y="742930"/>
            <a:ext cx="4000335" cy="414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7150" rIns="0" bIns="36275" anchor="t" anchorCtr="0">
            <a:noAutofit/>
          </a:bodyPr>
          <a:lstStyle>
            <a:lvl1pPr marL="457200" lvl="0" indent="-3111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•"/>
              <a:defRPr/>
            </a:lvl1pPr>
            <a:lvl2pPr marL="914400" lvl="1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2pPr>
            <a:lvl3pPr marL="1371600" lvl="2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3pPr>
            <a:lvl4pPr marL="1828800" lvl="3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4pPr>
            <a:lvl5pPr marL="2286000" lvl="4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grpSp>
        <p:nvGrpSpPr>
          <p:cNvPr id="162" name="Google Shape;162;p28"/>
          <p:cNvGrpSpPr/>
          <p:nvPr/>
        </p:nvGrpSpPr>
        <p:grpSpPr>
          <a:xfrm>
            <a:off x="8255524" y="66639"/>
            <a:ext cx="827065" cy="722093"/>
            <a:chOff x="10401089" y="83956"/>
            <a:chExt cx="1042015" cy="909748"/>
          </a:xfrm>
        </p:grpSpPr>
        <p:sp>
          <p:nvSpPr>
            <p:cNvPr id="163" name="Google Shape;163;p28"/>
            <p:cNvSpPr/>
            <p:nvPr/>
          </p:nvSpPr>
          <p:spPr>
            <a:xfrm rot="2700000">
              <a:off x="10475317" y="359629"/>
              <a:ext cx="358403" cy="358403"/>
            </a:xfrm>
            <a:prstGeom prst="roundRect">
              <a:avLst>
                <a:gd name="adj" fmla="val 523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cap="non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164" name="Google Shape;164;p28"/>
            <p:cNvSpPr/>
            <p:nvPr/>
          </p:nvSpPr>
          <p:spPr>
            <a:xfrm rot="2700000">
              <a:off x="10666586" y="217186"/>
              <a:ext cx="643289" cy="643289"/>
            </a:xfrm>
            <a:prstGeom prst="roundRect">
              <a:avLst>
                <a:gd name="adj" fmla="val 523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cap="non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pic>
          <p:nvPicPr>
            <p:cNvPr id="165" name="Google Shape;165;p28"/>
            <p:cNvPicPr preferRelativeResize="0"/>
            <p:nvPr/>
          </p:nvPicPr>
          <p:blipFill rotWithShape="1">
            <a:blip r:embed="rId2" cstate="hq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460009" y="140930"/>
              <a:ext cx="927344" cy="7958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6" name="Google Shape;166;p28"/>
          <p:cNvSpPr txBox="1">
            <a:spLocks noGrp="1"/>
          </p:cNvSpPr>
          <p:nvPr>
            <p:ph type="body" idx="2"/>
          </p:nvPr>
        </p:nvSpPr>
        <p:spPr>
          <a:xfrm>
            <a:off x="4572005" y="742930"/>
            <a:ext cx="4576563" cy="414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1450" tIns="200025" rIns="0" bIns="36275" anchor="t" anchorCtr="0">
            <a:noAutofit/>
          </a:bodyPr>
          <a:lstStyle>
            <a:lvl1pPr marL="457200" lvl="0" indent="-228600" algn="l">
              <a:lnSpc>
                <a:spcPct val="55555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  <a:defRPr sz="1400" b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2pPr>
            <a:lvl3pPr marL="1371600" lvl="2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3pPr>
            <a:lvl4pPr marL="1828800" lvl="3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4pPr>
            <a:lvl5pPr marL="2286000" lvl="4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72575" tIns="36275" rIns="72575" bIns="36275" anchor="t" anchorCtr="0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mpty White">
  <p:cSld name="Empty White">
    <p:bg>
      <p:bgPr>
        <a:solidFill>
          <a:schemeClr val="lt2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72575" tIns="36275" rIns="72575" bIns="36275" anchor="t" anchorCtr="0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mpty Black">
  <p:cSld name="Empty Black">
    <p:bg>
      <p:bgPr>
        <a:solidFill>
          <a:schemeClr val="dk1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72575" tIns="36275" rIns="72575" bIns="36275" anchor="t" anchorCtr="0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ank you + Q&amp;A">
  <p:cSld name="Thank you + Q&amp;A">
    <p:bg>
      <p:bgPr>
        <a:solidFill>
          <a:srgbClr val="B4B4B6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/>
        </p:nvSpPr>
        <p:spPr>
          <a:xfrm>
            <a:off x="1532192" y="1567205"/>
            <a:ext cx="2474929" cy="659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b="0" i="0" u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sz="1100"/>
          </a:p>
        </p:txBody>
      </p:sp>
      <p:sp>
        <p:nvSpPr>
          <p:cNvPr id="174" name="Google Shape;174;p31"/>
          <p:cNvSpPr/>
          <p:nvPr/>
        </p:nvSpPr>
        <p:spPr>
          <a:xfrm>
            <a:off x="5152847" y="1180109"/>
            <a:ext cx="2574971" cy="2575008"/>
          </a:xfrm>
          <a:custGeom>
            <a:avLst/>
            <a:gdLst/>
            <a:ahLst/>
            <a:cxnLst/>
            <a:rect l="l" t="t" r="r" b="b"/>
            <a:pathLst>
              <a:path w="158750" h="158750" extrusionOk="0">
                <a:moveTo>
                  <a:pt x="8255" y="0"/>
                </a:moveTo>
                <a:cubicBezTo>
                  <a:pt x="3810" y="0"/>
                  <a:pt x="0" y="3810"/>
                  <a:pt x="0" y="8255"/>
                </a:cubicBezTo>
                <a:lnTo>
                  <a:pt x="0" y="119380"/>
                </a:lnTo>
                <a:lnTo>
                  <a:pt x="31750" y="87630"/>
                </a:lnTo>
                <a:lnTo>
                  <a:pt x="111125" y="87630"/>
                </a:lnTo>
                <a:cubicBezTo>
                  <a:pt x="115570" y="87630"/>
                  <a:pt x="119380" y="83820"/>
                  <a:pt x="119380" y="79375"/>
                </a:cubicBezTo>
                <a:lnTo>
                  <a:pt x="119380" y="8255"/>
                </a:lnTo>
                <a:cubicBezTo>
                  <a:pt x="119380" y="3810"/>
                  <a:pt x="115570" y="0"/>
                  <a:pt x="111125" y="0"/>
                </a:cubicBezTo>
                <a:close/>
                <a:moveTo>
                  <a:pt x="135255" y="31750"/>
                </a:moveTo>
                <a:lnTo>
                  <a:pt x="135255" y="103505"/>
                </a:lnTo>
                <a:lnTo>
                  <a:pt x="31750" y="103505"/>
                </a:lnTo>
                <a:lnTo>
                  <a:pt x="31750" y="119380"/>
                </a:lnTo>
                <a:cubicBezTo>
                  <a:pt x="31750" y="123190"/>
                  <a:pt x="35560" y="127000"/>
                  <a:pt x="40005" y="127000"/>
                </a:cubicBezTo>
                <a:lnTo>
                  <a:pt x="127000" y="127000"/>
                </a:lnTo>
                <a:lnTo>
                  <a:pt x="158750" y="158750"/>
                </a:lnTo>
                <a:lnTo>
                  <a:pt x="158750" y="40005"/>
                </a:lnTo>
                <a:cubicBezTo>
                  <a:pt x="158750" y="35560"/>
                  <a:pt x="154940" y="31750"/>
                  <a:pt x="151130" y="3175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72575" tIns="72575" rIns="72575" bIns="72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31"/>
          <p:cNvSpPr txBox="1"/>
          <p:nvPr/>
        </p:nvSpPr>
        <p:spPr>
          <a:xfrm>
            <a:off x="5545468" y="1591635"/>
            <a:ext cx="1160552" cy="610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i="0" u="none">
                <a:solidFill>
                  <a:srgbClr val="B4B4B6"/>
                </a:solidFill>
                <a:latin typeface="Calibri"/>
                <a:ea typeface="Calibri"/>
                <a:cs typeface="Calibri"/>
                <a:sym typeface="Calibri"/>
              </a:rPr>
              <a:t>Q&amp;A</a:t>
            </a:r>
            <a:endParaRPr sz="1100"/>
          </a:p>
        </p:txBody>
      </p:sp>
      <p:sp>
        <p:nvSpPr>
          <p:cNvPr id="176" name="Google Shape;176;p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72575" tIns="36275" rIns="72575" bIns="36275" anchor="t" anchorCtr="0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D077E-5042-0548-869A-7270756A6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0174C9C-B987-0541-A176-A2B2DAD7ED2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7376" y="742930"/>
            <a:ext cx="8000663" cy="4143263"/>
          </a:xfrm>
        </p:spPr>
        <p:txBody>
          <a:bodyPr lIns="0"/>
          <a:lstStyle>
            <a:lvl1pPr marL="228589" indent="-228589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400025" indent="-171442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571464" indent="-171442">
              <a:buClrTx/>
              <a:buFont typeface="Arial" panose="020B0604020202020204" pitchFamily="34" charset="0"/>
              <a:buChar char="•"/>
              <a:defRPr sz="1429">
                <a:solidFill>
                  <a:schemeClr val="tx1"/>
                </a:solidFill>
              </a:defRPr>
            </a:lvl3pPr>
            <a:lvl4pPr marL="742903" indent="-171442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914342" indent="-171442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AE741D-DF86-4A3D-DF9D-A4FFA6F777A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QuantSparse 3D - Bowen Wang, Paul Scheffler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87C1C-F0E1-9B48-6BC9-7FFF56ADE91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991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F192FC1B-B3A0-78B7-C079-3AD8A4EDAFEE}"/>
              </a:ext>
            </a:extLst>
          </p:cNvPr>
          <p:cNvGrpSpPr/>
          <p:nvPr userDrawn="1"/>
        </p:nvGrpSpPr>
        <p:grpSpPr>
          <a:xfrm>
            <a:off x="1823463" y="163206"/>
            <a:ext cx="1581803" cy="342091"/>
            <a:chOff x="3645356" y="188193"/>
            <a:chExt cx="5677387" cy="1227805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DFDC3554-F5A8-F2B0-CDD0-9503A1DE3A0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l="25668" r="25422" b="25369"/>
            <a:stretch/>
          </p:blipFill>
          <p:spPr>
            <a:xfrm>
              <a:off x="3645356" y="188193"/>
              <a:ext cx="1265256" cy="1227805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3449E88C-0CCF-054C-1626-D1593E596CF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t="80435"/>
            <a:stretch/>
          </p:blipFill>
          <p:spPr>
            <a:xfrm>
              <a:off x="5015386" y="482548"/>
              <a:ext cx="4307357" cy="535960"/>
            </a:xfrm>
            <a:prstGeom prst="rect">
              <a:avLst/>
            </a:prstGeom>
          </p:spPr>
        </p:pic>
      </p:grp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8D234E9D-C054-5674-1BA3-6CDBCAEC8DE6}"/>
              </a:ext>
            </a:extLst>
          </p:cNvPr>
          <p:cNvSpPr/>
          <p:nvPr userDrawn="1"/>
        </p:nvSpPr>
        <p:spPr>
          <a:xfrm>
            <a:off x="5653731" y="1653177"/>
            <a:ext cx="3490269" cy="3490323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11" b="1" i="0" cap="none" spc="0" noProof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DE74E66C-D0DE-D973-3A0F-2E71084138B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6117" y="212211"/>
            <a:ext cx="1325873" cy="220982"/>
          </a:xfrm>
          <a:prstGeom prst="rect">
            <a:avLst/>
          </a:prstGeom>
        </p:spPr>
      </p:pic>
      <p:sp>
        <p:nvSpPr>
          <p:cNvPr id="30" name="Subtitle 2">
            <a:extLst>
              <a:ext uri="{FF2B5EF4-FFF2-40B4-BE49-F238E27FC236}">
                <a16:creationId xmlns:a16="http://schemas.microsoft.com/office/drawing/2014/main" id="{D93D6F44-AA10-891D-BF7D-311C32BF0F90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286116" y="2336781"/>
            <a:ext cx="4571806" cy="285742"/>
          </a:xfrm>
        </p:spPr>
        <p:txBody>
          <a:bodyPr lIns="0" tIns="0" rIns="0" bIns="0" anchor="b"/>
          <a:lstStyle>
            <a:lvl1pPr marL="0" indent="0" algn="l">
              <a:buNone/>
              <a:defRPr sz="1905" b="0">
                <a:solidFill>
                  <a:schemeClr val="tx1"/>
                </a:solidFill>
                <a:latin typeface="Calibri Light" panose="020F0302020204030204" pitchFamily="34" charset="0"/>
                <a:ea typeface="Roboto Condensed Light" panose="02000000000000000000" pitchFamily="2" charset="0"/>
                <a:cs typeface="Calibri Light" panose="020F0302020204030204" pitchFamily="34" charset="0"/>
              </a:defRPr>
            </a:lvl1pPr>
            <a:lvl2pPr marL="342885" indent="0" algn="ctr">
              <a:buNone/>
              <a:defRPr sz="1500"/>
            </a:lvl2pPr>
            <a:lvl3pPr marL="685770" indent="0" algn="ctr">
              <a:buNone/>
              <a:defRPr sz="1350"/>
            </a:lvl3pPr>
            <a:lvl4pPr marL="1028655" indent="0" algn="ctr">
              <a:buNone/>
              <a:defRPr sz="1200"/>
            </a:lvl4pPr>
            <a:lvl5pPr marL="1371540" indent="0" algn="ctr">
              <a:buNone/>
              <a:defRPr sz="1200"/>
            </a:lvl5pPr>
            <a:lvl6pPr marL="1714425" indent="0" algn="ctr">
              <a:buNone/>
              <a:defRPr sz="1200"/>
            </a:lvl6pPr>
            <a:lvl7pPr marL="2057310" indent="0" algn="ctr">
              <a:buNone/>
              <a:defRPr sz="1200"/>
            </a:lvl7pPr>
            <a:lvl8pPr marL="2400195" indent="0" algn="ctr">
              <a:buNone/>
              <a:defRPr sz="1200"/>
            </a:lvl8pPr>
            <a:lvl9pPr marL="2743080" indent="0" algn="ctr">
              <a:buNone/>
              <a:defRPr sz="12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31" name="Title 8">
            <a:extLst>
              <a:ext uri="{FF2B5EF4-FFF2-40B4-BE49-F238E27FC236}">
                <a16:creationId xmlns:a16="http://schemas.microsoft.com/office/drawing/2014/main" id="{5D78059F-19FB-CAFA-4937-958597D5C90B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286114" y="1391112"/>
            <a:ext cx="8000661" cy="857227"/>
          </a:xfrm>
        </p:spPr>
        <p:txBody>
          <a:bodyPr anchor="t"/>
          <a:lstStyle>
            <a:lvl1pPr>
              <a:defRPr sz="2857" b="0">
                <a:solidFill>
                  <a:schemeClr val="accent3"/>
                </a:solidFill>
                <a:latin typeface="+mj-lt"/>
                <a:ea typeface="Roboto Condensed" panose="02000000000000000000" pitchFamily="2" charset="0"/>
              </a:defRPr>
            </a:lvl1pPr>
          </a:lstStyle>
          <a:p>
            <a:r>
              <a:rPr lang="en-US" noProof="0" dirty="0"/>
              <a:t>Click to edit Master title style (in case you have a</a:t>
            </a:r>
            <a:br>
              <a:rPr lang="en-US" noProof="0" dirty="0"/>
            </a:br>
            <a:r>
              <a:rPr lang="en-US" noProof="0" dirty="0"/>
              <a:t>very very long title it can also span multiple lines)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C68568A-23B5-DA36-6C0D-2408AF9BED45}"/>
              </a:ext>
            </a:extLst>
          </p:cNvPr>
          <p:cNvSpPr/>
          <p:nvPr userDrawn="1"/>
        </p:nvSpPr>
        <p:spPr>
          <a:xfrm rot="2700000">
            <a:off x="7461812" y="2614218"/>
            <a:ext cx="1213082" cy="1213063"/>
          </a:xfrm>
          <a:prstGeom prst="roundRect">
            <a:avLst>
              <a:gd name="adj" fmla="val 4159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11" noProof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E5778BE-53D9-EBE2-E1E3-9486D873D633}"/>
              </a:ext>
            </a:extLst>
          </p:cNvPr>
          <p:cNvSpPr/>
          <p:nvPr userDrawn="1"/>
        </p:nvSpPr>
        <p:spPr>
          <a:xfrm rot="2700000">
            <a:off x="7104883" y="2891495"/>
            <a:ext cx="646330" cy="662603"/>
          </a:xfrm>
          <a:prstGeom prst="roundRect">
            <a:avLst>
              <a:gd name="adj" fmla="val 8380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11" noProof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34F58EB-B7F2-49D6-1DDD-84753A25C0D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21340" y="2434955"/>
            <a:ext cx="1836545" cy="1576054"/>
          </a:xfrm>
          <a:prstGeom prst="rect">
            <a:avLst/>
          </a:prstGeom>
          <a:ln w="66675">
            <a:noFill/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3722F6A-3AA4-BFC3-F572-3A7E83CD6F6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95890" y="4503916"/>
            <a:ext cx="260270" cy="223355"/>
          </a:xfrm>
          <a:prstGeom prst="rect">
            <a:avLst/>
          </a:prstGeom>
        </p:spPr>
      </p:pic>
      <p:pic>
        <p:nvPicPr>
          <p:cNvPr id="22" name="Picture 21" descr="A picture containing ax, vector graphics, tool&#10;&#10;Description automatically generated">
            <a:extLst>
              <a:ext uri="{FF2B5EF4-FFF2-40B4-BE49-F238E27FC236}">
                <a16:creationId xmlns:a16="http://schemas.microsoft.com/office/drawing/2014/main" id="{4DD662A7-2596-572A-621E-FC676E54EA9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22963" y="4258967"/>
            <a:ext cx="223066" cy="183508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2FC50372-BF19-6EDB-06B0-B684360D324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alphaModFix/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06364" y="4781048"/>
            <a:ext cx="256264" cy="17729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90F954B-C9F2-7811-FBF9-F2B6708CE96A}"/>
              </a:ext>
            </a:extLst>
          </p:cNvPr>
          <p:cNvSpPr txBox="1"/>
          <p:nvPr userDrawn="1"/>
        </p:nvSpPr>
        <p:spPr>
          <a:xfrm>
            <a:off x="6949011" y="4480217"/>
            <a:ext cx="1657353" cy="275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91" b="0" i="0" u="none" noProof="0">
                <a:solidFill>
                  <a:schemeClr val="bg2"/>
                </a:solidFill>
                <a:latin typeface="Calibri Light" panose="020F0302020204030204" pitchFamily="34" charset="0"/>
                <a:ea typeface="Roboto Condensed Light" panose="02000000000000000000" pitchFamily="2" charset="0"/>
                <a:cs typeface="Calibri Light" panose="020F0302020204030204" pitchFamily="34" charset="0"/>
              </a:rPr>
              <a:t>pulp-platform.org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E24402-6167-3DAC-15F7-96A8C18DA6C3}"/>
              </a:ext>
            </a:extLst>
          </p:cNvPr>
          <p:cNvSpPr txBox="1"/>
          <p:nvPr userDrawn="1"/>
        </p:nvSpPr>
        <p:spPr>
          <a:xfrm>
            <a:off x="7360137" y="4233920"/>
            <a:ext cx="1246227" cy="275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91" b="0" i="0" u="none" noProof="0">
                <a:solidFill>
                  <a:schemeClr val="bg2"/>
                </a:solidFill>
                <a:latin typeface="Calibri Light" panose="020F0302020204030204" pitchFamily="34" charset="0"/>
                <a:ea typeface="Roboto Condensed Light" panose="02000000000000000000" pitchFamily="2" charset="0"/>
                <a:cs typeface="Calibri Light" panose="020F0302020204030204" pitchFamily="34" charset="0"/>
              </a:rPr>
              <a:t>@pulp_platform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70316D-DDCE-8E08-F033-57AFE61CA03C}"/>
              </a:ext>
            </a:extLst>
          </p:cNvPr>
          <p:cNvSpPr txBox="1"/>
          <p:nvPr userDrawn="1"/>
        </p:nvSpPr>
        <p:spPr>
          <a:xfrm>
            <a:off x="6573881" y="4726513"/>
            <a:ext cx="2032482" cy="275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91" b="0" i="0" u="none" noProof="0">
                <a:solidFill>
                  <a:schemeClr val="bg2"/>
                </a:solidFill>
                <a:latin typeface="Calibri Light" panose="020F0302020204030204" pitchFamily="34" charset="0"/>
                <a:ea typeface="Roboto Condensed Light" panose="02000000000000000000" pitchFamily="2" charset="0"/>
                <a:cs typeface="Calibri Light" panose="020F0302020204030204" pitchFamily="34" charset="0"/>
              </a:rPr>
              <a:t>youtube.com/pulp_platform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C09BED-6F4B-D060-60EF-CB1FD4E4F544}"/>
              </a:ext>
            </a:extLst>
          </p:cNvPr>
          <p:cNvSpPr txBox="1"/>
          <p:nvPr userDrawn="1"/>
        </p:nvSpPr>
        <p:spPr>
          <a:xfrm>
            <a:off x="286115" y="4412057"/>
            <a:ext cx="4538555" cy="53911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lvl="0" indent="0" algn="l" defTabSz="571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29" b="1" i="0" noProof="0" dirty="0">
                <a:solidFill>
                  <a:schemeClr val="tx1"/>
                </a:solidFill>
                <a:latin typeface="+mj-lt"/>
                <a:ea typeface="Roboto Condensed" panose="02000000000000000000" pitchFamily="2" charset="0"/>
                <a:cs typeface="Arial Narrow" panose="020B0604020202020204" pitchFamily="34" charset="0"/>
              </a:rPr>
              <a:t>PULP Platform</a:t>
            </a:r>
            <a:br>
              <a:rPr lang="en-US" sz="1429" b="0" i="0" noProof="0" dirty="0">
                <a:solidFill>
                  <a:schemeClr val="tx1"/>
                </a:solidFill>
                <a:latin typeface="+mj-lt"/>
                <a:ea typeface="Roboto Condensed" panose="02000000000000000000" pitchFamily="2" charset="0"/>
                <a:cs typeface="Arial Narrow" panose="020B0604020202020204" pitchFamily="34" charset="0"/>
              </a:rPr>
            </a:br>
            <a:r>
              <a:rPr lang="en-US" sz="1429" b="0" i="0" noProof="0" dirty="0">
                <a:solidFill>
                  <a:schemeClr val="tx1"/>
                </a:solidFill>
                <a:latin typeface="Calibri Light" panose="020F0302020204030204" pitchFamily="34" charset="0"/>
                <a:ea typeface="Roboto Condensed Light" panose="02000000000000000000" pitchFamily="2" charset="0"/>
                <a:cs typeface="Calibri Light" panose="020F0302020204030204" pitchFamily="34" charset="0"/>
              </a:rPr>
              <a:t>Open Source Hardware, the way it should be!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E1C72157-447E-AAA3-80DA-9A3928C6C6A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6116" y="2913663"/>
            <a:ext cx="4571806" cy="1285416"/>
          </a:xfrm>
        </p:spPr>
        <p:txBody>
          <a:bodyPr/>
          <a:lstStyle>
            <a:lvl1pPr marL="0" indent="0">
              <a:buNone/>
              <a:defRPr sz="1587" b="0">
                <a:solidFill>
                  <a:schemeClr val="accent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b="1" noProof="0" dirty="0">
                <a:latin typeface="+mj-lt"/>
              </a:rPr>
              <a:t>Author Name 1    </a:t>
            </a:r>
            <a:r>
              <a:rPr lang="en-US" noProof="0" dirty="0">
                <a:solidFill>
                  <a:schemeClr val="tx1"/>
                </a:solidFill>
              </a:rPr>
              <a:t>mail1@iis.ee.ethz.ch</a:t>
            </a:r>
            <a:br>
              <a:rPr lang="en-US" noProof="0" dirty="0">
                <a:solidFill>
                  <a:schemeClr val="tx1"/>
                </a:solidFill>
              </a:rPr>
            </a:br>
            <a:r>
              <a:rPr lang="en-US" b="1" noProof="0" dirty="0">
                <a:latin typeface="+mj-lt"/>
              </a:rPr>
              <a:t>Author Name 2    </a:t>
            </a:r>
            <a:r>
              <a:rPr lang="en-US" noProof="0" dirty="0">
                <a:solidFill>
                  <a:schemeClr val="tx1"/>
                </a:solidFill>
              </a:rPr>
              <a:t>mail2@iis.ee.ethz.ch</a:t>
            </a:r>
            <a:br>
              <a:rPr lang="en-US" b="1" noProof="0" dirty="0">
                <a:latin typeface="+mj-lt"/>
              </a:rPr>
            </a:br>
            <a:r>
              <a:rPr lang="en-US" b="1" noProof="0" dirty="0">
                <a:latin typeface="+mj-lt"/>
              </a:rPr>
              <a:t>Author Name 3    </a:t>
            </a:r>
            <a:r>
              <a:rPr lang="en-US" noProof="0" dirty="0">
                <a:solidFill>
                  <a:schemeClr val="tx1"/>
                </a:solidFill>
              </a:rPr>
              <a:t>mail3@unibo.it</a:t>
            </a:r>
            <a:br>
              <a:rPr lang="en-US" b="1" noProof="0" dirty="0">
                <a:latin typeface="+mj-lt"/>
              </a:rPr>
            </a:br>
            <a:r>
              <a:rPr lang="en-US" b="1" noProof="0" dirty="0">
                <a:latin typeface="+mj-lt"/>
              </a:rPr>
              <a:t>Author Name 4    </a:t>
            </a:r>
            <a:r>
              <a:rPr lang="en-US" noProof="0" dirty="0">
                <a:solidFill>
                  <a:schemeClr val="tx1"/>
                </a:solidFill>
              </a:rPr>
              <a:t>mail4@unibo.it</a:t>
            </a:r>
            <a:endParaRPr lang="en-US" b="1" noProof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199645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D077E-5042-0548-869A-7270756A6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0174C9C-B987-0541-A176-A2B2DAD7ED2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7376" y="742930"/>
            <a:ext cx="8000663" cy="4143263"/>
          </a:xfrm>
        </p:spPr>
        <p:txBody>
          <a:bodyPr lIns="0"/>
          <a:lstStyle>
            <a:lvl1pPr marL="228589" indent="-228589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400025" indent="-171442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571464" indent="-171442">
              <a:buClrTx/>
              <a:buFont typeface="Arial" panose="020B0604020202020204" pitchFamily="34" charset="0"/>
              <a:buChar char="•"/>
              <a:defRPr sz="1429">
                <a:solidFill>
                  <a:schemeClr val="tx1"/>
                </a:solidFill>
              </a:defRPr>
            </a:lvl3pPr>
            <a:lvl4pPr marL="742903" indent="-171442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914342" indent="-171442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AE741D-DF86-4A3D-DF9D-A4FFA6F777A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QuantSparse 3D - Bowen Wang, Paul Scheffler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87C1C-F0E1-9B48-6BC9-7FFF56ADE91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594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by-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0B9BE-1D26-7346-9AA8-506C5668F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728336-7315-434C-A2F3-4C0D9A3AA4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7375" y="742930"/>
            <a:ext cx="4000331" cy="4143263"/>
          </a:xfrm>
        </p:spPr>
        <p:txBody>
          <a:bodyPr lIns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68EB7E14-95DC-BD46-A92B-290E248FFCB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237708" y="742930"/>
            <a:ext cx="4000331" cy="4143263"/>
          </a:xfrm>
        </p:spPr>
        <p:txBody>
          <a:bodyPr lIns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9B5078-341C-4154-4064-BE0AD2B3F9D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QuantSparse 3D - Bowen Wang, Paul Scheffler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EADA4-720D-7361-338C-106924EF745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2040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n-Thi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0B9BE-1D26-7346-9AA8-506C5668F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68EB7E14-95DC-BD46-A92B-290E248FFCB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094757" y="742930"/>
            <a:ext cx="5143282" cy="41432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728336-7315-434C-A2F3-4C0D9A3AA4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7378" y="742930"/>
            <a:ext cx="2857379" cy="41432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BBB8B8-3BA4-B4B8-A5C5-6B943984B65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QuantSparse 3D - Bowen Wang, Paul Scheffler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C55C4-9751-FC37-00B6-D3B10C1817F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849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ck-Th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0B9BE-1D26-7346-9AA8-506C5668F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728336-7315-434C-A2F3-4C0D9A3AA4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7378" y="742930"/>
            <a:ext cx="5143282" cy="41432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68EB7E14-95DC-BD46-A92B-290E248FFCB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380660" y="742930"/>
            <a:ext cx="2857379" cy="41432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F29531-4266-41D8-C902-18438A77E80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QuantSparse 3D - Bowen Wang, Paul Scheffler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ADBFD-8297-D7FA-8C82-37223A28A9F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2074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lus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71930-E256-A84E-8AC4-067EFE37D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4A658AA-5F13-9145-AA9C-7217BB8AFC6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7378" y="742930"/>
            <a:ext cx="8000661" cy="2000196"/>
          </a:xfrm>
          <a:effectLst/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DBBDF1A2-5CF8-E945-BD80-7B75AF0E158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37377" y="2745388"/>
            <a:ext cx="4000331" cy="214306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D52D67F4-7CD9-7D48-9F3C-897EB7BBCA2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237708" y="2745388"/>
            <a:ext cx="4000331" cy="214306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8C37B2-5C80-94D6-1AEA-FC88E0D7A649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QuantSparse 3D - Bowen Wang, Paul Scheffler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601DA4-BFA2-822A-E2BF-DBC2248BD71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681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by-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44543" y="742930"/>
            <a:ext cx="2571641" cy="4000392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375"/>
              </a:spcBef>
              <a:defRPr sz="1500"/>
            </a:lvl1pPr>
            <a:lvl2pPr>
              <a:lnSpc>
                <a:spcPct val="100000"/>
              </a:lnSpc>
              <a:spcBef>
                <a:spcPts val="300"/>
              </a:spcBef>
              <a:defRPr sz="1350"/>
            </a:lvl2pPr>
            <a:lvl3pPr>
              <a:lnSpc>
                <a:spcPct val="100000"/>
              </a:lnSpc>
              <a:spcBef>
                <a:spcPts val="300"/>
              </a:spcBef>
              <a:defRPr sz="1200"/>
            </a:lvl3pPr>
            <a:lvl4pPr marL="808399" indent="-133344">
              <a:lnSpc>
                <a:spcPct val="100000"/>
              </a:lnSpc>
              <a:spcBef>
                <a:spcPts val="300"/>
              </a:spcBef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7EFD657C-081B-244B-977B-C089FB58A1D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959056" y="742930"/>
            <a:ext cx="2571641" cy="4000392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375"/>
              </a:spcBef>
              <a:defRPr sz="1500"/>
            </a:lvl1pPr>
            <a:lvl2pPr>
              <a:lnSpc>
                <a:spcPct val="100000"/>
              </a:lnSpc>
              <a:spcBef>
                <a:spcPts val="300"/>
              </a:spcBef>
              <a:defRPr sz="1350"/>
            </a:lvl2pPr>
            <a:lvl3pPr>
              <a:lnSpc>
                <a:spcPct val="100000"/>
              </a:lnSpc>
              <a:spcBef>
                <a:spcPts val="300"/>
              </a:spcBef>
              <a:defRPr sz="1200"/>
            </a:lvl3pPr>
            <a:lvl4pPr marL="808399" indent="-133344">
              <a:lnSpc>
                <a:spcPct val="100000"/>
              </a:lnSpc>
              <a:spcBef>
                <a:spcPts val="300"/>
              </a:spcBef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C466C897-17D8-464D-80AC-5BEDA0432F9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673566" y="742930"/>
            <a:ext cx="2571641" cy="4000392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375"/>
              </a:spcBef>
              <a:defRPr sz="1500"/>
            </a:lvl1pPr>
            <a:lvl2pPr>
              <a:lnSpc>
                <a:spcPct val="100000"/>
              </a:lnSpc>
              <a:spcBef>
                <a:spcPts val="300"/>
              </a:spcBef>
              <a:defRPr sz="1350"/>
            </a:lvl2pPr>
            <a:lvl3pPr>
              <a:lnSpc>
                <a:spcPct val="100000"/>
              </a:lnSpc>
              <a:spcBef>
                <a:spcPts val="300"/>
              </a:spcBef>
              <a:defRPr sz="1200"/>
            </a:lvl3pPr>
            <a:lvl4pPr marL="808399" indent="-133344">
              <a:lnSpc>
                <a:spcPct val="100000"/>
              </a:lnSpc>
              <a:spcBef>
                <a:spcPts val="300"/>
              </a:spcBef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3B2C5F9-4358-A05F-BE1B-DC3232E3A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E2525F-FE6F-3F2A-87F8-E53C217DF63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QuantSparse 3D - Bowen Wang, Paul Scheffler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30934-A358-D4CE-05CE-858B26903D6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6780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40763" y="742930"/>
            <a:ext cx="4000331" cy="2000196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375"/>
              </a:spcBef>
              <a:defRPr sz="1500"/>
            </a:lvl1pPr>
            <a:lvl2pPr>
              <a:lnSpc>
                <a:spcPct val="100000"/>
              </a:lnSpc>
              <a:spcBef>
                <a:spcPts val="300"/>
              </a:spcBef>
              <a:defRPr sz="1350"/>
            </a:lvl2pPr>
            <a:lvl3pPr>
              <a:lnSpc>
                <a:spcPct val="100000"/>
              </a:lnSpc>
              <a:spcBef>
                <a:spcPts val="300"/>
              </a:spcBef>
              <a:defRPr sz="1200"/>
            </a:lvl3pPr>
            <a:lvl4pPr marL="808399" indent="-133344">
              <a:lnSpc>
                <a:spcPct val="100000"/>
              </a:lnSpc>
              <a:spcBef>
                <a:spcPts val="300"/>
              </a:spcBef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7EFD657C-081B-244B-977B-C089FB58A1D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241096" y="742930"/>
            <a:ext cx="4000331" cy="2000196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375"/>
              </a:spcBef>
              <a:defRPr sz="1500"/>
            </a:lvl1pPr>
            <a:lvl2pPr>
              <a:lnSpc>
                <a:spcPct val="100000"/>
              </a:lnSpc>
              <a:spcBef>
                <a:spcPts val="300"/>
              </a:spcBef>
              <a:defRPr sz="1350"/>
            </a:lvl2pPr>
            <a:lvl3pPr>
              <a:lnSpc>
                <a:spcPct val="100000"/>
              </a:lnSpc>
              <a:spcBef>
                <a:spcPts val="300"/>
              </a:spcBef>
              <a:defRPr sz="1200"/>
            </a:lvl3pPr>
            <a:lvl4pPr marL="808399" indent="-133344">
              <a:lnSpc>
                <a:spcPct val="100000"/>
              </a:lnSpc>
              <a:spcBef>
                <a:spcPts val="300"/>
              </a:spcBef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A7A6DD52-705F-8C4E-BFBD-BE67BF0FB65A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240763" y="2743126"/>
            <a:ext cx="4000331" cy="2000196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375"/>
              </a:spcBef>
              <a:defRPr sz="1500"/>
            </a:lvl1pPr>
            <a:lvl2pPr>
              <a:lnSpc>
                <a:spcPct val="100000"/>
              </a:lnSpc>
              <a:spcBef>
                <a:spcPts val="300"/>
              </a:spcBef>
              <a:defRPr sz="1350"/>
            </a:lvl2pPr>
            <a:lvl3pPr>
              <a:lnSpc>
                <a:spcPct val="100000"/>
              </a:lnSpc>
              <a:spcBef>
                <a:spcPts val="300"/>
              </a:spcBef>
              <a:defRPr sz="1200"/>
            </a:lvl3pPr>
            <a:lvl4pPr marL="808399" indent="-133344">
              <a:lnSpc>
                <a:spcPct val="100000"/>
              </a:lnSpc>
              <a:spcBef>
                <a:spcPts val="300"/>
              </a:spcBef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A3ED5591-6176-CF4B-A32B-DDE9257B1FB2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241096" y="2743126"/>
            <a:ext cx="4000331" cy="2000196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375"/>
              </a:spcBef>
              <a:defRPr sz="1500"/>
            </a:lvl1pPr>
            <a:lvl2pPr>
              <a:lnSpc>
                <a:spcPct val="100000"/>
              </a:lnSpc>
              <a:spcBef>
                <a:spcPts val="300"/>
              </a:spcBef>
              <a:defRPr sz="1350"/>
            </a:lvl2pPr>
            <a:lvl3pPr>
              <a:lnSpc>
                <a:spcPct val="100000"/>
              </a:lnSpc>
              <a:spcBef>
                <a:spcPts val="300"/>
              </a:spcBef>
              <a:defRPr sz="1200"/>
            </a:lvl3pPr>
            <a:lvl4pPr marL="808399" indent="-133344">
              <a:lnSpc>
                <a:spcPct val="100000"/>
              </a:lnSpc>
              <a:spcBef>
                <a:spcPts val="300"/>
              </a:spcBef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2C3703-F424-8B60-F39C-21AD97BED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9A470E-C584-A4A1-8BE3-D0FEE7902474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QuantSparse 3D - Bowen Wang, Paul Scheffler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1DD1A2-6488-61E8-64DC-5E07F8B192F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68455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92CF-D048-CF47-9D04-62CE98A96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1ECC96-5C3D-1CA7-88A0-A48C53075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QuantSparse 3D - Bowen Wang, Paul Scheffler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198AFC-21DE-CE33-4051-59D40FE7A6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513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B950E2-5B08-DE4D-85C1-073281664B68}"/>
              </a:ext>
            </a:extLst>
          </p:cNvPr>
          <p:cNvSpPr txBox="1"/>
          <p:nvPr userDrawn="1"/>
        </p:nvSpPr>
        <p:spPr>
          <a:xfrm>
            <a:off x="748937" y="392233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571464"/>
            <a:endParaRPr lang="en-US" sz="1905" b="0" i="0" dirty="0">
              <a:solidFill>
                <a:schemeClr val="tx2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683599-52C6-66B6-B195-3B42A9179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QuantSparse 3D - Bowen Wang, Paul Scheffler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986D1-30CD-4299-12D8-EE049F90DC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8048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D077E-5042-0548-869A-7270756A6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0174C9C-B987-0541-A176-A2B2DAD7ED2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7376" y="742930"/>
            <a:ext cx="8000663" cy="4143263"/>
          </a:xfrm>
        </p:spPr>
        <p:txBody>
          <a:bodyPr lIns="0"/>
          <a:lstStyle>
            <a:lvl1pPr marL="228589" indent="-228589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400025" indent="-171442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571464" indent="-171442">
              <a:buClrTx/>
              <a:buFont typeface="Arial" panose="020B0604020202020204" pitchFamily="34" charset="0"/>
              <a:buChar char="•"/>
              <a:defRPr sz="1429">
                <a:solidFill>
                  <a:schemeClr val="tx1"/>
                </a:solidFill>
              </a:defRPr>
            </a:lvl3pPr>
            <a:lvl4pPr marL="742903" indent="-171442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914342" indent="-171442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51172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92CF-D048-CF47-9D04-62CE98A96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6407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2956A24-FE4F-CC41-AE52-8BE952BA285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44839" y="284194"/>
            <a:ext cx="8000663" cy="47147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EE65FE-2553-922C-9C05-7425A35329C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QuantSparse 3D - Bowen Wang, Paul Scheffler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1E03E8-F737-F054-80B2-299F72A034B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84233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05887B-DECF-1909-0106-C271E1383F76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11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60B9BE-1D26-7346-9AA8-506C5668F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728336-7315-434C-A2F3-4C0D9A3AA4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7375" y="742930"/>
            <a:ext cx="4000331" cy="4143263"/>
          </a:xfrm>
        </p:spPr>
        <p:txBody>
          <a:bodyPr lIns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5918503-FD68-0985-DC60-130D6429AF17}"/>
              </a:ext>
            </a:extLst>
          </p:cNvPr>
          <p:cNvGrpSpPr/>
          <p:nvPr userDrawn="1"/>
        </p:nvGrpSpPr>
        <p:grpSpPr>
          <a:xfrm>
            <a:off x="8302281" y="111861"/>
            <a:ext cx="736048" cy="631650"/>
            <a:chOff x="10460009" y="140930"/>
            <a:chExt cx="927344" cy="795801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770F9B2-741C-86BF-4B24-4F75FD9B6DB8}"/>
                </a:ext>
              </a:extLst>
            </p:cNvPr>
            <p:cNvSpPr/>
            <p:nvPr userDrawn="1"/>
          </p:nvSpPr>
          <p:spPr>
            <a:xfrm rot="2700000">
              <a:off x="10475317" y="359629"/>
              <a:ext cx="358403" cy="358403"/>
            </a:xfrm>
            <a:prstGeom prst="roundRect">
              <a:avLst>
                <a:gd name="adj" fmla="val 5238"/>
              </a:avLst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 sz="1111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A97EAC4-39EA-2FF4-B3A4-C50D63D1EA52}"/>
                </a:ext>
              </a:extLst>
            </p:cNvPr>
            <p:cNvSpPr/>
            <p:nvPr userDrawn="1"/>
          </p:nvSpPr>
          <p:spPr>
            <a:xfrm rot="2700000">
              <a:off x="10666586" y="217186"/>
              <a:ext cx="643289" cy="643289"/>
            </a:xfrm>
            <a:prstGeom prst="roundRect">
              <a:avLst>
                <a:gd name="adj" fmla="val 5238"/>
              </a:avLst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 sz="1111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727814A-F32D-DC8B-CECB-BD209099B53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0460009" y="140930"/>
              <a:ext cx="927344" cy="795801"/>
            </a:xfrm>
            <a:prstGeom prst="rect">
              <a:avLst/>
            </a:prstGeom>
            <a:ln w="66675">
              <a:noFill/>
            </a:ln>
          </p:spPr>
        </p:pic>
      </p:grp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FD6D6212-ED77-0BC8-29BC-26AA6DBF805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72000" y="742930"/>
            <a:ext cx="4576558" cy="4143263"/>
          </a:xfrm>
        </p:spPr>
        <p:txBody>
          <a:bodyPr lIns="468000" tIns="252000"/>
          <a:lstStyle>
            <a:lvl1pPr marL="0" indent="0">
              <a:lnSpc>
                <a:spcPts val="794"/>
              </a:lnSpc>
              <a:buNone/>
              <a:defRPr sz="1429" b="0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Click to edit code</a:t>
            </a:r>
          </a:p>
        </p:txBody>
      </p:sp>
    </p:spTree>
    <p:extLst>
      <p:ext uri="{BB962C8B-B14F-4D97-AF65-F5344CB8AC3E}">
        <p14:creationId xmlns:p14="http://schemas.microsoft.com/office/powerpoint/2010/main" val="60859986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05887B-DECF-1909-0106-C271E1383F76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11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60B9BE-1D26-7346-9AA8-506C5668F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728336-7315-434C-A2F3-4C0D9A3AA4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7375" y="742930"/>
            <a:ext cx="4000331" cy="4143263"/>
          </a:xfrm>
        </p:spPr>
        <p:txBody>
          <a:bodyPr lIns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5918503-FD68-0985-DC60-130D6429AF17}"/>
              </a:ext>
            </a:extLst>
          </p:cNvPr>
          <p:cNvGrpSpPr/>
          <p:nvPr userDrawn="1"/>
        </p:nvGrpSpPr>
        <p:grpSpPr>
          <a:xfrm>
            <a:off x="8302281" y="111861"/>
            <a:ext cx="736048" cy="631650"/>
            <a:chOff x="10460009" y="140930"/>
            <a:chExt cx="927344" cy="795801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770F9B2-741C-86BF-4B24-4F75FD9B6DB8}"/>
                </a:ext>
              </a:extLst>
            </p:cNvPr>
            <p:cNvSpPr/>
            <p:nvPr userDrawn="1"/>
          </p:nvSpPr>
          <p:spPr>
            <a:xfrm rot="2700000">
              <a:off x="10475317" y="359629"/>
              <a:ext cx="358403" cy="358403"/>
            </a:xfrm>
            <a:prstGeom prst="roundRect">
              <a:avLst>
                <a:gd name="adj" fmla="val 5238"/>
              </a:avLst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 sz="1111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A97EAC4-39EA-2FF4-B3A4-C50D63D1EA52}"/>
                </a:ext>
              </a:extLst>
            </p:cNvPr>
            <p:cNvSpPr/>
            <p:nvPr userDrawn="1"/>
          </p:nvSpPr>
          <p:spPr>
            <a:xfrm rot="2700000">
              <a:off x="10666586" y="217186"/>
              <a:ext cx="643289" cy="643289"/>
            </a:xfrm>
            <a:prstGeom prst="roundRect">
              <a:avLst>
                <a:gd name="adj" fmla="val 5238"/>
              </a:avLst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 sz="1111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727814A-F32D-DC8B-CECB-BD209099B53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0460009" y="140930"/>
              <a:ext cx="927344" cy="795801"/>
            </a:xfrm>
            <a:prstGeom prst="rect">
              <a:avLst/>
            </a:prstGeom>
            <a:ln w="66675">
              <a:noFill/>
            </a:ln>
          </p:spPr>
        </p:pic>
      </p:grp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FD6D6212-ED77-0BC8-29BC-26AA6DBF805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72000" y="742930"/>
            <a:ext cx="4576558" cy="4143263"/>
          </a:xfrm>
        </p:spPr>
        <p:txBody>
          <a:bodyPr lIns="468000" tIns="252000"/>
          <a:lstStyle>
            <a:lvl1pPr marL="0" indent="0">
              <a:lnSpc>
                <a:spcPts val="794"/>
              </a:lnSpc>
              <a:buNone/>
              <a:defRPr sz="1429" b="0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Click to edit code</a:t>
            </a:r>
          </a:p>
        </p:txBody>
      </p:sp>
    </p:spTree>
    <p:extLst>
      <p:ext uri="{BB962C8B-B14F-4D97-AF65-F5344CB8AC3E}">
        <p14:creationId xmlns:p14="http://schemas.microsoft.com/office/powerpoint/2010/main" val="381373125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 Whi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62288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107033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+ Q&amp;A">
    <p:bg>
      <p:bgPr>
        <a:solidFill>
          <a:srgbClr val="B4B4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8150BE-61A2-B1E2-756A-7134BE7E136A}"/>
              </a:ext>
            </a:extLst>
          </p:cNvPr>
          <p:cNvSpPr txBox="1"/>
          <p:nvPr userDrawn="1"/>
        </p:nvSpPr>
        <p:spPr>
          <a:xfrm>
            <a:off x="1532190" y="1567205"/>
            <a:ext cx="2474926" cy="67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10" b="0" i="0" u="none" dirty="0">
                <a:solidFill>
                  <a:schemeClr val="bg2"/>
                </a:solidFill>
                <a:latin typeface="+mj-lt"/>
                <a:ea typeface="Roboto Condensed" panose="02000000000000000000" pitchFamily="2" charset="0"/>
                <a:cs typeface="Arial Narrow" panose="020B0604020202020204" pitchFamily="34" charset="0"/>
              </a:rPr>
              <a:t>Thank you!</a:t>
            </a:r>
          </a:p>
        </p:txBody>
      </p:sp>
      <p:sp>
        <p:nvSpPr>
          <p:cNvPr id="7" name="Google Shape;1096;p28">
            <a:extLst>
              <a:ext uri="{FF2B5EF4-FFF2-40B4-BE49-F238E27FC236}">
                <a16:creationId xmlns:a16="http://schemas.microsoft.com/office/drawing/2014/main" id="{9EB57577-2B72-4910-D401-BBB6EDA09B5E}"/>
              </a:ext>
            </a:extLst>
          </p:cNvPr>
          <p:cNvSpPr/>
          <p:nvPr userDrawn="1"/>
        </p:nvSpPr>
        <p:spPr>
          <a:xfrm>
            <a:off x="5152842" y="1180109"/>
            <a:ext cx="2574968" cy="2575008"/>
          </a:xfrm>
          <a:custGeom>
            <a:avLst/>
            <a:gdLst/>
            <a:ahLst/>
            <a:cxnLst/>
            <a:rect l="l" t="t" r="r" b="b"/>
            <a:pathLst>
              <a:path w="158750" h="158750" extrusionOk="0">
                <a:moveTo>
                  <a:pt x="8255" y="0"/>
                </a:moveTo>
                <a:cubicBezTo>
                  <a:pt x="3810" y="0"/>
                  <a:pt x="0" y="3810"/>
                  <a:pt x="0" y="8255"/>
                </a:cubicBezTo>
                <a:lnTo>
                  <a:pt x="0" y="119380"/>
                </a:lnTo>
                <a:lnTo>
                  <a:pt x="31750" y="87630"/>
                </a:lnTo>
                <a:lnTo>
                  <a:pt x="111125" y="87630"/>
                </a:lnTo>
                <a:cubicBezTo>
                  <a:pt x="115570" y="87630"/>
                  <a:pt x="119380" y="83820"/>
                  <a:pt x="119380" y="79375"/>
                </a:cubicBezTo>
                <a:lnTo>
                  <a:pt x="119380" y="8255"/>
                </a:lnTo>
                <a:cubicBezTo>
                  <a:pt x="119380" y="3810"/>
                  <a:pt x="115570" y="0"/>
                  <a:pt x="111125" y="0"/>
                </a:cubicBezTo>
                <a:close/>
                <a:moveTo>
                  <a:pt x="135255" y="31750"/>
                </a:moveTo>
                <a:lnTo>
                  <a:pt x="135255" y="103505"/>
                </a:lnTo>
                <a:lnTo>
                  <a:pt x="31750" y="103505"/>
                </a:lnTo>
                <a:lnTo>
                  <a:pt x="31750" y="119380"/>
                </a:lnTo>
                <a:cubicBezTo>
                  <a:pt x="31750" y="123190"/>
                  <a:pt x="35560" y="127000"/>
                  <a:pt x="40005" y="127000"/>
                </a:cubicBezTo>
                <a:lnTo>
                  <a:pt x="127000" y="127000"/>
                </a:lnTo>
                <a:lnTo>
                  <a:pt x="158750" y="158750"/>
                </a:lnTo>
                <a:lnTo>
                  <a:pt x="158750" y="40005"/>
                </a:lnTo>
                <a:cubicBezTo>
                  <a:pt x="158750" y="35560"/>
                  <a:pt x="154940" y="31750"/>
                  <a:pt x="151130" y="3175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72566" tIns="72566" rIns="72566" bIns="7256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1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AD5AEE-A9BE-AED9-1997-707BCB05F17E}"/>
              </a:ext>
            </a:extLst>
          </p:cNvPr>
          <p:cNvSpPr txBox="1"/>
          <p:nvPr userDrawn="1"/>
        </p:nvSpPr>
        <p:spPr>
          <a:xfrm>
            <a:off x="5545462" y="1591634"/>
            <a:ext cx="1160551" cy="629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92" b="1" i="0" u="none" dirty="0">
                <a:solidFill>
                  <a:srgbClr val="B4B4B6"/>
                </a:solidFill>
                <a:latin typeface="+mj-lt"/>
                <a:ea typeface="Roboto Condensed" panose="02000000000000000000" pitchFamily="2" charset="0"/>
                <a:cs typeface="Arial Narrow" panose="020B0604020202020204" pitchFamily="34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88953714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ndard Slide">
  <p:cSld name="1_Standard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237379" y="135245"/>
            <a:ext cx="8000670" cy="49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900"/>
              <a:buFont typeface="Calibri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body" idx="1"/>
          </p:nvPr>
        </p:nvSpPr>
        <p:spPr>
          <a:xfrm>
            <a:off x="237375" y="742931"/>
            <a:ext cx="8000672" cy="414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7150" rIns="0" bIns="36275" anchor="t" anchorCtr="0">
            <a:noAutofit/>
          </a:bodyPr>
          <a:lstStyle>
            <a:lvl1pPr marL="457192" lvl="0" indent="-336544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>
                <a:solidFill>
                  <a:schemeClr val="dk1"/>
                </a:solidFill>
              </a:defRPr>
            </a:lvl1pPr>
            <a:lvl2pPr marL="914384" lvl="1" indent="-317494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>
                <a:solidFill>
                  <a:schemeClr val="dk1"/>
                </a:solidFill>
              </a:defRPr>
            </a:lvl2pPr>
            <a:lvl3pPr marL="1371576" lvl="2" indent="-31114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400">
                <a:solidFill>
                  <a:schemeClr val="dk1"/>
                </a:solidFill>
              </a:defRPr>
            </a:lvl3pPr>
            <a:lvl4pPr marL="1828768" lvl="3" indent="-28574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>
                <a:solidFill>
                  <a:schemeClr val="dk1"/>
                </a:solidFill>
              </a:defRPr>
            </a:lvl4pPr>
            <a:lvl5pPr marL="2285960" lvl="4" indent="-27939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>
                <a:solidFill>
                  <a:schemeClr val="dk1"/>
                </a:solidFill>
              </a:defRPr>
            </a:lvl5pPr>
            <a:lvl6pPr marL="2743153" lvl="5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344" lvl="6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536" lvl="7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729" lvl="8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dt" idx="10"/>
          </p:nvPr>
        </p:nvSpPr>
        <p:spPr>
          <a:xfrm>
            <a:off x="2782699" y="4871789"/>
            <a:ext cx="5429026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sldNum" idx="12"/>
          </p:nvPr>
        </p:nvSpPr>
        <p:spPr>
          <a:xfrm>
            <a:off x="8659791" y="4871177"/>
            <a:ext cx="428607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72736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3.xml"/><Relationship Id="rId21" Type="http://schemas.openxmlformats.org/officeDocument/2006/relationships/image" Target="../media/image9.png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24" Type="http://schemas.openxmlformats.org/officeDocument/2006/relationships/image" Target="../media/image12.png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23" Type="http://schemas.openxmlformats.org/officeDocument/2006/relationships/image" Target="../media/image11.svg"/><Relationship Id="rId10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9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Relationship Id="rId22" Type="http://schemas.openxmlformats.org/officeDocument/2006/relationships/image" Target="../media/image10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 rot="-5400000">
            <a:off x="8255518" y="5"/>
            <a:ext cx="888498" cy="888486"/>
          </a:xfrm>
          <a:prstGeom prst="triangle">
            <a:avLst>
              <a:gd name="adj" fmla="val 100000"/>
            </a:avLst>
          </a:prstGeom>
          <a:solidFill>
            <a:srgbClr val="16863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237378" y="135244"/>
            <a:ext cx="8000670" cy="49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900"/>
              <a:buFont typeface="Calibri"/>
              <a:buNone/>
              <a:defRPr sz="29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237378" y="743510"/>
            <a:ext cx="8000672" cy="414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7150" rIns="0" bIns="36275" anchor="t" anchorCtr="0">
            <a:noAutofit/>
          </a:bodyPr>
          <a:lstStyle>
            <a:lvl1pPr marL="457200" marR="0" lvl="0" indent="-3365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/>
          <p:nvPr/>
        </p:nvSpPr>
        <p:spPr>
          <a:xfrm>
            <a:off x="5613176" y="3721581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chemeClr val="dk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5" name="Google Shape;55;p13"/>
          <p:cNvSpPr/>
          <p:nvPr/>
        </p:nvSpPr>
        <p:spPr>
          <a:xfrm rot="2700024">
            <a:off x="8314439" y="285449"/>
            <a:ext cx="284473" cy="284473"/>
          </a:xfrm>
          <a:prstGeom prst="roundRect">
            <a:avLst>
              <a:gd name="adj" fmla="val 523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6" name="Google Shape;56;p13"/>
          <p:cNvSpPr/>
          <p:nvPr/>
        </p:nvSpPr>
        <p:spPr>
          <a:xfrm rot="2700024">
            <a:off x="8466252" y="172389"/>
            <a:ext cx="510593" cy="510593"/>
          </a:xfrm>
          <a:prstGeom prst="roundRect">
            <a:avLst>
              <a:gd name="adj" fmla="val 523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21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02290" y="111860"/>
            <a:ext cx="736049" cy="631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22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7378" y="4887852"/>
            <a:ext cx="877914" cy="14631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" name="Google Shape;59;p13"/>
          <p:cNvGrpSpPr/>
          <p:nvPr/>
        </p:nvGrpSpPr>
        <p:grpSpPr>
          <a:xfrm>
            <a:off x="1218693" y="4855937"/>
            <a:ext cx="1063846" cy="230074"/>
            <a:chOff x="3645356" y="188193"/>
            <a:chExt cx="5677387" cy="1227805"/>
          </a:xfrm>
        </p:grpSpPr>
        <p:pic>
          <p:nvPicPr>
            <p:cNvPr id="60" name="Google Shape;60;p13"/>
            <p:cNvPicPr preferRelativeResize="0"/>
            <p:nvPr/>
          </p:nvPicPr>
          <p:blipFill rotWithShape="1">
            <a:blip r:embed="rId23" cstate="hq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5667" r="25422" b="25369"/>
            <a:stretch/>
          </p:blipFill>
          <p:spPr>
            <a:xfrm>
              <a:off x="3645356" y="188193"/>
              <a:ext cx="1265256" cy="12278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" name="Google Shape;61;p13"/>
            <p:cNvPicPr preferRelativeResize="0"/>
            <p:nvPr/>
          </p:nvPicPr>
          <p:blipFill rotWithShape="1">
            <a:blip r:embed="rId23" cstate="hq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80435"/>
            <a:stretch/>
          </p:blipFill>
          <p:spPr>
            <a:xfrm>
              <a:off x="5015386" y="482548"/>
              <a:ext cx="4307357" cy="5359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2782699" y="4871789"/>
            <a:ext cx="5429026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59790" y="4871177"/>
            <a:ext cx="428607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99" r:id="rId1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A68F4BE-4FA3-A584-7D5F-A0B5C00AA917}"/>
              </a:ext>
            </a:extLst>
          </p:cNvPr>
          <p:cNvSpPr/>
          <p:nvPr userDrawn="1"/>
        </p:nvSpPr>
        <p:spPr>
          <a:xfrm rot="16200000">
            <a:off x="8255509" y="5"/>
            <a:ext cx="888498" cy="888485"/>
          </a:xfrm>
          <a:prstGeom prst="triangle">
            <a:avLst>
              <a:gd name="adj" fmla="val 100000"/>
            </a:avLst>
          </a:prstGeom>
          <a:solidFill>
            <a:srgbClr val="16863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11" b="1" i="0" cap="none" spc="0" noProof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7378" y="135245"/>
            <a:ext cx="8000661" cy="492787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377" y="743510"/>
            <a:ext cx="8000663" cy="4143263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/>
          <a:p>
            <a:pPr lvl="0"/>
            <a:r>
              <a:rPr lang="en-US" noProof="0" dirty="0"/>
              <a:t>First line of text</a:t>
            </a:r>
          </a:p>
          <a:p>
            <a:pPr lvl="1"/>
            <a:r>
              <a:rPr lang="en-US" noProof="0" dirty="0"/>
              <a:t>Subtitle</a:t>
            </a:r>
          </a:p>
          <a:p>
            <a:pPr lvl="2"/>
            <a:r>
              <a:rPr lang="en-US" noProof="0" dirty="0"/>
              <a:t>Sub-subtitle</a:t>
            </a:r>
          </a:p>
          <a:p>
            <a:pPr lvl="3"/>
            <a:r>
              <a:rPr lang="en-US" noProof="0" dirty="0"/>
              <a:t>This level should not be used</a:t>
            </a:r>
          </a:p>
          <a:p>
            <a:pPr lvl="4"/>
            <a:r>
              <a:rPr lang="en-US" noProof="0" dirty="0"/>
              <a:t>This level should not be used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1254CD-0FE2-BE4E-B26C-04DE1C684BCF}"/>
              </a:ext>
            </a:extLst>
          </p:cNvPr>
          <p:cNvSpPr txBox="1"/>
          <p:nvPr userDrawn="1"/>
        </p:nvSpPr>
        <p:spPr>
          <a:xfrm>
            <a:off x="5613169" y="372158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571464"/>
            <a:endParaRPr lang="en-US" sz="1905" b="0" i="0" noProof="0">
              <a:solidFill>
                <a:schemeClr val="tx2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3039F93-7DF2-60D6-16FF-CF97CC82260A}"/>
              </a:ext>
            </a:extLst>
          </p:cNvPr>
          <p:cNvSpPr/>
          <p:nvPr userDrawn="1"/>
        </p:nvSpPr>
        <p:spPr>
          <a:xfrm rot="2700000">
            <a:off x="8314429" y="285451"/>
            <a:ext cx="284475" cy="284470"/>
          </a:xfrm>
          <a:prstGeom prst="roundRect">
            <a:avLst>
              <a:gd name="adj" fmla="val 5238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11" b="1" i="0" cap="none" spc="0" noProof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9CDF760-B7EB-2325-77A0-22D2F750C836}"/>
              </a:ext>
            </a:extLst>
          </p:cNvPr>
          <p:cNvSpPr/>
          <p:nvPr userDrawn="1"/>
        </p:nvSpPr>
        <p:spPr>
          <a:xfrm rot="2700000">
            <a:off x="8466240" y="172391"/>
            <a:ext cx="510597" cy="510589"/>
          </a:xfrm>
          <a:prstGeom prst="roundRect">
            <a:avLst>
              <a:gd name="adj" fmla="val 5238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11" b="1" i="0" cap="none" spc="0" noProof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7EA5A80-7EE5-E82F-A70F-F148FEF32070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8302281" y="111861"/>
            <a:ext cx="736048" cy="631650"/>
          </a:xfrm>
          <a:prstGeom prst="rect">
            <a:avLst/>
          </a:prstGeom>
          <a:ln w="66675">
            <a:noFill/>
          </a:ln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CE150080-BAE7-649E-4121-028FCE97E94A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37378" y="4887852"/>
            <a:ext cx="877913" cy="146321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E131B79E-8CB6-5631-3915-CC4CDC568AD6}"/>
              </a:ext>
            </a:extLst>
          </p:cNvPr>
          <p:cNvGrpSpPr/>
          <p:nvPr userDrawn="1"/>
        </p:nvGrpSpPr>
        <p:grpSpPr>
          <a:xfrm>
            <a:off x="1218691" y="4855937"/>
            <a:ext cx="1063845" cy="230074"/>
            <a:chOff x="3645356" y="188193"/>
            <a:chExt cx="5677387" cy="1227805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1FF2B1B9-AABB-9441-96A8-CE0074DD28E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4"/>
            <a:srcRect l="25668" r="25422" b="25369"/>
            <a:stretch/>
          </p:blipFill>
          <p:spPr>
            <a:xfrm>
              <a:off x="3645356" y="188193"/>
              <a:ext cx="1265256" cy="1227805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30E9E285-4AAB-8031-4F60-6404016D576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4"/>
            <a:srcRect t="80435"/>
            <a:stretch/>
          </p:blipFill>
          <p:spPr>
            <a:xfrm>
              <a:off x="5015386" y="482548"/>
              <a:ext cx="4307357" cy="535960"/>
            </a:xfrm>
            <a:prstGeom prst="rect">
              <a:avLst/>
            </a:prstGeom>
          </p:spPr>
        </p:pic>
      </p:grpSp>
      <p:sp>
        <p:nvSpPr>
          <p:cNvPr id="4" name="Date Placeholder 12">
            <a:extLst>
              <a:ext uri="{FF2B5EF4-FFF2-40B4-BE49-F238E27FC236}">
                <a16:creationId xmlns:a16="http://schemas.microsoft.com/office/drawing/2014/main" id="{B8319E33-4883-AE4B-34D5-D48A9C68F7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782696" y="4871789"/>
            <a:ext cx="5429020" cy="2285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2">
                <a:solidFill>
                  <a:schemeClr val="tx1"/>
                </a:solidFill>
                <a:latin typeface="Calibri Light" panose="020F0302020204030204" pitchFamily="34" charset="0"/>
                <a:ea typeface="Roboto Condensed Light" panose="02000000000000000000" pitchFamily="2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QuantSparse 3D - Bowen Wang, Paul Scheffler</a:t>
            </a:r>
            <a:endParaRPr lang="en-US" dirty="0"/>
          </a:p>
        </p:txBody>
      </p:sp>
      <p:sp>
        <p:nvSpPr>
          <p:cNvPr id="5" name="Slide Number Placeholder 13">
            <a:extLst>
              <a:ext uri="{FF2B5EF4-FFF2-40B4-BE49-F238E27FC236}">
                <a16:creationId xmlns:a16="http://schemas.microsoft.com/office/drawing/2014/main" id="{E9C8C412-C6D2-5E89-86AA-4DBE57662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59781" y="4871177"/>
            <a:ext cx="428607" cy="2285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2">
                <a:solidFill>
                  <a:schemeClr val="tx1"/>
                </a:solidFill>
                <a:latin typeface="Calibri Light" panose="020F0302020204030204" pitchFamily="34" charset="0"/>
                <a:ea typeface="Roboto Condensed Light" panose="02000000000000000000" pitchFamily="2" charset="0"/>
                <a:cs typeface="Calibri Light" panose="020F0302020204030204" pitchFamily="34" charset="0"/>
              </a:defRPr>
            </a:lvl1pPr>
          </a:lstStyle>
          <a:p>
            <a:fld id="{33867F2A-E750-44E7-A740-D3E09DF683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417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  <p:sldLayoutId id="2147483698" r:id="rId19"/>
  </p:sldLayoutIdLst>
  <p:hf hdr="0" ftr="0"/>
  <p:txStyles>
    <p:titleStyle>
      <a:lvl1pPr algn="l" defTabSz="685770" rtl="0" eaLnBrk="1" latinLnBrk="0" hangingPunct="1">
        <a:lnSpc>
          <a:spcPct val="90000"/>
        </a:lnSpc>
        <a:spcBef>
          <a:spcPct val="0"/>
        </a:spcBef>
        <a:buNone/>
        <a:defRPr sz="2857" b="0" i="0" kern="1200" spc="-79" baseline="0">
          <a:ln w="15875" cmpd="sng">
            <a:noFill/>
            <a:round/>
          </a:ln>
          <a:solidFill>
            <a:schemeClr val="accent3"/>
          </a:solidFill>
          <a:latin typeface="+mj-lt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228589" indent="-228589" algn="l" defTabSz="571464" rtl="0" eaLnBrk="1" latinLnBrk="0" hangingPunct="1">
        <a:lnSpc>
          <a:spcPct val="100000"/>
        </a:lnSpc>
        <a:spcBef>
          <a:spcPts val="952"/>
        </a:spcBef>
        <a:buClr>
          <a:schemeClr val="tx1"/>
        </a:buClr>
        <a:buSzPct val="90000"/>
        <a:buFont typeface="Arial" panose="020B0604020202020204" pitchFamily="34" charset="0"/>
        <a:buChar char="•"/>
        <a:defRPr sz="1905" b="1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1pPr>
      <a:lvl2pPr marL="400025" indent="-171442" algn="l" defTabSz="571464" rtl="0" eaLnBrk="1" latinLnBrk="0" hangingPunct="1">
        <a:lnSpc>
          <a:spcPct val="100000"/>
        </a:lnSpc>
        <a:spcBef>
          <a:spcPts val="476"/>
        </a:spcBef>
        <a:buClr>
          <a:schemeClr val="tx1"/>
        </a:buClr>
        <a:buSzPct val="90000"/>
        <a:buFont typeface="Arial" panose="020B0604020202020204" pitchFamily="34" charset="0"/>
        <a:buChar char="•"/>
        <a:defRPr sz="1587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2pPr>
      <a:lvl3pPr marL="571464" indent="-171442" algn="l" defTabSz="685770" rtl="0" eaLnBrk="1" latinLnBrk="0" hangingPunct="1">
        <a:lnSpc>
          <a:spcPct val="100000"/>
        </a:lnSpc>
        <a:spcBef>
          <a:spcPts val="476"/>
        </a:spcBef>
        <a:buClr>
          <a:schemeClr val="tx1"/>
        </a:buClr>
        <a:buSzPct val="90000"/>
        <a:buFont typeface="Arial" panose="020B0604020202020204" pitchFamily="34" charset="0"/>
        <a:buChar char="•"/>
        <a:defRPr sz="1429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3pPr>
      <a:lvl4pPr marL="742903" indent="-171442" algn="l" defTabSz="685770" rtl="0" eaLnBrk="1" latinLnBrk="0" hangingPunct="1">
        <a:lnSpc>
          <a:spcPct val="100000"/>
        </a:lnSpc>
        <a:spcBef>
          <a:spcPts val="0"/>
        </a:spcBef>
        <a:buClr>
          <a:schemeClr val="tx1"/>
        </a:buClr>
        <a:buSzPct val="90000"/>
        <a:buFont typeface="Arial" panose="020B0604020202020204" pitchFamily="34" charset="0"/>
        <a:buChar char="•"/>
        <a:defRPr sz="952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4pPr>
      <a:lvl5pPr marL="914342" indent="-171442" algn="l" defTabSz="685770" rtl="0" eaLnBrk="1" latinLnBrk="0" hangingPunct="1">
        <a:lnSpc>
          <a:spcPct val="100000"/>
        </a:lnSpc>
        <a:spcBef>
          <a:spcPts val="0"/>
        </a:spcBef>
        <a:buClr>
          <a:schemeClr val="tx1"/>
        </a:buClr>
        <a:buSzPct val="90000"/>
        <a:buFont typeface="Arial" panose="020B0604020202020204" pitchFamily="34" charset="0"/>
        <a:buChar char="•"/>
        <a:defRPr sz="873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5pPr>
      <a:lvl6pPr marL="1885868" indent="-171442" algn="l" defTabSz="68577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52" indent="-171442" algn="l" defTabSz="68577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37" indent="-171442" algn="l" defTabSz="68577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22" indent="-171442" algn="l" defTabSz="68577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5" algn="l" defTabSz="6857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0" algn="l" defTabSz="6857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55" algn="l" defTabSz="6857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40" algn="l" defTabSz="6857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25" algn="l" defTabSz="6857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10" algn="l" defTabSz="6857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95" algn="l" defTabSz="6857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80" algn="l" defTabSz="6857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9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>
            <a:spLocks noGrp="1"/>
          </p:cNvSpPr>
          <p:nvPr>
            <p:ph type="subTitle" idx="1"/>
          </p:nvPr>
        </p:nvSpPr>
        <p:spPr>
          <a:xfrm>
            <a:off x="286116" y="2364675"/>
            <a:ext cx="4571811" cy="28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"/>
              <a:t>Integrated Systems Laboratory (ETH Zürich)</a:t>
            </a:r>
            <a:endParaRPr/>
          </a:p>
        </p:txBody>
      </p:sp>
      <p:sp>
        <p:nvSpPr>
          <p:cNvPr id="182" name="Google Shape;182;p32"/>
          <p:cNvSpPr txBox="1">
            <a:spLocks noGrp="1"/>
          </p:cNvSpPr>
          <p:nvPr>
            <p:ph type="title"/>
          </p:nvPr>
        </p:nvSpPr>
        <p:spPr>
          <a:xfrm>
            <a:off x="286114" y="1533984"/>
            <a:ext cx="8000670" cy="830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900"/>
              <a:buFont typeface="Calibri"/>
              <a:buNone/>
            </a:pPr>
            <a:r>
              <a:rPr lang="en" dirty="0"/>
              <a:t>QuantSparse 3D Biweekly 2025-06-17</a:t>
            </a:r>
            <a:endParaRPr dirty="0"/>
          </a:p>
        </p:txBody>
      </p:sp>
      <p:sp>
        <p:nvSpPr>
          <p:cNvPr id="183" name="Google Shape;183;p32"/>
          <p:cNvSpPr txBox="1">
            <a:spLocks noGrp="1"/>
          </p:cNvSpPr>
          <p:nvPr>
            <p:ph type="body" idx="2"/>
          </p:nvPr>
        </p:nvSpPr>
        <p:spPr>
          <a:xfrm>
            <a:off x="286116" y="2952542"/>
            <a:ext cx="4571811" cy="1285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7150" rIns="0" bIns="36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>
                <a:solidFill>
                  <a:srgbClr val="168638"/>
                </a:solidFill>
                <a:latin typeface="Calibri"/>
                <a:ea typeface="Calibri"/>
                <a:cs typeface="Calibri"/>
                <a:sym typeface="Calibri"/>
              </a:rPr>
              <a:t>Bowen Wang</a:t>
            </a:r>
            <a:r>
              <a:rPr lang="en">
                <a:solidFill>
                  <a:srgbClr val="168638"/>
                </a:solidFill>
              </a:rPr>
              <a:t>          </a:t>
            </a:r>
            <a:r>
              <a:rPr lang="en">
                <a:solidFill>
                  <a:srgbClr val="000000"/>
                </a:solidFill>
              </a:rPr>
              <a:t>bowwang@iis.ee.ethz.ch</a:t>
            </a:r>
            <a:br>
              <a:rPr lang="en" b="1">
                <a:latin typeface="Calibri"/>
                <a:ea typeface="Calibri"/>
                <a:cs typeface="Calibri"/>
                <a:sym typeface="Calibri"/>
              </a:rPr>
            </a:br>
            <a:r>
              <a:rPr lang="en" b="1">
                <a:latin typeface="Calibri"/>
                <a:ea typeface="Calibri"/>
                <a:cs typeface="Calibri"/>
                <a:sym typeface="Calibri"/>
              </a:rPr>
              <a:t>Paul Scheffler</a:t>
            </a:r>
            <a:r>
              <a:rPr lang="en"/>
              <a:t>         </a:t>
            </a:r>
            <a:r>
              <a:rPr lang="en">
                <a:solidFill>
                  <a:schemeClr val="dk1"/>
                </a:solidFill>
              </a:rPr>
              <a:t>paulsc@iis.ee.ethz.ch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Luca Benini</a:t>
            </a:r>
            <a:r>
              <a:rPr lang="en" b="1"/>
              <a:t>             </a:t>
            </a:r>
            <a:r>
              <a:rPr lang="en">
                <a:solidFill>
                  <a:schemeClr val="dk1"/>
                </a:solidFill>
              </a:rPr>
              <a:t>lbenini@iis.ee.ethz.ch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4" name="Google Shape;184;p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72575" tIns="36275" rIns="72575" bIns="362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107A6-F9E8-E08B-34D3-D4FC8BA15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BC898-E43F-7742-8B67-49114046E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Update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ADD8D-C0CF-EB29-762F-FBF1CDBBA43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 err="1"/>
              <a:t>QuantSparse</a:t>
            </a:r>
            <a:r>
              <a:rPr lang="en-US" dirty="0"/>
              <a:t> 3D - Bowen Wang, Paul Scheffler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5D70BC-97EA-D549-B1E0-43B1FC156C7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A69BFE5-CF78-B398-5412-25D0DC1FAAC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73879" y="778438"/>
            <a:ext cx="8571870" cy="2309397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89514261-74F9-4EF2-99A2-B3FAB99BF2F3}"/>
              </a:ext>
            </a:extLst>
          </p:cNvPr>
          <p:cNvSpPr/>
          <p:nvPr/>
        </p:nvSpPr>
        <p:spPr>
          <a:xfrm>
            <a:off x="1991001" y="3150661"/>
            <a:ext cx="3180891" cy="1654068"/>
          </a:xfrm>
          <a:prstGeom prst="rect">
            <a:avLst/>
          </a:prstGeom>
          <a:solidFill>
            <a:srgbClr val="B7D9E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1"/>
          </a:p>
        </p:txBody>
      </p:sp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10063D35-5441-3548-BECA-C1B2A7C16AC4}"/>
              </a:ext>
            </a:extLst>
          </p:cNvPr>
          <p:cNvSpPr txBox="1">
            <a:spLocks/>
          </p:cNvSpPr>
          <p:nvPr/>
        </p:nvSpPr>
        <p:spPr>
          <a:xfrm>
            <a:off x="1869330" y="3150660"/>
            <a:ext cx="3110364" cy="1606399"/>
          </a:xfrm>
          <a:prstGeom prst="rect">
            <a:avLst/>
          </a:prstGeom>
        </p:spPr>
        <p:txBody>
          <a:bodyPr vert="horz" lIns="0" tIns="37146" rIns="0" bIns="36289" rtlCol="0" anchor="t">
            <a:noAutofit/>
          </a:bodyPr>
          <a:lstStyle>
            <a:lvl1pPr marL="288290" indent="-288290" algn="l" defTabSz="720090" rtl="0" eaLnBrk="1" latinLnBrk="0" hangingPunct="1">
              <a:lnSpc>
                <a:spcPct val="100000"/>
              </a:lnSpc>
              <a:spcBef>
                <a:spcPts val="1200"/>
              </a:spcBef>
              <a:buClrTx/>
              <a:buSzPct val="90000"/>
              <a:buFont typeface="Arial" panose="020B0604020202020204" pitchFamily="34" charset="0"/>
              <a:buChar char="•"/>
              <a:defRPr sz="2400" b="1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04190" indent="-215900" algn="l" defTabSz="72009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90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20090" indent="-215900" algn="l" defTabSz="864235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90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35990" indent="-215900" algn="l" defTabSz="864235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151890" indent="-215900" algn="l" defTabSz="864235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0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376170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7970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39770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72205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816" lvl="1" indent="0">
              <a:buNone/>
            </a:pPr>
            <a:r>
              <a:rPr lang="en-US" sz="1100" b="1" dirty="0">
                <a:solidFill>
                  <a:srgbClr val="007894"/>
                </a:solidFill>
                <a:ea typeface="Roboto Light"/>
                <a:cs typeface="Calibri"/>
              </a:rPr>
              <a:t>WP1</a:t>
            </a:r>
          </a:p>
          <a:p>
            <a:pPr marL="500976" lvl="1" indent="-272160"/>
            <a:r>
              <a:rPr lang="en-US" sz="1050" b="1" i="1" dirty="0">
                <a:ea typeface="Roboto Light"/>
                <a:cs typeface="Calibri"/>
              </a:rPr>
              <a:t>Gustavson’s algorithm-based </a:t>
            </a:r>
            <a:r>
              <a:rPr lang="en-US" sz="1050" i="1" dirty="0">
                <a:ea typeface="Roboto Light"/>
                <a:cs typeface="Calibri"/>
              </a:rPr>
              <a:t>activation and weight sparsity handling</a:t>
            </a:r>
            <a:endParaRPr lang="en-US" sz="1050" dirty="0">
              <a:ea typeface="Roboto Light"/>
              <a:cs typeface="Calibri"/>
            </a:endParaRPr>
          </a:p>
          <a:p>
            <a:pPr marL="500976" lvl="1" indent="-272160"/>
            <a:r>
              <a:rPr lang="en-US" sz="1050" b="1" i="1" dirty="0">
                <a:ea typeface="Roboto Light"/>
                <a:cs typeface="Calibri"/>
              </a:rPr>
              <a:t>Spatz GVSoC model with FP8 </a:t>
            </a:r>
            <a:r>
              <a:rPr lang="en-US" sz="1050" b="1" i="1" dirty="0" err="1">
                <a:ea typeface="Roboto Light"/>
                <a:cs typeface="Calibri"/>
              </a:rPr>
              <a:t>datapath</a:t>
            </a:r>
            <a:r>
              <a:rPr lang="en-US" sz="1050" b="1" i="1" dirty="0">
                <a:ea typeface="Roboto Light"/>
                <a:cs typeface="Calibri"/>
              </a:rPr>
              <a:t>, </a:t>
            </a:r>
            <a:r>
              <a:rPr lang="en-US" sz="1050" i="1" dirty="0">
                <a:ea typeface="Roboto Light"/>
                <a:cs typeface="Calibri"/>
              </a:rPr>
              <a:t>instruction tests, and Gustav MatMul baseline implementation</a:t>
            </a:r>
            <a:endParaRPr lang="en-US" sz="1050" dirty="0">
              <a:ea typeface="Roboto Light"/>
              <a:cs typeface="Calibri"/>
            </a:endParaRPr>
          </a:p>
          <a:p>
            <a:pPr marL="500976" lvl="1" indent="-272160"/>
            <a:r>
              <a:rPr lang="en-US" sz="1050" b="1" i="1" dirty="0">
                <a:ea typeface="Roboto Light"/>
                <a:cs typeface="Calibri"/>
              </a:rPr>
              <a:t>Spatz MX format </a:t>
            </a:r>
            <a:r>
              <a:rPr lang="en-US" sz="1050" i="1" dirty="0">
                <a:ea typeface="Roboto Light"/>
                <a:cs typeface="Calibri"/>
              </a:rPr>
              <a:t>ISA extension initial discussion</a:t>
            </a:r>
          </a:p>
        </p:txBody>
      </p:sp>
    </p:spTree>
    <p:extLst>
      <p:ext uri="{BB962C8B-B14F-4D97-AF65-F5344CB8AC3E}">
        <p14:creationId xmlns:p14="http://schemas.microsoft.com/office/powerpoint/2010/main" val="3642141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316661-A791-6E41-9E8E-12427A9A35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D6006-4926-E4EF-D926-9962585CF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D5FF1-A436-6E56-27B8-058C87AA784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 err="1"/>
              <a:t>QuantSparse</a:t>
            </a:r>
            <a:r>
              <a:rPr lang="en-US" dirty="0"/>
              <a:t> 3D - Bowen Wang, Paul Scheffler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68388F-FA9E-8EB4-C637-3E167D235F7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2B456EE-1CD4-0071-E642-E52621161EB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73879" y="778438"/>
            <a:ext cx="8571870" cy="2309397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AD276EAD-448C-6EED-E76D-60C3E3FD1D68}"/>
              </a:ext>
            </a:extLst>
          </p:cNvPr>
          <p:cNvSpPr/>
          <p:nvPr/>
        </p:nvSpPr>
        <p:spPr>
          <a:xfrm>
            <a:off x="1991002" y="3150661"/>
            <a:ext cx="2876416" cy="1654068"/>
          </a:xfrm>
          <a:prstGeom prst="rect">
            <a:avLst/>
          </a:prstGeom>
          <a:solidFill>
            <a:srgbClr val="B7D9E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1"/>
          </a:p>
        </p:txBody>
      </p:sp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FB482BCF-3B93-D4FF-51BF-30C7C3981F9F}"/>
              </a:ext>
            </a:extLst>
          </p:cNvPr>
          <p:cNvSpPr txBox="1">
            <a:spLocks/>
          </p:cNvSpPr>
          <p:nvPr/>
        </p:nvSpPr>
        <p:spPr>
          <a:xfrm>
            <a:off x="1869330" y="3150660"/>
            <a:ext cx="2998088" cy="1606399"/>
          </a:xfrm>
          <a:prstGeom prst="rect">
            <a:avLst/>
          </a:prstGeom>
        </p:spPr>
        <p:txBody>
          <a:bodyPr vert="horz" lIns="0" tIns="37146" rIns="0" bIns="36289" rtlCol="0" anchor="t">
            <a:noAutofit/>
          </a:bodyPr>
          <a:lstStyle>
            <a:lvl1pPr marL="288290" indent="-288290" algn="l" defTabSz="720090" rtl="0" eaLnBrk="1" latinLnBrk="0" hangingPunct="1">
              <a:lnSpc>
                <a:spcPct val="100000"/>
              </a:lnSpc>
              <a:spcBef>
                <a:spcPts val="1200"/>
              </a:spcBef>
              <a:buClrTx/>
              <a:buSzPct val="90000"/>
              <a:buFont typeface="Arial" panose="020B0604020202020204" pitchFamily="34" charset="0"/>
              <a:buChar char="•"/>
              <a:defRPr sz="2400" b="1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04190" indent="-215900" algn="l" defTabSz="72009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90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20090" indent="-215900" algn="l" defTabSz="864235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90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35990" indent="-215900" algn="l" defTabSz="864235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151890" indent="-215900" algn="l" defTabSz="864235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0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376170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7970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39770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72205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816" lvl="1" indent="0">
              <a:buNone/>
            </a:pPr>
            <a:r>
              <a:rPr lang="en-US" sz="1100" b="1" dirty="0">
                <a:solidFill>
                  <a:srgbClr val="007894"/>
                </a:solidFill>
                <a:ea typeface="Roboto Light"/>
                <a:cs typeface="Calibri"/>
              </a:rPr>
              <a:t>WP1</a:t>
            </a:r>
          </a:p>
          <a:p>
            <a:pPr marL="500976" lvl="1" indent="-272160"/>
            <a:r>
              <a:rPr lang="en-US" sz="1050" b="1" i="1" dirty="0">
                <a:ea typeface="Roboto Light"/>
                <a:cs typeface="Calibri"/>
              </a:rPr>
              <a:t>Spatz vector load instruction </a:t>
            </a:r>
            <a:r>
              <a:rPr lang="en-US" sz="1050" dirty="0">
                <a:ea typeface="Roboto Light"/>
                <a:cs typeface="Calibri"/>
              </a:rPr>
              <a:t>modeling in GVSoC + baseline </a:t>
            </a:r>
            <a:r>
              <a:rPr lang="en-US" sz="1050" dirty="0" err="1">
                <a:ea typeface="Roboto Light"/>
                <a:cs typeface="Calibri"/>
              </a:rPr>
              <a:t>impl</a:t>
            </a:r>
            <a:r>
              <a:rPr lang="en-US" sz="1050" dirty="0">
                <a:ea typeface="Roboto Light"/>
                <a:cs typeface="Calibri"/>
              </a:rPr>
              <a:t>. performance analysis</a:t>
            </a:r>
          </a:p>
          <a:p>
            <a:pPr marL="500976" lvl="1" indent="-272160"/>
            <a:r>
              <a:rPr lang="en-US" sz="1050" b="1" i="1" dirty="0">
                <a:ea typeface="Roboto Light"/>
                <a:cs typeface="Calibri"/>
              </a:rPr>
              <a:t>Spatz VRF gather</a:t>
            </a:r>
            <a:r>
              <a:rPr lang="en-US" sz="1050" dirty="0">
                <a:ea typeface="Roboto Light"/>
                <a:cs typeface="Calibri"/>
              </a:rPr>
              <a:t> operation RTL implementation and </a:t>
            </a:r>
            <a:r>
              <a:rPr lang="en-US" sz="1050" dirty="0" err="1">
                <a:ea typeface="Roboto Light"/>
                <a:cs typeface="Calibri"/>
              </a:rPr>
              <a:t>impl</a:t>
            </a:r>
            <a:r>
              <a:rPr lang="en-US" sz="1050" dirty="0">
                <a:ea typeface="Roboto Light"/>
                <a:cs typeface="Calibri"/>
              </a:rPr>
              <a:t>. analysis</a:t>
            </a:r>
          </a:p>
          <a:p>
            <a:pPr marL="500976" lvl="1" indent="-272160"/>
            <a:r>
              <a:rPr lang="en-US" sz="1050" b="1" i="1" dirty="0">
                <a:ea typeface="Roboto Light"/>
                <a:cs typeface="Calibri"/>
              </a:rPr>
              <a:t>Spatz MX format </a:t>
            </a:r>
            <a:r>
              <a:rPr lang="en-US" sz="1050" dirty="0">
                <a:ea typeface="Roboto Light"/>
                <a:cs typeface="Calibri"/>
              </a:rPr>
              <a:t>baseline kernel implementation + overhead breakdown</a:t>
            </a:r>
          </a:p>
        </p:txBody>
      </p:sp>
    </p:spTree>
    <p:extLst>
      <p:ext uri="{BB962C8B-B14F-4D97-AF65-F5344CB8AC3E}">
        <p14:creationId xmlns:p14="http://schemas.microsoft.com/office/powerpoint/2010/main" val="3438635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>
            <a:spLocks noGrp="1"/>
          </p:cNvSpPr>
          <p:nvPr>
            <p:ph type="title"/>
          </p:nvPr>
        </p:nvSpPr>
        <p:spPr>
          <a:xfrm>
            <a:off x="237378" y="135244"/>
            <a:ext cx="8000670" cy="49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900"/>
              <a:buFont typeface="Calibri"/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190" name="Google Shape;190;p33"/>
          <p:cNvSpPr txBox="1">
            <a:spLocks noGrp="1"/>
          </p:cNvSpPr>
          <p:nvPr>
            <p:ph type="body" idx="1"/>
          </p:nvPr>
        </p:nvSpPr>
        <p:spPr>
          <a:xfrm>
            <a:off x="237376" y="727914"/>
            <a:ext cx="8000672" cy="414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7150" rIns="0" bIns="36275" anchor="t" anchorCtr="0">
            <a:noAutofit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 dirty="0"/>
              <a:t>Progress Update</a:t>
            </a:r>
          </a:p>
          <a:p>
            <a:pPr lvl="1" indent="-336550">
              <a:lnSpc>
                <a:spcPct val="150000"/>
              </a:lnSpc>
              <a:spcBef>
                <a:spcPts val="0"/>
              </a:spcBef>
              <a:buSzPts val="1700"/>
            </a:pPr>
            <a:r>
              <a:rPr lang="en" b="1" dirty="0"/>
              <a:t>Spatz N:M sparsity format</a:t>
            </a:r>
          </a:p>
          <a:p>
            <a:pPr lvl="2" indent="-336550">
              <a:lnSpc>
                <a:spcPct val="150000"/>
              </a:lnSpc>
              <a:spcBef>
                <a:spcPts val="0"/>
              </a:spcBef>
              <a:buSzPts val="1700"/>
            </a:pPr>
            <a:r>
              <a:rPr lang="en" dirty="0"/>
              <a:t>Gustavson’s algorithm for activation sparsity handling</a:t>
            </a:r>
          </a:p>
          <a:p>
            <a:pPr lvl="2" indent="-336550">
              <a:lnSpc>
                <a:spcPct val="150000"/>
              </a:lnSpc>
              <a:spcBef>
                <a:spcPts val="0"/>
              </a:spcBef>
              <a:buSzPts val="1700"/>
            </a:pPr>
            <a:r>
              <a:rPr lang="en" dirty="0"/>
              <a:t>Spatz GVSoC model supports FP8 format + Baseline MatMul implementation</a:t>
            </a:r>
          </a:p>
          <a:p>
            <a:pPr lvl="1" indent="-336550">
              <a:lnSpc>
                <a:spcPct val="150000"/>
              </a:lnSpc>
              <a:spcBef>
                <a:spcPts val="0"/>
              </a:spcBef>
              <a:buSzPts val="1700"/>
            </a:pPr>
            <a:r>
              <a:rPr lang="en" b="1" dirty="0"/>
              <a:t>Spatz MX format</a:t>
            </a:r>
          </a:p>
          <a:p>
            <a:pPr lvl="2" indent="-336550">
              <a:lnSpc>
                <a:spcPct val="150000"/>
              </a:lnSpc>
              <a:spcBef>
                <a:spcPts val="0"/>
              </a:spcBef>
              <a:buSzPts val="1700"/>
            </a:pPr>
            <a:r>
              <a:rPr lang="en" dirty="0"/>
              <a:t>Proposed MX-</a:t>
            </a:r>
            <a:r>
              <a:rPr lang="en" dirty="0" err="1"/>
              <a:t>dotp</a:t>
            </a:r>
            <a:r>
              <a:rPr lang="en" dirty="0"/>
              <a:t> ISA extension</a:t>
            </a: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 dirty="0"/>
              <a:t>Timeline</a:t>
            </a: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 dirty="0"/>
              <a:t>Discussion</a:t>
            </a:r>
            <a:endParaRPr dirty="0"/>
          </a:p>
        </p:txBody>
      </p:sp>
      <p:sp>
        <p:nvSpPr>
          <p:cNvPr id="191" name="Google Shape;191;p33"/>
          <p:cNvSpPr txBox="1">
            <a:spLocks noGrp="1"/>
          </p:cNvSpPr>
          <p:nvPr>
            <p:ph type="dt" idx="10"/>
          </p:nvPr>
        </p:nvSpPr>
        <p:spPr>
          <a:xfrm>
            <a:off x="2782699" y="4871789"/>
            <a:ext cx="5429026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QuantSparse 3D - Bowen Wang, Paul Scheffler</a:t>
            </a:r>
            <a:endParaRPr/>
          </a:p>
        </p:txBody>
      </p:sp>
      <p:sp>
        <p:nvSpPr>
          <p:cNvPr id="192" name="Google Shape;192;p33"/>
          <p:cNvSpPr txBox="1">
            <a:spLocks noGrp="1"/>
          </p:cNvSpPr>
          <p:nvPr>
            <p:ph type="sldNum" idx="12"/>
          </p:nvPr>
        </p:nvSpPr>
        <p:spPr>
          <a:xfrm>
            <a:off x="8659790" y="4871177"/>
            <a:ext cx="428607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07BB7D-2F51-D3A4-0846-DDDB0DBC67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74C79-219B-3269-E02E-C6F8C4C1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Spatz Activation Sparsity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045B19-3DB3-699D-D3D6-EA3559C830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362880">
              <a:buClrTx/>
            </a:pPr>
            <a:fld id="{00000000-1234-1234-1234-123412341234}" type="slidenum">
              <a:rPr lang="en" kern="1200" smtClean="0">
                <a:solidFill>
                  <a:srgbClr val="000000"/>
                </a:solidFill>
              </a:rPr>
              <a:pPr defTabSz="362880">
                <a:buClrTx/>
              </a:pPr>
              <a:t>4</a:t>
            </a:fld>
            <a:endParaRPr lang="en" kern="1200">
              <a:solidFill>
                <a:srgbClr val="0000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EED5F24-4141-A569-619B-A0940CAFA04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60828" y="720540"/>
            <a:ext cx="4045793" cy="1460981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A15526-D9A0-6D16-68DB-AD1B0BD65523}"/>
              </a:ext>
            </a:extLst>
          </p:cNvPr>
          <p:cNvSpPr txBox="1">
            <a:spLocks/>
          </p:cNvSpPr>
          <p:nvPr/>
        </p:nvSpPr>
        <p:spPr>
          <a:xfrm>
            <a:off x="329165" y="720539"/>
            <a:ext cx="4334621" cy="415063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37150" rIns="0" bIns="36275" rtlCol="0" anchor="t" anchorCtr="0">
            <a:noAutofit/>
          </a:bodyPr>
          <a:lstStyle>
            <a:lvl1pPr marL="457192" lvl="0" indent="-336544" algn="l" defTabSz="571464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905" b="1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914384" lvl="1" indent="-317494" algn="l" defTabSz="571464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87" b="0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1371576" lvl="2" indent="-311145" algn="l" defTabSz="68577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400" b="0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1828768" lvl="3" indent="-285745" algn="l" defTabSz="6857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52" b="0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2285960" lvl="4" indent="-279395" algn="l" defTabSz="6857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73" b="0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743153" lvl="5" indent="-317494" algn="l" defTabSz="68577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344" lvl="6" indent="-317494" algn="l" defTabSz="68577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36" lvl="7" indent="-317494" algn="l" defTabSz="68577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729" lvl="8" indent="-317494" algn="l" defTabSz="68577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Gustavson’s algorithm</a:t>
            </a:r>
          </a:p>
          <a:p>
            <a:pPr lvl="1"/>
            <a:r>
              <a:rPr lang="en-US" sz="1282" b="1" dirty="0">
                <a:solidFill>
                  <a:schemeClr val="accent3"/>
                </a:solidFill>
              </a:rPr>
              <a:t>Scalar-vector multiplication </a:t>
            </a:r>
            <a:r>
              <a:rPr lang="en-US" sz="1282" dirty="0">
                <a:solidFill>
                  <a:schemeClr val="tx1"/>
                </a:solidFill>
              </a:rPr>
              <a:t>between a single element from the activation tensor and a weight vector, producing </a:t>
            </a:r>
            <a:r>
              <a:rPr lang="en-US" sz="1282" b="1" dirty="0">
                <a:solidFill>
                  <a:schemeClr val="accent3"/>
                </a:solidFill>
              </a:rPr>
              <a:t>a vector of the output tensor</a:t>
            </a:r>
          </a:p>
          <a:p>
            <a:pPr lvl="1"/>
            <a:r>
              <a:rPr lang="en-US" sz="1282" dirty="0">
                <a:solidFill>
                  <a:schemeClr val="tx1"/>
                </a:solidFill>
              </a:rPr>
              <a:t>No vector reduction needed</a:t>
            </a:r>
          </a:p>
          <a:p>
            <a:pPr marL="596890" lvl="1" indent="0">
              <a:buNone/>
            </a:pPr>
            <a:endParaRPr lang="en-US" altLang="zh-CN" sz="964" dirty="0">
              <a:sym typeface="Wingdings" pitchFamily="2" charset="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AF3551E-2673-17A9-40EB-38D98CCBEAB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/>
        </p:blipFill>
        <p:spPr>
          <a:xfrm>
            <a:off x="4860828" y="2065367"/>
            <a:ext cx="4045793" cy="146098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81BD262-6A46-1E23-C98B-7A07E9DF34A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860831" y="3468272"/>
            <a:ext cx="4045790" cy="146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60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06935D-7289-C656-0ED1-A8DD6F8E64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B295C-9F66-CEA6-DA84-129645E07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Spatz Activation Sparsity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E99F51-4900-9D56-99E0-F459188544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362880">
              <a:buClrTx/>
            </a:pPr>
            <a:fld id="{00000000-1234-1234-1234-123412341234}" type="slidenum">
              <a:rPr lang="en" kern="1200" smtClean="0">
                <a:solidFill>
                  <a:srgbClr val="000000"/>
                </a:solidFill>
              </a:rPr>
              <a:pPr defTabSz="362880">
                <a:buClrTx/>
              </a:pPr>
              <a:t>5</a:t>
            </a:fld>
            <a:endParaRPr lang="en" kern="1200">
              <a:solidFill>
                <a:srgbClr val="000000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049CC20-8924-75CD-EE13-61C9A04AFE61}"/>
              </a:ext>
            </a:extLst>
          </p:cNvPr>
          <p:cNvSpPr txBox="1">
            <a:spLocks/>
          </p:cNvSpPr>
          <p:nvPr/>
        </p:nvSpPr>
        <p:spPr>
          <a:xfrm>
            <a:off x="329165" y="720539"/>
            <a:ext cx="4334621" cy="415063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37150" rIns="0" bIns="36275" rtlCol="0" anchor="t" anchorCtr="0">
            <a:noAutofit/>
          </a:bodyPr>
          <a:lstStyle>
            <a:lvl1pPr marL="457192" lvl="0" indent="-336544" algn="l" defTabSz="571464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905" b="1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914384" lvl="1" indent="-317494" algn="l" defTabSz="571464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87" b="0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1371576" lvl="2" indent="-311145" algn="l" defTabSz="68577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400" b="0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1828768" lvl="3" indent="-285745" algn="l" defTabSz="6857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52" b="0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2285960" lvl="4" indent="-279395" algn="l" defTabSz="6857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73" b="0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743153" lvl="5" indent="-317494" algn="l" defTabSz="68577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344" lvl="6" indent="-317494" algn="l" defTabSz="68577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36" lvl="7" indent="-317494" algn="l" defTabSz="68577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729" lvl="8" indent="-317494" algn="l" defTabSz="68577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Gustavson’s algorithm</a:t>
            </a:r>
          </a:p>
          <a:p>
            <a:pPr lvl="1"/>
            <a:r>
              <a:rPr lang="en-US" sz="1282" b="1" dirty="0">
                <a:solidFill>
                  <a:schemeClr val="accent3"/>
                </a:solidFill>
              </a:rPr>
              <a:t>Scalar-vector multiplication </a:t>
            </a:r>
            <a:r>
              <a:rPr lang="en-US" sz="1282" dirty="0">
                <a:solidFill>
                  <a:schemeClr val="tx1"/>
                </a:solidFill>
              </a:rPr>
              <a:t>between a single element from the activation tensor and a weight vector, producing </a:t>
            </a:r>
            <a:r>
              <a:rPr lang="en-US" sz="1282" b="1" dirty="0">
                <a:solidFill>
                  <a:schemeClr val="accent3"/>
                </a:solidFill>
              </a:rPr>
              <a:t>a vector of the output tensor</a:t>
            </a:r>
          </a:p>
          <a:p>
            <a:pPr lvl="1"/>
            <a:r>
              <a:rPr lang="en-US" sz="1282" dirty="0">
                <a:solidFill>
                  <a:schemeClr val="tx1"/>
                </a:solidFill>
              </a:rPr>
              <a:t>No vector reduction needed</a:t>
            </a:r>
          </a:p>
          <a:p>
            <a:r>
              <a:rPr lang="en-US" sz="1600" dirty="0"/>
              <a:t>Compatible with weight tensor’s N:M format</a:t>
            </a:r>
          </a:p>
          <a:p>
            <a:pPr lvl="1"/>
            <a:r>
              <a:rPr lang="en-US" altLang="zh-CN" sz="1282" dirty="0">
                <a:solidFill>
                  <a:schemeClr val="tx1"/>
                </a:solidFill>
              </a:rPr>
              <a:t>The weight tensor is stored in the </a:t>
            </a:r>
            <a:r>
              <a:rPr lang="en-US" altLang="zh-CN" sz="1282" b="1" dirty="0">
                <a:solidFill>
                  <a:schemeClr val="tx1"/>
                </a:solidFill>
              </a:rPr>
              <a:t>compact N:M format </a:t>
            </a:r>
            <a:r>
              <a:rPr lang="en-US" altLang="zh-CN" sz="1282" dirty="0">
                <a:solidFill>
                  <a:schemeClr val="tx1"/>
                </a:solidFill>
              </a:rPr>
              <a:t>with the index tensor</a:t>
            </a:r>
          </a:p>
          <a:p>
            <a:pPr lvl="1"/>
            <a:r>
              <a:rPr lang="en-US" sz="1282" dirty="0">
                <a:solidFill>
                  <a:schemeClr val="tx1"/>
                </a:solidFill>
              </a:rPr>
              <a:t>Effective elements in the output vector need to be </a:t>
            </a:r>
            <a:r>
              <a:rPr lang="en-US" sz="1282" b="1" dirty="0">
                <a:solidFill>
                  <a:schemeClr val="accent1"/>
                </a:solidFill>
              </a:rPr>
              <a:t>gathered</a:t>
            </a:r>
            <a:r>
              <a:rPr lang="en-US" sz="1282" dirty="0">
                <a:solidFill>
                  <a:schemeClr val="tx1"/>
                </a:solidFill>
              </a:rPr>
              <a:t>, accumulated, and </a:t>
            </a:r>
            <a:r>
              <a:rPr lang="en-US" sz="1282" b="1" dirty="0">
                <a:solidFill>
                  <a:schemeClr val="accent1"/>
                </a:solidFill>
              </a:rPr>
              <a:t>scattered</a:t>
            </a:r>
            <a:r>
              <a:rPr lang="en-US" sz="1282" dirty="0">
                <a:solidFill>
                  <a:schemeClr val="tx1"/>
                </a:solidFill>
              </a:rPr>
              <a:t> depending on </a:t>
            </a:r>
            <a:r>
              <a:rPr lang="en-US" sz="1282" b="1" dirty="0">
                <a:solidFill>
                  <a:schemeClr val="tx1"/>
                </a:solidFill>
              </a:rPr>
              <a:t>weight indices</a:t>
            </a:r>
          </a:p>
          <a:p>
            <a:pPr marL="596890" lvl="1" indent="0">
              <a:buNone/>
            </a:pPr>
            <a:endParaRPr lang="en-US" altLang="zh-CN" sz="964" dirty="0">
              <a:sym typeface="Wingdings" pitchFamily="2" charset="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ED51D54-E597-AA63-2929-79D9A8B3A41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/>
        </p:blipFill>
        <p:spPr>
          <a:xfrm>
            <a:off x="4866555" y="575236"/>
            <a:ext cx="3371492" cy="146098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B8F2C98-E7AD-E5D7-3938-55D5312CCBF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/>
        </p:blipFill>
        <p:spPr>
          <a:xfrm>
            <a:off x="4866555" y="1896266"/>
            <a:ext cx="3371492" cy="146997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5BF9667-A738-71A2-CCFE-C4AA8466EB1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866555" y="3304450"/>
            <a:ext cx="3371492" cy="146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501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A2A7FB-4812-A4C3-E05E-53194DB55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1B36A-F575-385A-9201-D7B8B38E0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Spatz Activation Sparsity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37EB9-1603-AB7A-EBEF-04AD39E7BE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362880">
              <a:buClrTx/>
            </a:pPr>
            <a:fld id="{00000000-1234-1234-1234-123412341234}" type="slidenum">
              <a:rPr lang="en" kern="1200" smtClean="0">
                <a:solidFill>
                  <a:srgbClr val="000000"/>
                </a:solidFill>
              </a:rPr>
              <a:pPr defTabSz="362880">
                <a:buClrTx/>
              </a:pPr>
              <a:t>6</a:t>
            </a:fld>
            <a:endParaRPr lang="en" kern="1200">
              <a:solidFill>
                <a:srgbClr val="000000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21AAC01-4D4C-E208-ECA8-694E1108A43D}"/>
              </a:ext>
            </a:extLst>
          </p:cNvPr>
          <p:cNvSpPr txBox="1">
            <a:spLocks/>
          </p:cNvSpPr>
          <p:nvPr/>
        </p:nvSpPr>
        <p:spPr>
          <a:xfrm>
            <a:off x="329165" y="720539"/>
            <a:ext cx="4334621" cy="415063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37150" rIns="0" bIns="36275" rtlCol="0" anchor="t" anchorCtr="0">
            <a:noAutofit/>
          </a:bodyPr>
          <a:lstStyle>
            <a:lvl1pPr marL="457192" lvl="0" indent="-336544" algn="l" defTabSz="571464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905" b="1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914384" lvl="1" indent="-317494" algn="l" defTabSz="571464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87" b="0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1371576" lvl="2" indent="-311145" algn="l" defTabSz="68577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400" b="0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1828768" lvl="3" indent="-285745" algn="l" defTabSz="6857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52" b="0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2285960" lvl="4" indent="-279395" algn="l" defTabSz="6857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73" b="0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743153" lvl="5" indent="-317494" algn="l" defTabSz="68577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344" lvl="6" indent="-317494" algn="l" defTabSz="68577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36" lvl="7" indent="-317494" algn="l" defTabSz="68577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729" lvl="8" indent="-317494" algn="l" defTabSz="68577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Gustavson’s algorithm</a:t>
            </a:r>
          </a:p>
          <a:p>
            <a:pPr lvl="1"/>
            <a:r>
              <a:rPr lang="en-US" sz="1282" b="1" dirty="0">
                <a:solidFill>
                  <a:schemeClr val="accent3"/>
                </a:solidFill>
              </a:rPr>
              <a:t>Scalar-vector multiplication </a:t>
            </a:r>
            <a:r>
              <a:rPr lang="en-US" sz="1282" dirty="0">
                <a:solidFill>
                  <a:schemeClr val="tx1"/>
                </a:solidFill>
              </a:rPr>
              <a:t>between a single element from the activation tensor and a weight vector, producing </a:t>
            </a:r>
            <a:r>
              <a:rPr lang="en-US" sz="1282" b="1" dirty="0">
                <a:solidFill>
                  <a:schemeClr val="accent3"/>
                </a:solidFill>
              </a:rPr>
              <a:t>a vector of the output tensor</a:t>
            </a:r>
          </a:p>
          <a:p>
            <a:pPr lvl="1"/>
            <a:r>
              <a:rPr lang="en-US" sz="1282" dirty="0">
                <a:solidFill>
                  <a:schemeClr val="tx1"/>
                </a:solidFill>
              </a:rPr>
              <a:t>No vector reduction needed</a:t>
            </a:r>
          </a:p>
          <a:p>
            <a:r>
              <a:rPr lang="en-US" sz="1600" dirty="0"/>
              <a:t>Compatible with weight tensor’s N:M format</a:t>
            </a:r>
          </a:p>
          <a:p>
            <a:pPr lvl="1"/>
            <a:r>
              <a:rPr lang="en-US" altLang="zh-CN" sz="1282" dirty="0">
                <a:solidFill>
                  <a:schemeClr val="tx1"/>
                </a:solidFill>
              </a:rPr>
              <a:t>The weight tensor is stored in the </a:t>
            </a:r>
            <a:r>
              <a:rPr lang="en-US" altLang="zh-CN" sz="1282" b="1" dirty="0">
                <a:solidFill>
                  <a:schemeClr val="tx1"/>
                </a:solidFill>
              </a:rPr>
              <a:t>compact N:M format </a:t>
            </a:r>
            <a:r>
              <a:rPr lang="en-US" altLang="zh-CN" sz="1282" dirty="0">
                <a:solidFill>
                  <a:schemeClr val="tx1"/>
                </a:solidFill>
              </a:rPr>
              <a:t>with the index tensor</a:t>
            </a:r>
          </a:p>
          <a:p>
            <a:pPr lvl="1"/>
            <a:r>
              <a:rPr lang="en-US" sz="1282" dirty="0">
                <a:solidFill>
                  <a:schemeClr val="tx1"/>
                </a:solidFill>
              </a:rPr>
              <a:t>Effective elements in the output vector need to be </a:t>
            </a:r>
            <a:r>
              <a:rPr lang="en-US" sz="1282" b="1" dirty="0">
                <a:solidFill>
                  <a:schemeClr val="accent1"/>
                </a:solidFill>
              </a:rPr>
              <a:t>gathered</a:t>
            </a:r>
            <a:r>
              <a:rPr lang="en-US" sz="1282" dirty="0">
                <a:solidFill>
                  <a:schemeClr val="tx1"/>
                </a:solidFill>
              </a:rPr>
              <a:t>, accumulated, and </a:t>
            </a:r>
            <a:r>
              <a:rPr lang="en-US" sz="1282" b="1" dirty="0">
                <a:solidFill>
                  <a:schemeClr val="accent1"/>
                </a:solidFill>
              </a:rPr>
              <a:t>scattered</a:t>
            </a:r>
            <a:r>
              <a:rPr lang="en-US" sz="1282" dirty="0">
                <a:solidFill>
                  <a:schemeClr val="tx1"/>
                </a:solidFill>
              </a:rPr>
              <a:t> depending on </a:t>
            </a:r>
            <a:r>
              <a:rPr lang="en-US" sz="1282" b="1" dirty="0">
                <a:solidFill>
                  <a:schemeClr val="tx1"/>
                </a:solidFill>
              </a:rPr>
              <a:t>weight indices</a:t>
            </a:r>
          </a:p>
          <a:p>
            <a:r>
              <a:rPr lang="en-US" altLang="zh-CN" sz="1600" dirty="0"/>
              <a:t>Activation sparsity is natural supported</a:t>
            </a:r>
          </a:p>
          <a:p>
            <a:pPr lvl="1"/>
            <a:r>
              <a:rPr lang="en-US" altLang="zh-CN" sz="1282" dirty="0">
                <a:solidFill>
                  <a:schemeClr val="tx1"/>
                </a:solidFill>
              </a:rPr>
              <a:t>Skip the entire scalar-vector multiplication</a:t>
            </a:r>
          </a:p>
          <a:p>
            <a:pPr lvl="1"/>
            <a:r>
              <a:rPr lang="en-US" altLang="zh-CN" sz="1282" dirty="0">
                <a:solidFill>
                  <a:schemeClr val="tx1"/>
                </a:solidFill>
              </a:rPr>
              <a:t>Activation elements become </a:t>
            </a:r>
            <a:r>
              <a:rPr lang="en-US" altLang="zh-CN" sz="1282" b="1" dirty="0">
                <a:solidFill>
                  <a:schemeClr val="accent3"/>
                </a:solidFill>
              </a:rPr>
              <a:t>conditions</a:t>
            </a:r>
            <a:r>
              <a:rPr lang="en-US" altLang="zh-CN" sz="1282" dirty="0">
                <a:solidFill>
                  <a:schemeClr val="tx1"/>
                </a:solidFill>
              </a:rPr>
              <a:t> to trigger computation</a:t>
            </a:r>
          </a:p>
          <a:p>
            <a:pPr lvl="1"/>
            <a:r>
              <a:rPr lang="en-US" altLang="zh-CN" sz="1282" b="1" dirty="0">
                <a:solidFill>
                  <a:schemeClr val="accent3"/>
                </a:solidFill>
              </a:rPr>
              <a:t>Compatible with GEMV</a:t>
            </a:r>
          </a:p>
          <a:p>
            <a:pPr marL="596890" lvl="1" indent="0">
              <a:buNone/>
            </a:pPr>
            <a:endParaRPr lang="en-US" altLang="zh-CN" sz="964" dirty="0">
              <a:sym typeface="Wingdings" pitchFamily="2" charset="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158953C3-87B6-8D78-51F2-7F4954ADD8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976043" y="720539"/>
            <a:ext cx="3371490" cy="146097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606124A1-134E-7B5D-3C8D-28298ED3C1C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976043" y="2092166"/>
            <a:ext cx="3359804" cy="146097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36ABCB6D-FCC2-0319-AE17-15DB79609D1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976043" y="3463793"/>
            <a:ext cx="3359804" cy="145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0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C5A17E-75F0-C486-A715-7491F25E7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430F8-30B6-A0D2-B0BA-22C874F38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Spatz GVSoC Model</a:t>
            </a:r>
            <a:endParaRPr lang="en-US" i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9A735-9693-2B97-7E82-B3EA80661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7379" y="628032"/>
            <a:ext cx="4334621" cy="4026536"/>
          </a:xfrm>
        </p:spPr>
        <p:txBody>
          <a:bodyPr/>
          <a:lstStyle/>
          <a:p>
            <a:r>
              <a:rPr lang="en-US" sz="1600" dirty="0"/>
              <a:t>Extended with FP8 (E5M2) </a:t>
            </a:r>
            <a:r>
              <a:rPr lang="en-US" sz="1600" dirty="0" err="1"/>
              <a:t>datapath</a:t>
            </a:r>
            <a:endParaRPr lang="en-US" sz="1600" dirty="0"/>
          </a:p>
          <a:p>
            <a:pPr lvl="1"/>
            <a:r>
              <a:rPr lang="en-US" altLang="zh-CN" sz="1280" dirty="0">
                <a:sym typeface="Wingdings" pitchFamily="2" charset="2"/>
              </a:rPr>
              <a:t>Added FP8 unit instruction tests</a:t>
            </a:r>
          </a:p>
          <a:p>
            <a:pPr lvl="1"/>
            <a:r>
              <a:rPr lang="en-US" altLang="zh-CN" sz="1280" dirty="0">
                <a:sym typeface="Wingdings" pitchFamily="2" charset="2"/>
              </a:rPr>
              <a:t>Implemented </a:t>
            </a:r>
            <a:r>
              <a:rPr lang="en-US" altLang="zh-CN" sz="1280" b="1" dirty="0">
                <a:sym typeface="Wingdings" pitchFamily="2" charset="2"/>
              </a:rPr>
              <a:t>FP8 Gustav Matmul </a:t>
            </a:r>
            <a:r>
              <a:rPr lang="en-US" altLang="zh-CN" sz="1280" dirty="0">
                <a:sym typeface="Wingdings" pitchFamily="2" charset="2"/>
              </a:rPr>
              <a:t>baseline kernel (FP8 accumulation, non-sparsity, non-quantization)</a:t>
            </a:r>
          </a:p>
          <a:p>
            <a:pPr lvl="1"/>
            <a:r>
              <a:rPr lang="en-US" altLang="zh-CN" sz="1280" i="1" u="sng" dirty="0">
                <a:sym typeface="Wingdings" pitchFamily="2" charset="2"/>
              </a:rPr>
              <a:t>Next-step</a:t>
            </a:r>
            <a:r>
              <a:rPr lang="en-US" altLang="zh-CN" sz="1280" i="1" dirty="0">
                <a:sym typeface="Wingdings" pitchFamily="2" charset="2"/>
              </a:rPr>
              <a:t>: consider activation and weight sparsity, with performance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1177B-7A50-15C7-4FC5-0C1BA062D1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362880">
              <a:buClrTx/>
            </a:pPr>
            <a:fld id="{00000000-1234-1234-1234-123412341234}" type="slidenum">
              <a:rPr lang="en" kern="1200">
                <a:solidFill>
                  <a:srgbClr val="000000"/>
                </a:solidFill>
              </a:rPr>
              <a:pPr defTabSz="362880">
                <a:buClrTx/>
              </a:pPr>
              <a:t>7</a:t>
            </a:fld>
            <a:endParaRPr lang="en" kern="1200">
              <a:solidFill>
                <a:srgbClr val="000000"/>
              </a:solidFill>
            </a:endParaRPr>
          </a:p>
        </p:txBody>
      </p:sp>
      <p:sp>
        <p:nvSpPr>
          <p:cNvPr id="5" name="Arrow: Pentagon 31">
            <a:extLst>
              <a:ext uri="{FF2B5EF4-FFF2-40B4-BE49-F238E27FC236}">
                <a16:creationId xmlns:a16="http://schemas.microsoft.com/office/drawing/2014/main" id="{65CAEF81-2E83-080C-E07D-79D2C4CC73DB}"/>
              </a:ext>
            </a:extLst>
          </p:cNvPr>
          <p:cNvSpPr/>
          <p:nvPr/>
        </p:nvSpPr>
        <p:spPr>
          <a:xfrm flipH="1">
            <a:off x="3923608" y="2719636"/>
            <a:ext cx="5220392" cy="371319"/>
          </a:xfrm>
          <a:prstGeom prst="homePlate">
            <a:avLst>
              <a:gd name="adj" fmla="val 43606"/>
            </a:avLst>
          </a:prstGeom>
          <a:solidFill>
            <a:srgbClr val="1B1F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32">
            <a:extLst>
              <a:ext uri="{FF2B5EF4-FFF2-40B4-BE49-F238E27FC236}">
                <a16:creationId xmlns:a16="http://schemas.microsoft.com/office/drawing/2014/main" id="{3DFBBE0E-5DB5-06AC-19C8-2E22B4706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50551" y="2778381"/>
            <a:ext cx="251502" cy="251502"/>
          </a:xfrm>
          <a:prstGeom prst="rect">
            <a:avLst/>
          </a:prstGeom>
        </p:spPr>
      </p:pic>
      <p:sp>
        <p:nvSpPr>
          <p:cNvPr id="7" name="TextBox 33">
            <a:extLst>
              <a:ext uri="{FF2B5EF4-FFF2-40B4-BE49-F238E27FC236}">
                <a16:creationId xmlns:a16="http://schemas.microsoft.com/office/drawing/2014/main" id="{C99A6247-2F32-0A00-CFB7-BB2236E99880}"/>
              </a:ext>
            </a:extLst>
          </p:cNvPr>
          <p:cNvSpPr txBox="1"/>
          <p:nvPr/>
        </p:nvSpPr>
        <p:spPr>
          <a:xfrm>
            <a:off x="4513812" y="2781022"/>
            <a:ext cx="451842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b="0" i="0" dirty="0">
                <a:solidFill>
                  <a:schemeClr val="bg2"/>
                </a:solidFill>
                <a:effectLst/>
                <a:latin typeface="Consolas" panose="020B0609020204030204" pitchFamily="49" charset="0"/>
                <a:ea typeface="Roboto Light" panose="02000000000000000000" pitchFamily="2" charset="0"/>
              </a:rPr>
              <a:t>https://github.com/gvsoc/gvsoc/tree/</a:t>
            </a:r>
            <a:r>
              <a:rPr lang="en-US" altLang="zh-CN" sz="1000" b="0" i="0" dirty="0" err="1">
                <a:solidFill>
                  <a:schemeClr val="bg2"/>
                </a:solidFill>
                <a:effectLst/>
                <a:latin typeface="Consolas" panose="020B0609020204030204" pitchFamily="49" charset="0"/>
                <a:ea typeface="Roboto Light" panose="02000000000000000000" pitchFamily="2" charset="0"/>
              </a:rPr>
              <a:t>soft_hier_release</a:t>
            </a:r>
            <a:r>
              <a:rPr lang="en-US" altLang="zh-CN" sz="1000" b="0" i="0" dirty="0">
                <a:solidFill>
                  <a:schemeClr val="bg2"/>
                </a:solidFill>
                <a:effectLst/>
                <a:latin typeface="Consolas" panose="020B0609020204030204" pitchFamily="49" charset="0"/>
                <a:ea typeface="Roboto Light" panose="02000000000000000000" pitchFamily="2" charset="0"/>
              </a:rPr>
              <a:t>(#</a:t>
            </a:r>
            <a:r>
              <a:rPr lang="en-US" altLang="zh-CN" sz="1000" dirty="0">
                <a:solidFill>
                  <a:schemeClr val="bg2"/>
                </a:solidFill>
                <a:latin typeface="Consolas" panose="020B0609020204030204" pitchFamily="49" charset="0"/>
                <a:ea typeface="Roboto Light" panose="02000000000000000000" pitchFamily="2" charset="0"/>
              </a:rPr>
              <a:t>129</a:t>
            </a:r>
            <a:r>
              <a:rPr lang="en-US" altLang="zh-CN" sz="1000" b="0" i="0" dirty="0">
                <a:solidFill>
                  <a:schemeClr val="bg2"/>
                </a:solidFill>
                <a:effectLst/>
                <a:latin typeface="Consolas" panose="020B0609020204030204" pitchFamily="49" charset="0"/>
                <a:ea typeface="Roboto Light" panose="02000000000000000000" pitchFamily="2" charset="0"/>
              </a:rPr>
              <a:t>)</a:t>
            </a:r>
            <a:endParaRPr lang="en-US" altLang="zh-CN" sz="1000" dirty="0">
              <a:solidFill>
                <a:schemeClr val="bg2"/>
              </a:solidFill>
              <a:latin typeface="Consolas" panose="020B0609020204030204" pitchFamily="49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141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646D14-FA0A-BD0B-D55A-67A5AF649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EFD90039-D67D-4E9D-1182-0AFD0128D5A9}"/>
              </a:ext>
            </a:extLst>
          </p:cNvPr>
          <p:cNvSpPr/>
          <p:nvPr/>
        </p:nvSpPr>
        <p:spPr>
          <a:xfrm>
            <a:off x="5081435" y="3453077"/>
            <a:ext cx="3889332" cy="166712"/>
          </a:xfrm>
          <a:prstGeom prst="rect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i="0" cap="none" spc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24F733-27E8-734C-216C-619BC5821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Spatz MX Format</a:t>
            </a:r>
            <a:endParaRPr lang="en-US" i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9476A-A480-9F37-4E5D-F178692DA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897" y="628032"/>
            <a:ext cx="4249103" cy="4026536"/>
          </a:xfrm>
        </p:spPr>
        <p:txBody>
          <a:bodyPr/>
          <a:lstStyle/>
          <a:p>
            <a:r>
              <a:rPr lang="en-US" sz="1600" dirty="0"/>
              <a:t>Matmul performance analysis</a:t>
            </a:r>
          </a:p>
          <a:p>
            <a:pPr lvl="1"/>
            <a:r>
              <a:rPr lang="en-US" sz="1280" dirty="0">
                <a:sym typeface="Wingdings" pitchFamily="2" charset="2"/>
              </a:rPr>
              <a:t>The inner-product approach is discarded to avoid expensive vector reduction</a:t>
            </a:r>
          </a:p>
          <a:p>
            <a:pPr lvl="1"/>
            <a:r>
              <a:rPr lang="en-US" sz="1280" dirty="0">
                <a:sym typeface="Wingdings" pitchFamily="2" charset="2"/>
              </a:rPr>
              <a:t>Benchmarked outer-product approach compared with non-MX baseline </a:t>
            </a:r>
            <a:r>
              <a:rPr lang="en-US" sz="1280" i="1" dirty="0">
                <a:sym typeface="Wingdings" pitchFamily="2" charset="2"/>
              </a:rPr>
              <a:t>(computation scale: </a:t>
            </a:r>
            <a:r>
              <a:rPr lang="en-US" sz="1280" b="1" i="1" dirty="0">
                <a:sym typeface="Wingdings" pitchFamily="2" charset="2"/>
              </a:rPr>
              <a:t>64</a:t>
            </a:r>
            <a:r>
              <a:rPr lang="en-US" sz="1280" i="1" dirty="0">
                <a:sym typeface="Wingdings" pitchFamily="2" charset="2"/>
              </a:rPr>
              <a:t>x</a:t>
            </a:r>
            <a:r>
              <a:rPr lang="en-US" sz="1280" b="1" i="1" dirty="0">
                <a:sym typeface="Wingdings" pitchFamily="2" charset="2"/>
              </a:rPr>
              <a:t>N</a:t>
            </a:r>
            <a:r>
              <a:rPr lang="en-US" sz="1280" i="1" dirty="0">
                <a:sym typeface="Wingdings" pitchFamily="2" charset="2"/>
              </a:rPr>
              <a:t>x</a:t>
            </a:r>
            <a:r>
              <a:rPr lang="en-US" sz="1280" b="1" i="1" dirty="0">
                <a:sym typeface="Wingdings" pitchFamily="2" charset="2"/>
              </a:rPr>
              <a:t>64</a:t>
            </a:r>
            <a:r>
              <a:rPr lang="en-US" sz="1280" i="1" dirty="0">
                <a:sym typeface="Wingdings" pitchFamily="2" charset="2"/>
              </a:rPr>
              <a:t>)</a:t>
            </a:r>
          </a:p>
          <a:p>
            <a:pPr lvl="2"/>
            <a:r>
              <a:rPr lang="en-US" sz="1200" i="1" dirty="0">
                <a:solidFill>
                  <a:schemeClr val="accent1"/>
                </a:solidFill>
                <a:sym typeface="Wingdings" pitchFamily="2" charset="2"/>
              </a:rPr>
              <a:t>Low performance of MX8 software kernels</a:t>
            </a:r>
          </a:p>
          <a:p>
            <a:pPr lvl="2"/>
            <a:r>
              <a:rPr lang="en-US" sz="1200" b="1" dirty="0">
                <a:solidFill>
                  <a:schemeClr val="accent3"/>
                </a:solidFill>
                <a:sym typeface="Wingdings" pitchFamily="2" charset="2"/>
              </a:rPr>
              <a:t>50%</a:t>
            </a:r>
            <a:r>
              <a:rPr lang="en-US" sz="1200" dirty="0">
                <a:sym typeface="Wingdings" pitchFamily="2" charset="2"/>
              </a:rPr>
              <a:t> of runtime is for ‘useful’ MAC operations</a:t>
            </a:r>
          </a:p>
          <a:p>
            <a:pPr lvl="2"/>
            <a:r>
              <a:rPr lang="en-US" sz="1200" b="1" dirty="0">
                <a:solidFill>
                  <a:schemeClr val="accent1"/>
                </a:solidFill>
                <a:sym typeface="Wingdings" pitchFamily="2" charset="2"/>
              </a:rPr>
              <a:t>30% </a:t>
            </a:r>
            <a:r>
              <a:rPr lang="en-US" sz="1200" dirty="0">
                <a:sym typeface="Wingdings" pitchFamily="2" charset="2"/>
              </a:rPr>
              <a:t>for the RVV programming model for mixed precision operations</a:t>
            </a:r>
          </a:p>
          <a:p>
            <a:pPr lvl="2"/>
            <a:r>
              <a:rPr lang="en-US" sz="1200" b="1" dirty="0">
                <a:solidFill>
                  <a:schemeClr val="accent4"/>
                </a:solidFill>
                <a:sym typeface="Wingdings" pitchFamily="2" charset="2"/>
              </a:rPr>
              <a:t>16% </a:t>
            </a:r>
            <a:r>
              <a:rPr lang="en-US" sz="1200" dirty="0">
                <a:sym typeface="Wingdings" pitchFamily="2" charset="2"/>
              </a:rPr>
              <a:t>for combining two E8M0 scales, and merging with the accumulated dot product element</a:t>
            </a:r>
          </a:p>
          <a:p>
            <a:pPr lvl="1"/>
            <a:r>
              <a:rPr lang="en-US" sz="1280" b="1" dirty="0">
                <a:sym typeface="Wingdings" pitchFamily="2" charset="2"/>
              </a:rPr>
              <a:t>Native hardware support via custom ISA extensions </a:t>
            </a:r>
            <a:r>
              <a:rPr lang="en-US" sz="1280" dirty="0">
                <a:sym typeface="Wingdings" pitchFamily="2" charset="2"/>
              </a:rPr>
              <a:t> fully utilizes VPU throughput and exploits MX format efficiency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22942E-3A63-395F-7ED7-FBC9303426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362880">
              <a:buClrTx/>
            </a:pPr>
            <a:fld id="{00000000-1234-1234-1234-123412341234}" type="slidenum">
              <a:rPr lang="en" kern="1200">
                <a:solidFill>
                  <a:srgbClr val="000000"/>
                </a:solidFill>
              </a:rPr>
              <a:pPr defTabSz="362880">
                <a:buClrTx/>
              </a:pPr>
              <a:t>8</a:t>
            </a:fld>
            <a:endParaRPr lang="en" kern="1200">
              <a:solidFill>
                <a:srgbClr val="00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610C81E-718F-90E4-6A26-C74CE6EA6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611517"/>
            <a:ext cx="4482317" cy="196023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B0AB1577-FF9F-E83C-9704-59D0E4B044E3}"/>
              </a:ext>
            </a:extLst>
          </p:cNvPr>
          <p:cNvSpPr/>
          <p:nvPr/>
        </p:nvSpPr>
        <p:spPr>
          <a:xfrm>
            <a:off x="5081435" y="3306871"/>
            <a:ext cx="3889332" cy="162839"/>
          </a:xfrm>
          <a:prstGeom prst="rect">
            <a:avLst/>
          </a:prstGeom>
          <a:solidFill>
            <a:srgbClr val="DCE6CD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6A4F223-B39B-C387-7D6D-06967E362AC4}"/>
              </a:ext>
            </a:extLst>
          </p:cNvPr>
          <p:cNvSpPr/>
          <p:nvPr/>
        </p:nvSpPr>
        <p:spPr>
          <a:xfrm>
            <a:off x="5081435" y="3014459"/>
            <a:ext cx="3889332" cy="292412"/>
          </a:xfrm>
          <a:prstGeom prst="rect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i="0" cap="none" spc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25C3F6-2169-BAEC-0824-F9300AFC0FA8}"/>
              </a:ext>
            </a:extLst>
          </p:cNvPr>
          <p:cNvSpPr/>
          <p:nvPr/>
        </p:nvSpPr>
        <p:spPr>
          <a:xfrm>
            <a:off x="5081435" y="3653271"/>
            <a:ext cx="3889332" cy="455265"/>
          </a:xfrm>
          <a:prstGeom prst="rect">
            <a:avLst/>
          </a:prstGeom>
          <a:solidFill>
            <a:schemeClr val="accent4">
              <a:lumMod val="20000"/>
              <a:lumOff val="80000"/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i="0" cap="none" spc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C3A7C5E-124F-0DDE-212B-88BE611F861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97885" y="2668058"/>
            <a:ext cx="4056432" cy="1890201"/>
          </a:xfrm>
          <a:prstGeom prst="rect">
            <a:avLst/>
          </a:prstGeom>
        </p:spPr>
      </p:pic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FADEFA7B-7C57-E155-AE96-1A232B0733EA}"/>
              </a:ext>
            </a:extLst>
          </p:cNvPr>
          <p:cNvCxnSpPr/>
          <p:nvPr/>
        </p:nvCxnSpPr>
        <p:spPr>
          <a:xfrm>
            <a:off x="5605397" y="1102290"/>
            <a:ext cx="150313" cy="3945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2E6A8650-3539-D8C0-B43F-13F8DC045DE6}"/>
              </a:ext>
            </a:extLst>
          </p:cNvPr>
          <p:cNvCxnSpPr/>
          <p:nvPr/>
        </p:nvCxnSpPr>
        <p:spPr>
          <a:xfrm>
            <a:off x="6587689" y="1008036"/>
            <a:ext cx="150313" cy="3945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822850BB-F949-3FCB-C408-2900B6EFC0FF}"/>
              </a:ext>
            </a:extLst>
          </p:cNvPr>
          <p:cNvCxnSpPr/>
          <p:nvPr/>
        </p:nvCxnSpPr>
        <p:spPr>
          <a:xfrm>
            <a:off x="7543928" y="974433"/>
            <a:ext cx="150313" cy="3945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674B351A-41FF-B51B-4184-BDA71EDB5EC2}"/>
              </a:ext>
            </a:extLst>
          </p:cNvPr>
          <p:cNvCxnSpPr/>
          <p:nvPr/>
        </p:nvCxnSpPr>
        <p:spPr>
          <a:xfrm>
            <a:off x="8500167" y="1008036"/>
            <a:ext cx="150313" cy="3945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73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020F82-6423-5F4E-DBD3-5D32E1E14F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8B382B73-EA4B-AFAE-FC83-E4AA7B0108CC}"/>
              </a:ext>
            </a:extLst>
          </p:cNvPr>
          <p:cNvSpPr/>
          <p:nvPr/>
        </p:nvSpPr>
        <p:spPr>
          <a:xfrm>
            <a:off x="6926893" y="3717817"/>
            <a:ext cx="394570" cy="242385"/>
          </a:xfrm>
          <a:prstGeom prst="rect">
            <a:avLst/>
          </a:prstGeom>
          <a:solidFill>
            <a:srgbClr val="FFE6E4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537AFDC-0300-572C-9459-F939FC6A542A}"/>
              </a:ext>
            </a:extLst>
          </p:cNvPr>
          <p:cNvSpPr/>
          <p:nvPr/>
        </p:nvSpPr>
        <p:spPr>
          <a:xfrm>
            <a:off x="5557416" y="2131427"/>
            <a:ext cx="1111398" cy="180849"/>
          </a:xfrm>
          <a:prstGeom prst="rect">
            <a:avLst/>
          </a:prstGeom>
          <a:solidFill>
            <a:srgbClr val="FFE6E4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C17E8B9-B092-A327-00EB-34F5915CD985}"/>
              </a:ext>
            </a:extLst>
          </p:cNvPr>
          <p:cNvSpPr/>
          <p:nvPr/>
        </p:nvSpPr>
        <p:spPr>
          <a:xfrm>
            <a:off x="7734368" y="3710364"/>
            <a:ext cx="394570" cy="242385"/>
          </a:xfrm>
          <a:prstGeom prst="rect">
            <a:avLst/>
          </a:prstGeom>
          <a:solidFill>
            <a:srgbClr val="E6FFFC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459DC87-13A9-DA24-3702-C3AAC23E0AEE}"/>
              </a:ext>
            </a:extLst>
          </p:cNvPr>
          <p:cNvSpPr/>
          <p:nvPr/>
        </p:nvSpPr>
        <p:spPr>
          <a:xfrm>
            <a:off x="5552160" y="2461688"/>
            <a:ext cx="1111397" cy="180849"/>
          </a:xfrm>
          <a:prstGeom prst="rect">
            <a:avLst/>
          </a:prstGeom>
          <a:solidFill>
            <a:srgbClr val="E6FFFC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7F953F-7E1A-76DD-6F8B-940704F92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Spatz MX Format</a:t>
            </a:r>
            <a:endParaRPr lang="en-US" i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BD85A8-985B-6DE3-2624-E0EBDD52D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897" y="628032"/>
            <a:ext cx="4249103" cy="4026536"/>
          </a:xfrm>
        </p:spPr>
        <p:txBody>
          <a:bodyPr/>
          <a:lstStyle/>
          <a:p>
            <a:r>
              <a:rPr lang="en-US" sz="1600" i="1" dirty="0" err="1"/>
              <a:t>Vmxdotp</a:t>
            </a:r>
            <a:r>
              <a:rPr lang="en-US" sz="1600" dirty="0"/>
              <a:t> extension</a:t>
            </a:r>
          </a:p>
          <a:p>
            <a:pPr lvl="1"/>
            <a:r>
              <a:rPr lang="en-US" sz="1282" dirty="0"/>
              <a:t>Computes an </a:t>
            </a:r>
            <a:r>
              <a:rPr lang="en-US" sz="1282" b="1" dirty="0"/>
              <a:t>MX dot product </a:t>
            </a:r>
            <a:r>
              <a:rPr lang="en-US" sz="1282" dirty="0"/>
              <a:t>of block size k and adds it to an </a:t>
            </a:r>
            <a:r>
              <a:rPr lang="en-US" sz="1282" b="1" dirty="0"/>
              <a:t>FP32</a:t>
            </a:r>
            <a:r>
              <a:rPr lang="en-US" sz="1282" dirty="0"/>
              <a:t> accumulator</a:t>
            </a:r>
          </a:p>
          <a:p>
            <a:pPr lvl="1"/>
            <a:r>
              <a:rPr lang="en-US" sz="1282" b="1" dirty="0"/>
              <a:t>Main difficulty</a:t>
            </a:r>
            <a:r>
              <a:rPr lang="en-US" sz="1282" dirty="0"/>
              <a:t>: The operation requires </a:t>
            </a:r>
            <a:r>
              <a:rPr lang="en-US" sz="1282" b="1" dirty="0">
                <a:solidFill>
                  <a:schemeClr val="accent1"/>
                </a:solidFill>
              </a:rPr>
              <a:t>5 different operands</a:t>
            </a:r>
            <a:r>
              <a:rPr lang="en-US" sz="1282" dirty="0"/>
              <a:t>, while existing RVV instructions operate on at most </a:t>
            </a:r>
            <a:r>
              <a:rPr lang="en-US" sz="1282" b="1" dirty="0"/>
              <a:t>three source operands</a:t>
            </a:r>
          </a:p>
          <a:p>
            <a:pPr lvl="1"/>
            <a:r>
              <a:rPr lang="en-US" sz="1282" i="1" dirty="0"/>
              <a:t>For proof-of-concept experiment, and keep compatibility with N:M format handling in Gustav, we first focus on a special case: </a:t>
            </a:r>
          </a:p>
          <a:p>
            <a:pPr lvl="2"/>
            <a:r>
              <a:rPr lang="en-US" sz="1200" b="1" dirty="0">
                <a:solidFill>
                  <a:schemeClr val="tx1"/>
                </a:solidFill>
                <a:sym typeface="Arial"/>
              </a:rPr>
              <a:t>Accumulator</a:t>
            </a:r>
            <a:r>
              <a:rPr lang="en-US" sz="1200" dirty="0">
                <a:solidFill>
                  <a:schemeClr val="tx1"/>
                </a:solidFill>
                <a:sym typeface="Arial"/>
              </a:rPr>
              <a:t>, </a:t>
            </a:r>
            <a:r>
              <a:rPr lang="en-US" sz="1200" b="1" dirty="0">
                <a:solidFill>
                  <a:schemeClr val="tx1"/>
                </a:solidFill>
                <a:sym typeface="Arial"/>
              </a:rPr>
              <a:t>one element vector</a:t>
            </a:r>
            <a:r>
              <a:rPr lang="en-US" sz="1200" dirty="0">
                <a:solidFill>
                  <a:schemeClr val="tx1"/>
                </a:solidFill>
                <a:sym typeface="Arial"/>
              </a:rPr>
              <a:t>, </a:t>
            </a:r>
            <a:r>
              <a:rPr lang="en-US" sz="1200" b="1" dirty="0">
                <a:solidFill>
                  <a:schemeClr val="tx1"/>
                </a:solidFill>
                <a:sym typeface="Arial"/>
              </a:rPr>
              <a:t>one scale </a:t>
            </a:r>
            <a:r>
              <a:rPr lang="en-US" sz="1200" dirty="0">
                <a:solidFill>
                  <a:schemeClr val="tx1"/>
                </a:solidFill>
                <a:sym typeface="Arial"/>
              </a:rPr>
              <a:t>are read from the VRF</a:t>
            </a:r>
          </a:p>
          <a:p>
            <a:pPr lvl="2"/>
            <a:r>
              <a:rPr lang="en-US" sz="1200" dirty="0">
                <a:solidFill>
                  <a:schemeClr val="tx1"/>
                </a:solidFill>
                <a:sym typeface="Arial"/>
              </a:rPr>
              <a:t>The other element vector and scale provided by </a:t>
            </a:r>
            <a:r>
              <a:rPr lang="en-US" sz="1200" b="1" dirty="0">
                <a:solidFill>
                  <a:schemeClr val="accent3"/>
                </a:solidFill>
                <a:sym typeface="Arial"/>
              </a:rPr>
              <a:t>two scalar registers</a:t>
            </a:r>
          </a:p>
          <a:p>
            <a:pPr lvl="1"/>
            <a:r>
              <a:rPr lang="en-US" sz="1280" dirty="0">
                <a:solidFill>
                  <a:schemeClr val="tx1"/>
                </a:solidFill>
                <a:sym typeface="Arial"/>
              </a:rPr>
              <a:t>Vector-scalar instruction variance</a:t>
            </a:r>
          </a:p>
          <a:p>
            <a:pPr lvl="2"/>
            <a:r>
              <a:rPr lang="en-US" sz="1200" dirty="0">
                <a:solidFill>
                  <a:schemeClr val="tx1"/>
                </a:solidFill>
                <a:sym typeface="Arial"/>
              </a:rPr>
              <a:t>32-bit encodings utilizing </a:t>
            </a:r>
            <a:r>
              <a:rPr lang="en-US" sz="1200" b="1" dirty="0">
                <a:solidFill>
                  <a:schemeClr val="tx1"/>
                </a:solidFill>
                <a:sym typeface="Arial"/>
              </a:rPr>
              <a:t>reserved opcodes</a:t>
            </a:r>
            <a:r>
              <a:rPr lang="en-US" sz="1200" dirty="0">
                <a:solidFill>
                  <a:schemeClr val="tx1"/>
                </a:solidFill>
                <a:sym typeface="Arial"/>
              </a:rPr>
              <a:t>, recommended for experimental extensions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1C0C73-D3B5-63BB-7937-94456E82F2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362880">
              <a:buClrTx/>
            </a:pPr>
            <a:fld id="{00000000-1234-1234-1234-123412341234}" type="slidenum">
              <a:rPr lang="en" kern="1200">
                <a:solidFill>
                  <a:srgbClr val="000000"/>
                </a:solidFill>
              </a:rPr>
              <a:pPr defTabSz="362880">
                <a:buClrTx/>
              </a:pPr>
              <a:t>9</a:t>
            </a:fld>
            <a:endParaRPr lang="en" kern="1200">
              <a:solidFill>
                <a:srgbClr val="0000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897A4B2-D85F-5E48-A807-2AABB61364F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3436"/>
          <a:stretch>
            <a:fillRect/>
          </a:stretch>
        </p:blipFill>
        <p:spPr>
          <a:xfrm>
            <a:off x="5067993" y="720528"/>
            <a:ext cx="2711885" cy="48208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894154F-68A1-622C-9B3E-AC74AC4869F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6564"/>
          <a:stretch>
            <a:fillRect/>
          </a:stretch>
        </p:blipFill>
        <p:spPr>
          <a:xfrm>
            <a:off x="6738652" y="1076071"/>
            <a:ext cx="2082451" cy="48208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5C458B7-79FD-0ABE-5933-8596BBEA53F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30032" y="1650649"/>
            <a:ext cx="3023079" cy="126249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AEA9D71-8F94-8E00-CBD0-88683D42530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65138" y="3720767"/>
            <a:ext cx="2747027" cy="24238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F952F0B-458F-0BD2-1FE1-4F58A6B91D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5138" y="3963152"/>
            <a:ext cx="3369588" cy="23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810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ULP Triangle">
  <a:themeElements>
    <a:clrScheme name="PULP palette">
      <a:dk1>
        <a:srgbClr val="000000"/>
      </a:dk1>
      <a:lt1>
        <a:srgbClr val="ABABAB"/>
      </a:lt1>
      <a:dk2>
        <a:srgbClr val="5D5D5D"/>
      </a:dk2>
      <a:lt2>
        <a:srgbClr val="FFFFFF"/>
      </a:lt2>
      <a:accent1>
        <a:srgbClr val="A8322C"/>
      </a:accent1>
      <a:accent2>
        <a:srgbClr val="1269B0"/>
      </a:accent2>
      <a:accent3>
        <a:srgbClr val="168638"/>
      </a:accent3>
      <a:accent4>
        <a:srgbClr val="F29545"/>
      </a:accent4>
      <a:accent5>
        <a:srgbClr val="910569"/>
      </a:accent5>
      <a:accent6>
        <a:srgbClr val="48592C"/>
      </a:accent6>
      <a:hlink>
        <a:srgbClr val="007996"/>
      </a:hlink>
      <a:folHlink>
        <a:srgbClr val="ABABA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PULP Triangle">
  <a:themeElements>
    <a:clrScheme name="PULP palette">
      <a:dk1>
        <a:srgbClr val="000000"/>
      </a:dk1>
      <a:lt1>
        <a:srgbClr val="ABABAB"/>
      </a:lt1>
      <a:dk2>
        <a:srgbClr val="5D5D5D"/>
      </a:dk2>
      <a:lt2>
        <a:srgbClr val="FFFFFF"/>
      </a:lt2>
      <a:accent1>
        <a:srgbClr val="A8322C"/>
      </a:accent1>
      <a:accent2>
        <a:srgbClr val="1269B0"/>
      </a:accent2>
      <a:accent3>
        <a:srgbClr val="168638"/>
      </a:accent3>
      <a:accent4>
        <a:srgbClr val="F29545"/>
      </a:accent4>
      <a:accent5>
        <a:srgbClr val="910569"/>
      </a:accent5>
      <a:accent6>
        <a:srgbClr val="48592C"/>
      </a:accent6>
      <a:hlink>
        <a:srgbClr val="007996"/>
      </a:hlink>
      <a:folHlink>
        <a:srgbClr val="ABABAB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1" i="0" cap="none" spc="0" dirty="0">
            <a:ln>
              <a:noFill/>
            </a:ln>
            <a:solidFill>
              <a:schemeClr val="bg2"/>
            </a:solidFill>
            <a:effectLst/>
            <a:latin typeface="Arial Narrow" panose="020B0604020202020204" pitchFamily="34" charset="0"/>
            <a:cs typeface="Arial Narrow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noAutofit/>
      </a:bodyPr>
      <a:lstStyle>
        <a:defPPr algn="l" defTabSz="720000">
          <a:defRPr sz="2400" b="0" i="0" dirty="0" smtClean="0">
            <a:solidFill>
              <a:schemeClr val="tx2"/>
            </a:solidFill>
            <a:latin typeface="Arial Narrow" panose="020B0604020202020204" pitchFamily="34" charset="0"/>
            <a:cs typeface="Arial Narrow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7D778353-C828-49F6-8D8D-2AB4582EB5C2}" vid="{5F78B0AA-AA4A-4887-80EB-632809F14C64}"/>
    </a:ext>
  </a:extLst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</TotalTime>
  <Words>635</Words>
  <Application>Microsoft Macintosh PowerPoint</Application>
  <PresentationFormat>全屏显示(16:9)</PresentationFormat>
  <Paragraphs>84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Roboto Light</vt:lpstr>
      <vt:lpstr>Calibri Light</vt:lpstr>
      <vt:lpstr>Consolas</vt:lpstr>
      <vt:lpstr>Arial</vt:lpstr>
      <vt:lpstr>Arial Narrow</vt:lpstr>
      <vt:lpstr>Calibri</vt:lpstr>
      <vt:lpstr>Wingdings</vt:lpstr>
      <vt:lpstr>Simple Light</vt:lpstr>
      <vt:lpstr>PULP Triangle</vt:lpstr>
      <vt:lpstr>1_PULP Triangle</vt:lpstr>
      <vt:lpstr>QuantSparse 3D Biweekly 2025-06-17</vt:lpstr>
      <vt:lpstr>Progress Recap</vt:lpstr>
      <vt:lpstr>Agenda</vt:lpstr>
      <vt:lpstr>Spatz Activation Sparsity</vt:lpstr>
      <vt:lpstr>Spatz Activation Sparsity</vt:lpstr>
      <vt:lpstr>Spatz Activation Sparsity</vt:lpstr>
      <vt:lpstr>Spatz GVSoC Model</vt:lpstr>
      <vt:lpstr>Spatz MX Format</vt:lpstr>
      <vt:lpstr>Spatz MX Format</vt:lpstr>
      <vt:lpstr>Progress Update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QuantSparse 3D Biweekly 2025-03-25</dc:title>
  <dc:creator>paulsc</dc:creator>
  <cp:lastModifiedBy>Wang, Bowen</cp:lastModifiedBy>
  <cp:revision>461</cp:revision>
  <dcterms:modified xsi:type="dcterms:W3CDTF">2025-06-17T09:04:38Z</dcterms:modified>
</cp:coreProperties>
</file>