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  <p:sldMasterId id="2147483679" r:id="rId3"/>
  </p:sldMasterIdLst>
  <p:notesMasterIdLst>
    <p:notesMasterId r:id="rId27"/>
  </p:notesMasterIdLst>
  <p:sldIdLst>
    <p:sldId id="256" r:id="rId4"/>
    <p:sldId id="476" r:id="rId5"/>
    <p:sldId id="257" r:id="rId6"/>
    <p:sldId id="490" r:id="rId7"/>
    <p:sldId id="484" r:id="rId8"/>
    <p:sldId id="491" r:id="rId9"/>
    <p:sldId id="492" r:id="rId10"/>
    <p:sldId id="494" r:id="rId11"/>
    <p:sldId id="493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458" r:id="rId26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Roboto Light" panose="020F0302020204030204" pitchFamily="34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865A6A1-EB45-4525-89A6-CB3BD430D531}">
          <p14:sldIdLst>
            <p14:sldId id="256"/>
            <p14:sldId id="476"/>
            <p14:sldId id="257"/>
          </p14:sldIdLst>
        </p14:section>
        <p14:section name="Recap" id="{870E3B29-350E-CE4E-9DFE-3645BAE98000}">
          <p14:sldIdLst>
            <p14:sldId id="490"/>
            <p14:sldId id="484"/>
            <p14:sldId id="491"/>
            <p14:sldId id="492"/>
            <p14:sldId id="494"/>
            <p14:sldId id="493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</p14:sldIdLst>
        </p14:section>
        <p14:section name="vfwxmacc.vf" id="{38B6E92E-D135-924B-B665-0D38440C685E}">
          <p14:sldIdLst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471"/>
    <a:srgbClr val="C45D57"/>
    <a:srgbClr val="4C7CBD"/>
    <a:srgbClr val="B7352C"/>
    <a:srgbClr val="8D6712"/>
    <a:srgbClr val="215CAF"/>
    <a:srgbClr val="617312"/>
    <a:srgbClr val="7DA6E0"/>
    <a:srgbClr val="F7E0DF"/>
    <a:srgbClr val="DCE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F3602-E09C-4FB3-88FD-0AF07CCC1424}">
  <a:tblStyle styleId="{90EF3602-E09C-4FB3-88FD-0AF07CCC1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7"/>
    <p:restoredTop sz="94680"/>
  </p:normalViewPr>
  <p:slideViewPr>
    <p:cSldViewPr snapToGrid="0">
      <p:cViewPr varScale="1">
        <p:scale>
          <a:sx n="194" d="100"/>
          <a:sy n="194" d="100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9ca6226cd_2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39ca6226cd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A2291-75C3-A334-02F0-7711A035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48AD6-20FB-4A3C-CC02-749B6938D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F6E60-1C73-2C73-08C5-A76F0B1D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0A0C8-038E-715D-E756-4BADBC945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6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51960-8988-33AA-433E-8E9499057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E5E02-F3C8-F879-D04C-30938C4657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254E8-E32F-132E-2018-1605F1C21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957BA-C1FD-C576-822D-494F73B44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ca6226cd_2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339ca6226cd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1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D52BC-CA40-C81A-1601-8D87397CE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5A894D-ECE2-29ED-EA85-9D2D32B60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6B0BA7E-19E2-E158-5ACB-266646761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0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A0C17-6C3F-3E85-9D06-21F76D5DB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014F0D-D91A-AA41-A607-7DB16FC1D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C048CC-7F2D-DB0E-406B-0B8B2B568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5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6190-8CD3-63AB-2D82-1CA1A50CB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D779E9-0A1E-F783-2A03-40BC6E740D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00B8FF-2D35-6FE4-4E74-ACE9EC1CC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3EC7-AB6E-48A0-6628-5E7B3F125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D110A3-AA5E-4812-A5B0-3C6CF9FAD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C7992BA-316E-0168-618F-E7537C4CE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1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EF243-5285-00BA-3F96-C5B1CED42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8E0494-4DEA-FACA-5759-B0D25C097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6EF1A1-CB75-6873-D586-A4211C9DE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6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1.sv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4"/>
          <p:cNvGrpSpPr/>
          <p:nvPr/>
        </p:nvGrpSpPr>
        <p:grpSpPr>
          <a:xfrm>
            <a:off x="1823465" y="163205"/>
            <a:ext cx="1581805" cy="342091"/>
            <a:chOff x="3645356" y="188193"/>
            <a:chExt cx="5677387" cy="1227805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/>
          <p:nvPr/>
        </p:nvSpPr>
        <p:spPr>
          <a:xfrm>
            <a:off x="5653737" y="1653177"/>
            <a:ext cx="3490273" cy="349032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117" y="212211"/>
            <a:ext cx="1325875" cy="22097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86116" y="2336781"/>
            <a:ext cx="4571811" cy="2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9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86114" y="1391112"/>
            <a:ext cx="8000670" cy="85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 sz="2900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/>
          <p:nvPr/>
        </p:nvSpPr>
        <p:spPr>
          <a:xfrm rot="2700024">
            <a:off x="7461825" y="2614213"/>
            <a:ext cx="1213073" cy="1213073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 rot="2700024">
            <a:off x="7104894" y="2891492"/>
            <a:ext cx="646325" cy="662609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1348" y="2434954"/>
            <a:ext cx="1836547" cy="157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95899" y="4503916"/>
            <a:ext cx="260270" cy="22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descr="A picture containing ax, vector graphics, tool&#10;&#10;Description automatically generated"/>
          <p:cNvPicPr preferRelativeResize="0"/>
          <p:nvPr/>
        </p:nvPicPr>
        <p:blipFill rotWithShape="1">
          <a:blip r:embed="rId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2972" y="4258967"/>
            <a:ext cx="223066" cy="18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7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6373" y="4781048"/>
            <a:ext cx="256264" cy="17728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6949019" y="4480217"/>
            <a:ext cx="165735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 sz="1100"/>
          </a:p>
        </p:txBody>
      </p:sp>
      <p:sp>
        <p:nvSpPr>
          <p:cNvPr id="79" name="Google Shape;79;p14"/>
          <p:cNvSpPr txBox="1"/>
          <p:nvPr/>
        </p:nvSpPr>
        <p:spPr>
          <a:xfrm>
            <a:off x="7360145" y="4233920"/>
            <a:ext cx="1246228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 sz="1100"/>
          </a:p>
        </p:txBody>
      </p:sp>
      <p:sp>
        <p:nvSpPr>
          <p:cNvPr id="80" name="Google Shape;80;p14"/>
          <p:cNvSpPr txBox="1"/>
          <p:nvPr/>
        </p:nvSpPr>
        <p:spPr>
          <a:xfrm>
            <a:off x="6573889" y="4726513"/>
            <a:ext cx="203248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 sz="1100"/>
          </a:p>
        </p:txBody>
      </p:sp>
      <p:sp>
        <p:nvSpPr>
          <p:cNvPr id="81" name="Google Shape;81;p14"/>
          <p:cNvSpPr txBox="1"/>
          <p:nvPr/>
        </p:nvSpPr>
        <p:spPr>
          <a:xfrm>
            <a:off x="286115" y="4412057"/>
            <a:ext cx="4538560" cy="5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 sz="110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286116" y="2913662"/>
            <a:ext cx="4571811" cy="12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</a:defRPr>
            </a:lvl1pPr>
            <a:lvl2pPr lvl="1">
              <a:buNone/>
              <a:defRPr sz="1300">
                <a:solidFill>
                  <a:schemeClr val="accent3"/>
                </a:solidFill>
              </a:defRPr>
            </a:lvl2pPr>
            <a:lvl3pPr lvl="2">
              <a:buNone/>
              <a:defRPr sz="1300">
                <a:solidFill>
                  <a:schemeClr val="accent3"/>
                </a:solidFill>
              </a:defRPr>
            </a:lvl3pPr>
            <a:lvl4pPr lvl="3">
              <a:buNone/>
              <a:defRPr sz="1300">
                <a:solidFill>
                  <a:schemeClr val="accent3"/>
                </a:solidFill>
              </a:defRPr>
            </a:lvl4pPr>
            <a:lvl5pPr lvl="4">
              <a:buNone/>
              <a:defRPr sz="1300">
                <a:solidFill>
                  <a:schemeClr val="accent3"/>
                </a:solidFill>
              </a:defRPr>
            </a:lvl5pPr>
            <a:lvl6pPr lvl="5">
              <a:buNone/>
              <a:defRPr sz="1300">
                <a:solidFill>
                  <a:schemeClr val="accent3"/>
                </a:solidFill>
              </a:defRPr>
            </a:lvl6pPr>
            <a:lvl7pPr lvl="6">
              <a:buNone/>
              <a:defRPr sz="1300">
                <a:solidFill>
                  <a:schemeClr val="accent3"/>
                </a:solidFill>
              </a:defRPr>
            </a:lvl7pPr>
            <a:lvl8pPr lvl="7">
              <a:buNone/>
              <a:defRPr sz="1300">
                <a:solidFill>
                  <a:schemeClr val="accent3"/>
                </a:solidFill>
              </a:defRPr>
            </a:lvl8pPr>
            <a:lvl9pPr lvl="8">
              <a:buNone/>
              <a:defRPr sz="13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by-side">
  <p:cSld name="Two-by-s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237713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lus two">
  <p:cSld name="One plus tw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37378" y="742930"/>
            <a:ext cx="8000670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"/>
          </p:nvPr>
        </p:nvSpPr>
        <p:spPr>
          <a:xfrm>
            <a:off x="237378" y="2745388"/>
            <a:ext cx="4000335" cy="214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3"/>
          </p:nvPr>
        </p:nvSpPr>
        <p:spPr>
          <a:xfrm>
            <a:off x="4237713" y="2745388"/>
            <a:ext cx="4000335" cy="214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n-Thick">
  <p:cSld name="Thin-Thic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094760" y="742930"/>
            <a:ext cx="5143288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237378" y="742930"/>
            <a:ext cx="285738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ck-Thin">
  <p:cSld name="Thick-Thi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37378" y="742930"/>
            <a:ext cx="5143288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5380666" y="742930"/>
            <a:ext cx="285738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y-side">
  <p:cSld name="3-by-s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244543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2959060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3"/>
          </p:nvPr>
        </p:nvSpPr>
        <p:spPr>
          <a:xfrm>
            <a:off x="5673573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box">
  <p:cSld name="4-box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240763" y="742930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4241101" y="742930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3"/>
          </p:nvPr>
        </p:nvSpPr>
        <p:spPr>
          <a:xfrm>
            <a:off x="240763" y="2743126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4"/>
          </p:nvPr>
        </p:nvSpPr>
        <p:spPr>
          <a:xfrm>
            <a:off x="4241101" y="2743126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ackground">
  <p:cSld name="Title Background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ly">
  <p:cSld name="Background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748938" y="392233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o Background">
  <p:cSld name="No Backgroun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Body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244839" y="284195"/>
            <a:ext cx="8000672" cy="4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4572005" y="0"/>
            <a:ext cx="457200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52" name="Google Shape;152;p27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53" name="Google Shape;153;p27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55" name="Google Shape;155;p27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7"/>
          <p:cNvSpPr txBox="1">
            <a:spLocks noGrp="1"/>
          </p:cNvSpPr>
          <p:nvPr>
            <p:ph type="body" idx="2"/>
          </p:nvPr>
        </p:nvSpPr>
        <p:spPr>
          <a:xfrm>
            <a:off x="4572005" y="742930"/>
            <a:ext cx="4576563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4572005" y="0"/>
            <a:ext cx="457200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62" name="Google Shape;162;p28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63" name="Google Shape;163;p28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65" name="Google Shape;165;p28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4572005" y="742930"/>
            <a:ext cx="4576563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White">
  <p:cSld name="Empty White"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Black">
  <p:cSld name="Empty Black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+ Q&amp;A">
  <p:cSld name="Thank you + Q&amp;A">
    <p:bg>
      <p:bgPr>
        <a:solidFill>
          <a:srgbClr val="B4B4B6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1532192" y="1567205"/>
            <a:ext cx="2474929" cy="65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0" i="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1100"/>
          </a:p>
        </p:txBody>
      </p:sp>
      <p:sp>
        <p:nvSpPr>
          <p:cNvPr id="174" name="Google Shape;174;p31"/>
          <p:cNvSpPr/>
          <p:nvPr/>
        </p:nvSpPr>
        <p:spPr>
          <a:xfrm>
            <a:off x="5152847" y="1180109"/>
            <a:ext cx="2574971" cy="2575008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72575" tIns="72575" rIns="72575" bIns="72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5545468" y="1591635"/>
            <a:ext cx="1160552" cy="61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0" u="none">
                <a:solidFill>
                  <a:srgbClr val="B4B4B6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1100"/>
          </a:p>
        </p:txBody>
      </p:sp>
      <p:sp>
        <p:nvSpPr>
          <p:cNvPr id="176" name="Google Shape;176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6" y="742930"/>
            <a:ext cx="8000663" cy="4143263"/>
          </a:xfrm>
        </p:spPr>
        <p:txBody>
          <a:bodyPr lIns="0"/>
          <a:lstStyle>
            <a:lvl1pPr marL="228589" indent="-228589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00025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1464" indent="-171442">
              <a:buClrTx/>
              <a:buFont typeface="Arial" panose="020B0604020202020204" pitchFamily="34" charset="0"/>
              <a:buChar char="•"/>
              <a:defRPr sz="1429">
                <a:solidFill>
                  <a:schemeClr val="tx1"/>
                </a:solidFill>
              </a:defRPr>
            </a:lvl3pPr>
            <a:lvl4pPr marL="742903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14342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741D-DF86-4A3D-DF9D-A4FFA6F777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7C1C-F0E1-9B48-6BC9-7FFF56ADE9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9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1823463" y="163206"/>
            <a:ext cx="1581803" cy="342091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5653731" y="1653177"/>
            <a:ext cx="3490269" cy="349032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117" y="212211"/>
            <a:ext cx="1325873" cy="220982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86116" y="2336781"/>
            <a:ext cx="4571806" cy="285742"/>
          </a:xfrm>
        </p:spPr>
        <p:txBody>
          <a:bodyPr lIns="0" tIns="0" rIns="0" bIns="0" anchor="b"/>
          <a:lstStyle>
            <a:lvl1pPr marL="0" indent="0" algn="l">
              <a:buNone/>
              <a:defRPr sz="1905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342885" indent="0" algn="ctr">
              <a:buNone/>
              <a:defRPr sz="1500"/>
            </a:lvl2pPr>
            <a:lvl3pPr marL="685770" indent="0" algn="ctr">
              <a:buNone/>
              <a:defRPr sz="1350"/>
            </a:lvl3pPr>
            <a:lvl4pPr marL="1028655" indent="0" algn="ctr">
              <a:buNone/>
              <a:defRPr sz="1200"/>
            </a:lvl4pPr>
            <a:lvl5pPr marL="1371540" indent="0" algn="ctr">
              <a:buNone/>
              <a:defRPr sz="1200"/>
            </a:lvl5pPr>
            <a:lvl6pPr marL="1714425" indent="0" algn="ctr">
              <a:buNone/>
              <a:defRPr sz="1200"/>
            </a:lvl6pPr>
            <a:lvl7pPr marL="2057310" indent="0" algn="ctr">
              <a:buNone/>
              <a:defRPr sz="1200"/>
            </a:lvl7pPr>
            <a:lvl8pPr marL="2400195" indent="0" algn="ctr">
              <a:buNone/>
              <a:defRPr sz="1200"/>
            </a:lvl8pPr>
            <a:lvl9pPr marL="274308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86114" y="1391112"/>
            <a:ext cx="8000661" cy="857227"/>
          </a:xfrm>
        </p:spPr>
        <p:txBody>
          <a:bodyPr anchor="t"/>
          <a:lstStyle>
            <a:lvl1pPr>
              <a:defRPr sz="2857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7461812" y="2614218"/>
            <a:ext cx="1213082" cy="1213063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7104883" y="2891495"/>
            <a:ext cx="646330" cy="662603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1340" y="2434955"/>
            <a:ext cx="1836545" cy="1576054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5890" y="4503916"/>
            <a:ext cx="260270" cy="223355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2963" y="4258967"/>
            <a:ext cx="223066" cy="18350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6364" y="4781048"/>
            <a:ext cx="256264" cy="1772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6949011" y="4480217"/>
            <a:ext cx="1657353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91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7360137" y="4233920"/>
            <a:ext cx="12462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91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6573881" y="4726513"/>
            <a:ext cx="2032482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91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286115" y="4412057"/>
            <a:ext cx="4538555" cy="53911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571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29" b="1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429" b="0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429" b="0" i="0" noProof="0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6116" y="2913663"/>
            <a:ext cx="4571806" cy="1285416"/>
          </a:xfrm>
        </p:spPr>
        <p:txBody>
          <a:bodyPr/>
          <a:lstStyle>
            <a:lvl1pPr marL="0" indent="0">
              <a:buNone/>
              <a:defRPr sz="1587" b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9964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6" y="742930"/>
            <a:ext cx="8000663" cy="4143263"/>
          </a:xfrm>
        </p:spPr>
        <p:txBody>
          <a:bodyPr lIns="0"/>
          <a:lstStyle>
            <a:lvl1pPr marL="228589" indent="-228589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00025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1464" indent="-171442">
              <a:buClrTx/>
              <a:buFont typeface="Arial" panose="020B0604020202020204" pitchFamily="34" charset="0"/>
              <a:buChar char="•"/>
              <a:defRPr sz="1429">
                <a:solidFill>
                  <a:schemeClr val="tx1"/>
                </a:solidFill>
              </a:defRPr>
            </a:lvl3pPr>
            <a:lvl4pPr marL="742903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14342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741D-DF86-4A3D-DF9D-A4FFA6F777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7C1C-F0E1-9B48-6BC9-7FFF56ADE9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9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5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37708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5078-341C-4154-4064-BE0AD2B3F9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DA4-720D-7361-338C-106924EF7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04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-Th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94757" y="742930"/>
            <a:ext cx="5143282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8" y="742930"/>
            <a:ext cx="2857379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B8B8-3BA4-B4B8-A5C5-6B943984B6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55C4-9751-FC37-00B6-D3B10C1817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49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ck-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8" y="742930"/>
            <a:ext cx="5143282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80660" y="742930"/>
            <a:ext cx="2857379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9531-4266-41D8-C902-18438A77E8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DBFD-8297-D7FA-8C82-37223A28A9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074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930-E256-A84E-8AC4-067EFE37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658AA-5F13-9145-AA9C-7217BB8AFC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8" y="742930"/>
            <a:ext cx="8000661" cy="2000196"/>
          </a:xfrm>
          <a:effec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BBDF1A2-5CF8-E945-BD80-7B75AF0E15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7377" y="2745388"/>
            <a:ext cx="4000331" cy="21430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2D67F4-7CD9-7D48-9F3C-897EB7BBCA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37708" y="2745388"/>
            <a:ext cx="4000331" cy="21430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7B2-5C80-94D6-1AEA-FC88E0D7A64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01DA4-BFA2-822A-E2BF-DBC2248BD7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8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44543" y="742930"/>
            <a:ext cx="2571641" cy="4000392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59056" y="742930"/>
            <a:ext cx="2571641" cy="4000392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466C897-17D8-464D-80AC-5BEDA0432F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73566" y="742930"/>
            <a:ext cx="2571641" cy="4000392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2C5F9-4358-A05F-BE1B-DC3232E3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2525F-FE6F-3F2A-87F8-E53C217DF6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0934-A358-D4CE-05CE-858B2690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78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40763" y="742930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41096" y="742930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7A6DD52-705F-8C4E-BFBD-BE67BF0FB65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40763" y="2743126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ED5591-6176-CF4B-A32B-DDE9257B1FB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41096" y="2743126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3703-F424-8B60-F39C-21AD97B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470E-C584-A4A1-8BE3-D0FEE79024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D1A2-6488-61E8-64DC-5E07F8B192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845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ECC96-5C3D-1CA7-88A0-A48C5307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8AFC-21DE-CE33-4051-59D40FE7A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1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950E2-5B08-DE4D-85C1-073281664B68}"/>
              </a:ext>
            </a:extLst>
          </p:cNvPr>
          <p:cNvSpPr txBox="1"/>
          <p:nvPr userDrawn="1"/>
        </p:nvSpPr>
        <p:spPr>
          <a:xfrm>
            <a:off x="748937" y="39223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571464"/>
            <a:endParaRPr lang="en-US" sz="1905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83599-52C6-66B6-B195-3B42A91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86D1-30CD-4299-12D8-EE049F90D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80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6" y="742930"/>
            <a:ext cx="8000663" cy="4143263"/>
          </a:xfrm>
        </p:spPr>
        <p:txBody>
          <a:bodyPr lIns="0"/>
          <a:lstStyle>
            <a:lvl1pPr marL="228589" indent="-228589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00025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1464" indent="-171442">
              <a:buClrTx/>
              <a:buFont typeface="Arial" panose="020B0604020202020204" pitchFamily="34" charset="0"/>
              <a:buChar char="•"/>
              <a:defRPr sz="1429">
                <a:solidFill>
                  <a:schemeClr val="tx1"/>
                </a:solidFill>
              </a:defRPr>
            </a:lvl3pPr>
            <a:lvl4pPr marL="742903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14342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1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7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56A24-FE4F-CC41-AE52-8BE952BA2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839" y="284194"/>
            <a:ext cx="8000663" cy="47147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65FE-2553-922C-9C05-7425A35329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E03E8-F737-F054-80B2-299F72A034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23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5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8302281" y="111861"/>
            <a:ext cx="736048" cy="631650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0" y="742930"/>
            <a:ext cx="4576558" cy="4143263"/>
          </a:xfrm>
        </p:spPr>
        <p:txBody>
          <a:bodyPr lIns="468000" tIns="252000"/>
          <a:lstStyle>
            <a:lvl1pPr marL="0" indent="0">
              <a:lnSpc>
                <a:spcPts val="794"/>
              </a:lnSpc>
              <a:buNone/>
              <a:defRPr sz="1429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6085998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5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8302281" y="111861"/>
            <a:ext cx="736048" cy="631650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0" y="742930"/>
            <a:ext cx="4576558" cy="4143263"/>
          </a:xfrm>
        </p:spPr>
        <p:txBody>
          <a:bodyPr lIns="468000" tIns="252000"/>
          <a:lstStyle>
            <a:lvl1pPr marL="0" indent="0">
              <a:lnSpc>
                <a:spcPts val="794"/>
              </a:lnSpc>
              <a:buNone/>
              <a:defRPr sz="1429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38137312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228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703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Q&amp;A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1532190" y="1567205"/>
            <a:ext cx="2474926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5152842" y="1180109"/>
            <a:ext cx="2574968" cy="2575008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72566" tIns="72566" rIns="72566" bIns="725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1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5545462" y="1591634"/>
            <a:ext cx="1160551" cy="62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92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895371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1_Standard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7379" y="135245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37375" y="742931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192" lvl="0" indent="-33654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384" lvl="1" indent="-31749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576" lvl="2" indent="-31114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768" lvl="3" indent="-28574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5960" lvl="4" indent="-27939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153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6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9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59791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27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image" Target="../media/image11.svg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-5400000">
            <a:off x="8255518" y="5"/>
            <a:ext cx="888498" cy="888486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 sz="2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37378" y="74351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5613176" y="372158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Google Shape;55;p13"/>
          <p:cNvSpPr/>
          <p:nvPr/>
        </p:nvSpPr>
        <p:spPr>
          <a:xfrm rot="2700024">
            <a:off x="8314439" y="285449"/>
            <a:ext cx="284473" cy="284473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/>
          <p:nvPr/>
        </p:nvSpPr>
        <p:spPr>
          <a:xfrm rot="2700024">
            <a:off x="8466252" y="172389"/>
            <a:ext cx="510593" cy="510593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1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2290" y="111860"/>
            <a:ext cx="736049" cy="631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378" y="4887852"/>
            <a:ext cx="877914" cy="1463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1218693" y="4855937"/>
            <a:ext cx="1063846" cy="230074"/>
            <a:chOff x="3645356" y="188193"/>
            <a:chExt cx="5677387" cy="1227805"/>
          </a:xfrm>
        </p:grpSpPr>
        <p:pic>
          <p:nvPicPr>
            <p:cNvPr id="60" name="Google Shape;60;p13"/>
            <p:cNvPicPr preferRelativeResize="0"/>
            <p:nvPr/>
          </p:nvPicPr>
          <p:blipFill rotWithShape="1">
            <a:blip r:embed="rId2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 rotWithShape="1">
            <a:blip r:embed="rId2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99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68F4BE-4FA3-A584-7D5F-A0B5C00AA917}"/>
              </a:ext>
            </a:extLst>
          </p:cNvPr>
          <p:cNvSpPr/>
          <p:nvPr userDrawn="1"/>
        </p:nvSpPr>
        <p:spPr>
          <a:xfrm rot="16200000">
            <a:off x="8255509" y="5"/>
            <a:ext cx="888498" cy="888485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378" y="135245"/>
            <a:ext cx="8000661" cy="492787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377" y="743510"/>
            <a:ext cx="8000663" cy="4143263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noProof="0" dirty="0"/>
              <a:t>First line of text</a:t>
            </a:r>
          </a:p>
          <a:p>
            <a:pPr lvl="1"/>
            <a:r>
              <a:rPr lang="en-US" noProof="0" dirty="0"/>
              <a:t>Subtitle</a:t>
            </a:r>
          </a:p>
          <a:p>
            <a:pPr lvl="2"/>
            <a:r>
              <a:rPr lang="en-US" noProof="0" dirty="0"/>
              <a:t>Sub-subtitle</a:t>
            </a:r>
          </a:p>
          <a:p>
            <a:pPr lvl="3"/>
            <a:r>
              <a:rPr lang="en-US" noProof="0" dirty="0"/>
              <a:t>This level should not be used</a:t>
            </a:r>
          </a:p>
          <a:p>
            <a:pPr lvl="4"/>
            <a:r>
              <a:rPr lang="en-US" noProof="0" dirty="0"/>
              <a:t>This level should not be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254CD-0FE2-BE4E-B26C-04DE1C684BCF}"/>
              </a:ext>
            </a:extLst>
          </p:cNvPr>
          <p:cNvSpPr txBox="1"/>
          <p:nvPr userDrawn="1"/>
        </p:nvSpPr>
        <p:spPr>
          <a:xfrm>
            <a:off x="5613169" y="37215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571464"/>
            <a:endParaRPr lang="en-US" sz="1905" b="0" i="0" noProof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8314429" y="285451"/>
            <a:ext cx="284475" cy="284470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8466240" y="172391"/>
            <a:ext cx="510597" cy="510589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302281" y="111861"/>
            <a:ext cx="736048" cy="631650"/>
          </a:xfrm>
          <a:prstGeom prst="rect">
            <a:avLst/>
          </a:prstGeom>
          <a:ln w="66675">
            <a:noFill/>
          </a:ln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E150080-BAE7-649E-4121-028FCE97E94A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7378" y="4887852"/>
            <a:ext cx="877913" cy="14632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131B79E-8CB6-5631-3915-CC4CDC568AD6}"/>
              </a:ext>
            </a:extLst>
          </p:cNvPr>
          <p:cNvGrpSpPr/>
          <p:nvPr userDrawn="1"/>
        </p:nvGrpSpPr>
        <p:grpSpPr>
          <a:xfrm>
            <a:off x="1218691" y="4855937"/>
            <a:ext cx="1063845" cy="230074"/>
            <a:chOff x="3645356" y="188193"/>
            <a:chExt cx="5677387" cy="122780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F2B1B9-AABB-9441-96A8-CE0074DD28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4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E9E285-4AAB-8031-4F60-6404016D57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4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" name="Date Placeholder 12">
            <a:extLst>
              <a:ext uri="{FF2B5EF4-FFF2-40B4-BE49-F238E27FC236}">
                <a16:creationId xmlns:a16="http://schemas.microsoft.com/office/drawing/2014/main" id="{B8319E33-4883-AE4B-34D5-D48A9C68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82696" y="4871789"/>
            <a:ext cx="5429020" cy="2285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2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QuantSparse 3D - Bowen Wang, Paul Scheffler</a:t>
            </a:r>
            <a:endParaRPr lang="en-US" dirty="0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E9C8C412-C6D2-5E89-86AA-4DBE5766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9781" y="4871177"/>
            <a:ext cx="428607" cy="2285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2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hf hdr="0" ftr="0"/>
  <p:txStyles>
    <p:titleStyle>
      <a:lvl1pPr algn="l" defTabSz="685770" rtl="0" eaLnBrk="1" latinLnBrk="0" hangingPunct="1">
        <a:lnSpc>
          <a:spcPct val="90000"/>
        </a:lnSpc>
        <a:spcBef>
          <a:spcPct val="0"/>
        </a:spcBef>
        <a:buNone/>
        <a:defRPr sz="2857" b="0" i="0" kern="1200" spc="-79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589" indent="-228589" algn="l" defTabSz="571464" rtl="0" eaLnBrk="1" latinLnBrk="0" hangingPunct="1">
        <a:lnSpc>
          <a:spcPct val="100000"/>
        </a:lnSpc>
        <a:spcBef>
          <a:spcPts val="952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1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400025" indent="-171442" algn="l" defTabSz="571464" rtl="0" eaLnBrk="1" latinLnBrk="0" hangingPunct="1">
        <a:lnSpc>
          <a:spcPct val="100000"/>
        </a:lnSpc>
        <a:spcBef>
          <a:spcPts val="476"/>
        </a:spcBef>
        <a:buClr>
          <a:schemeClr val="tx1"/>
        </a:buClr>
        <a:buSzPct val="90000"/>
        <a:buFont typeface="Arial" panose="020B0604020202020204" pitchFamily="34" charset="0"/>
        <a:buChar char="•"/>
        <a:defRPr sz="158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571464" indent="-171442" algn="l" defTabSz="685770" rtl="0" eaLnBrk="1" latinLnBrk="0" hangingPunct="1">
        <a:lnSpc>
          <a:spcPct val="100000"/>
        </a:lnSpc>
        <a:spcBef>
          <a:spcPts val="476"/>
        </a:spcBef>
        <a:buClr>
          <a:schemeClr val="tx1"/>
        </a:buClr>
        <a:buSzPct val="90000"/>
        <a:buFont typeface="Arial" panose="020B0604020202020204" pitchFamily="34" charset="0"/>
        <a:buChar char="•"/>
        <a:defRPr sz="1429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742903" indent="-171442" algn="l" defTabSz="68577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952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914342" indent="-171442" algn="l" defTabSz="68577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873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1885868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2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37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2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9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286116" y="2364675"/>
            <a:ext cx="4571811" cy="2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/>
              <a:t>Integrated Systems Laboratory (ETH Zürich)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286114" y="1533984"/>
            <a:ext cx="8000670" cy="83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QuantSparse 3D Biweekly 2025-08-19</a:t>
            </a:r>
            <a:endParaRPr dirty="0"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2"/>
          </p:nvPr>
        </p:nvSpPr>
        <p:spPr>
          <a:xfrm>
            <a:off x="286116" y="2952542"/>
            <a:ext cx="4571811" cy="12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Bowen Wang</a:t>
            </a:r>
            <a:r>
              <a:rPr lang="en">
                <a:solidFill>
                  <a:srgbClr val="168638"/>
                </a:solidFill>
              </a:rPr>
              <a:t>          </a:t>
            </a:r>
            <a:r>
              <a:rPr lang="en">
                <a:solidFill>
                  <a:srgbClr val="000000"/>
                </a:solidFill>
              </a:rPr>
              <a:t>bowwang@iis.ee.ethz.ch</a:t>
            </a:r>
            <a:br>
              <a:rPr lang="en" b="1"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latin typeface="Calibri"/>
                <a:ea typeface="Calibri"/>
                <a:cs typeface="Calibri"/>
                <a:sym typeface="Calibri"/>
              </a:rPr>
              <a:t>Paul Scheffler</a:t>
            </a:r>
            <a:r>
              <a:rPr lang="en"/>
              <a:t>         </a:t>
            </a:r>
            <a:r>
              <a:rPr lang="en">
                <a:solidFill>
                  <a:schemeClr val="dk1"/>
                </a:solidFill>
              </a:rPr>
              <a:t>paulsc@iis.ee.ethz.ch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Luca Benini</a:t>
            </a:r>
            <a:r>
              <a:rPr lang="en" b="1"/>
              <a:t>             </a:t>
            </a:r>
            <a:r>
              <a:rPr lang="en">
                <a:solidFill>
                  <a:schemeClr val="dk1"/>
                </a:solidFill>
              </a:rPr>
              <a:t>lbenini@iis.ee.ethz.ch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A0BF-E3C6-FCB3-2C5D-6AF184A36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5133-FFEF-09DB-D88D-006A82A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Efficient </a:t>
            </a:r>
            <a:r>
              <a:rPr lang="en-US" dirty="0" err="1"/>
              <a:t>VReg</a:t>
            </a:r>
            <a:r>
              <a:rPr lang="en-US" dirty="0"/>
              <a:t> Gather OPs 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F76EF-0C85-21DE-29A2-111736C039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10</a:t>
            </a:fld>
            <a:endParaRPr lang="en" kern="120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3AD4-17B2-3C80-C9F5-5EE6A06B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123022"/>
            <a:ext cx="4559429" cy="1558979"/>
          </a:xfrm>
        </p:spPr>
        <p:txBody>
          <a:bodyPr/>
          <a:lstStyle/>
          <a:p>
            <a:r>
              <a:rPr lang="en-US" sz="1600" dirty="0"/>
              <a:t>Gathering effective output accumulations</a:t>
            </a:r>
          </a:p>
          <a:p>
            <a:pPr lvl="1"/>
            <a:r>
              <a:rPr lang="en-US" altLang="zh-CN" sz="1400" dirty="0">
                <a:sym typeface="Wingdings" pitchFamily="2" charset="2"/>
              </a:rPr>
              <a:t>With VSLIDE unit, within </a:t>
            </a:r>
            <a:r>
              <a:rPr lang="en-US" altLang="zh-CN" sz="1400" dirty="0" err="1">
                <a:sym typeface="Wingdings" pitchFamily="2" charset="2"/>
              </a:rPr>
              <a:t>VRegs</a:t>
            </a:r>
            <a:r>
              <a:rPr lang="en-US" altLang="zh-CN" sz="1400" dirty="0">
                <a:sym typeface="Wingdings" pitchFamily="2" charset="2"/>
              </a:rPr>
              <a:t>, adding buffers. </a:t>
            </a:r>
            <a:br>
              <a:rPr lang="en-US" altLang="zh-CN" sz="1400" dirty="0">
                <a:sym typeface="Wingdings" pitchFamily="2" charset="2"/>
              </a:rPr>
            </a:br>
            <a:r>
              <a:rPr lang="en-US" altLang="zh-CN" sz="1400" dirty="0">
                <a:sym typeface="Wingdings" pitchFamily="2" charset="2"/>
              </a:rPr>
              <a:t>Or combined.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For a higher sparsity rate, multiple combined methods are required </a:t>
            </a:r>
            <a:b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</a:b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larger hardware overhead should be expected </a:t>
            </a:r>
          </a:p>
          <a:p>
            <a:pPr marL="596890" lvl="1" indent="0">
              <a:buNone/>
            </a:pPr>
            <a:endParaRPr lang="en-US" altLang="zh-CN" sz="1280" dirty="0">
              <a:sym typeface="Wingdings" pitchFamily="2" charset="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DB7651-0464-F090-C064-1D412392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2586" y="2982144"/>
            <a:ext cx="3018206" cy="1245696"/>
          </a:xfrm>
          <a:prstGeom prst="rect">
            <a:avLst/>
          </a:prstGeom>
        </p:spPr>
      </p:pic>
      <p:pic>
        <p:nvPicPr>
          <p:cNvPr id="8" name="图片 7" descr="蓝色的门&#10;&#10;AI 生成的内容可能不正确。">
            <a:extLst>
              <a:ext uri="{FF2B5EF4-FFF2-40B4-BE49-F238E27FC236}">
                <a16:creationId xmlns:a16="http://schemas.microsoft.com/office/drawing/2014/main" id="{6A4D4C2A-E9EC-4F56-8BEF-99AE96C0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1" y="1307774"/>
            <a:ext cx="4262617" cy="13771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96719D-9973-1D51-FDA8-8DECB148AA73}"/>
              </a:ext>
            </a:extLst>
          </p:cNvPr>
          <p:cNvSpPr/>
          <p:nvPr/>
        </p:nvSpPr>
        <p:spPr>
          <a:xfrm>
            <a:off x="3792818" y="1061743"/>
            <a:ext cx="710430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Gather</a:t>
            </a:r>
            <a:endParaRPr lang="en-US" b="1" i="0" cap="none" spc="0" dirty="0">
              <a:ln>
                <a:noFill/>
              </a:ln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3E620A0-3590-EA07-05A7-968410C02ECE}"/>
              </a:ext>
            </a:extLst>
          </p:cNvPr>
          <p:cNvCxnSpPr/>
          <p:nvPr/>
        </p:nvCxnSpPr>
        <p:spPr>
          <a:xfrm flipH="1">
            <a:off x="1416289" y="1423164"/>
            <a:ext cx="2193185" cy="1558980"/>
          </a:xfrm>
          <a:prstGeom prst="straightConnector1">
            <a:avLst/>
          </a:prstGeom>
          <a:ln w="38100">
            <a:solidFill>
              <a:srgbClr val="7DA6E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CB1F9CD-34B3-D635-E8EA-2FEA5E6EC96D}"/>
              </a:ext>
            </a:extLst>
          </p:cNvPr>
          <p:cNvCxnSpPr>
            <a:cxnSpLocks/>
          </p:cNvCxnSpPr>
          <p:nvPr/>
        </p:nvCxnSpPr>
        <p:spPr>
          <a:xfrm flipH="1">
            <a:off x="2222416" y="1423164"/>
            <a:ext cx="1682691" cy="1558980"/>
          </a:xfrm>
          <a:prstGeom prst="straightConnector1">
            <a:avLst/>
          </a:prstGeom>
          <a:ln w="38100">
            <a:solidFill>
              <a:srgbClr val="7DA6E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985AE84-8708-456A-4BEA-B996C046BF10}"/>
              </a:ext>
            </a:extLst>
          </p:cNvPr>
          <p:cNvCxnSpPr>
            <a:cxnSpLocks/>
          </p:cNvCxnSpPr>
          <p:nvPr/>
        </p:nvCxnSpPr>
        <p:spPr>
          <a:xfrm flipH="1">
            <a:off x="3063761" y="1423164"/>
            <a:ext cx="1210291" cy="1558980"/>
          </a:xfrm>
          <a:prstGeom prst="straightConnector1">
            <a:avLst/>
          </a:prstGeom>
          <a:ln w="38100">
            <a:solidFill>
              <a:srgbClr val="7DA6E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8F373E1-D04F-CA1A-77C9-A7A586A9769A}"/>
              </a:ext>
            </a:extLst>
          </p:cNvPr>
          <p:cNvCxnSpPr>
            <a:cxnSpLocks/>
          </p:cNvCxnSpPr>
          <p:nvPr/>
        </p:nvCxnSpPr>
        <p:spPr>
          <a:xfrm flipH="1">
            <a:off x="3905107" y="1423164"/>
            <a:ext cx="529388" cy="1558980"/>
          </a:xfrm>
          <a:prstGeom prst="straightConnector1">
            <a:avLst/>
          </a:prstGeom>
          <a:ln w="38100">
            <a:solidFill>
              <a:srgbClr val="7DA6E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3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1C32A-2F81-4582-7F9F-2C66C503B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6921-4AB7-1FF2-D9A6-75860608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Efficient </a:t>
            </a:r>
            <a:r>
              <a:rPr lang="en-US" dirty="0" err="1"/>
              <a:t>VReg</a:t>
            </a:r>
            <a:r>
              <a:rPr lang="en-US" dirty="0"/>
              <a:t> Gather OPs 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277C3-50B7-6E98-A9B0-87B795C14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11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35D24D-9B3F-60EE-A19B-FFD6D1EA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379" y="1039612"/>
            <a:ext cx="4434840" cy="32522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D90EA88-268B-6809-7A6E-5B326BB48090}"/>
              </a:ext>
            </a:extLst>
          </p:cNvPr>
          <p:cNvSpPr/>
          <p:nvPr/>
        </p:nvSpPr>
        <p:spPr>
          <a:xfrm>
            <a:off x="3518453" y="1419574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8854CA-8567-445A-2826-B308D7F0ED0A}"/>
              </a:ext>
            </a:extLst>
          </p:cNvPr>
          <p:cNvSpPr/>
          <p:nvPr/>
        </p:nvSpPr>
        <p:spPr>
          <a:xfrm>
            <a:off x="3518453" y="1750122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C8298B-969D-EE2B-220C-B742632D05CE}"/>
              </a:ext>
            </a:extLst>
          </p:cNvPr>
          <p:cNvSpPr/>
          <p:nvPr/>
        </p:nvSpPr>
        <p:spPr>
          <a:xfrm>
            <a:off x="3518453" y="2080670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22E68F-826B-FD1F-3296-A03F44F39392}"/>
              </a:ext>
            </a:extLst>
          </p:cNvPr>
          <p:cNvSpPr/>
          <p:nvPr/>
        </p:nvSpPr>
        <p:spPr>
          <a:xfrm>
            <a:off x="3518453" y="2411218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B34815-6110-131D-EE48-7865727772FF}"/>
              </a:ext>
            </a:extLst>
          </p:cNvPr>
          <p:cNvSpPr/>
          <p:nvPr/>
        </p:nvSpPr>
        <p:spPr>
          <a:xfrm>
            <a:off x="3518453" y="2741767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798C0C04-60E1-1487-AE07-471BF4E2FBDB}"/>
              </a:ext>
            </a:extLst>
          </p:cNvPr>
          <p:cNvSpPr/>
          <p:nvPr/>
        </p:nvSpPr>
        <p:spPr>
          <a:xfrm rot="10800000" flipH="1">
            <a:off x="2197981" y="1714120"/>
            <a:ext cx="147744" cy="178775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E092CC-EFCB-2D6B-17C2-0DDE17EA9371}"/>
              </a:ext>
            </a:extLst>
          </p:cNvPr>
          <p:cNvSpPr/>
          <p:nvPr/>
        </p:nvSpPr>
        <p:spPr>
          <a:xfrm>
            <a:off x="2345725" y="1928897"/>
            <a:ext cx="30117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6173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1:2</a:t>
            </a:r>
            <a:endParaRPr lang="en-US" sz="1100" b="1" i="0" cap="none" spc="0" dirty="0">
              <a:ln>
                <a:noFill/>
              </a:ln>
              <a:solidFill>
                <a:srgbClr val="61731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5A7588-D5DE-65C4-0E9C-1B0BB6358ED0}"/>
              </a:ext>
            </a:extLst>
          </p:cNvPr>
          <p:cNvSpPr/>
          <p:nvPr/>
        </p:nvSpPr>
        <p:spPr>
          <a:xfrm>
            <a:off x="2125653" y="2276281"/>
            <a:ext cx="30117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215C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1:4</a:t>
            </a:r>
            <a:endParaRPr lang="en-US" sz="1100" b="1" i="0" cap="none" spc="0" dirty="0">
              <a:ln>
                <a:noFill/>
              </a:ln>
              <a:solidFill>
                <a:srgbClr val="215CA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4D289E-E97D-BC34-C64C-507A7F262F86}"/>
              </a:ext>
            </a:extLst>
          </p:cNvPr>
          <p:cNvSpPr/>
          <p:nvPr/>
        </p:nvSpPr>
        <p:spPr>
          <a:xfrm>
            <a:off x="1801721" y="2596254"/>
            <a:ext cx="30117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8D67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1:8</a:t>
            </a:r>
            <a:endParaRPr lang="en-US" sz="1100" b="1" i="0" cap="none" spc="0" dirty="0">
              <a:ln>
                <a:noFill/>
              </a:ln>
              <a:solidFill>
                <a:srgbClr val="8D671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C3DFBB-E6A3-06A3-3334-759F02731E6C}"/>
              </a:ext>
            </a:extLst>
          </p:cNvPr>
          <p:cNvSpPr/>
          <p:nvPr/>
        </p:nvSpPr>
        <p:spPr>
          <a:xfrm>
            <a:off x="1463347" y="2975077"/>
            <a:ext cx="30117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B735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1:16</a:t>
            </a:r>
            <a:endParaRPr lang="en-US" sz="1100" b="1" i="0" cap="none" spc="0" dirty="0">
              <a:ln>
                <a:noFill/>
              </a:ln>
              <a:solidFill>
                <a:srgbClr val="B7352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下箭头 17">
            <a:extLst>
              <a:ext uri="{FF2B5EF4-FFF2-40B4-BE49-F238E27FC236}">
                <a16:creationId xmlns:a16="http://schemas.microsoft.com/office/drawing/2014/main" id="{9B1F3D8D-75A7-6A59-22BB-DFA478BA1531}"/>
              </a:ext>
            </a:extLst>
          </p:cNvPr>
          <p:cNvSpPr/>
          <p:nvPr/>
        </p:nvSpPr>
        <p:spPr>
          <a:xfrm rot="10800000" flipH="1">
            <a:off x="1952310" y="1786475"/>
            <a:ext cx="147744" cy="449124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7EDE7A13-30D7-8082-A63F-656A3FED8CF7}"/>
              </a:ext>
            </a:extLst>
          </p:cNvPr>
          <p:cNvSpPr/>
          <p:nvPr/>
        </p:nvSpPr>
        <p:spPr>
          <a:xfrm rot="10800000" flipH="1">
            <a:off x="1652170" y="1944968"/>
            <a:ext cx="147744" cy="582232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61ABB15D-412A-8AD7-0B0D-748B0C0DA9E1}"/>
              </a:ext>
            </a:extLst>
          </p:cNvPr>
          <p:cNvSpPr/>
          <p:nvPr/>
        </p:nvSpPr>
        <p:spPr>
          <a:xfrm rot="10800000" flipH="1">
            <a:off x="1342582" y="2168906"/>
            <a:ext cx="147744" cy="700293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55593E6-DAB9-8F0C-71B8-27963ACA7453}"/>
              </a:ext>
            </a:extLst>
          </p:cNvPr>
          <p:cNvSpPr txBox="1">
            <a:spLocks/>
          </p:cNvSpPr>
          <p:nvPr/>
        </p:nvSpPr>
        <p:spPr>
          <a:xfrm>
            <a:off x="4572000" y="1123022"/>
            <a:ext cx="4559429" cy="22965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Gathering effective output accumulations</a:t>
            </a:r>
          </a:p>
          <a:p>
            <a:pPr lvl="1"/>
            <a:r>
              <a:rPr lang="en-US" altLang="zh-CN" sz="1400" dirty="0">
                <a:sym typeface="Wingdings" pitchFamily="2" charset="2"/>
              </a:rPr>
              <a:t>With VSLIDE unit, within </a:t>
            </a:r>
            <a:r>
              <a:rPr lang="en-US" altLang="zh-CN" sz="1400" dirty="0" err="1">
                <a:sym typeface="Wingdings" pitchFamily="2" charset="2"/>
              </a:rPr>
              <a:t>VRegs</a:t>
            </a:r>
            <a:r>
              <a:rPr lang="en-US" altLang="zh-CN" sz="1400" dirty="0">
                <a:sym typeface="Wingdings" pitchFamily="2" charset="2"/>
              </a:rPr>
              <a:t>, adding buffers. </a:t>
            </a:r>
            <a:br>
              <a:rPr lang="en-US" altLang="zh-CN" sz="1400" dirty="0">
                <a:sym typeface="Wingdings" pitchFamily="2" charset="2"/>
              </a:rPr>
            </a:br>
            <a:r>
              <a:rPr lang="en-US" altLang="zh-CN" sz="1400" dirty="0">
                <a:sym typeface="Wingdings" pitchFamily="2" charset="2"/>
              </a:rPr>
              <a:t>Or combined.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For a higher sparsity rate, larger hardware overhead should be expected 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Performance improvement is promising</a:t>
            </a:r>
          </a:p>
          <a:p>
            <a:pPr lvl="1"/>
            <a:r>
              <a:rPr lang="en-US" altLang="zh-CN" sz="128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Highly depends on the gathering strategies and hardware implementation</a:t>
            </a:r>
          </a:p>
          <a:p>
            <a:pPr marL="596890" lvl="1" indent="0">
              <a:buFont typeface="Arial"/>
              <a:buNone/>
            </a:pPr>
            <a:endParaRPr lang="en-US" altLang="zh-CN" sz="1280" dirty="0">
              <a:sym typeface="Wingdings" pitchFamily="2" charset="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B4926DF-DE6B-4476-944D-28045B2819D2}"/>
              </a:ext>
            </a:extLst>
          </p:cNvPr>
          <p:cNvSpPr/>
          <p:nvPr/>
        </p:nvSpPr>
        <p:spPr>
          <a:xfrm>
            <a:off x="974804" y="2401408"/>
            <a:ext cx="430763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6.1x</a:t>
            </a:r>
            <a:endParaRPr lang="en-US" sz="1800" b="1" i="0" cap="none" spc="0" dirty="0">
              <a:ln>
                <a:noFill/>
              </a:ln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EF5F258-EA0A-D9C6-269C-668D9988D631}"/>
              </a:ext>
            </a:extLst>
          </p:cNvPr>
          <p:cNvSpPr/>
          <p:nvPr/>
        </p:nvSpPr>
        <p:spPr>
          <a:xfrm>
            <a:off x="2378490" y="1698050"/>
            <a:ext cx="430763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1.9x</a:t>
            </a:r>
            <a:endParaRPr lang="en-US" sz="1800" b="1" i="0" cap="none" spc="0" dirty="0">
              <a:ln>
                <a:noFill/>
              </a:ln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749BB87-FD05-BFBF-73BC-C53A9E1A57C6}"/>
              </a:ext>
            </a:extLst>
          </p:cNvPr>
          <p:cNvSpPr/>
          <p:nvPr/>
        </p:nvSpPr>
        <p:spPr>
          <a:xfrm>
            <a:off x="575144" y="3769526"/>
            <a:ext cx="246241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Benchmarked with 32x32x1024 SpMM</a:t>
            </a:r>
            <a:endParaRPr lang="en-US" sz="1100" i="1" cap="none" spc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2ABE2-9C0D-19EF-F2EB-28C0A040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BBA3-EC0C-47DC-A73E-5EEC30B5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Control Instructions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5434-F073-48B0-BBDD-0C080236AA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12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5DE064-2889-6FEF-0395-6FBC0D53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379" y="1039612"/>
            <a:ext cx="4434840" cy="32522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F6B5E6-20DD-14EC-5FBF-558216F70EAD}"/>
              </a:ext>
            </a:extLst>
          </p:cNvPr>
          <p:cNvSpPr/>
          <p:nvPr/>
        </p:nvSpPr>
        <p:spPr>
          <a:xfrm>
            <a:off x="3518453" y="1419574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712265-1846-F6E7-5D19-003578EEE804}"/>
              </a:ext>
            </a:extLst>
          </p:cNvPr>
          <p:cNvSpPr/>
          <p:nvPr/>
        </p:nvSpPr>
        <p:spPr>
          <a:xfrm>
            <a:off x="3518453" y="1750122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E36578-3FA9-E2A2-A169-E9587738B850}"/>
              </a:ext>
            </a:extLst>
          </p:cNvPr>
          <p:cNvSpPr/>
          <p:nvPr/>
        </p:nvSpPr>
        <p:spPr>
          <a:xfrm>
            <a:off x="3518453" y="2080670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C27AFC-B7D9-2735-1556-C310AEFBBC05}"/>
              </a:ext>
            </a:extLst>
          </p:cNvPr>
          <p:cNvSpPr/>
          <p:nvPr/>
        </p:nvSpPr>
        <p:spPr>
          <a:xfrm>
            <a:off x="3518453" y="2411218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DD7E13-EA4C-C184-D68C-5619C93EDC67}"/>
              </a:ext>
            </a:extLst>
          </p:cNvPr>
          <p:cNvSpPr/>
          <p:nvPr/>
        </p:nvSpPr>
        <p:spPr>
          <a:xfrm>
            <a:off x="3518453" y="2741767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05BDA1A-3CC5-A076-C84B-1C38FDCAAE1E}"/>
              </a:ext>
            </a:extLst>
          </p:cNvPr>
          <p:cNvSpPr/>
          <p:nvPr/>
        </p:nvSpPr>
        <p:spPr>
          <a:xfrm>
            <a:off x="575144" y="3769526"/>
            <a:ext cx="246241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Benchmarked with 32x32x1024 SpMM</a:t>
            </a:r>
            <a:endParaRPr lang="en-US" sz="1100" i="1" cap="none" spc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上下箭头 2">
            <a:extLst>
              <a:ext uri="{FF2B5EF4-FFF2-40B4-BE49-F238E27FC236}">
                <a16:creationId xmlns:a16="http://schemas.microsoft.com/office/drawing/2014/main" id="{E5EE324C-AD7D-42EF-0CD1-C44B598582DE}"/>
              </a:ext>
            </a:extLst>
          </p:cNvPr>
          <p:cNvSpPr/>
          <p:nvPr/>
        </p:nvSpPr>
        <p:spPr>
          <a:xfrm>
            <a:off x="1340750" y="1802572"/>
            <a:ext cx="125260" cy="237858"/>
          </a:xfrm>
          <a:prstGeom prst="up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上下箭头 11">
            <a:extLst>
              <a:ext uri="{FF2B5EF4-FFF2-40B4-BE49-F238E27FC236}">
                <a16:creationId xmlns:a16="http://schemas.microsoft.com/office/drawing/2014/main" id="{3DEBFF8F-6CF9-E97C-28FE-422EB240A724}"/>
              </a:ext>
            </a:extLst>
          </p:cNvPr>
          <p:cNvSpPr/>
          <p:nvPr/>
        </p:nvSpPr>
        <p:spPr>
          <a:xfrm>
            <a:off x="1648878" y="1614420"/>
            <a:ext cx="125260" cy="200416"/>
          </a:xfrm>
          <a:prstGeom prst="up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上下箭头 12">
            <a:extLst>
              <a:ext uri="{FF2B5EF4-FFF2-40B4-BE49-F238E27FC236}">
                <a16:creationId xmlns:a16="http://schemas.microsoft.com/office/drawing/2014/main" id="{4740A902-A810-56C4-5DAC-178D0D749EDD}"/>
              </a:ext>
            </a:extLst>
          </p:cNvPr>
          <p:cNvSpPr/>
          <p:nvPr/>
        </p:nvSpPr>
        <p:spPr>
          <a:xfrm>
            <a:off x="1957006" y="1610392"/>
            <a:ext cx="125260" cy="45719"/>
          </a:xfrm>
          <a:prstGeom prst="up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C297E56-712A-9A21-CBAB-00AFC55B28A4}"/>
              </a:ext>
            </a:extLst>
          </p:cNvPr>
          <p:cNvSpPr txBox="1">
            <a:spLocks/>
          </p:cNvSpPr>
          <p:nvPr/>
        </p:nvSpPr>
        <p:spPr>
          <a:xfrm>
            <a:off x="4572000" y="1123022"/>
            <a:ext cx="4559429" cy="2186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Performance is still detached from the roofline</a:t>
            </a:r>
          </a:p>
          <a:p>
            <a:pPr lvl="1"/>
            <a:r>
              <a:rPr lang="en-US" altLang="zh-CN" sz="1400" b="1" dirty="0">
                <a:sym typeface="Wingdings" pitchFamily="2" charset="2"/>
              </a:rPr>
              <a:t>Impacts from</a:t>
            </a:r>
            <a:r>
              <a:rPr lang="en-US" altLang="zh-CN" sz="1400" dirty="0">
                <a:sym typeface="Wingdings" pitchFamily="2" charset="2"/>
              </a:rPr>
              <a:t>: </a:t>
            </a:r>
            <a:br>
              <a:rPr lang="en-US" altLang="zh-CN" sz="1400" dirty="0">
                <a:sym typeface="Wingdings" pitchFamily="2" charset="2"/>
              </a:rPr>
            </a:br>
            <a:r>
              <a:rPr lang="en-US" altLang="zh-CN" sz="1400" dirty="0">
                <a:sym typeface="Wingdings" pitchFamily="2" charset="2"/>
              </a:rPr>
              <a:t>Control instructions for </a:t>
            </a:r>
            <a:r>
              <a:rPr lang="en-US" altLang="zh-CN" sz="1400" b="1" dirty="0">
                <a:solidFill>
                  <a:schemeClr val="accent1"/>
                </a:solidFill>
                <a:sym typeface="Wingdings" pitchFamily="2" charset="2"/>
              </a:rPr>
              <a:t>address calculation </a:t>
            </a:r>
            <a:r>
              <a:rPr lang="en-US" altLang="zh-CN" sz="1400" dirty="0">
                <a:sym typeface="Wingdings" pitchFamily="2" charset="2"/>
              </a:rPr>
              <a:t>and,</a:t>
            </a:r>
            <a:br>
              <a:rPr lang="en-US" altLang="zh-CN" sz="1400" dirty="0">
                <a:sym typeface="Wingdings" pitchFamily="2" charset="2"/>
              </a:rPr>
            </a:br>
            <a:r>
              <a:rPr lang="en-US" altLang="zh-CN" sz="1400" dirty="0">
                <a:sym typeface="Wingdings" pitchFamily="2" charset="2"/>
              </a:rPr>
              <a:t>explicit </a:t>
            </a:r>
            <a:r>
              <a:rPr lang="en-US" altLang="zh-CN" sz="1400" b="1" dirty="0">
                <a:solidFill>
                  <a:schemeClr val="accent1"/>
                </a:solidFill>
                <a:sym typeface="Wingdings" pitchFamily="2" charset="2"/>
              </a:rPr>
              <a:t>scalar activation </a:t>
            </a:r>
            <a:r>
              <a:rPr lang="en-US" altLang="zh-CN" sz="1400" dirty="0">
                <a:sym typeface="Wingdings" pitchFamily="2" charset="2"/>
              </a:rPr>
              <a:t>elements loading 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36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F8891-B6B4-1D55-26CD-37B09002A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4335-FD0E-8543-5A2F-DF643520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Control Instructions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FA73A-E9A3-53E1-C1BA-BA2DA11F4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13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C77370-D197-476A-024A-11FD9FB2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9288" y="1039612"/>
            <a:ext cx="3751022" cy="3252216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12FEFCA-4AD2-6C11-F860-2D73EB1397A8}"/>
              </a:ext>
            </a:extLst>
          </p:cNvPr>
          <p:cNvSpPr txBox="1">
            <a:spLocks/>
          </p:cNvSpPr>
          <p:nvPr/>
        </p:nvSpPr>
        <p:spPr>
          <a:xfrm>
            <a:off x="4572000" y="1123022"/>
            <a:ext cx="4559429" cy="2186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Performance is still detached from the roofline</a:t>
            </a:r>
          </a:p>
          <a:p>
            <a:pPr lvl="1"/>
            <a:r>
              <a:rPr lang="en-US" altLang="zh-CN" sz="1400" b="1" dirty="0">
                <a:sym typeface="Wingdings" pitchFamily="2" charset="2"/>
              </a:rPr>
              <a:t>Impacts from</a:t>
            </a:r>
            <a:r>
              <a:rPr lang="en-US" altLang="zh-CN" sz="1400" dirty="0">
                <a:sym typeface="Wingdings" pitchFamily="2" charset="2"/>
              </a:rPr>
              <a:t>: </a:t>
            </a:r>
            <a:br>
              <a:rPr lang="en-US" altLang="zh-CN" sz="1400" dirty="0">
                <a:sym typeface="Wingdings" pitchFamily="2" charset="2"/>
              </a:rPr>
            </a:br>
            <a:r>
              <a:rPr lang="en-US" altLang="zh-CN" sz="1400" dirty="0">
                <a:sym typeface="Wingdings" pitchFamily="2" charset="2"/>
              </a:rPr>
              <a:t>Control instructions for </a:t>
            </a:r>
            <a:r>
              <a:rPr lang="en-US" altLang="zh-CN" sz="1400" b="1" dirty="0">
                <a:solidFill>
                  <a:schemeClr val="accent1"/>
                </a:solidFill>
                <a:sym typeface="Wingdings" pitchFamily="2" charset="2"/>
              </a:rPr>
              <a:t>address calculation </a:t>
            </a:r>
            <a:r>
              <a:rPr lang="en-US" altLang="zh-CN" sz="1400" dirty="0">
                <a:sym typeface="Wingdings" pitchFamily="2" charset="2"/>
              </a:rPr>
              <a:t>and,</a:t>
            </a:r>
            <a:br>
              <a:rPr lang="en-US" altLang="zh-CN" sz="1400" dirty="0">
                <a:sym typeface="Wingdings" pitchFamily="2" charset="2"/>
              </a:rPr>
            </a:br>
            <a:r>
              <a:rPr lang="en-US" altLang="zh-CN" sz="1400" dirty="0">
                <a:sym typeface="Wingdings" pitchFamily="2" charset="2"/>
              </a:rPr>
              <a:t>explicit </a:t>
            </a:r>
            <a:r>
              <a:rPr lang="en-US" altLang="zh-CN" sz="1400" b="1" dirty="0">
                <a:solidFill>
                  <a:schemeClr val="accent1"/>
                </a:solidFill>
                <a:sym typeface="Wingdings" pitchFamily="2" charset="2"/>
              </a:rPr>
              <a:t>scalar activation </a:t>
            </a:r>
            <a:r>
              <a:rPr lang="en-US" altLang="zh-CN" sz="1400" dirty="0">
                <a:sym typeface="Wingdings" pitchFamily="2" charset="2"/>
              </a:rPr>
              <a:t>elements loading 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lvl="1"/>
            <a:r>
              <a:rPr lang="en-US" altLang="zh-CN" sz="1400" dirty="0">
                <a:sym typeface="Wingdings" pitchFamily="2" charset="2"/>
              </a:rPr>
              <a:t>More prominent with a </a:t>
            </a:r>
            <a:r>
              <a:rPr lang="en-US" altLang="zh-CN" sz="1400" b="1" dirty="0">
                <a:sym typeface="Wingdings" pitchFamily="2" charset="2"/>
              </a:rPr>
              <a:t>higher sparsity rate</a:t>
            </a:r>
            <a:r>
              <a:rPr lang="en-US" altLang="zh-CN" sz="1400" dirty="0">
                <a:sym typeface="Wingdings" pitchFamily="2" charset="2"/>
              </a:rPr>
              <a:t>.</a:t>
            </a:r>
            <a:br>
              <a:rPr lang="en-US" altLang="zh-CN" sz="1400" dirty="0">
                <a:sym typeface="Wingdings" pitchFamily="2" charset="2"/>
              </a:rPr>
            </a:br>
            <a:r>
              <a:rPr lang="en-US" altLang="zh-CN" sz="1400" dirty="0">
                <a:sym typeface="Wingdings" pitchFamily="2" charset="2"/>
              </a:rPr>
              <a:t>For the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vfwxmacc.vf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altLang="zh-CN" sz="1400" dirty="0">
                <a:sym typeface="Wingdings" pitchFamily="2" charset="2"/>
              </a:rPr>
              <a:t>instruction:</a:t>
            </a:r>
            <a:br>
              <a:rPr lang="en-US" altLang="zh-CN" sz="1400" dirty="0">
                <a:sym typeface="Wingdings" pitchFamily="2" charset="2"/>
              </a:rPr>
            </a:br>
            <a:r>
              <a:rPr lang="en-US" altLang="zh-CN" sz="1400" b="1" dirty="0">
                <a:solidFill>
                  <a:schemeClr val="accent3"/>
                </a:solidFill>
                <a:sym typeface="Wingdings" pitchFamily="2" charset="2"/>
              </a:rPr>
              <a:t>16 cycles </a:t>
            </a:r>
            <a:r>
              <a:rPr lang="en-US" altLang="zh-CN" sz="1400" dirty="0">
                <a:sym typeface="Wingdings" pitchFamily="2" charset="2"/>
              </a:rPr>
              <a:t>for 1:2 format</a:t>
            </a:r>
            <a:br>
              <a:rPr lang="en-US" altLang="zh-CN" sz="1400" dirty="0">
                <a:sym typeface="Wingdings" pitchFamily="2" charset="2"/>
              </a:rPr>
            </a:br>
            <a:r>
              <a:rPr lang="en-US" altLang="zh-CN" sz="1400" b="1" dirty="0">
                <a:solidFill>
                  <a:schemeClr val="accent1"/>
                </a:solidFill>
                <a:sym typeface="Wingdings" pitchFamily="2" charset="2"/>
              </a:rPr>
              <a:t>2 cycles </a:t>
            </a:r>
            <a:r>
              <a:rPr lang="en-US" altLang="zh-CN" sz="1400" dirty="0">
                <a:sym typeface="Wingdings" pitchFamily="2" charset="2"/>
              </a:rPr>
              <a:t>for 1:16 format @ Spatz</a:t>
            </a:r>
            <a:r>
              <a:rPr lang="en-US" altLang="zh-CN" sz="1400" baseline="-25000" dirty="0">
                <a:sym typeface="Wingdings" pitchFamily="2" charset="2"/>
              </a:rPr>
              <a:t>4</a:t>
            </a:r>
            <a:r>
              <a:rPr lang="en-US" altLang="zh-CN" sz="1400" dirty="0">
                <a:sym typeface="Wingdings" pitchFamily="2" charset="2"/>
              </a:rPr>
              <a:t> FP8 inputs</a:t>
            </a:r>
          </a:p>
        </p:txBody>
      </p:sp>
    </p:spTree>
    <p:extLst>
      <p:ext uri="{BB962C8B-B14F-4D97-AF65-F5344CB8AC3E}">
        <p14:creationId xmlns:p14="http://schemas.microsoft.com/office/powerpoint/2010/main" val="1851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C3E4C-60A7-DE14-26BE-CC19AAF3C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8469-DA0E-4882-1080-78EA84E0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Control Instructions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FD684-8870-F501-0FC1-3D3586D185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14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060ACE-A208-3658-E1E4-0EA8F12865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9288" y="1039612"/>
            <a:ext cx="3751022" cy="3252216"/>
          </a:xfrm>
          <a:prstGeom prst="rect">
            <a:avLst/>
          </a:prstGeom>
        </p:spPr>
      </p:pic>
      <p:pic>
        <p:nvPicPr>
          <p:cNvPr id="5" name="图片 4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FC39599D-AAD3-1CE8-5A49-EBE62172B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88" y="1039613"/>
            <a:ext cx="7845039" cy="32522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7EC270-A0F0-F225-840A-F8AF6A78F6FA}"/>
              </a:ext>
            </a:extLst>
          </p:cNvPr>
          <p:cNvSpPr/>
          <p:nvPr/>
        </p:nvSpPr>
        <p:spPr>
          <a:xfrm>
            <a:off x="4717898" y="1706757"/>
            <a:ext cx="2710514" cy="36588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Scalar activation streaming </a:t>
            </a:r>
            <a:endParaRPr lang="en-US" sz="1800" b="1" i="0" cap="none" spc="0" dirty="0">
              <a:ln>
                <a:noFill/>
              </a:ln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AC868-CC8E-581C-842C-3B33809F5081}"/>
              </a:ext>
            </a:extLst>
          </p:cNvPr>
          <p:cNvSpPr/>
          <p:nvPr/>
        </p:nvSpPr>
        <p:spPr>
          <a:xfrm>
            <a:off x="4717898" y="2887922"/>
            <a:ext cx="2710514" cy="36588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post increment</a:t>
            </a:r>
            <a:endParaRPr lang="en-US" sz="1800" b="1" i="0" cap="none" spc="0" dirty="0">
              <a:ln>
                <a:noFill/>
              </a:ln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D2699E2C-C442-70C0-18D3-2ECE6B90BCD4}"/>
              </a:ext>
            </a:extLst>
          </p:cNvPr>
          <p:cNvSpPr/>
          <p:nvPr/>
        </p:nvSpPr>
        <p:spPr>
          <a:xfrm rot="16200000" flipH="1">
            <a:off x="4359026" y="2169758"/>
            <a:ext cx="364988" cy="775062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F505E-1BB9-CA31-EC82-830AA6FF7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79D8-4FC3-8081-CF03-35D66770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Control Instructions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70459-EB33-EF7C-333C-0D51FB8AD2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15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FC25C2-DA98-21CE-A5E7-63657E26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379" y="1039612"/>
            <a:ext cx="4434840" cy="32522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02BE00-E58B-F47E-FD01-C64016BEFA46}"/>
              </a:ext>
            </a:extLst>
          </p:cNvPr>
          <p:cNvSpPr/>
          <p:nvPr/>
        </p:nvSpPr>
        <p:spPr>
          <a:xfrm>
            <a:off x="3518453" y="1419574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1EFB53-CEFC-12B2-94CD-E725A93D4A48}"/>
              </a:ext>
            </a:extLst>
          </p:cNvPr>
          <p:cNvSpPr/>
          <p:nvPr/>
        </p:nvSpPr>
        <p:spPr>
          <a:xfrm>
            <a:off x="3518453" y="1750122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4B9CF-FDC3-E5B1-8EFF-B685E4F5384F}"/>
              </a:ext>
            </a:extLst>
          </p:cNvPr>
          <p:cNvSpPr/>
          <p:nvPr/>
        </p:nvSpPr>
        <p:spPr>
          <a:xfrm>
            <a:off x="3518453" y="2080670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113329C-32CA-6C13-BC5B-1507D3872350}"/>
              </a:ext>
            </a:extLst>
          </p:cNvPr>
          <p:cNvSpPr/>
          <p:nvPr/>
        </p:nvSpPr>
        <p:spPr>
          <a:xfrm>
            <a:off x="575144" y="3769526"/>
            <a:ext cx="246241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Benchmarked with 32x32x1024 SpMM</a:t>
            </a:r>
            <a:endParaRPr lang="en-US" sz="1100" i="1" cap="none" spc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F41E2D4-8593-50DB-5D56-5AC114C9FFE8}"/>
              </a:ext>
            </a:extLst>
          </p:cNvPr>
          <p:cNvSpPr txBox="1">
            <a:spLocks/>
          </p:cNvSpPr>
          <p:nvPr/>
        </p:nvSpPr>
        <p:spPr>
          <a:xfrm>
            <a:off x="4572000" y="1123022"/>
            <a:ext cx="4559429" cy="2186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Removing the control instructions pushes the performance to the roofline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Additional hardware overhead required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8FBBCC91-EB80-7FAF-C0A7-D6CE0DB9608B}"/>
              </a:ext>
            </a:extLst>
          </p:cNvPr>
          <p:cNvSpPr/>
          <p:nvPr/>
        </p:nvSpPr>
        <p:spPr>
          <a:xfrm rot="10800000" flipH="1">
            <a:off x="1332133" y="1815270"/>
            <a:ext cx="147744" cy="178775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5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7EBAC-BABF-8F8C-030F-F8E6FF24D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A091-0F8E-917A-4E6D-E19D6ED5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Higher Sparsity Rate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C338B-04BF-6E66-356E-5FCEFF9655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16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A9772F-62F7-34AB-D9D2-42DCCBF0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379" y="1039612"/>
            <a:ext cx="4434840" cy="32522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F98E3D-8ADD-46A5-69E3-E24746B27901}"/>
              </a:ext>
            </a:extLst>
          </p:cNvPr>
          <p:cNvSpPr/>
          <p:nvPr/>
        </p:nvSpPr>
        <p:spPr>
          <a:xfrm>
            <a:off x="3518453" y="1419574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0DC0F7-738E-49A2-577E-855F833F4C58}"/>
              </a:ext>
            </a:extLst>
          </p:cNvPr>
          <p:cNvSpPr/>
          <p:nvPr/>
        </p:nvSpPr>
        <p:spPr>
          <a:xfrm>
            <a:off x="3518453" y="1750122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C44448-7A19-3677-0CE4-CB2CFAF84DC8}"/>
              </a:ext>
            </a:extLst>
          </p:cNvPr>
          <p:cNvSpPr/>
          <p:nvPr/>
        </p:nvSpPr>
        <p:spPr>
          <a:xfrm>
            <a:off x="3518453" y="2080670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452B438-C67B-6F54-3231-06840D323D7D}"/>
              </a:ext>
            </a:extLst>
          </p:cNvPr>
          <p:cNvSpPr/>
          <p:nvPr/>
        </p:nvSpPr>
        <p:spPr>
          <a:xfrm>
            <a:off x="575144" y="3769526"/>
            <a:ext cx="246241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Benchmarked with 32x32x1024 SpMM</a:t>
            </a:r>
            <a:endParaRPr lang="en-US" sz="1100" i="1" cap="none" spc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F3810A3-20C5-1C25-EAB4-6D173749B16E}"/>
              </a:ext>
            </a:extLst>
          </p:cNvPr>
          <p:cNvSpPr txBox="1">
            <a:spLocks/>
          </p:cNvSpPr>
          <p:nvPr/>
        </p:nvSpPr>
        <p:spPr>
          <a:xfrm>
            <a:off x="4584571" y="2227998"/>
            <a:ext cx="4559429" cy="2186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accent1"/>
                </a:solidFill>
              </a:rPr>
              <a:t>Lower AI</a:t>
            </a:r>
          </a:p>
          <a:p>
            <a:pPr lvl="1"/>
            <a:r>
              <a:rPr lang="en-US" altLang="zh-CN" sz="1400" dirty="0"/>
              <a:t>1:2 </a:t>
            </a:r>
            <a:r>
              <a:rPr lang="en-US" altLang="zh-CN" sz="1400" dirty="0">
                <a:sym typeface="Wingdings" pitchFamily="2" charset="2"/>
              </a:rPr>
              <a:t> 1:4: </a:t>
            </a:r>
            <a:r>
              <a:rPr lang="en-US" altLang="zh-CN" sz="1400" dirty="0"/>
              <a:t>doubled sparsity rate (</a:t>
            </a:r>
            <a:r>
              <a:rPr lang="en-US" altLang="zh-CN" sz="1400" b="1" dirty="0">
                <a:solidFill>
                  <a:schemeClr val="accent2"/>
                </a:solidFill>
              </a:rPr>
              <a:t>2x</a:t>
            </a:r>
            <a:r>
              <a:rPr lang="en-US" altLang="zh-CN" sz="1400" dirty="0">
                <a:solidFill>
                  <a:schemeClr val="accent2"/>
                </a:solidFill>
              </a:rPr>
              <a:t>SR</a:t>
            </a:r>
            <a:r>
              <a:rPr lang="en-US" altLang="zh-CN" sz="1400" dirty="0"/>
              <a:t>): </a:t>
            </a:r>
            <a:br>
              <a:rPr lang="en-US" altLang="zh-CN" sz="1400" dirty="0">
                <a:sym typeface="Wingdings" pitchFamily="2" charset="2"/>
              </a:rPr>
            </a:br>
            <a:r>
              <a:rPr lang="en-US" altLang="zh-CN" sz="1400" dirty="0">
                <a:sym typeface="Wingdings" pitchFamily="2" charset="2"/>
              </a:rPr>
              <a:t> </a:t>
            </a:r>
            <a:r>
              <a:rPr lang="en-US" altLang="zh-CN" sz="1400" b="1" dirty="0">
                <a:sym typeface="Wingdings" pitchFamily="2" charset="2"/>
              </a:rPr>
              <a:t>Halved</a:t>
            </a:r>
            <a:r>
              <a:rPr lang="en-US" altLang="zh-CN" sz="1400" dirty="0">
                <a:sym typeface="Wingdings" pitchFamily="2" charset="2"/>
              </a:rPr>
              <a:t> #MACs, </a:t>
            </a:r>
            <a:r>
              <a:rPr lang="en-US" altLang="zh-CN" sz="1400" b="1" dirty="0">
                <a:sym typeface="Wingdings" pitchFamily="2" charset="2"/>
              </a:rPr>
              <a:t>less impact </a:t>
            </a:r>
            <a:r>
              <a:rPr lang="en-US" altLang="zh-CN" sz="1400" dirty="0">
                <a:sym typeface="Wingdings" pitchFamily="2" charset="2"/>
              </a:rPr>
              <a:t>on #Bytes</a:t>
            </a:r>
            <a:endParaRPr lang="en-US" altLang="zh-CN" sz="1400" dirty="0"/>
          </a:p>
          <a:p>
            <a:r>
              <a:rPr lang="en-US" altLang="zh-CN" sz="1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Lower performance</a:t>
            </a:r>
            <a:r>
              <a:rPr lang="en-US" altLang="zh-CN" sz="1082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More prominent control overheads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C4E0285B-98B6-CDFE-6F84-69C72D5B10A0}"/>
              </a:ext>
            </a:extLst>
          </p:cNvPr>
          <p:cNvSpPr/>
          <p:nvPr/>
        </p:nvSpPr>
        <p:spPr>
          <a:xfrm rot="5400000" flipH="1">
            <a:off x="1813034" y="2573707"/>
            <a:ext cx="147744" cy="793545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7D9D21E-6DF3-7291-EF54-BCB4BC9CAC0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283678" y="1648287"/>
            <a:ext cx="1" cy="1322193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4764178-2334-743C-47C5-1210E9516219}"/>
                  </a:ext>
                </a:extLst>
              </p:cNvPr>
              <p:cNvSpPr txBox="1"/>
              <p:nvPr/>
            </p:nvSpPr>
            <p:spPr>
              <a:xfrm>
                <a:off x="4971108" y="1118967"/>
                <a:ext cx="3778428" cy="5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#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𝐵𝑦𝑡𝑒𝑠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×(4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𝑁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𝑺𝑹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𝛿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+8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4764178-2334-743C-47C5-1210E9516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08" y="1118967"/>
                <a:ext cx="3778428" cy="550123"/>
              </a:xfrm>
              <a:prstGeom prst="rect">
                <a:avLst/>
              </a:prstGeom>
              <a:blipFill>
                <a:blip r:embed="rId3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CC4FA6F-8653-9318-8B73-95A54EC3360E}"/>
                  </a:ext>
                </a:extLst>
              </p:cNvPr>
              <p:cNvSpPr txBox="1"/>
              <p:nvPr/>
            </p:nvSpPr>
            <p:spPr>
              <a:xfrm>
                <a:off x="4285308" y="1669090"/>
                <a:ext cx="3778428" cy="5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#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𝑀𝐴𝐶𝑠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𝑀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𝑁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𝑺𝑹</m:t>
                          </m:r>
                        </m:den>
                      </m:f>
                    </m:oMath>
                  </m:oMathPara>
                </a14:m>
                <a:endPara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CC4FA6F-8653-9318-8B73-95A54EC33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308" y="1669090"/>
                <a:ext cx="3778428" cy="550123"/>
              </a:xfrm>
              <a:prstGeom prst="rect">
                <a:avLst/>
              </a:prstGeom>
              <a:blipFill>
                <a:blip r:embed="rId4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0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A5858-B1D0-8D55-C807-EE88F8DA5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60EA-1FDD-FF07-1061-36D90C5A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Sparsity formats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D8CB2-A52C-A0A6-AA1B-C96091BCBD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17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2A4DA2-6448-97DA-79C2-9DCF4742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379" y="1039612"/>
            <a:ext cx="4434840" cy="32522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7AC55E-7DD1-BF96-3A13-42F3F255487A}"/>
              </a:ext>
            </a:extLst>
          </p:cNvPr>
          <p:cNvSpPr/>
          <p:nvPr/>
        </p:nvSpPr>
        <p:spPr>
          <a:xfrm>
            <a:off x="3518453" y="1419574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7CA444-2175-46C4-7D5D-A14F6158C27B}"/>
              </a:ext>
            </a:extLst>
          </p:cNvPr>
          <p:cNvSpPr/>
          <p:nvPr/>
        </p:nvSpPr>
        <p:spPr>
          <a:xfrm>
            <a:off x="575144" y="3769526"/>
            <a:ext cx="246241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Benchmarked with 32x32x1024 SpMM</a:t>
            </a:r>
            <a:endParaRPr lang="en-US" sz="1100" i="1" cap="none" spc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8D4F239-C97D-0AAA-2D53-D16E7098A7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4571" y="2227998"/>
                <a:ext cx="4559429" cy="21862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0" tIns="37150" rIns="0" bIns="36275" rtlCol="0" anchor="t" anchorCtr="0">
                <a:noAutofit/>
              </a:bodyPr>
              <a:lstStyle>
                <a:lvl1pPr marL="457192" lvl="0" indent="-336544" algn="l" defTabSz="571464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Arial"/>
                  <a:buChar char="•"/>
                  <a:defRPr sz="1905" b="1" i="0" kern="1200">
                    <a:solidFill>
                      <a:schemeClr val="dk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1pPr>
                <a:lvl2pPr marL="914384" lvl="1" indent="-317494" algn="l" defTabSz="571464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Char char="•"/>
                  <a:defRPr sz="1587" b="0" i="0" kern="1200">
                    <a:solidFill>
                      <a:schemeClr val="dk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2pPr>
                <a:lvl3pPr marL="1371576" lvl="2" indent="-311145" algn="l" defTabSz="68577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Arial"/>
                  <a:buChar char="•"/>
                  <a:defRPr sz="1400" b="0" i="0" kern="1200">
                    <a:solidFill>
                      <a:schemeClr val="dk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3pPr>
                <a:lvl4pPr marL="1828768" lvl="3" indent="-285745" algn="l" defTabSz="68577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Char char="•"/>
                  <a:defRPr sz="952" b="0" i="0" kern="1200">
                    <a:solidFill>
                      <a:schemeClr val="dk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4pPr>
                <a:lvl5pPr marL="2285960" lvl="4" indent="-279395" algn="l" defTabSz="68577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Char char="•"/>
                  <a:defRPr sz="873" b="0" i="0" kern="1200">
                    <a:solidFill>
                      <a:schemeClr val="dk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5pPr>
                <a:lvl6pPr marL="2743153" lvl="5" indent="-317494" algn="l" defTabSz="68577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344" lvl="6" indent="-317494" algn="l" defTabSz="68577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536" lvl="7" indent="-317494" algn="l" defTabSz="68577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729" lvl="8" indent="-317494" algn="l" defTabSz="68577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dirty="0">
                    <a:solidFill>
                      <a:schemeClr val="accent1"/>
                    </a:solidFill>
                  </a:rPr>
                  <a:t>Lower AI</a:t>
                </a:r>
              </a:p>
              <a:p>
                <a:pPr lvl="1"/>
                <a:r>
                  <a:rPr lang="en-US" altLang="zh-CN" sz="1400" dirty="0"/>
                  <a:t>More bits required to index 4:8 format than 1:2 format </a:t>
                </a:r>
                <a:r>
                  <a:rPr lang="en-US" altLang="zh-CN" sz="1400" dirty="0">
                    <a:sym typeface="Wingdings" pitchFamily="2" charset="2"/>
                  </a:rPr>
                  <a:t> </a:t>
                </a:r>
                <a:r>
                  <a:rPr lang="en-US" altLang="zh-CN" sz="1400" b="1" dirty="0">
                    <a:sym typeface="Wingdings" pitchFamily="2" charset="2"/>
                  </a:rPr>
                  <a:t>higher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𝜹</m:t>
                    </m:r>
                  </m:oMath>
                </a14:m>
                <a:endParaRPr lang="en-US" altLang="zh-CN" sz="1400" b="1" dirty="0"/>
              </a:p>
              <a:p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Same performance</a:t>
                </a:r>
                <a:r>
                  <a:rPr lang="en-US" altLang="zh-CN" sz="1082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</a:t>
                </a:r>
              </a:p>
              <a:p>
                <a:pPr lvl="1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Sparsity formats with the same rate have negligible impact on performance</a:t>
                </a:r>
              </a:p>
            </p:txBody>
          </p:sp>
        </mc:Choice>
        <mc:Fallback xmlns="">
          <p:sp>
            <p:nvSpPr>
              <p:cNvPr id="21" name="Text Placeholder 2">
                <a:extLst>
                  <a:ext uri="{FF2B5EF4-FFF2-40B4-BE49-F238E27FC236}">
                    <a16:creationId xmlns:a16="http://schemas.microsoft.com/office/drawing/2014/main" id="{38D4F239-C97D-0AAA-2D53-D16E7098A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571" y="2227998"/>
                <a:ext cx="4559429" cy="2186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下箭头 10">
            <a:extLst>
              <a:ext uri="{FF2B5EF4-FFF2-40B4-BE49-F238E27FC236}">
                <a16:creationId xmlns:a16="http://schemas.microsoft.com/office/drawing/2014/main" id="{89CC3BE3-836D-1763-45B2-D5F744A64F0F}"/>
              </a:ext>
            </a:extLst>
          </p:cNvPr>
          <p:cNvSpPr/>
          <p:nvPr/>
        </p:nvSpPr>
        <p:spPr>
          <a:xfrm rot="5400000" flipH="1">
            <a:off x="2095180" y="1387809"/>
            <a:ext cx="147744" cy="211273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D6FD3-AD70-3C60-8891-19157A9C5F25}"/>
                  </a:ext>
                </a:extLst>
              </p:cNvPr>
              <p:cNvSpPr txBox="1"/>
              <p:nvPr/>
            </p:nvSpPr>
            <p:spPr>
              <a:xfrm>
                <a:off x="4971108" y="1118967"/>
                <a:ext cx="3778428" cy="5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#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𝐵𝑦𝑡𝑒𝑠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×(4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𝑁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𝑆𝑅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×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𝜹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+8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D6FD3-AD70-3C60-8891-19157A9C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08" y="1118967"/>
                <a:ext cx="3778428" cy="550123"/>
              </a:xfrm>
              <a:prstGeom prst="rect">
                <a:avLst/>
              </a:prstGeom>
              <a:blipFill>
                <a:blip r:embed="rId5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2455787-3C2A-EDB2-A401-7329429569EF}"/>
                  </a:ext>
                </a:extLst>
              </p:cNvPr>
              <p:cNvSpPr txBox="1"/>
              <p:nvPr/>
            </p:nvSpPr>
            <p:spPr>
              <a:xfrm>
                <a:off x="4285308" y="1669090"/>
                <a:ext cx="3778428" cy="5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#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𝑀𝐴𝐶𝑠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𝑀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𝑁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2455787-3C2A-EDB2-A401-732942956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308" y="1669090"/>
                <a:ext cx="3778428" cy="550123"/>
              </a:xfrm>
              <a:prstGeom prst="rect">
                <a:avLst/>
              </a:prstGeom>
              <a:blipFill>
                <a:blip r:embed="rId6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1E901E74-AAFE-67B3-F9B4-C7ABC3C7E032}"/>
              </a:ext>
            </a:extLst>
          </p:cNvPr>
          <p:cNvSpPr/>
          <p:nvPr/>
        </p:nvSpPr>
        <p:spPr>
          <a:xfrm>
            <a:off x="2304210" y="1372472"/>
            <a:ext cx="30117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6173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1:2</a:t>
            </a:r>
            <a:endParaRPr lang="en-US" sz="1100" b="1" i="0" cap="none" spc="0" dirty="0">
              <a:ln>
                <a:noFill/>
              </a:ln>
              <a:solidFill>
                <a:srgbClr val="61731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6FF0FD-9FD5-0E47-09F8-B148C335971E}"/>
              </a:ext>
            </a:extLst>
          </p:cNvPr>
          <p:cNvSpPr/>
          <p:nvPr/>
        </p:nvSpPr>
        <p:spPr>
          <a:xfrm>
            <a:off x="1837683" y="1372472"/>
            <a:ext cx="30117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6173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4:8</a:t>
            </a:r>
            <a:endParaRPr lang="en-US" sz="1100" b="1" i="0" cap="none" spc="0" dirty="0">
              <a:ln>
                <a:noFill/>
              </a:ln>
              <a:solidFill>
                <a:srgbClr val="61731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B3C02-A825-71F4-15FA-F7485DC82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F0FD-D3FA-FFA0-7258-7E5163FA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Comp. Dimensions (M)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63C06-8715-F921-63C5-FCF9DC2A79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18</a:t>
            </a:fld>
            <a:endParaRPr lang="en" kern="1200">
              <a:solidFill>
                <a:srgbClr val="000000"/>
              </a:solidFill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AB2BB9D-9469-7380-02C0-86797B44162D}"/>
              </a:ext>
            </a:extLst>
          </p:cNvPr>
          <p:cNvSpPr txBox="1">
            <a:spLocks/>
          </p:cNvSpPr>
          <p:nvPr/>
        </p:nvSpPr>
        <p:spPr>
          <a:xfrm>
            <a:off x="4584571" y="2227998"/>
            <a:ext cx="4559429" cy="2186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/>
                </a:solidFill>
              </a:rPr>
              <a:t>Same AI</a:t>
            </a:r>
          </a:p>
          <a:p>
            <a:pPr lvl="1"/>
            <a:r>
              <a:rPr lang="en-US" altLang="zh-CN" sz="1400" b="1" i="1" dirty="0"/>
              <a:t>M</a:t>
            </a:r>
            <a:r>
              <a:rPr lang="en-US" altLang="zh-CN" sz="1400" dirty="0"/>
              <a:t> scales #Bytes and #MACs with the same ratio</a:t>
            </a:r>
            <a:endParaRPr lang="en-US" altLang="zh-CN" sz="1400" b="1" dirty="0"/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Same performance</a:t>
            </a:r>
            <a:r>
              <a:rPr lang="en-US" altLang="zh-CN" sz="108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</a:p>
          <a:p>
            <a:pPr lvl="1"/>
            <a:r>
              <a:rPr lang="en-US" altLang="zh-CN" sz="1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only determines the number of middle loops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C9150BE-B922-D9AD-B00E-F5AE0D3F41A2}"/>
                  </a:ext>
                </a:extLst>
              </p:cNvPr>
              <p:cNvSpPr txBox="1"/>
              <p:nvPr/>
            </p:nvSpPr>
            <p:spPr>
              <a:xfrm>
                <a:off x="4971108" y="1118967"/>
                <a:ext cx="3778428" cy="5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#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𝐵𝑦𝑡𝑒𝑠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𝑴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×(4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𝑁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𝑆𝑅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𝛿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+8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C9150BE-B922-D9AD-B00E-F5AE0D3F4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08" y="1118967"/>
                <a:ext cx="3778428" cy="550123"/>
              </a:xfrm>
              <a:prstGeom prst="rect">
                <a:avLst/>
              </a:prstGeom>
              <a:blipFill>
                <a:blip r:embed="rId3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F5AD199-E2D9-D749-64B3-C9DC984EB170}"/>
                  </a:ext>
                </a:extLst>
              </p:cNvPr>
              <p:cNvSpPr txBox="1"/>
              <p:nvPr/>
            </p:nvSpPr>
            <p:spPr>
              <a:xfrm>
                <a:off x="4285308" y="1669090"/>
                <a:ext cx="3778428" cy="5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#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𝑀𝐴𝐶𝑠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𝑴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𝑁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F5AD199-E2D9-D749-64B3-C9DC984EB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308" y="1669090"/>
                <a:ext cx="3778428" cy="550123"/>
              </a:xfrm>
              <a:prstGeom prst="rect">
                <a:avLst/>
              </a:prstGeom>
              <a:blipFill>
                <a:blip r:embed="rId4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6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81450-3FE8-F320-3BD9-45B09F63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C635-1E76-6F30-5A72-B6F03532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</a:t>
            </a:r>
            <a:r>
              <a:rPr lang="en-US" altLang="zh-CN" dirty="0"/>
              <a:t>Comp. Dimensions (N↑)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F54BF-6A06-ABF6-1706-D92FA442FC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19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2C5583-48F0-944D-4DAA-AC46C7A0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379" y="1039612"/>
            <a:ext cx="4434840" cy="32522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557AE88-94A2-9183-0E47-B743CC715566}"/>
              </a:ext>
            </a:extLst>
          </p:cNvPr>
          <p:cNvSpPr/>
          <p:nvPr/>
        </p:nvSpPr>
        <p:spPr>
          <a:xfrm>
            <a:off x="3518453" y="1419574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B968D5-578B-C1EF-7EA9-24E919952823}"/>
              </a:ext>
            </a:extLst>
          </p:cNvPr>
          <p:cNvSpPr/>
          <p:nvPr/>
        </p:nvSpPr>
        <p:spPr>
          <a:xfrm>
            <a:off x="575144" y="3769526"/>
            <a:ext cx="246241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Benchmarked with M=32, 1:2 format</a:t>
            </a:r>
            <a:endParaRPr lang="en-US" sz="1100" i="1" cap="none" spc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C27DD2C-4F95-A2AE-ADC1-5A71F0800D43}"/>
              </a:ext>
            </a:extLst>
          </p:cNvPr>
          <p:cNvSpPr txBox="1">
            <a:spLocks/>
          </p:cNvSpPr>
          <p:nvPr/>
        </p:nvSpPr>
        <p:spPr>
          <a:xfrm>
            <a:off x="4584571" y="2227998"/>
            <a:ext cx="4559429" cy="2186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accent3"/>
                </a:solidFill>
              </a:rPr>
              <a:t>Higher AI</a:t>
            </a:r>
          </a:p>
          <a:p>
            <a:pPr lvl="1"/>
            <a:r>
              <a:rPr lang="en-US" altLang="zh-CN" sz="1400" b="1" i="1" dirty="0"/>
              <a:t>N</a:t>
            </a:r>
            <a:r>
              <a:rPr lang="en-US" altLang="zh-CN" sz="1400" dirty="0"/>
              <a:t> scales #MACs with a higher ratio compared to #Bytes</a:t>
            </a:r>
            <a:endParaRPr lang="en-US" altLang="zh-CN" sz="1400" b="1" dirty="0"/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Same performance</a:t>
            </a:r>
            <a:r>
              <a:rPr lang="en-US" altLang="zh-CN" sz="108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</a:p>
          <a:p>
            <a:pPr lvl="1"/>
            <a:r>
              <a:rPr lang="en-US" altLang="zh-CN" sz="1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only determines the number of inner loops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8E61CFEF-CAA4-ADE2-EFBA-F6FC221B6A16}"/>
              </a:ext>
            </a:extLst>
          </p:cNvPr>
          <p:cNvSpPr/>
          <p:nvPr/>
        </p:nvSpPr>
        <p:spPr>
          <a:xfrm rot="16200000" flipH="1">
            <a:off x="2293183" y="1315457"/>
            <a:ext cx="147744" cy="355978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43CB2F-4D5D-E0DD-E349-D86E73F99584}"/>
                  </a:ext>
                </a:extLst>
              </p:cNvPr>
              <p:cNvSpPr txBox="1"/>
              <p:nvPr/>
            </p:nvSpPr>
            <p:spPr>
              <a:xfrm>
                <a:off x="4971108" y="1118967"/>
                <a:ext cx="3778428" cy="5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#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𝐵𝑦𝑡𝑒𝑠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×(4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𝑵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𝑵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𝑆𝑅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𝛿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+8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43CB2F-4D5D-E0DD-E349-D86E73F9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08" y="1118967"/>
                <a:ext cx="3778428" cy="550123"/>
              </a:xfrm>
              <a:prstGeom prst="rect">
                <a:avLst/>
              </a:prstGeom>
              <a:blipFill>
                <a:blip r:embed="rId4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1EA68C9-4246-D197-2FB3-B2D6D12FA566}"/>
                  </a:ext>
                </a:extLst>
              </p:cNvPr>
              <p:cNvSpPr txBox="1"/>
              <p:nvPr/>
            </p:nvSpPr>
            <p:spPr>
              <a:xfrm>
                <a:off x="4285308" y="1669090"/>
                <a:ext cx="3778428" cy="5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#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𝑀𝐴𝐶𝑠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𝑀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𝑵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1EA68C9-4246-D197-2FB3-B2D6D12FA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308" y="1669090"/>
                <a:ext cx="3778428" cy="550123"/>
              </a:xfrm>
              <a:prstGeom prst="rect">
                <a:avLst/>
              </a:prstGeom>
              <a:blipFill>
                <a:blip r:embed="rId5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2B24735-7B09-1DB1-9B15-E5B491314D5C}"/>
              </a:ext>
            </a:extLst>
          </p:cNvPr>
          <p:cNvSpPr/>
          <p:nvPr/>
        </p:nvSpPr>
        <p:spPr>
          <a:xfrm>
            <a:off x="2603099" y="1396023"/>
            <a:ext cx="434463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6173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N=128</a:t>
            </a:r>
            <a:endParaRPr lang="en-US" sz="1100" b="1" i="0" cap="none" spc="0" dirty="0">
              <a:ln>
                <a:noFill/>
              </a:ln>
              <a:solidFill>
                <a:srgbClr val="61731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D8E0C7-87C2-571E-306F-4488743C0148}"/>
              </a:ext>
            </a:extLst>
          </p:cNvPr>
          <p:cNvSpPr/>
          <p:nvPr/>
        </p:nvSpPr>
        <p:spPr>
          <a:xfrm>
            <a:off x="1819338" y="1393755"/>
            <a:ext cx="35597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6173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N=32</a:t>
            </a:r>
            <a:endParaRPr lang="en-US" sz="1100" b="1" i="0" cap="none" spc="0" dirty="0">
              <a:ln>
                <a:noFill/>
              </a:ln>
              <a:solidFill>
                <a:srgbClr val="61731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3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D1143-5066-D218-6D53-BC8AEADED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940B-6759-954B-D60B-9490A089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0699-2A8D-3B90-EEC5-B85DAE9B145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A175E-005B-5B59-E6B9-549548762C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6B0C12-360B-D4E1-C6D2-4A7862FF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3881" y="778438"/>
            <a:ext cx="8571865" cy="23093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79F8037-82BA-1CBD-BB07-26D3D176B977}"/>
              </a:ext>
            </a:extLst>
          </p:cNvPr>
          <p:cNvSpPr/>
          <p:nvPr/>
        </p:nvSpPr>
        <p:spPr>
          <a:xfrm>
            <a:off x="1991001" y="3150661"/>
            <a:ext cx="3180891" cy="844869"/>
          </a:xfrm>
          <a:prstGeom prst="rect">
            <a:avLst/>
          </a:prstGeom>
          <a:solidFill>
            <a:srgbClr val="B7D9E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1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F5162D8-EB5C-97DE-98D3-31B82428E6ED}"/>
              </a:ext>
            </a:extLst>
          </p:cNvPr>
          <p:cNvSpPr txBox="1">
            <a:spLocks/>
          </p:cNvSpPr>
          <p:nvPr/>
        </p:nvSpPr>
        <p:spPr>
          <a:xfrm>
            <a:off x="1869330" y="3150660"/>
            <a:ext cx="3110364" cy="1606399"/>
          </a:xfrm>
          <a:prstGeom prst="rect">
            <a:avLst/>
          </a:prstGeom>
        </p:spPr>
        <p:txBody>
          <a:bodyPr vert="horz" lIns="0" tIns="37146" rIns="0" bIns="36289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816" lvl="1" indent="0">
              <a:buNone/>
            </a:pPr>
            <a:r>
              <a:rPr lang="en-US" sz="1100" b="1" dirty="0">
                <a:solidFill>
                  <a:srgbClr val="007894"/>
                </a:solidFill>
                <a:ea typeface="Roboto Light"/>
                <a:cs typeface="Calibri"/>
              </a:rPr>
              <a:t>WP1</a:t>
            </a: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SpMM kernel implementation, optimization, and benchmark </a:t>
            </a:r>
            <a:r>
              <a:rPr lang="en-US" sz="1050" i="1" dirty="0">
                <a:ea typeface="Roboto Light"/>
                <a:cs typeface="Calibri"/>
              </a:rPr>
              <a:t>with </a:t>
            </a:r>
            <a:r>
              <a:rPr lang="en-US" sz="1050" i="1" dirty="0" err="1">
                <a:ea typeface="Roboto Light"/>
                <a:cs typeface="Calibri"/>
              </a:rPr>
              <a:t>vfwx</a:t>
            </a:r>
            <a:r>
              <a:rPr lang="en-US" sz="1050" i="1" dirty="0">
                <a:ea typeface="Roboto Light"/>
                <a:cs typeface="Calibri"/>
              </a:rPr>
              <a:t>_.</a:t>
            </a:r>
            <a:r>
              <a:rPr lang="en-US" sz="1050" i="1" dirty="0" err="1">
                <a:ea typeface="Roboto Light"/>
                <a:cs typeface="Calibri"/>
              </a:rPr>
              <a:t>vf</a:t>
            </a:r>
            <a:r>
              <a:rPr lang="en-US" sz="1050" i="1" dirty="0">
                <a:ea typeface="Roboto Light"/>
                <a:cs typeface="Calibri"/>
              </a:rPr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815418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05B5D-AC2F-C7A6-D193-D1980C43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BF4E-1633-A1A5-726B-BFC7DF00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</a:t>
            </a:r>
            <a:r>
              <a:rPr lang="en-US" altLang="zh-CN" dirty="0"/>
              <a:t>Comp. Dimensions (N↑)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2CA5F-4582-ABB5-4125-4C038F11D9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20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1CA3CE-1926-388E-DF80-0DA2FEE0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379" y="1039612"/>
            <a:ext cx="4434840" cy="32522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E85D4C9-F77B-C690-B5A1-514DA5284146}"/>
              </a:ext>
            </a:extLst>
          </p:cNvPr>
          <p:cNvSpPr/>
          <p:nvPr/>
        </p:nvSpPr>
        <p:spPr>
          <a:xfrm>
            <a:off x="3518453" y="1419574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C1A3A9C-E9E4-2AF6-FFB2-5D1873CF3B2C}"/>
              </a:ext>
            </a:extLst>
          </p:cNvPr>
          <p:cNvSpPr txBox="1">
            <a:spLocks/>
          </p:cNvSpPr>
          <p:nvPr/>
        </p:nvSpPr>
        <p:spPr>
          <a:xfrm>
            <a:off x="4584571" y="2227998"/>
            <a:ext cx="4559429" cy="2186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accent3"/>
                </a:solidFill>
              </a:rPr>
              <a:t>Higher AI</a:t>
            </a:r>
          </a:p>
          <a:p>
            <a:pPr lvl="1"/>
            <a:r>
              <a:rPr lang="en-US" altLang="zh-CN" sz="1400" b="1" i="1" dirty="0"/>
              <a:t>N</a:t>
            </a:r>
            <a:r>
              <a:rPr lang="en-US" altLang="zh-CN" sz="1400" dirty="0"/>
              <a:t> scales #MACs with a higher ratio compared to #Bytes</a:t>
            </a:r>
            <a:endParaRPr lang="en-US" altLang="zh-CN" sz="1400" b="1" dirty="0"/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Same performance</a:t>
            </a:r>
            <a:r>
              <a:rPr lang="en-US" altLang="zh-CN" sz="108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</a:p>
          <a:p>
            <a:pPr lvl="1"/>
            <a:r>
              <a:rPr lang="en-US" altLang="zh-CN" sz="1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only determines the number of inner loops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D5E542E-97A1-8B59-3FEF-147241E3A956}"/>
                  </a:ext>
                </a:extLst>
              </p:cNvPr>
              <p:cNvSpPr txBox="1"/>
              <p:nvPr/>
            </p:nvSpPr>
            <p:spPr>
              <a:xfrm>
                <a:off x="4971108" y="1118967"/>
                <a:ext cx="3778428" cy="5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#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𝐵𝑦𝑡𝑒𝑠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×(4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𝑵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𝑵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𝑆𝑅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𝛿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+8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D5E542E-97A1-8B59-3FEF-147241E3A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08" y="1118967"/>
                <a:ext cx="3778428" cy="550123"/>
              </a:xfrm>
              <a:prstGeom prst="rect">
                <a:avLst/>
              </a:prstGeom>
              <a:blipFill>
                <a:blip r:embed="rId4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59948D-E7A3-BEED-4857-4F8FAFFF1D2E}"/>
                  </a:ext>
                </a:extLst>
              </p:cNvPr>
              <p:cNvSpPr txBox="1"/>
              <p:nvPr/>
            </p:nvSpPr>
            <p:spPr>
              <a:xfrm>
                <a:off x="4285308" y="1669090"/>
                <a:ext cx="3778428" cy="5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#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𝑀𝐴𝐶𝑠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𝑀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𝑵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59948D-E7A3-BEED-4857-4F8FAFFF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308" y="1669090"/>
                <a:ext cx="3778428" cy="550123"/>
              </a:xfrm>
              <a:prstGeom prst="rect">
                <a:avLst/>
              </a:prstGeom>
              <a:blipFill>
                <a:blip r:embed="rId5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972B5F93-0D8D-DAC5-92AC-F7354EB95E2B}"/>
              </a:ext>
            </a:extLst>
          </p:cNvPr>
          <p:cNvSpPr/>
          <p:nvPr/>
        </p:nvSpPr>
        <p:spPr>
          <a:xfrm>
            <a:off x="2545044" y="1588601"/>
            <a:ext cx="240834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6173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1:2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B6DD649C-45FD-E076-3B95-4EDFFE025BD1}"/>
              </a:ext>
            </a:extLst>
          </p:cNvPr>
          <p:cNvSpPr/>
          <p:nvPr/>
        </p:nvSpPr>
        <p:spPr>
          <a:xfrm rot="16200000" flipH="1">
            <a:off x="1482469" y="1848266"/>
            <a:ext cx="147744" cy="705003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810CD8-69DB-72AD-4E9F-12FAEA618DA4}"/>
              </a:ext>
            </a:extLst>
          </p:cNvPr>
          <p:cNvSpPr/>
          <p:nvPr/>
        </p:nvSpPr>
        <p:spPr>
          <a:xfrm>
            <a:off x="2334382" y="1707307"/>
            <a:ext cx="240834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4C7C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1:4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2D7A8C-1816-7D28-37BD-05D5DE11D150}"/>
              </a:ext>
            </a:extLst>
          </p:cNvPr>
          <p:cNvSpPr/>
          <p:nvPr/>
        </p:nvSpPr>
        <p:spPr>
          <a:xfrm>
            <a:off x="2123720" y="1865933"/>
            <a:ext cx="240834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BBA47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ECB758C-0BAD-147C-3A11-B308B721408F}"/>
              </a:ext>
            </a:extLst>
          </p:cNvPr>
          <p:cNvSpPr/>
          <p:nvPr/>
        </p:nvSpPr>
        <p:spPr>
          <a:xfrm>
            <a:off x="1955858" y="2079794"/>
            <a:ext cx="31170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C45D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1:16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7B5AF9-FFCE-8A37-3F86-E4BEED535D42}"/>
              </a:ext>
            </a:extLst>
          </p:cNvPr>
          <p:cNvSpPr/>
          <p:nvPr/>
        </p:nvSpPr>
        <p:spPr>
          <a:xfrm>
            <a:off x="575144" y="3769526"/>
            <a:ext cx="246241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Benchmarked with M=32, P=1024</a:t>
            </a:r>
            <a:endParaRPr lang="en-US" sz="1100" i="1" cap="none" spc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3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FCE9C-C59D-535D-17BA-BF11BB060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3458-6EFB-AFC9-EF3B-E40817D7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</a:t>
            </a:r>
            <a:r>
              <a:rPr lang="en-US" altLang="zh-CN" dirty="0"/>
              <a:t>Comp. Dimensions (P↑)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99602-68B9-81BB-17A2-D1F0B01B80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21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A1C6BA-FDCB-30B1-88CE-D82D50F339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379" y="1039612"/>
            <a:ext cx="4434840" cy="32522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03EFA0-83F0-5138-EB6B-DD0955FCE8CC}"/>
              </a:ext>
            </a:extLst>
          </p:cNvPr>
          <p:cNvSpPr/>
          <p:nvPr/>
        </p:nvSpPr>
        <p:spPr>
          <a:xfrm>
            <a:off x="3518453" y="1419574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A92348E-8719-BF28-E014-863BBF8929B0}"/>
              </a:ext>
            </a:extLst>
          </p:cNvPr>
          <p:cNvSpPr txBox="1">
            <a:spLocks/>
          </p:cNvSpPr>
          <p:nvPr/>
        </p:nvSpPr>
        <p:spPr>
          <a:xfrm>
            <a:off x="4584571" y="2227998"/>
            <a:ext cx="4559429" cy="21862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accent3"/>
                </a:solidFill>
              </a:rPr>
              <a:t>Higher AI</a:t>
            </a:r>
          </a:p>
          <a:p>
            <a:pPr lvl="1"/>
            <a:r>
              <a:rPr lang="en-US" altLang="zh-CN" sz="1400" b="1" i="1" dirty="0"/>
              <a:t>P</a:t>
            </a:r>
            <a:r>
              <a:rPr lang="en-US" altLang="zh-CN" sz="1400" dirty="0"/>
              <a:t> scales #MACs with a higher ratio compared to #Bytes</a:t>
            </a:r>
          </a:p>
          <a:p>
            <a:r>
              <a:rPr lang="en-US" altLang="zh-CN" sz="1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Higher performance</a:t>
            </a:r>
            <a:r>
              <a:rPr lang="en-US" altLang="zh-CN" sz="1082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More tolerant to the control overhead</a:t>
            </a:r>
          </a:p>
          <a:p>
            <a:pPr lvl="1"/>
            <a:r>
              <a:rPr lang="en-US" altLang="zh-CN" sz="1400" dirty="0"/>
              <a:t>Confined by </a:t>
            </a:r>
            <a:r>
              <a:rPr lang="en-US" altLang="zh-CN" sz="1400" i="1" dirty="0"/>
              <a:t>VLEN</a:t>
            </a:r>
            <a:r>
              <a:rPr lang="en-US" altLang="zh-CN" sz="1400" dirty="0"/>
              <a:t> and </a:t>
            </a:r>
            <a:r>
              <a:rPr lang="en-US" altLang="zh-CN" sz="1400" i="1" dirty="0" err="1"/>
              <a:t>VReg</a:t>
            </a:r>
            <a:r>
              <a:rPr lang="en-US" altLang="zh-CN" sz="1400" dirty="0"/>
              <a:t> grouping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67970E-6AEE-C45E-6260-CBAB1D59D04C}"/>
                  </a:ext>
                </a:extLst>
              </p:cNvPr>
              <p:cNvSpPr txBox="1"/>
              <p:nvPr/>
            </p:nvSpPr>
            <p:spPr>
              <a:xfrm>
                <a:off x="4971108" y="1118967"/>
                <a:ext cx="3778428" cy="5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#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𝐵𝑦𝑡𝑒𝑠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𝑀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4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×(4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𝑁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𝑁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𝑷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𝑆𝑅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𝛿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+8</m:t>
                      </m:r>
                      <m:r>
                        <a:rPr lang="en-US" sz="1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Narrow" panose="020B0604020202020204" pitchFamily="34" charset="0"/>
                        </a:rPr>
                        <m:t>𝑷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67970E-6AEE-C45E-6260-CBAB1D59D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08" y="1118967"/>
                <a:ext cx="3778428" cy="550123"/>
              </a:xfrm>
              <a:prstGeom prst="rect">
                <a:avLst/>
              </a:prstGeom>
              <a:blipFill>
                <a:blip r:embed="rId4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5DB86DE-803A-631B-D2E7-8872F7506625}"/>
                  </a:ext>
                </a:extLst>
              </p:cNvPr>
              <p:cNvSpPr txBox="1"/>
              <p:nvPr/>
            </p:nvSpPr>
            <p:spPr>
              <a:xfrm>
                <a:off x="4285308" y="1669090"/>
                <a:ext cx="3778428" cy="550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#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𝑀𝐴𝐶𝑠</m:t>
                      </m:r>
                      <m:r>
                        <a:rPr lang="en-U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 Narrow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𝑀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𝑵</m:t>
                          </m:r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×</m:t>
                          </m:r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𝑷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 Narrow" panose="020B0604020202020204" pitchFamily="34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1600" b="0" i="0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5DB86DE-803A-631B-D2E7-8872F7506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308" y="1669090"/>
                <a:ext cx="3778428" cy="550123"/>
              </a:xfrm>
              <a:prstGeom prst="rect">
                <a:avLst/>
              </a:prstGeom>
              <a:blipFill>
                <a:blip r:embed="rId5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5E520CF9-180E-215D-4446-13596C82856A}"/>
              </a:ext>
            </a:extLst>
          </p:cNvPr>
          <p:cNvSpPr/>
          <p:nvPr/>
        </p:nvSpPr>
        <p:spPr>
          <a:xfrm>
            <a:off x="2165684" y="1935729"/>
            <a:ext cx="240834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6173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1:2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01812EC6-5D17-8A7F-9A5B-08E0DEEC2553}"/>
              </a:ext>
            </a:extLst>
          </p:cNvPr>
          <p:cNvSpPr/>
          <p:nvPr/>
        </p:nvSpPr>
        <p:spPr>
          <a:xfrm rot="10800000" flipH="1">
            <a:off x="1226261" y="2039786"/>
            <a:ext cx="147744" cy="705003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954B31-093F-A945-E459-440996E5546C}"/>
              </a:ext>
            </a:extLst>
          </p:cNvPr>
          <p:cNvSpPr/>
          <p:nvPr/>
        </p:nvSpPr>
        <p:spPr>
          <a:xfrm>
            <a:off x="1924850" y="2130575"/>
            <a:ext cx="240834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4C7C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1:4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27F2FA-1F05-5F03-215D-599A9FC8B205}"/>
              </a:ext>
            </a:extLst>
          </p:cNvPr>
          <p:cNvSpPr/>
          <p:nvPr/>
        </p:nvSpPr>
        <p:spPr>
          <a:xfrm>
            <a:off x="1630652" y="2398711"/>
            <a:ext cx="240834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BBA47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1:8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58D900-5EB1-87E7-9D3B-1E59EF2CBBF4}"/>
              </a:ext>
            </a:extLst>
          </p:cNvPr>
          <p:cNvSpPr/>
          <p:nvPr/>
        </p:nvSpPr>
        <p:spPr>
          <a:xfrm>
            <a:off x="1300132" y="2744789"/>
            <a:ext cx="31170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C45D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1:16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12A6B9-5C44-577B-9348-1282172ADCA1}"/>
              </a:ext>
            </a:extLst>
          </p:cNvPr>
          <p:cNvSpPr/>
          <p:nvPr/>
        </p:nvSpPr>
        <p:spPr>
          <a:xfrm>
            <a:off x="575144" y="3769526"/>
            <a:ext cx="246241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Benchmarked with M=N=32</a:t>
            </a:r>
            <a:endParaRPr lang="en-US" sz="1100" i="1" cap="none" spc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DFDB0-878C-D196-583D-BF5EB61DA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27E-A0D0-F953-A154-8F2F78E0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 Structure Sparsity Handling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5AA48-956B-144C-CB2C-5AF2639B74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22</a:t>
            </a:fld>
            <a:endParaRPr lang="en" kern="1200">
              <a:solidFill>
                <a:srgbClr val="000000"/>
              </a:solidFill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2E12AD3-87B0-59BD-CD04-327DCC88ED82}"/>
              </a:ext>
            </a:extLst>
          </p:cNvPr>
          <p:cNvSpPr txBox="1">
            <a:spLocks/>
          </p:cNvSpPr>
          <p:nvPr/>
        </p:nvSpPr>
        <p:spPr>
          <a:xfrm>
            <a:off x="566186" y="678262"/>
            <a:ext cx="8294941" cy="3786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accent2"/>
                </a:solidFill>
              </a:rPr>
              <a:t>Effective gathering operation </a:t>
            </a:r>
            <a:r>
              <a:rPr lang="en-US" altLang="zh-CN" sz="1600" dirty="0">
                <a:solidFill>
                  <a:schemeClr val="tx1"/>
                </a:solidFill>
              </a:rPr>
              <a:t>for output accumulation is essential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Combined strategies from the </a:t>
            </a:r>
            <a:r>
              <a: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VSLIDE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unit, </a:t>
            </a:r>
            <a:r>
              <a:rPr lang="en-US" altLang="zh-CN" sz="1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VReg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and </a:t>
            </a:r>
            <a:r>
              <a: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buffers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Higher hardware overhead for formats with higher sparsity rates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Removing control instruction overhead improves the performance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With </a:t>
            </a:r>
            <a:r>
              <a:rPr lang="en-US" altLang="zh-CN" sz="1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activation streaming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and </a:t>
            </a:r>
            <a:r>
              <a:rPr lang="en-US" altLang="zh-CN" sz="1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address post increment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Additional hardware overhead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Higher sparsity rate  Lower AI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Moving towards the memory-bound region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Workload tiling strategy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Tiling on the </a:t>
            </a:r>
            <a:r>
              <a:rPr lang="en-US" altLang="zh-CN" sz="1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dimension has a negligible impact on performance, </a:t>
            </a:r>
            <a:r>
              <a:rPr lang="en-US" altLang="zh-CN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weight duplication across clusters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Tiling on the </a:t>
            </a:r>
            <a:r>
              <a:rPr lang="en-US" altLang="zh-CN" sz="14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dimension requires </a:t>
            </a:r>
            <a:r>
              <a:rPr lang="en-US" altLang="zh-CN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inter-cluster reduction</a:t>
            </a:r>
          </a:p>
          <a:p>
            <a:pPr lvl="1"/>
            <a:r>
              <a:rPr lang="en-US" altLang="zh-CN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Keep the </a:t>
            </a:r>
            <a:r>
              <a:rPr lang="en-US" altLang="zh-CN" sz="1400" b="1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CN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dimension as large as possible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Higher performance</a:t>
            </a:r>
          </a:p>
        </p:txBody>
      </p:sp>
    </p:spTree>
    <p:extLst>
      <p:ext uri="{BB962C8B-B14F-4D97-AF65-F5344CB8AC3E}">
        <p14:creationId xmlns:p14="http://schemas.microsoft.com/office/powerpoint/2010/main" val="22485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07A6-F9E8-E08B-34D3-D4FC8BA15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C898-E43F-7742-8B67-49114046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DD8D-C0CF-EB29-762F-FBF1CDBBA4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D70BC-97EA-D549-B1E0-43B1FC156C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69BFE5-CF78-B398-5412-25D0DC1F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3881" y="778438"/>
            <a:ext cx="8571865" cy="230939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9514261-74F9-4EF2-99A2-B3FAB99BF2F3}"/>
              </a:ext>
            </a:extLst>
          </p:cNvPr>
          <p:cNvSpPr/>
          <p:nvPr/>
        </p:nvSpPr>
        <p:spPr>
          <a:xfrm>
            <a:off x="1991001" y="3150661"/>
            <a:ext cx="3180891" cy="844869"/>
          </a:xfrm>
          <a:prstGeom prst="rect">
            <a:avLst/>
          </a:prstGeom>
          <a:solidFill>
            <a:srgbClr val="B7D9E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1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10063D35-5441-3548-BECA-C1B2A7C16AC4}"/>
              </a:ext>
            </a:extLst>
          </p:cNvPr>
          <p:cNvSpPr txBox="1">
            <a:spLocks/>
          </p:cNvSpPr>
          <p:nvPr/>
        </p:nvSpPr>
        <p:spPr>
          <a:xfrm>
            <a:off x="1869330" y="3150660"/>
            <a:ext cx="3243846" cy="606467"/>
          </a:xfrm>
          <a:prstGeom prst="rect">
            <a:avLst/>
          </a:prstGeom>
        </p:spPr>
        <p:txBody>
          <a:bodyPr vert="horz" lIns="0" tIns="37146" rIns="0" bIns="36289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816" lvl="1" indent="0">
              <a:buNone/>
            </a:pPr>
            <a:r>
              <a:rPr lang="en-US" sz="1100" b="1" dirty="0">
                <a:solidFill>
                  <a:srgbClr val="007894"/>
                </a:solidFill>
                <a:ea typeface="Roboto Light"/>
                <a:cs typeface="Calibri"/>
              </a:rPr>
              <a:t>WP1</a:t>
            </a: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Structure sparsity format handling wrap-up</a:t>
            </a:r>
            <a:endParaRPr lang="en-US" sz="1050" i="1" dirty="0">
              <a:ea typeface="Roboto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14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237376" y="727914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Progress Update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b="1" dirty="0"/>
              <a:t>Spatz N:M sparsity format</a:t>
            </a:r>
          </a:p>
          <a:p>
            <a:pPr lvl="2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-US" b="1" dirty="0"/>
              <a:t>Extending v</a:t>
            </a:r>
            <a:r>
              <a:rPr lang="en" b="1" dirty="0" err="1"/>
              <a:t>fwx</a:t>
            </a:r>
            <a:r>
              <a:rPr lang="en" b="1" dirty="0"/>
              <a:t>_.</a:t>
            </a:r>
            <a:r>
              <a:rPr lang="en" b="1" dirty="0" err="1"/>
              <a:t>vf</a:t>
            </a:r>
            <a:r>
              <a:rPr lang="en" b="1" dirty="0"/>
              <a:t> instruction </a:t>
            </a:r>
            <a:r>
              <a:rPr lang="en" dirty="0"/>
              <a:t>with multi-format support</a:t>
            </a:r>
          </a:p>
          <a:p>
            <a:pPr lvl="2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altLang="zh-CN" dirty="0"/>
              <a:t>Performance benchmark, roofline model analysis</a:t>
            </a:r>
          </a:p>
          <a:p>
            <a:pPr lvl="2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dirty="0"/>
              <a:t>N:M format wrap-up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Timeline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QuantSparse 3D - Bowen Wang, Paul Scheffler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69425-D46D-1D56-06B2-D7DA838D1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1520-D23C-0EB9-7780-956814B7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Recap: </a:t>
            </a:r>
            <a:r>
              <a:rPr lang="en-US" altLang="zh-CN" dirty="0"/>
              <a:t>SpMM kernel </a:t>
            </a:r>
            <a:r>
              <a:rPr lang="en-US" altLang="zh-CN" dirty="0" err="1"/>
              <a:t>imple</a:t>
            </a:r>
            <a:r>
              <a:rPr lang="en-US" altLang="zh-CN" dirty="0"/>
              <a:t>. with </a:t>
            </a:r>
            <a:r>
              <a:rPr lang="en-US" altLang="zh-CN" dirty="0" err="1"/>
              <a:t>vfwx</a:t>
            </a:r>
            <a:r>
              <a:rPr lang="en-US" altLang="zh-CN" dirty="0"/>
              <a:t>_.</a:t>
            </a:r>
            <a:r>
              <a:rPr lang="en-US" altLang="zh-CN" dirty="0" err="1"/>
              <a:t>vf</a:t>
            </a:r>
            <a:r>
              <a:rPr lang="en-US" altLang="zh-CN" dirty="0"/>
              <a:t> instructions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6387-8943-36FB-A108-1B846452D7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4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486985-DB94-FB41-125E-213CED66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77897" y="1161734"/>
            <a:ext cx="3681894" cy="1194127"/>
          </a:xfrm>
          <a:prstGeom prst="rect">
            <a:avLst/>
          </a:prstGeom>
        </p:spPr>
      </p:pic>
      <p:sp>
        <p:nvSpPr>
          <p:cNvPr id="10" name="下箭头 9">
            <a:extLst>
              <a:ext uri="{FF2B5EF4-FFF2-40B4-BE49-F238E27FC236}">
                <a16:creationId xmlns:a16="http://schemas.microsoft.com/office/drawing/2014/main" id="{E2B664AC-AAD5-214E-1BDF-89BAA5A19697}"/>
              </a:ext>
            </a:extLst>
          </p:cNvPr>
          <p:cNvSpPr/>
          <p:nvPr/>
        </p:nvSpPr>
        <p:spPr>
          <a:xfrm flipH="1">
            <a:off x="4730669" y="1166223"/>
            <a:ext cx="211928" cy="423041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F27B75-7A9E-F2F6-397D-3466B3AEF41D}"/>
              </a:ext>
            </a:extLst>
          </p:cNvPr>
          <p:cNvSpPr/>
          <p:nvPr/>
        </p:nvSpPr>
        <p:spPr>
          <a:xfrm>
            <a:off x="4621051" y="886627"/>
            <a:ext cx="453726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Unroll</a:t>
            </a:r>
            <a:endParaRPr lang="en-US" sz="1100" b="1" i="0" cap="none" spc="0" dirty="0">
              <a:ln>
                <a:noFill/>
              </a:ln>
              <a:solidFill>
                <a:schemeClr val="accent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C3083D-7864-3996-DAFD-F33964C4FD6F}"/>
              </a:ext>
            </a:extLst>
          </p:cNvPr>
          <p:cNvSpPr txBox="1"/>
          <p:nvPr/>
        </p:nvSpPr>
        <p:spPr>
          <a:xfrm>
            <a:off x="8065294" y="116720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endParaRPr lang="en-US" sz="24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A1FA4885-3357-552E-77F7-72EEC6898DBE}"/>
              </a:ext>
            </a:extLst>
          </p:cNvPr>
          <p:cNvSpPr/>
          <p:nvPr/>
        </p:nvSpPr>
        <p:spPr>
          <a:xfrm rot="16200000" flipH="1">
            <a:off x="5419783" y="1060259"/>
            <a:ext cx="211928" cy="423041"/>
          </a:xfrm>
          <a:prstGeom prst="down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3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441C94-3264-99F3-A24F-220E57C71832}"/>
              </a:ext>
            </a:extLst>
          </p:cNvPr>
          <p:cNvSpPr/>
          <p:nvPr/>
        </p:nvSpPr>
        <p:spPr>
          <a:xfrm>
            <a:off x="5283542" y="935502"/>
            <a:ext cx="453726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Preload</a:t>
            </a:r>
            <a:endParaRPr lang="en-US" sz="1100" b="1" i="0" cap="none" spc="0" dirty="0">
              <a:ln>
                <a:noFill/>
              </a:ln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图片 20" descr="图表, 瀑布图&#10;&#10;AI 生成的内容可能不正确。">
            <a:extLst>
              <a:ext uri="{FF2B5EF4-FFF2-40B4-BE49-F238E27FC236}">
                <a16:creationId xmlns:a16="http://schemas.microsoft.com/office/drawing/2014/main" id="{D7DFF245-7329-076F-5552-E12195F9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152" y="2446760"/>
            <a:ext cx="3979639" cy="205986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E7D95-14BB-33C4-3C1D-9397B0A2A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45" y="886215"/>
            <a:ext cx="4434841" cy="3555155"/>
          </a:xfrm>
        </p:spPr>
        <p:txBody>
          <a:bodyPr/>
          <a:lstStyle/>
          <a:p>
            <a:r>
              <a:rPr lang="en-US" sz="1600" dirty="0"/>
              <a:t>Activation elements are passed through FP registers</a:t>
            </a:r>
          </a:p>
          <a:p>
            <a:pPr lvl="1"/>
            <a:r>
              <a:rPr lang="en-US" altLang="zh-CN" sz="1400" dirty="0">
                <a:sym typeface="Wingdings" pitchFamily="2" charset="2"/>
              </a:rPr>
              <a:t>Unrolled 4x to increase the data reuse of the weight vectors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Weight elements are loaded as vectors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Preload 2x to remove the WAR dependency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Control overheads:</a:t>
            </a:r>
          </a:p>
          <a:p>
            <a:pPr lvl="1"/>
            <a:r>
              <a:rPr lang="en-US" altLang="zh-CN" sz="128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Address incremental calculation for loading elements</a:t>
            </a:r>
          </a:p>
          <a:p>
            <a:pPr lvl="1"/>
            <a:r>
              <a:rPr lang="en-US" altLang="zh-CN" sz="128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Explicit scalar load instructions for activation </a:t>
            </a:r>
          </a:p>
          <a:p>
            <a:pPr marL="596890" lvl="1" indent="0">
              <a:buNone/>
            </a:pPr>
            <a:endParaRPr lang="en-US" altLang="zh-CN" sz="1280" dirty="0">
              <a:sym typeface="Wingdings" pitchFamily="2" charset="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14789A-EB03-445E-D652-1EBFE692A62D}"/>
              </a:ext>
            </a:extLst>
          </p:cNvPr>
          <p:cNvSpPr/>
          <p:nvPr/>
        </p:nvSpPr>
        <p:spPr>
          <a:xfrm>
            <a:off x="6858514" y="907729"/>
            <a:ext cx="970080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 / Gather</a:t>
            </a:r>
            <a:endParaRPr lang="en-US" sz="1100" b="1" i="0" cap="none" spc="0" dirty="0">
              <a:ln>
                <a:noFill/>
              </a:ln>
              <a:solidFill>
                <a:schemeClr val="accent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上下箭头 33">
            <a:extLst>
              <a:ext uri="{FF2B5EF4-FFF2-40B4-BE49-F238E27FC236}">
                <a16:creationId xmlns:a16="http://schemas.microsoft.com/office/drawing/2014/main" id="{FC0CB310-3F6D-B54F-16C2-9034A5D8B33A}"/>
              </a:ext>
            </a:extLst>
          </p:cNvPr>
          <p:cNvSpPr/>
          <p:nvPr/>
        </p:nvSpPr>
        <p:spPr>
          <a:xfrm rot="5400000">
            <a:off x="7250421" y="1016563"/>
            <a:ext cx="186266" cy="434584"/>
          </a:xfrm>
          <a:prstGeom prst="upDownArrow">
            <a:avLst/>
          </a:prstGeom>
          <a:gradFill>
            <a:gsLst>
              <a:gs pos="0">
                <a:srgbClr val="7DA6E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6C2DE-4D54-4737-914F-151C70F97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332D-0B50-B27A-1C1C-603B345D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Recap: </a:t>
            </a:r>
            <a:r>
              <a:rPr lang="en-US" dirty="0"/>
              <a:t>Speed Up Results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BBDFE-0BC1-651D-AF4F-6B03BEFE13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5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1E0277-B8C9-84F7-8C84-33868028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159" y="1131053"/>
            <a:ext cx="4383221" cy="26299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6A0ED-436E-9727-581D-5BA7BA285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8838" y="1293546"/>
            <a:ext cx="4434841" cy="1656451"/>
          </a:xfrm>
        </p:spPr>
        <p:txBody>
          <a:bodyPr/>
          <a:lstStyle/>
          <a:p>
            <a:r>
              <a:rPr lang="en-US" sz="1600" dirty="0"/>
              <a:t>Results:</a:t>
            </a:r>
          </a:p>
          <a:p>
            <a:pPr lvl="1"/>
            <a:r>
              <a:rPr lang="en-US" altLang="zh-CN" sz="1400" dirty="0">
                <a:sym typeface="Wingdings" pitchFamily="2" charset="2"/>
              </a:rPr>
              <a:t>Up to </a:t>
            </a:r>
            <a:r>
              <a:rPr lang="en-US" altLang="zh-CN" sz="1400" b="1" dirty="0">
                <a:solidFill>
                  <a:schemeClr val="accent3"/>
                </a:solidFill>
                <a:sym typeface="Wingdings" pitchFamily="2" charset="2"/>
              </a:rPr>
              <a:t>1.60x speedup </a:t>
            </a:r>
            <a:r>
              <a:rPr lang="en-US" altLang="zh-CN" sz="1400" dirty="0">
                <a:sym typeface="Wingdings" pitchFamily="2" charset="2"/>
              </a:rPr>
              <a:t>with long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vl</a:t>
            </a:r>
            <a:endParaRPr lang="en-US" altLang="zh-CN" sz="14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lvl="1"/>
            <a:r>
              <a:rPr lang="en-US" altLang="zh-CN" sz="1400" b="1" dirty="0">
                <a:solidFill>
                  <a:schemeClr val="accent1"/>
                </a:solidFill>
                <a:sym typeface="Wingdings" pitchFamily="2" charset="2"/>
              </a:rPr>
              <a:t>Lower</a:t>
            </a:r>
            <a:r>
              <a:rPr lang="en-US" altLang="zh-CN" sz="1400" dirty="0">
                <a:sym typeface="Wingdings" pitchFamily="2" charset="2"/>
              </a:rPr>
              <a:t> performance with shorter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vl</a:t>
            </a:r>
            <a:r>
              <a:rPr lang="en-US" altLang="zh-CN" sz="1400" dirty="0">
                <a:latin typeface="+mj-lt"/>
                <a:cs typeface="Consolas" panose="020B0609020204030204" pitchFamily="49" charset="0"/>
                <a:sym typeface="Wingdings" pitchFamily="2" charset="2"/>
              </a:rPr>
              <a:t>, as a result of higher control overhead (address calculation)  </a:t>
            </a:r>
            <a:r>
              <a:rPr lang="en-US" altLang="zh-CN" sz="1400" b="1" dirty="0">
                <a:solidFill>
                  <a:schemeClr val="accent3"/>
                </a:solidFill>
                <a:latin typeface="+mj-lt"/>
                <a:cs typeface="Consolas" panose="020B0609020204030204" pitchFamily="49" charset="0"/>
                <a:sym typeface="Wingdings" pitchFamily="2" charset="2"/>
              </a:rPr>
              <a:t>Post-Incrementing </a:t>
            </a:r>
            <a:r>
              <a:rPr lang="en-US" altLang="zh-CN" sz="1400" b="1" i="1" dirty="0">
                <a:solidFill>
                  <a:schemeClr val="accent3"/>
                </a:solidFill>
                <a:latin typeface="+mj-lt"/>
                <a:cs typeface="Consolas" panose="020B0609020204030204" pitchFamily="49" charset="0"/>
                <a:sym typeface="Wingdings" pitchFamily="2" charset="2"/>
              </a:rPr>
              <a:t>vector</a:t>
            </a:r>
            <a:r>
              <a:rPr lang="en-US" altLang="zh-CN" sz="1400" b="1" dirty="0">
                <a:solidFill>
                  <a:schemeClr val="accent3"/>
                </a:solidFill>
                <a:latin typeface="+mj-lt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  <a:sym typeface="Wingdings" pitchFamily="2" charset="2"/>
              </a:rPr>
              <a:t>Load &amp; Store Instructions</a:t>
            </a:r>
            <a:endParaRPr lang="en-US" altLang="zh-CN" sz="1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596890" lvl="1" indent="0">
              <a:buNone/>
            </a:pPr>
            <a:endParaRPr lang="en-US" altLang="zh-CN" sz="1280" dirty="0">
              <a:sym typeface="Wingdings" pitchFamily="2" charset="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6AEBA3-7410-DFAC-3A20-486FAAB88B19}"/>
              </a:ext>
            </a:extLst>
          </p:cNvPr>
          <p:cNvCxnSpPr>
            <a:cxnSpLocks/>
          </p:cNvCxnSpPr>
          <p:nvPr/>
        </p:nvCxnSpPr>
        <p:spPr>
          <a:xfrm flipH="1">
            <a:off x="2734359" y="1944373"/>
            <a:ext cx="566821" cy="0"/>
          </a:xfrm>
          <a:prstGeom prst="line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EB49450-8318-9077-B830-5BC990404DD5}"/>
              </a:ext>
            </a:extLst>
          </p:cNvPr>
          <p:cNvCxnSpPr>
            <a:cxnSpLocks/>
          </p:cNvCxnSpPr>
          <p:nvPr/>
        </p:nvCxnSpPr>
        <p:spPr>
          <a:xfrm flipH="1">
            <a:off x="3694212" y="1733152"/>
            <a:ext cx="566821" cy="0"/>
          </a:xfrm>
          <a:prstGeom prst="line">
            <a:avLst/>
          </a:prstGeom>
          <a:ln w="19050">
            <a:solidFill>
              <a:schemeClr val="accent3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3EECAE6-F51E-A476-FD72-613CA3136F97}"/>
              </a:ext>
            </a:extLst>
          </p:cNvPr>
          <p:cNvCxnSpPr>
            <a:cxnSpLocks/>
          </p:cNvCxnSpPr>
          <p:nvPr/>
        </p:nvCxnSpPr>
        <p:spPr>
          <a:xfrm flipV="1">
            <a:off x="2734359" y="1944373"/>
            <a:ext cx="0" cy="35479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2C8F7B0-A60F-B0E9-59A1-C155DC590BE7}"/>
              </a:ext>
            </a:extLst>
          </p:cNvPr>
          <p:cNvCxnSpPr>
            <a:cxnSpLocks/>
          </p:cNvCxnSpPr>
          <p:nvPr/>
        </p:nvCxnSpPr>
        <p:spPr>
          <a:xfrm flipV="1">
            <a:off x="3694212" y="1733152"/>
            <a:ext cx="0" cy="56601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6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568C1-52EF-417F-8A29-F94812BB5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AI 生成的内容可能不正确。">
            <a:extLst>
              <a:ext uri="{FF2B5EF4-FFF2-40B4-BE49-F238E27FC236}">
                <a16:creationId xmlns:a16="http://schemas.microsoft.com/office/drawing/2014/main" id="{C46AD9A0-2CBA-BACF-CDA2-D7AEB0F3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8" y="1039612"/>
            <a:ext cx="4434841" cy="3252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8C48B-D72D-EDA5-7F7F-C957D0A4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  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F6264-1E2B-C047-D8ED-F3997538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6</a:t>
            </a:fld>
            <a:endParaRPr lang="en" kern="120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1F55-B080-BF45-5C34-B1CCB155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8969" y="1116147"/>
            <a:ext cx="4559429" cy="2403949"/>
          </a:xfrm>
        </p:spPr>
        <p:txBody>
          <a:bodyPr/>
          <a:lstStyle/>
          <a:p>
            <a:r>
              <a:rPr lang="en-US" sz="1600" dirty="0"/>
              <a:t>System configurations</a:t>
            </a:r>
          </a:p>
          <a:p>
            <a:pPr lvl="1"/>
            <a:r>
              <a:rPr lang="en-US" altLang="zh-CN" sz="1400" dirty="0">
                <a:sym typeface="Wingdings" pitchFamily="2" charset="2"/>
              </a:rPr>
              <a:t>1x Spatz</a:t>
            </a:r>
            <a:r>
              <a:rPr lang="en-US" altLang="zh-CN" sz="1400" baseline="-25000" dirty="0">
                <a:sym typeface="Wingdings" pitchFamily="2" charset="2"/>
              </a:rPr>
              <a:t>4 </a:t>
            </a:r>
            <a:r>
              <a:rPr lang="en-US" altLang="zh-CN" sz="1400" dirty="0">
                <a:sym typeface="Wingdings" pitchFamily="2" charset="2"/>
              </a:rPr>
              <a:t>per SoftHier Cluster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4x </a:t>
            </a:r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64-bit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PEs per </a:t>
            </a:r>
            <a:r>
              <a:rPr lang="en-US" altLang="zh-CN" sz="1400" dirty="0">
                <a:sym typeface="Wingdings" pitchFamily="2" charset="2"/>
              </a:rPr>
              <a:t>Spatz</a:t>
            </a:r>
            <a:r>
              <a:rPr lang="en-US" altLang="zh-CN" sz="1400" baseline="-25000" dirty="0">
                <a:sym typeface="Wingdings" pitchFamily="2" charset="2"/>
              </a:rPr>
              <a:t>4 </a:t>
            </a:r>
          </a:p>
          <a:p>
            <a:pPr marL="596890" lvl="1" indent="0">
              <a:buNone/>
            </a:pPr>
            <a:r>
              <a:rPr lang="en-US" altLang="zh-CN" sz="14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 Peak performance </a:t>
            </a:r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32 MACs/cycle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(FP8)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4x </a:t>
            </a:r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64-bit 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LSUs per </a:t>
            </a:r>
            <a:r>
              <a:rPr lang="en-US" altLang="zh-CN" sz="1400" dirty="0">
                <a:sym typeface="Wingdings" pitchFamily="2" charset="2"/>
              </a:rPr>
              <a:t>Spatz</a:t>
            </a:r>
            <a:r>
              <a:rPr lang="en-US" altLang="zh-CN" sz="1400" baseline="-25000" dirty="0">
                <a:sym typeface="Wingdings" pitchFamily="2" charset="2"/>
              </a:rPr>
              <a:t>4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</a:p>
          <a:p>
            <a:pPr marL="596890" lvl="1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 L1-to-PE bandwidth </a:t>
            </a:r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32B/cycle </a:t>
            </a:r>
          </a:p>
          <a:p>
            <a:pPr lvl="1"/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596890" lvl="1" indent="0">
              <a:buNone/>
            </a:pPr>
            <a:endParaRPr lang="en-US" altLang="zh-CN" sz="128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250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6707E-2920-73E6-01E7-603C85AF0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1588-1456-8858-B687-1E0C7CC4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Efficient </a:t>
            </a:r>
            <a:r>
              <a:rPr lang="en-US" dirty="0" err="1"/>
              <a:t>VReg</a:t>
            </a:r>
            <a:r>
              <a:rPr lang="en-US" dirty="0"/>
              <a:t> Gather OPs 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4CD3B-5981-DFCA-C387-B03F8A897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7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AFFE1D-9B5C-7426-D4D4-10262C5C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379" y="1039612"/>
            <a:ext cx="4434841" cy="32522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9784-5189-89BC-F25F-2793662D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8969" y="1116148"/>
            <a:ext cx="4559429" cy="1255792"/>
          </a:xfrm>
        </p:spPr>
        <p:txBody>
          <a:bodyPr/>
          <a:lstStyle/>
          <a:p>
            <a:r>
              <a:rPr lang="en-US" sz="1600" dirty="0"/>
              <a:t>No special handling for output accumulations</a:t>
            </a:r>
          </a:p>
          <a:p>
            <a:pPr marL="596890" lvl="1" indent="0">
              <a:buNone/>
            </a:pPr>
            <a:endParaRPr lang="en-US" altLang="zh-CN" sz="1280" dirty="0">
              <a:sym typeface="Wingdings" pitchFamily="2" charset="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5BFB3A-94C9-D741-3AEB-4ECC084F1670}"/>
              </a:ext>
            </a:extLst>
          </p:cNvPr>
          <p:cNvSpPr/>
          <p:nvPr/>
        </p:nvSpPr>
        <p:spPr>
          <a:xfrm>
            <a:off x="575144" y="3769526"/>
            <a:ext cx="246241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Benchmarked with 32x32x1024 SpMM</a:t>
            </a:r>
            <a:endParaRPr lang="en-US" sz="1100" i="1" cap="none" spc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1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D8533-8663-50CC-4AC1-FAC6BFCB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6837-7F71-CE30-EA52-1F3975F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Efficient </a:t>
            </a:r>
            <a:r>
              <a:rPr lang="en-US" dirty="0" err="1"/>
              <a:t>VReg</a:t>
            </a:r>
            <a:r>
              <a:rPr lang="en-US" dirty="0"/>
              <a:t> Gather OPs 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7AB1B-8606-D5B6-E067-80305A96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8</a:t>
            </a:fld>
            <a:endParaRPr lang="en" kern="120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224BA-2932-B046-92A4-39A25F31F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123023"/>
            <a:ext cx="4559429" cy="1255792"/>
          </a:xfrm>
        </p:spPr>
        <p:txBody>
          <a:bodyPr/>
          <a:lstStyle/>
          <a:p>
            <a:r>
              <a:rPr lang="en-US" sz="1600" dirty="0"/>
              <a:t>No special handling for output accumulations</a:t>
            </a:r>
          </a:p>
          <a:p>
            <a:pPr lvl="1"/>
            <a:r>
              <a:rPr lang="en-US" altLang="zh-CN" sz="1400" dirty="0">
                <a:sym typeface="Wingdings" pitchFamily="2" charset="2"/>
              </a:rPr>
              <a:t>For a 50% sparsity rate (e.g. 1:2), only half of the output accumulations are effective </a:t>
            </a:r>
          </a:p>
          <a:p>
            <a:pPr marL="596890" lvl="1" indent="0">
              <a:buNone/>
            </a:pPr>
            <a:r>
              <a:rPr lang="en-US" altLang="zh-CN" sz="1400" dirty="0">
                <a:sym typeface="Wingdings" pitchFamily="2" charset="2"/>
              </a:rPr>
              <a:t>         Effective VPU throughput is </a:t>
            </a:r>
            <a:r>
              <a:rPr lang="en-US" altLang="zh-CN" sz="1400" b="1" dirty="0">
                <a:solidFill>
                  <a:schemeClr val="accent1"/>
                </a:solidFill>
                <a:sym typeface="Wingdings" pitchFamily="2" charset="2"/>
              </a:rPr>
              <a:t>halved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596890" lvl="1" indent="0">
              <a:buNone/>
            </a:pPr>
            <a:endParaRPr lang="en-US" altLang="zh-CN" sz="1280" dirty="0">
              <a:sym typeface="Wingdings" pitchFamily="2" charset="2"/>
            </a:endParaRPr>
          </a:p>
        </p:txBody>
      </p:sp>
      <p:pic>
        <p:nvPicPr>
          <p:cNvPr id="6" name="图片 5" descr="图示&#10;&#10;AI 生成的内容可能不正确。">
            <a:extLst>
              <a:ext uri="{FF2B5EF4-FFF2-40B4-BE49-F238E27FC236}">
                <a16:creationId xmlns:a16="http://schemas.microsoft.com/office/drawing/2014/main" id="{7203D1E8-F4D4-312F-C2B4-2DF94925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85" y="2982144"/>
            <a:ext cx="3018208" cy="1245696"/>
          </a:xfrm>
          <a:prstGeom prst="rect">
            <a:avLst/>
          </a:prstGeom>
        </p:spPr>
      </p:pic>
      <p:pic>
        <p:nvPicPr>
          <p:cNvPr id="8" name="图片 7" descr="蓝色的门&#10;&#10;AI 生成的内容可能不正确。">
            <a:extLst>
              <a:ext uri="{FF2B5EF4-FFF2-40B4-BE49-F238E27FC236}">
                <a16:creationId xmlns:a16="http://schemas.microsoft.com/office/drawing/2014/main" id="{21225F20-128C-3A0E-9E3F-384A3F84C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1" y="1307774"/>
            <a:ext cx="4262617" cy="13771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062F5BA-2394-B916-696F-CADB2188434E}"/>
              </a:ext>
            </a:extLst>
          </p:cNvPr>
          <p:cNvSpPr/>
          <p:nvPr/>
        </p:nvSpPr>
        <p:spPr>
          <a:xfrm>
            <a:off x="935025" y="4282085"/>
            <a:ext cx="710430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</a:t>
            </a:r>
            <a:endParaRPr lang="en-US" b="1" i="0" cap="none" spc="0" dirty="0">
              <a:ln>
                <a:noFill/>
              </a:ln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E2AD16-A26D-8CFE-451B-53C682C839A2}"/>
              </a:ext>
            </a:extLst>
          </p:cNvPr>
          <p:cNvSpPr/>
          <p:nvPr/>
        </p:nvSpPr>
        <p:spPr>
          <a:xfrm>
            <a:off x="2620592" y="4282085"/>
            <a:ext cx="710430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</a:t>
            </a:r>
            <a:endParaRPr lang="en-US" b="1" i="0" cap="none" spc="0" dirty="0">
              <a:ln>
                <a:noFill/>
              </a:ln>
              <a:solidFill>
                <a:schemeClr val="accent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3C023B2-D3DF-5A56-0C98-81DF989E5EDE}"/>
              </a:ext>
            </a:extLst>
          </p:cNvPr>
          <p:cNvCxnSpPr/>
          <p:nvPr/>
        </p:nvCxnSpPr>
        <p:spPr>
          <a:xfrm flipH="1">
            <a:off x="1290240" y="1423164"/>
            <a:ext cx="951071" cy="1558980"/>
          </a:xfrm>
          <a:prstGeom prst="straightConnector1">
            <a:avLst/>
          </a:prstGeom>
          <a:ln w="381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AE33400-AF7B-0B1E-856E-8468FF484160}"/>
              </a:ext>
            </a:extLst>
          </p:cNvPr>
          <p:cNvCxnSpPr/>
          <p:nvPr/>
        </p:nvCxnSpPr>
        <p:spPr>
          <a:xfrm>
            <a:off x="2378815" y="1423164"/>
            <a:ext cx="536265" cy="1558980"/>
          </a:xfrm>
          <a:prstGeom prst="straightConnector1">
            <a:avLst/>
          </a:prstGeom>
          <a:ln w="381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DAFBBD3-B819-F27C-1000-9C1CEB467649}"/>
              </a:ext>
            </a:extLst>
          </p:cNvPr>
          <p:cNvCxnSpPr/>
          <p:nvPr/>
        </p:nvCxnSpPr>
        <p:spPr>
          <a:xfrm flipH="1">
            <a:off x="1416289" y="1423164"/>
            <a:ext cx="2193185" cy="1558980"/>
          </a:xfrm>
          <a:prstGeom prst="straightConnector1">
            <a:avLst/>
          </a:prstGeom>
          <a:ln w="38100">
            <a:solidFill>
              <a:srgbClr val="7DA6E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8652020-9C0D-2F22-EDBE-29EAAE2281ED}"/>
              </a:ext>
            </a:extLst>
          </p:cNvPr>
          <p:cNvCxnSpPr/>
          <p:nvPr/>
        </p:nvCxnSpPr>
        <p:spPr>
          <a:xfrm flipH="1">
            <a:off x="3073209" y="1423164"/>
            <a:ext cx="831898" cy="1558980"/>
          </a:xfrm>
          <a:prstGeom prst="straightConnector1">
            <a:avLst/>
          </a:prstGeom>
          <a:ln w="38100">
            <a:solidFill>
              <a:srgbClr val="7DA6E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E7A4-F09F-2E9A-8777-ED334CE2A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80A0-6D71-ADE7-0825-FB738257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Roofline Analysis: </a:t>
            </a:r>
            <a:r>
              <a:rPr lang="en-US" dirty="0"/>
              <a:t>Impact of Efficient </a:t>
            </a:r>
            <a:r>
              <a:rPr lang="en-US" dirty="0" err="1"/>
              <a:t>VReg</a:t>
            </a:r>
            <a:r>
              <a:rPr lang="en-US" dirty="0"/>
              <a:t> Gather OPs </a:t>
            </a:r>
            <a:endParaRPr 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EE9D5-CCBD-BE39-9B7E-2C973A5370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9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271E4B-AB11-FA52-6E0A-A8921AAD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7379" y="1039612"/>
            <a:ext cx="4434840" cy="32522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E9A8-38A9-959B-3529-7C1D432F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8969" y="1116148"/>
            <a:ext cx="4559429" cy="2039564"/>
          </a:xfrm>
        </p:spPr>
        <p:txBody>
          <a:bodyPr/>
          <a:lstStyle/>
          <a:p>
            <a:r>
              <a:rPr lang="en-US" sz="1600" dirty="0"/>
              <a:t>No special handling for output accumulations</a:t>
            </a:r>
          </a:p>
          <a:p>
            <a:pPr lvl="1"/>
            <a:r>
              <a:rPr lang="en-US" altLang="zh-CN" sz="1400" dirty="0">
                <a:sym typeface="Wingdings" pitchFamily="2" charset="2"/>
              </a:rPr>
              <a:t>For a 50% sparsity rate (e.g. 1:2), only half of the output accumulations are effective </a:t>
            </a:r>
          </a:p>
          <a:p>
            <a:pPr marL="596890" lvl="1" indent="0">
              <a:buNone/>
            </a:pPr>
            <a:r>
              <a:rPr lang="en-US" altLang="zh-CN" sz="1400" dirty="0">
                <a:sym typeface="Wingdings" pitchFamily="2" charset="2"/>
              </a:rPr>
              <a:t>         Effective VPU throughput is </a:t>
            </a:r>
            <a:r>
              <a:rPr lang="en-US" altLang="zh-CN" sz="1400" b="1" dirty="0">
                <a:solidFill>
                  <a:schemeClr val="accent1"/>
                </a:solidFill>
                <a:sym typeface="Wingdings" pitchFamily="2" charset="2"/>
              </a:rPr>
              <a:t>halved</a:t>
            </a:r>
          </a:p>
          <a:p>
            <a:pPr lvl="1"/>
            <a:r>
              <a:rPr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Worsened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a higher sparsity rate</a:t>
            </a: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Performance is constrained by the </a:t>
            </a:r>
            <a:r>
              <a:rPr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effective VPU throughput</a:t>
            </a:r>
          </a:p>
          <a:p>
            <a:pPr lvl="1"/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 marL="596890" lvl="1" indent="0">
              <a:buNone/>
            </a:pPr>
            <a:endParaRPr lang="en-US" altLang="zh-CN" sz="1280" dirty="0">
              <a:sym typeface="Wingdings" pitchFamily="2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FEFB99-F638-87B2-C0C8-6F7E1F3FC132}"/>
              </a:ext>
            </a:extLst>
          </p:cNvPr>
          <p:cNvSpPr/>
          <p:nvPr/>
        </p:nvSpPr>
        <p:spPr>
          <a:xfrm>
            <a:off x="3518453" y="1419574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0D798B-87F2-4FB6-5581-15B723D553E7}"/>
              </a:ext>
            </a:extLst>
          </p:cNvPr>
          <p:cNvSpPr/>
          <p:nvPr/>
        </p:nvSpPr>
        <p:spPr>
          <a:xfrm>
            <a:off x="3518453" y="1750122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83459F-D388-5C4B-EA9E-29858D7C52EB}"/>
              </a:ext>
            </a:extLst>
          </p:cNvPr>
          <p:cNvSpPr/>
          <p:nvPr/>
        </p:nvSpPr>
        <p:spPr>
          <a:xfrm>
            <a:off x="3518453" y="2080670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178C8C-8854-93C4-A21D-A98879487A2B}"/>
              </a:ext>
            </a:extLst>
          </p:cNvPr>
          <p:cNvSpPr/>
          <p:nvPr/>
        </p:nvSpPr>
        <p:spPr>
          <a:xfrm>
            <a:off x="3518453" y="2411218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1C992A-73EA-0A6C-F9E2-40880425FCC1}"/>
              </a:ext>
            </a:extLst>
          </p:cNvPr>
          <p:cNvSpPr/>
          <p:nvPr/>
        </p:nvSpPr>
        <p:spPr>
          <a:xfrm>
            <a:off x="3518453" y="2741767"/>
            <a:ext cx="962027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MACs/cycle</a:t>
            </a:r>
            <a:endParaRPr lang="en-US" sz="1100" b="1" i="0" cap="none" spc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19939ED4-066D-97D1-8616-CBFEFC39FD79}"/>
              </a:ext>
            </a:extLst>
          </p:cNvPr>
          <p:cNvSpPr/>
          <p:nvPr/>
        </p:nvSpPr>
        <p:spPr>
          <a:xfrm rot="2118205" flipH="1">
            <a:off x="2040683" y="2012807"/>
            <a:ext cx="211928" cy="22187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4320497C-7DC9-C9D8-1C8A-A4A628009AE6}"/>
              </a:ext>
            </a:extLst>
          </p:cNvPr>
          <p:cNvSpPr/>
          <p:nvPr/>
        </p:nvSpPr>
        <p:spPr>
          <a:xfrm rot="2118205" flipH="1">
            <a:off x="1771952" y="2343356"/>
            <a:ext cx="211928" cy="22187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F9BB8A97-62BB-94D7-6A00-C9E8F6BC6F2F}"/>
              </a:ext>
            </a:extLst>
          </p:cNvPr>
          <p:cNvSpPr/>
          <p:nvPr/>
        </p:nvSpPr>
        <p:spPr>
          <a:xfrm rot="2118205" flipH="1">
            <a:off x="1470775" y="2706556"/>
            <a:ext cx="211928" cy="22187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BD99D2-B117-07E6-E7A1-DDB1D62B77BE}"/>
              </a:ext>
            </a:extLst>
          </p:cNvPr>
          <p:cNvSpPr/>
          <p:nvPr/>
        </p:nvSpPr>
        <p:spPr>
          <a:xfrm>
            <a:off x="2345725" y="1928897"/>
            <a:ext cx="30117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6173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1:2</a:t>
            </a:r>
            <a:endParaRPr lang="en-US" sz="1100" b="1" i="0" cap="none" spc="0" dirty="0">
              <a:ln>
                <a:noFill/>
              </a:ln>
              <a:solidFill>
                <a:srgbClr val="61731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9567956-DC31-190E-3DD8-376536006852}"/>
              </a:ext>
            </a:extLst>
          </p:cNvPr>
          <p:cNvSpPr/>
          <p:nvPr/>
        </p:nvSpPr>
        <p:spPr>
          <a:xfrm>
            <a:off x="2125653" y="2276281"/>
            <a:ext cx="30117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215CA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1:4</a:t>
            </a:r>
            <a:endParaRPr lang="en-US" sz="1100" b="1" i="0" cap="none" spc="0" dirty="0">
              <a:ln>
                <a:noFill/>
              </a:ln>
              <a:solidFill>
                <a:srgbClr val="215CA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6774FB-BF4C-3107-0614-F9EADB21A9CC}"/>
              </a:ext>
            </a:extLst>
          </p:cNvPr>
          <p:cNvSpPr/>
          <p:nvPr/>
        </p:nvSpPr>
        <p:spPr>
          <a:xfrm>
            <a:off x="1801721" y="2596254"/>
            <a:ext cx="30117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8D67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1:8</a:t>
            </a:r>
            <a:endParaRPr lang="en-US" sz="1100" b="1" i="0" cap="none" spc="0" dirty="0">
              <a:ln>
                <a:noFill/>
              </a:ln>
              <a:solidFill>
                <a:srgbClr val="8D671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8F7B1C-D3C3-E538-E7D9-843351382EED}"/>
              </a:ext>
            </a:extLst>
          </p:cNvPr>
          <p:cNvSpPr/>
          <p:nvPr/>
        </p:nvSpPr>
        <p:spPr>
          <a:xfrm>
            <a:off x="1463347" y="2975077"/>
            <a:ext cx="30117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rgbClr val="B735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1:16</a:t>
            </a:r>
            <a:endParaRPr lang="en-US" sz="1100" b="1" i="0" cap="none" spc="0" dirty="0">
              <a:ln>
                <a:noFill/>
              </a:ln>
              <a:solidFill>
                <a:srgbClr val="B7352C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DFAC84-45BD-5411-DCA5-708DF6462D06}"/>
              </a:ext>
            </a:extLst>
          </p:cNvPr>
          <p:cNvSpPr/>
          <p:nvPr/>
        </p:nvSpPr>
        <p:spPr>
          <a:xfrm>
            <a:off x="575144" y="3769526"/>
            <a:ext cx="2462418" cy="1948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Benchmarked with 32x32x1024 SpMM</a:t>
            </a:r>
            <a:endParaRPr lang="en-US" sz="1100" i="1" cap="none" spc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5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778353-C828-49F6-8D8D-2AB4582EB5C2}" vid="{5F78B0AA-AA4A-4887-80EB-632809F14C64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5645</TotalTime>
  <Words>1241</Words>
  <Application>Microsoft Macintosh PowerPoint</Application>
  <PresentationFormat>全屏显示(16:9)</PresentationFormat>
  <Paragraphs>219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Calibri Light</vt:lpstr>
      <vt:lpstr>Consolas</vt:lpstr>
      <vt:lpstr>Arial</vt:lpstr>
      <vt:lpstr>Roboto Light</vt:lpstr>
      <vt:lpstr>Arial Narrow</vt:lpstr>
      <vt:lpstr>Calibri</vt:lpstr>
      <vt:lpstr>Cambria Math</vt:lpstr>
      <vt:lpstr>Wingdings</vt:lpstr>
      <vt:lpstr>Simple Light</vt:lpstr>
      <vt:lpstr>PULP Triangle</vt:lpstr>
      <vt:lpstr>1_PULP Triangle</vt:lpstr>
      <vt:lpstr>QuantSparse 3D Biweekly 2025-08-19</vt:lpstr>
      <vt:lpstr>Progress Recap</vt:lpstr>
      <vt:lpstr>Agenda</vt:lpstr>
      <vt:lpstr>Recap: SpMM kernel imple. with vfwx_.vf instructions</vt:lpstr>
      <vt:lpstr>Recap: Speed Up Results</vt:lpstr>
      <vt:lpstr>Roofline Analysis  </vt:lpstr>
      <vt:lpstr>Roofline Analysis: Impact of Efficient VReg Gather OPs </vt:lpstr>
      <vt:lpstr>Roofline Analysis: Impact of Efficient VReg Gather OPs </vt:lpstr>
      <vt:lpstr>Roofline Analysis: Impact of Efficient VReg Gather OPs </vt:lpstr>
      <vt:lpstr>Roofline Analysis: Impact of Efficient VReg Gather OPs </vt:lpstr>
      <vt:lpstr>Roofline Analysis: Impact of Efficient VReg Gather OPs </vt:lpstr>
      <vt:lpstr>Roofline Analysis: Impact of Control Instructions</vt:lpstr>
      <vt:lpstr>Roofline Analysis: Impact of Control Instructions</vt:lpstr>
      <vt:lpstr>Roofline Analysis: Impact of Control Instructions</vt:lpstr>
      <vt:lpstr>Roofline Analysis: Impact of Control Instructions</vt:lpstr>
      <vt:lpstr>Roofline Analysis: Impact of Higher Sparsity Rate</vt:lpstr>
      <vt:lpstr>Roofline Analysis: Impact of Sparsity formats</vt:lpstr>
      <vt:lpstr>Roofline Analysis: Impact of Comp. Dimensions (M)</vt:lpstr>
      <vt:lpstr>Roofline Analysis: Impact of Comp. Dimensions (N↑)</vt:lpstr>
      <vt:lpstr>Roofline Analysis: Impact of Comp. Dimensions (N↑)</vt:lpstr>
      <vt:lpstr>Roofline Analysis: Impact of Comp. Dimensions (P↑)</vt:lpstr>
      <vt:lpstr>Conclusion: Structure Sparsity Handling</vt:lpstr>
      <vt:lpstr>Progress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QuantSparse 3D Biweekly 2025-03-25</dc:title>
  <dc:creator>paulsc</dc:creator>
  <cp:lastModifiedBy>Wang, Bowen</cp:lastModifiedBy>
  <cp:revision>718</cp:revision>
  <dcterms:modified xsi:type="dcterms:W3CDTF">2025-08-19T11:06:52Z</dcterms:modified>
</cp:coreProperties>
</file>