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809" r:id="rId5"/>
    <p:sldMasterId id="2147483828" r:id="rId6"/>
    <p:sldMasterId id="2147484303" r:id="rId7"/>
    <p:sldMasterId id="2147484322" r:id="rId8"/>
  </p:sldMasterIdLst>
  <p:notesMasterIdLst>
    <p:notesMasterId r:id="rId28"/>
  </p:notesMasterIdLst>
  <p:handoutMasterIdLst>
    <p:handoutMasterId r:id="rId29"/>
  </p:handoutMasterIdLst>
  <p:sldIdLst>
    <p:sldId id="263" r:id="rId9"/>
    <p:sldId id="398" r:id="rId10"/>
    <p:sldId id="390" r:id="rId11"/>
    <p:sldId id="408" r:id="rId12"/>
    <p:sldId id="396" r:id="rId13"/>
    <p:sldId id="412" r:id="rId14"/>
    <p:sldId id="414" r:id="rId15"/>
    <p:sldId id="418" r:id="rId16"/>
    <p:sldId id="417" r:id="rId17"/>
    <p:sldId id="389" r:id="rId18"/>
    <p:sldId id="403" r:id="rId19"/>
    <p:sldId id="404" r:id="rId20"/>
    <p:sldId id="405" r:id="rId21"/>
    <p:sldId id="406" r:id="rId22"/>
    <p:sldId id="407" r:id="rId23"/>
    <p:sldId id="402" r:id="rId24"/>
    <p:sldId id="392" r:id="rId25"/>
    <p:sldId id="393" r:id="rId26"/>
    <p:sldId id="394" r:id="rId2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4802CFA-39E1-4CC7-9C7D-B9C865495CFF}">
          <p14:sldIdLst>
            <p14:sldId id="263"/>
            <p14:sldId id="398"/>
            <p14:sldId id="390"/>
          </p14:sldIdLst>
        </p14:section>
        <p14:section name="Project Overview" id="{31A22A63-2BEC-47D7-ABCB-D2833B03DAF5}">
          <p14:sldIdLst>
            <p14:sldId id="408"/>
            <p14:sldId id="396"/>
            <p14:sldId id="412"/>
          </p14:sldIdLst>
        </p14:section>
        <p14:section name="State of the Art" id="{54212221-7516-42CF-80B5-23BC35DCC5E5}">
          <p14:sldIdLst>
            <p14:sldId id="414"/>
            <p14:sldId id="418"/>
            <p14:sldId id="417"/>
          </p14:sldIdLst>
        </p14:section>
        <p14:section name="Architecture Design" id="{5585D2AD-F2A7-4418-A07A-8BFB17A808DD}">
          <p14:sldIdLst>
            <p14:sldId id="389"/>
            <p14:sldId id="403"/>
            <p14:sldId id="404"/>
            <p14:sldId id="405"/>
            <p14:sldId id="406"/>
            <p14:sldId id="407"/>
          </p14:sldIdLst>
        </p14:section>
        <p14:section name="Architectural Modelling and Evaluation" id="{148216C9-B297-463C-B79F-9CF62ABD20E9}">
          <p14:sldIdLst>
            <p14:sldId id="402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69"/>
    <a:srgbClr val="89937A"/>
    <a:srgbClr val="97B468"/>
    <a:srgbClr val="AAAAFF"/>
    <a:srgbClr val="A8322C"/>
    <a:srgbClr val="E6A4A1"/>
    <a:srgbClr val="595959"/>
    <a:srgbClr val="C6E2F9"/>
    <a:srgbClr val="F3D1D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1" autoAdjust="0"/>
    <p:restoredTop sz="87347" autoAdjust="0"/>
  </p:normalViewPr>
  <p:slideViewPr>
    <p:cSldViewPr snapToGrid="0" snapToObjects="1">
      <p:cViewPr varScale="1">
        <p:scale>
          <a:sx n="118" d="100"/>
          <a:sy n="118" d="100"/>
        </p:scale>
        <p:origin x="432" y="90"/>
      </p:cViewPr>
      <p:guideLst/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6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7AD5FE-7647-1959-A5F6-1C581314C6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C3953-573F-4EB5-E520-7376F6A137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7029-FC2C-4640-9AE8-A7E4563DD7D6}" type="datetimeFigureOut">
              <a:rPr lang="de-CH" smtClean="0"/>
              <a:t>13.02.2025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76DC8-E594-18E1-0FB2-574F2AD5F3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CE3-CBFB-397C-8D47-701A8FB7D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1134-AC4A-4522-946B-11816DE4409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99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4DC17-3E8D-F94C-91D3-5E624AEBA41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ABEB-D898-3E42-AE61-56CF49C1D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DFACC-AB20-9C0F-B041-93980DB1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0B1A3-13CF-04A7-D3E5-88CF49634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641F0-F017-754D-AEED-357C7CC62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85019-70AE-1CC7-D206-7C8C6FF2E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0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8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4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EAF41-E19C-0E9F-9629-9FCF693ED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9E06A-FB44-407D-DCFD-103D72323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2AEC9-518C-EE51-4C08-937CCE171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EE52-4EF6-8981-E59F-A6F90E1F2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8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719C-2B1F-2B9F-EA43-58A1A654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C7B65-543B-CCF4-36F8-61FDC4D32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C24CD-445D-63A3-BF6F-8F0831F77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33BB-B506-D26C-3920-9BAA4CC44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03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6461E-9EFA-4690-304E-6F9900FF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C3F03-42EC-7C1A-2535-58B6281AA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A91CC-F423-AC2B-F313-D0C055388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78839-FA57-5268-E545-6581B3CF5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8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8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5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11078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4094957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90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206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9942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3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722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741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7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95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689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02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0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957325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36688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6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0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3105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594752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297373" y="205618"/>
            <a:ext cx="1992907" cy="430993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123112" y="2082799"/>
            <a:ext cx="4397376" cy="439737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477" y="267360"/>
            <a:ext cx="1670462" cy="27841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60476" y="2944056"/>
            <a:ext cx="5760000" cy="360000"/>
          </a:xfrm>
        </p:spPr>
        <p:txBody>
          <a:bodyPr lIns="0" tIns="0" rIns="0" bIns="0" anchor="b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0474" y="1752630"/>
            <a:ext cx="10080000" cy="10800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401118" y="3293580"/>
            <a:ext cx="1528333" cy="152833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8951419" y="3642920"/>
            <a:ext cx="814296" cy="83481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6157" y="3067742"/>
            <a:ext cx="2313855" cy="198563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9926" y="5674378"/>
            <a:ext cx="327913" cy="281400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64035" y="5365772"/>
            <a:ext cx="281040" cy="2311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843122" y="6023530"/>
            <a:ext cx="322866" cy="223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8755030" y="5644520"/>
            <a:ext cx="208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273006" y="5334216"/>
            <a:ext cx="1570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282406" y="5954823"/>
            <a:ext cx="2560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60475" y="5558647"/>
            <a:ext cx="5718107" cy="67921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/>
            </a:r>
            <a:b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800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76" y="3670855"/>
            <a:ext cx="5760000" cy="1619466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187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4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2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4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27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65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7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01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7266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24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9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23250828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2632398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78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0370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846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297373" y="205618"/>
            <a:ext cx="1992907" cy="430993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123112" y="2082799"/>
            <a:ext cx="4397376" cy="439737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477" y="267360"/>
            <a:ext cx="1670462" cy="27841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60476" y="2944056"/>
            <a:ext cx="5760000" cy="360000"/>
          </a:xfrm>
        </p:spPr>
        <p:txBody>
          <a:bodyPr lIns="0" tIns="0" rIns="0" bIns="0" anchor="b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0474" y="1752630"/>
            <a:ext cx="10080000" cy="10800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401118" y="3293580"/>
            <a:ext cx="1528333" cy="152833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8951419" y="3642920"/>
            <a:ext cx="814296" cy="83481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6157" y="3067742"/>
            <a:ext cx="2313855" cy="198563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9926" y="5674378"/>
            <a:ext cx="327913" cy="281400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64035" y="5365772"/>
            <a:ext cx="281040" cy="2311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843122" y="6023530"/>
            <a:ext cx="322866" cy="223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8755030" y="5644520"/>
            <a:ext cx="208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273006" y="5334216"/>
            <a:ext cx="1570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282406" y="5954823"/>
            <a:ext cx="2560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60475" y="5558647"/>
            <a:ext cx="5718107" cy="67921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/>
            </a:r>
            <a:b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800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76" y="3670855"/>
            <a:ext cx="5760000" cy="1619466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0859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37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4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22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6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76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63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1357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416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7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508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1082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051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34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23694275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22197725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571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880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840939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297373" y="205618"/>
            <a:ext cx="1992907" cy="430993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123112" y="2082799"/>
            <a:ext cx="4397376" cy="439737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60477" y="267360"/>
            <a:ext cx="1670462" cy="27841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60476" y="2944056"/>
            <a:ext cx="5760000" cy="360000"/>
          </a:xfrm>
        </p:spPr>
        <p:txBody>
          <a:bodyPr lIns="0" tIns="0" rIns="0" bIns="0" anchor="b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0474" y="1752630"/>
            <a:ext cx="10080000" cy="10800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401118" y="3293580"/>
            <a:ext cx="1528333" cy="152833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8951419" y="3642920"/>
            <a:ext cx="814296" cy="83481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6157" y="3067742"/>
            <a:ext cx="2313855" cy="198563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9926" y="5674378"/>
            <a:ext cx="327913" cy="281400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64035" y="5365772"/>
            <a:ext cx="281040" cy="23119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843122" y="6023530"/>
            <a:ext cx="322866" cy="2233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8755030" y="5644520"/>
            <a:ext cx="20880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273006" y="5334216"/>
            <a:ext cx="15701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282406" y="5954823"/>
            <a:ext cx="2560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60475" y="5558647"/>
            <a:ext cx="5718107" cy="67921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2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/>
            </a:r>
            <a:br>
              <a:rPr lang="en-US" sz="1800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800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76" y="3670855"/>
            <a:ext cx="5760000" cy="1619466"/>
          </a:xfrm>
        </p:spPr>
        <p:txBody>
          <a:bodyPr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5468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16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39071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51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05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648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779071" y="936000"/>
            <a:ext cx="3600000" cy="522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141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71" y="936000"/>
            <a:ext cx="10080000" cy="2520000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9071" y="3458850"/>
            <a:ext cx="5040000" cy="27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08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8099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2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48103" y="936000"/>
            <a:ext cx="3240000" cy="504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42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336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43340" y="93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03336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5343340" y="3456000"/>
            <a:ext cx="5040000" cy="2520000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472"/>
              </a:spcBef>
              <a:defRPr sz="1890"/>
            </a:lvl1pPr>
            <a:lvl2pPr>
              <a:lnSpc>
                <a:spcPct val="100000"/>
              </a:lnSpc>
              <a:spcBef>
                <a:spcPts val="378"/>
              </a:spcBef>
              <a:defRPr sz="1701"/>
            </a:lvl2pPr>
            <a:lvl3pPr>
              <a:lnSpc>
                <a:spcPct val="100000"/>
              </a:lnSpc>
              <a:spcBef>
                <a:spcPts val="378"/>
              </a:spcBef>
              <a:defRPr sz="1512"/>
            </a:lvl3pPr>
            <a:lvl4pPr marL="1018520" indent="-168003">
              <a:lnSpc>
                <a:spcPct val="100000"/>
              </a:lnSpc>
              <a:spcBef>
                <a:spcPts val="378"/>
              </a:spcBef>
              <a:defRPr sz="1323"/>
            </a:lvl4pPr>
            <a:lvl5pPr>
              <a:defRPr sz="1323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429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23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95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6466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943583" y="494165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341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471" y="358050"/>
            <a:ext cx="10080003" cy="59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90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8741247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5760244" y="0"/>
            <a:ext cx="5760244" cy="6480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40000" cy="5220000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10460009" y="140930"/>
            <a:ext cx="927344" cy="795801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60244" y="936000"/>
            <a:ext cx="5765986" cy="5220000"/>
          </a:xfrm>
        </p:spPr>
        <p:txBody>
          <a:bodyPr lIns="468000" tIns="252000"/>
          <a:lstStyle>
            <a:lvl1pPr marL="0" indent="0">
              <a:lnSpc>
                <a:spcPts val="1000"/>
              </a:lnSpc>
              <a:buNone/>
              <a:defRPr sz="18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2694310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844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62066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930400" y="1974485"/>
            <a:ext cx="3118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492044" y="1486792"/>
            <a:ext cx="3244192" cy="3244192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6986705" y="2005263"/>
            <a:ext cx="1462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969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10080003" cy="5220000"/>
          </a:xfrm>
        </p:spPr>
        <p:txBody>
          <a:bodyPr lIns="0"/>
          <a:lstStyle>
            <a:lvl1pPr marL="288004" indent="-288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04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20000" indent="-216004">
              <a:buClrTx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936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152000" indent="-216004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8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6.sv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5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5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7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1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1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1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6" r:id="rId8"/>
    <p:sldLayoutId id="2147483716" r:id="rId9"/>
    <p:sldLayoutId id="2147483714" r:id="rId10"/>
    <p:sldLayoutId id="2147483695" r:id="rId11"/>
    <p:sldLayoutId id="2147483711" r:id="rId12"/>
    <p:sldLayoutId id="2147483712" r:id="rId13"/>
    <p:sldLayoutId id="2147483670" r:id="rId14"/>
    <p:sldLayoutId id="2147483676" r:id="rId15"/>
    <p:sldLayoutId id="2147483700" r:id="rId16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1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1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  <p:sldLayoutId id="2147484315" r:id="rId12"/>
    <p:sldLayoutId id="2147484316" r:id="rId13"/>
    <p:sldLayoutId id="2147484317" r:id="rId14"/>
    <p:sldLayoutId id="2147484318" r:id="rId15"/>
    <p:sldLayoutId id="2147484319" r:id="rId16"/>
    <p:sldLayoutId id="2147484320" r:id="rId17"/>
    <p:sldLayoutId id="2147484321" r:id="rId18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10401090" y="-2"/>
            <a:ext cx="1119398" cy="1119398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10080000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071" y="936731"/>
            <a:ext cx="10080002" cy="52200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7072009" y="46887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0475317" y="359629"/>
            <a:ext cx="358403" cy="358403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0666586" y="217186"/>
            <a:ext cx="643289" cy="6432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460009" y="140930"/>
            <a:ext cx="927344" cy="795801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299071" y="6158090"/>
            <a:ext cx="1106079" cy="18434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535424" y="6117881"/>
            <a:ext cx="1340334" cy="289865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3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5907" y="6137853"/>
            <a:ext cx="68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0422" y="6137082"/>
            <a:ext cx="540000" cy="288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</p:sldLayoutIdLst>
  <p:hf hdr="0" ftr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600" b="0" i="0" kern="1200" spc="-100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88004" indent="-288004" algn="l" defTabSz="7200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400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04000" indent="-216004" algn="l" defTabSz="7200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20000" indent="-216004" algn="l" defTabSz="864017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36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152000" indent="-216004" algn="l" defTabSz="864017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5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5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2117BFB-6A94-92D4-4912-DF9941E4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76" y="2979198"/>
            <a:ext cx="5760000" cy="360000"/>
          </a:xfrm>
        </p:spPr>
        <p:txBody>
          <a:bodyPr/>
          <a:lstStyle/>
          <a:p>
            <a:r>
              <a:rPr lang="en-US" noProof="0" dirty="0"/>
              <a:t>Integrated Systems Laboratory (ETH Zürich)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F153F-FE02-7745-B797-DA588244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74" y="1932630"/>
            <a:ext cx="10080000" cy="1046568"/>
          </a:xfrm>
        </p:spPr>
        <p:txBody>
          <a:bodyPr/>
          <a:lstStyle/>
          <a:p>
            <a:r>
              <a:rPr lang="en-US" noProof="0" dirty="0"/>
              <a:t>QuantSparse 3D Kickoff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745455-8B2F-A374-E37E-FDB6DFF436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476" y="3719839"/>
            <a:ext cx="5760000" cy="1619466"/>
          </a:xfrm>
        </p:spPr>
        <p:txBody>
          <a:bodyPr/>
          <a:lstStyle/>
          <a:p>
            <a:r>
              <a:rPr lang="en-US" b="1" dirty="0">
                <a:solidFill>
                  <a:srgbClr val="168638"/>
                </a:solidFill>
                <a:latin typeface="Calibri" panose="020F0502020204030204"/>
              </a:rPr>
              <a:t>Bowen Wang</a:t>
            </a:r>
            <a:r>
              <a:rPr lang="en-US" dirty="0">
                <a:solidFill>
                  <a:srgbClr val="168638"/>
                </a:solidFill>
              </a:rPr>
              <a:t>		</a:t>
            </a:r>
            <a:r>
              <a:rPr lang="en-US" dirty="0">
                <a:solidFill>
                  <a:srgbClr val="000000"/>
                </a:solidFill>
              </a:rPr>
              <a:t>bowwang@iis.ee.ethz.ch</a:t>
            </a:r>
            <a:r>
              <a:rPr lang="en-US" b="1" noProof="0" dirty="0">
                <a:latin typeface="+mj-lt"/>
              </a:rPr>
              <a:t/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Paul Scheffler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</a:rPr>
              <a:t>paulsc@iis.ee.ethz.ch</a:t>
            </a:r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  <a:p>
            <a:r>
              <a:rPr lang="en-US" altLang="zh-CN" b="1" dirty="0">
                <a:latin typeface="+mj-lt"/>
              </a:rPr>
              <a:t>Luca Benini	</a:t>
            </a:r>
            <a:r>
              <a:rPr lang="en-US" altLang="zh-CN" noProof="0" dirty="0"/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lbenini</a:t>
            </a:r>
            <a:r>
              <a:rPr lang="en-US" altLang="zh-CN" noProof="0" dirty="0">
                <a:solidFill>
                  <a:schemeClr val="tx1"/>
                </a:solidFill>
              </a:rPr>
              <a:t>@</a:t>
            </a:r>
            <a:r>
              <a:rPr lang="en-US" altLang="zh-CN" noProof="0" dirty="0" err="1">
                <a:solidFill>
                  <a:schemeClr val="tx1"/>
                </a:solidFill>
              </a:rPr>
              <a:t>iis.ee.ethz.ch</a:t>
            </a: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38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CCF4B3-C47E-5F22-5F6E-1F3AF61C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>
            <a:extLst>
              <a:ext uri="{FF2B5EF4-FFF2-40B4-BE49-F238E27FC236}">
                <a16:creationId xmlns:a16="http://schemas.microsoft.com/office/drawing/2014/main" id="{E17C935D-40FD-6F29-8B30-B4C6A32361C3}"/>
              </a:ext>
            </a:extLst>
          </p:cNvPr>
          <p:cNvSpPr/>
          <p:nvPr/>
        </p:nvSpPr>
        <p:spPr>
          <a:xfrm>
            <a:off x="8763000" y="4163487"/>
            <a:ext cx="2280748" cy="197359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5" name="任意形状 144">
            <a:extLst>
              <a:ext uri="{FF2B5EF4-FFF2-40B4-BE49-F238E27FC236}">
                <a16:creationId xmlns:a16="http://schemas.microsoft.com/office/drawing/2014/main" id="{643BB0C4-D545-A563-A4CF-1276290F8107}"/>
              </a:ext>
            </a:extLst>
          </p:cNvPr>
          <p:cNvSpPr/>
          <p:nvPr/>
        </p:nvSpPr>
        <p:spPr>
          <a:xfrm>
            <a:off x="8763000" y="1311826"/>
            <a:ext cx="2265218" cy="2636720"/>
          </a:xfrm>
          <a:custGeom>
            <a:avLst/>
            <a:gdLst>
              <a:gd name="connsiteX0" fmla="*/ 0 w 2265218"/>
              <a:gd name="connsiteY0" fmla="*/ 6927 h 2611581"/>
              <a:gd name="connsiteX1" fmla="*/ 2251364 w 2265218"/>
              <a:gd name="connsiteY1" fmla="*/ 0 h 2611581"/>
              <a:gd name="connsiteX2" fmla="*/ 2265218 w 2265218"/>
              <a:gd name="connsiteY2" fmla="*/ 2597727 h 2611581"/>
              <a:gd name="connsiteX3" fmla="*/ 13855 w 2265218"/>
              <a:gd name="connsiteY3" fmla="*/ 2611581 h 2611581"/>
              <a:gd name="connsiteX4" fmla="*/ 0 w 2265218"/>
              <a:gd name="connsiteY4" fmla="*/ 6927 h 261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5218" h="2611581">
                <a:moveTo>
                  <a:pt x="0" y="6927"/>
                </a:moveTo>
                <a:lnTo>
                  <a:pt x="2251364" y="0"/>
                </a:lnTo>
                <a:lnTo>
                  <a:pt x="2265218" y="2597727"/>
                </a:lnTo>
                <a:lnTo>
                  <a:pt x="13855" y="2611581"/>
                </a:lnTo>
                <a:cubicBezTo>
                  <a:pt x="11546" y="1736436"/>
                  <a:pt x="9236" y="861290"/>
                  <a:pt x="0" y="6927"/>
                </a:cubicBezTo>
                <a:close/>
              </a:path>
            </a:pathLst>
          </a:custGeom>
          <a:solidFill>
            <a:srgbClr val="89937A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4623B-E70A-4068-DCC4-D9B036E1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C5FA-B4B5-E9D0-D4D3-E152CC3C8A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27" y="779354"/>
            <a:ext cx="5450864" cy="5220000"/>
          </a:xfrm>
        </p:spPr>
        <p:txBody>
          <a:bodyPr/>
          <a:lstStyle/>
          <a:p>
            <a:r>
              <a:rPr lang="en-US" dirty="0"/>
              <a:t>Current SoftHier Architecture</a:t>
            </a:r>
          </a:p>
          <a:p>
            <a:pPr lvl="1"/>
            <a:r>
              <a:rPr lang="en-US" b="1" i="1" dirty="0"/>
              <a:t>System Level</a:t>
            </a:r>
          </a:p>
          <a:p>
            <a:pPr lvl="2"/>
            <a:r>
              <a:rPr lang="en-US" dirty="0"/>
              <a:t>Clusters in 2D-Mesh, HBM as main memory</a:t>
            </a:r>
          </a:p>
          <a:p>
            <a:pPr lvl="2"/>
            <a:r>
              <a:rPr lang="en-US" dirty="0"/>
              <a:t>Clusters and HBM CTRL connected by NoC</a:t>
            </a:r>
          </a:p>
          <a:p>
            <a:pPr lvl="1"/>
            <a:r>
              <a:rPr lang="en-US" b="1" i="1" dirty="0"/>
              <a:t>Compute Cluster</a:t>
            </a:r>
          </a:p>
          <a:p>
            <a:pPr lvl="2"/>
            <a:r>
              <a:rPr lang="en-US" dirty="0" err="1"/>
              <a:t>RedMule</a:t>
            </a:r>
            <a:r>
              <a:rPr lang="en-US" dirty="0"/>
              <a:t> Compute Engine</a:t>
            </a:r>
          </a:p>
          <a:p>
            <a:pPr lvl="2"/>
            <a:r>
              <a:rPr lang="en-US" dirty="0"/>
              <a:t>Snitch – RISC-V Core</a:t>
            </a:r>
          </a:p>
          <a:p>
            <a:pPr lvl="2"/>
            <a:r>
              <a:rPr lang="en-US" dirty="0"/>
              <a:t>TCDM Multi-banked L1</a:t>
            </a:r>
          </a:p>
          <a:p>
            <a:pPr lvl="2"/>
            <a:r>
              <a:rPr lang="en-US" dirty="0"/>
              <a:t>iDMA Engine</a:t>
            </a:r>
          </a:p>
          <a:p>
            <a:pPr lvl="1"/>
            <a:r>
              <a:rPr lang="en-US" b="1" i="1" dirty="0"/>
              <a:t>Compute Engine</a:t>
            </a:r>
          </a:p>
          <a:p>
            <a:pPr lvl="2"/>
            <a:r>
              <a:rPr lang="en-US" dirty="0"/>
              <a:t>Reduced-precision Matrix Multiplication Engine</a:t>
            </a:r>
          </a:p>
          <a:p>
            <a:pPr lvl="2"/>
            <a:r>
              <a:rPr lang="en-US" dirty="0"/>
              <a:t>Mix-precision floating-point arithmetic (FP16/FP8)</a:t>
            </a:r>
          </a:p>
          <a:p>
            <a:pPr lvl="2"/>
            <a:r>
              <a:rPr lang="en-US" dirty="0"/>
              <a:t>2D array of Compute Elements (CEs) arranged in  </a:t>
            </a:r>
            <a:br>
              <a:rPr lang="en-US" dirty="0"/>
            </a:br>
            <a:r>
              <a:rPr lang="en-US" dirty="0"/>
              <a:t>Systolic-like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804B-D128-496A-0BE7-A1D412CB43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AA48D-3CF4-B847-F886-642F003F0C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组合 183">
            <a:extLst>
              <a:ext uri="{FF2B5EF4-FFF2-40B4-BE49-F238E27FC236}">
                <a16:creationId xmlns:a16="http://schemas.microsoft.com/office/drawing/2014/main" id="{E2145AA8-E0DB-26DA-AC98-51CE02BAB54E}"/>
              </a:ext>
            </a:extLst>
          </p:cNvPr>
          <p:cNvGrpSpPr/>
          <p:nvPr/>
        </p:nvGrpSpPr>
        <p:grpSpPr>
          <a:xfrm>
            <a:off x="8768034" y="665868"/>
            <a:ext cx="2295955" cy="3359683"/>
            <a:chOff x="8911347" y="1593514"/>
            <a:chExt cx="2796152" cy="4091625"/>
          </a:xfrm>
        </p:grpSpPr>
        <p:grpSp>
          <p:nvGrpSpPr>
            <p:cNvPr id="8" name="组合 189">
              <a:extLst>
                <a:ext uri="{FF2B5EF4-FFF2-40B4-BE49-F238E27FC236}">
                  <a16:creationId xmlns:a16="http://schemas.microsoft.com/office/drawing/2014/main" id="{7245EBDB-D4AB-5338-187F-CBEF5F33A624}"/>
                </a:ext>
              </a:extLst>
            </p:cNvPr>
            <p:cNvGrpSpPr/>
            <p:nvPr/>
          </p:nvGrpSpPr>
          <p:grpSpPr>
            <a:xfrm>
              <a:off x="8987338" y="1593514"/>
              <a:ext cx="2720161" cy="4091625"/>
              <a:chOff x="9457322" y="875503"/>
              <a:chExt cx="2720161" cy="4091625"/>
            </a:xfrm>
          </p:grpSpPr>
          <p:sp>
            <p:nvSpPr>
              <p:cNvPr id="10" name="矩形 191">
                <a:extLst>
                  <a:ext uri="{FF2B5EF4-FFF2-40B4-BE49-F238E27FC236}">
                    <a16:creationId xmlns:a16="http://schemas.microsoft.com/office/drawing/2014/main" id="{F5072F82-EB8B-D2D0-BE4F-60587FAA20E2}"/>
                  </a:ext>
                </a:extLst>
              </p:cNvPr>
              <p:cNvSpPr/>
              <p:nvPr/>
            </p:nvSpPr>
            <p:spPr>
              <a:xfrm>
                <a:off x="10045563" y="199813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" name="矩形 192">
                <a:extLst>
                  <a:ext uri="{FF2B5EF4-FFF2-40B4-BE49-F238E27FC236}">
                    <a16:creationId xmlns:a16="http://schemas.microsoft.com/office/drawing/2014/main" id="{51D168C0-4F90-39D1-FD95-329DF71D6A69}"/>
                  </a:ext>
                </a:extLst>
              </p:cNvPr>
              <p:cNvSpPr/>
              <p:nvPr/>
            </p:nvSpPr>
            <p:spPr>
              <a:xfrm>
                <a:off x="10045563" y="224259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" name="矩形 193">
                <a:extLst>
                  <a:ext uri="{FF2B5EF4-FFF2-40B4-BE49-F238E27FC236}">
                    <a16:creationId xmlns:a16="http://schemas.microsoft.com/office/drawing/2014/main" id="{68E6D846-810C-0E13-6DA7-B11177178D24}"/>
                  </a:ext>
                </a:extLst>
              </p:cNvPr>
              <p:cNvSpPr/>
              <p:nvPr/>
            </p:nvSpPr>
            <p:spPr>
              <a:xfrm>
                <a:off x="10045563" y="248705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" name="矩形 194">
                <a:extLst>
                  <a:ext uri="{FF2B5EF4-FFF2-40B4-BE49-F238E27FC236}">
                    <a16:creationId xmlns:a16="http://schemas.microsoft.com/office/drawing/2014/main" id="{85EC8771-DECC-1E6E-85E2-2FBB28A14A63}"/>
                  </a:ext>
                </a:extLst>
              </p:cNvPr>
              <p:cNvSpPr/>
              <p:nvPr/>
            </p:nvSpPr>
            <p:spPr>
              <a:xfrm>
                <a:off x="10045563" y="273151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n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" name="矩形 195">
                <a:extLst>
                  <a:ext uri="{FF2B5EF4-FFF2-40B4-BE49-F238E27FC236}">
                    <a16:creationId xmlns:a16="http://schemas.microsoft.com/office/drawing/2014/main" id="{C728FAA5-A575-B295-BBA1-ACBA328BB1E2}"/>
                  </a:ext>
                </a:extLst>
              </p:cNvPr>
              <p:cNvSpPr/>
              <p:nvPr/>
            </p:nvSpPr>
            <p:spPr>
              <a:xfrm>
                <a:off x="10779978" y="1998136"/>
                <a:ext cx="775759" cy="97187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Comp.</a:t>
                </a:r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/>
                </a:r>
                <a:b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</a:br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Engine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" name="矩形 196">
                <a:extLst>
                  <a:ext uri="{FF2B5EF4-FFF2-40B4-BE49-F238E27FC236}">
                    <a16:creationId xmlns:a16="http://schemas.microsoft.com/office/drawing/2014/main" id="{F74D6550-F13F-8026-7193-E596E5E42D4D}"/>
                  </a:ext>
                </a:extLst>
              </p:cNvPr>
              <p:cNvSpPr/>
              <p:nvPr/>
            </p:nvSpPr>
            <p:spPr>
              <a:xfrm>
                <a:off x="11594828" y="1998136"/>
                <a:ext cx="428762" cy="9718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</a:t>
                </a:r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DMA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" name="矩形 197">
                <a:extLst>
                  <a:ext uri="{FF2B5EF4-FFF2-40B4-BE49-F238E27FC236}">
                    <a16:creationId xmlns:a16="http://schemas.microsoft.com/office/drawing/2014/main" id="{0D9D99B2-F6AD-FF64-41EE-F6B1CEA93D24}"/>
                  </a:ext>
                </a:extLst>
              </p:cNvPr>
              <p:cNvSpPr/>
              <p:nvPr/>
            </p:nvSpPr>
            <p:spPr>
              <a:xfrm>
                <a:off x="9623289" y="1728415"/>
                <a:ext cx="2400301" cy="2325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 $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" name="矩形 198">
                <a:extLst>
                  <a:ext uri="{FF2B5EF4-FFF2-40B4-BE49-F238E27FC236}">
                    <a16:creationId xmlns:a16="http://schemas.microsoft.com/office/drawing/2014/main" id="{58EF6DFE-1F1F-6937-FA03-C3AEF0949D97}"/>
                  </a:ext>
                </a:extLst>
              </p:cNvPr>
              <p:cNvSpPr/>
              <p:nvPr/>
            </p:nvSpPr>
            <p:spPr>
              <a:xfrm>
                <a:off x="9623289" y="3264472"/>
                <a:ext cx="2400301" cy="1320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TCDM (Multi-banked L1)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99">
                <a:extLst>
                  <a:ext uri="{FF2B5EF4-FFF2-40B4-BE49-F238E27FC236}">
                    <a16:creationId xmlns:a16="http://schemas.microsoft.com/office/drawing/2014/main" id="{B7D6EBB5-4FE0-EDDE-A454-83AB93131808}"/>
                  </a:ext>
                </a:extLst>
              </p:cNvPr>
              <p:cNvSpPr/>
              <p:nvPr/>
            </p:nvSpPr>
            <p:spPr>
              <a:xfrm>
                <a:off x="9623289" y="1992169"/>
                <a:ext cx="383183" cy="9718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CTRL</a:t>
                </a:r>
              </a:p>
              <a:p>
                <a:pPr algn="ctr"/>
                <a:r>
                  <a:rPr lang="en-US" altLang="zh-CN" sz="11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REG</a:t>
                </a:r>
                <a:endParaRPr lang="zh-CN" altLang="en-US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200">
                <a:extLst>
                  <a:ext uri="{FF2B5EF4-FFF2-40B4-BE49-F238E27FC236}">
                    <a16:creationId xmlns:a16="http://schemas.microsoft.com/office/drawing/2014/main" id="{0B52FDFF-8A89-3C2F-D1BB-CFA28D4342F1}"/>
                  </a:ext>
                </a:extLst>
              </p:cNvPr>
              <p:cNvSpPr/>
              <p:nvPr/>
            </p:nvSpPr>
            <p:spPr>
              <a:xfrm>
                <a:off x="9617862" y="2995270"/>
                <a:ext cx="2400300" cy="23797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Interconnect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0" name="直接箭头连接符 201">
                <a:extLst>
                  <a:ext uri="{FF2B5EF4-FFF2-40B4-BE49-F238E27FC236}">
                    <a16:creationId xmlns:a16="http://schemas.microsoft.com/office/drawing/2014/main" id="{21FB21A5-97F1-6B6E-6516-B82812E8B9C0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457322" y="1062919"/>
                <a:ext cx="0" cy="2071305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2">
                <a:extLst>
                  <a:ext uri="{FF2B5EF4-FFF2-40B4-BE49-F238E27FC236}">
                    <a16:creationId xmlns:a16="http://schemas.microsoft.com/office/drawing/2014/main" id="{64E17196-F9D1-3A89-7CA6-787E58FFA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4415" y="1419692"/>
                <a:ext cx="0" cy="6174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03">
                <a:extLst>
                  <a:ext uri="{FF2B5EF4-FFF2-40B4-BE49-F238E27FC236}">
                    <a16:creationId xmlns:a16="http://schemas.microsoft.com/office/drawing/2014/main" id="{DD06CFE8-71B0-0099-B0F3-78A79DFF1063}"/>
                  </a:ext>
                </a:extLst>
              </p:cNvPr>
              <p:cNvSpPr txBox="1"/>
              <p:nvPr/>
            </p:nvSpPr>
            <p:spPr>
              <a:xfrm>
                <a:off x="10168493" y="1112020"/>
                <a:ext cx="2008990" cy="374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Data NoC Router</a:t>
                </a:r>
                <a:endParaRPr lang="zh-CN" alt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文本框 204">
                <a:extLst>
                  <a:ext uri="{FF2B5EF4-FFF2-40B4-BE49-F238E27FC236}">
                    <a16:creationId xmlns:a16="http://schemas.microsoft.com/office/drawing/2014/main" id="{08C95ECC-5700-20D8-443E-16ED3BE9E2D2}"/>
                  </a:ext>
                </a:extLst>
              </p:cNvPr>
              <p:cNvSpPr txBox="1"/>
              <p:nvPr/>
            </p:nvSpPr>
            <p:spPr>
              <a:xfrm>
                <a:off x="9457322" y="875503"/>
                <a:ext cx="2277576" cy="374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Sync NoC Router</a:t>
                </a:r>
                <a:endParaRPr lang="zh-CN" altLang="en-US" sz="14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4" name="直接箭头连接符 205">
                <a:extLst>
                  <a:ext uri="{FF2B5EF4-FFF2-40B4-BE49-F238E27FC236}">
                    <a16:creationId xmlns:a16="http://schemas.microsoft.com/office/drawing/2014/main" id="{86BBAADA-7858-9AB3-D359-8B272089B7DA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9460341" y="3114257"/>
                <a:ext cx="157521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06">
                <a:extLst>
                  <a:ext uri="{FF2B5EF4-FFF2-40B4-BE49-F238E27FC236}">
                    <a16:creationId xmlns:a16="http://schemas.microsoft.com/office/drawing/2014/main" id="{C15EB9CB-38FF-5262-1E69-108CAECCDF22}"/>
                  </a:ext>
                </a:extLst>
              </p:cNvPr>
              <p:cNvSpPr txBox="1"/>
              <p:nvPr/>
            </p:nvSpPr>
            <p:spPr>
              <a:xfrm>
                <a:off x="9943249" y="4479850"/>
                <a:ext cx="1721193" cy="48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i="0" cap="none" spc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 Cluster</a:t>
                </a:r>
                <a:endParaRPr lang="zh-CN" altLang="en-US" sz="20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" name="矩形 190">
              <a:extLst>
                <a:ext uri="{FF2B5EF4-FFF2-40B4-BE49-F238E27FC236}">
                  <a16:creationId xmlns:a16="http://schemas.microsoft.com/office/drawing/2014/main" id="{BD471AA2-D0B7-1E8F-C377-34B82DCCAC3D}"/>
                </a:ext>
              </a:extLst>
            </p:cNvPr>
            <p:cNvSpPr/>
            <p:nvPr/>
          </p:nvSpPr>
          <p:spPr>
            <a:xfrm>
              <a:off x="8911347" y="2385269"/>
              <a:ext cx="2752333" cy="3209454"/>
            </a:xfrm>
            <a:prstGeom prst="rect">
              <a:avLst/>
            </a:prstGeom>
            <a:noFill/>
            <a:ln w="19050">
              <a:solidFill>
                <a:srgbClr val="89937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6" name="组合 267">
            <a:extLst>
              <a:ext uri="{FF2B5EF4-FFF2-40B4-BE49-F238E27FC236}">
                <a16:creationId xmlns:a16="http://schemas.microsoft.com/office/drawing/2014/main" id="{6B5BAEC9-4276-0FEF-31F4-184709A79FA9}"/>
              </a:ext>
            </a:extLst>
          </p:cNvPr>
          <p:cNvGrpSpPr/>
          <p:nvPr/>
        </p:nvGrpSpPr>
        <p:grpSpPr>
          <a:xfrm>
            <a:off x="5206358" y="1200977"/>
            <a:ext cx="3124795" cy="3233201"/>
            <a:chOff x="6006810" y="2269012"/>
            <a:chExt cx="2976375" cy="3079633"/>
          </a:xfrm>
        </p:grpSpPr>
        <p:grpSp>
          <p:nvGrpSpPr>
            <p:cNvPr id="27" name="组合 144">
              <a:extLst>
                <a:ext uri="{FF2B5EF4-FFF2-40B4-BE49-F238E27FC236}">
                  <a16:creationId xmlns:a16="http://schemas.microsoft.com/office/drawing/2014/main" id="{960705CD-45EB-321E-ECA4-8EDBDFB3FFA8}"/>
                </a:ext>
              </a:extLst>
            </p:cNvPr>
            <p:cNvGrpSpPr/>
            <p:nvPr/>
          </p:nvGrpSpPr>
          <p:grpSpPr>
            <a:xfrm>
              <a:off x="6404506" y="2655319"/>
              <a:ext cx="2356033" cy="2349015"/>
              <a:chOff x="405578" y="1206905"/>
              <a:chExt cx="1708151" cy="1703063"/>
            </a:xfrm>
            <a:solidFill>
              <a:srgbClr val="89937A"/>
            </a:solidFill>
          </p:grpSpPr>
          <p:sp>
            <p:nvSpPr>
              <p:cNvPr id="114" name="矩形 251">
                <a:extLst>
                  <a:ext uri="{FF2B5EF4-FFF2-40B4-BE49-F238E27FC236}">
                    <a16:creationId xmlns:a16="http://schemas.microsoft.com/office/drawing/2014/main" id="{D3E44C83-A322-BB0C-E0D3-98532FE9A64F}"/>
                  </a:ext>
                </a:extLst>
              </p:cNvPr>
              <p:cNvSpPr/>
              <p:nvPr/>
            </p:nvSpPr>
            <p:spPr>
              <a:xfrm>
                <a:off x="405578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5" name="矩形 252">
                <a:extLst>
                  <a:ext uri="{FF2B5EF4-FFF2-40B4-BE49-F238E27FC236}">
                    <a16:creationId xmlns:a16="http://schemas.microsoft.com/office/drawing/2014/main" id="{709C9CE5-D732-20DE-2C61-85E860D80D2E}"/>
                  </a:ext>
                </a:extLst>
              </p:cNvPr>
              <p:cNvSpPr/>
              <p:nvPr/>
            </p:nvSpPr>
            <p:spPr>
              <a:xfrm>
                <a:off x="839495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6" name="矩形 253">
                <a:extLst>
                  <a:ext uri="{FF2B5EF4-FFF2-40B4-BE49-F238E27FC236}">
                    <a16:creationId xmlns:a16="http://schemas.microsoft.com/office/drawing/2014/main" id="{0F574E85-78D3-484A-AC5E-37CE28E700F1}"/>
                  </a:ext>
                </a:extLst>
              </p:cNvPr>
              <p:cNvSpPr/>
              <p:nvPr/>
            </p:nvSpPr>
            <p:spPr>
              <a:xfrm>
                <a:off x="1273412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7" name="矩形 254">
                <a:extLst>
                  <a:ext uri="{FF2B5EF4-FFF2-40B4-BE49-F238E27FC236}">
                    <a16:creationId xmlns:a16="http://schemas.microsoft.com/office/drawing/2014/main" id="{03DCD0EF-F711-6EF3-516D-86BBA67C94F5}"/>
                  </a:ext>
                </a:extLst>
              </p:cNvPr>
              <p:cNvSpPr/>
              <p:nvPr/>
            </p:nvSpPr>
            <p:spPr>
              <a:xfrm>
                <a:off x="1707329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8" name="矩形 255">
                <a:extLst>
                  <a:ext uri="{FF2B5EF4-FFF2-40B4-BE49-F238E27FC236}">
                    <a16:creationId xmlns:a16="http://schemas.microsoft.com/office/drawing/2014/main" id="{7C216F7C-4C0B-D89A-89E2-8D3365361E8D}"/>
                  </a:ext>
                </a:extLst>
              </p:cNvPr>
              <p:cNvSpPr/>
              <p:nvPr/>
            </p:nvSpPr>
            <p:spPr>
              <a:xfrm>
                <a:off x="405578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9" name="矩形 256">
                <a:extLst>
                  <a:ext uri="{FF2B5EF4-FFF2-40B4-BE49-F238E27FC236}">
                    <a16:creationId xmlns:a16="http://schemas.microsoft.com/office/drawing/2014/main" id="{E2E03282-E99A-3866-F850-548AF855A5BC}"/>
                  </a:ext>
                </a:extLst>
              </p:cNvPr>
              <p:cNvSpPr/>
              <p:nvPr/>
            </p:nvSpPr>
            <p:spPr>
              <a:xfrm>
                <a:off x="839495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0" name="矩形 257">
                <a:extLst>
                  <a:ext uri="{FF2B5EF4-FFF2-40B4-BE49-F238E27FC236}">
                    <a16:creationId xmlns:a16="http://schemas.microsoft.com/office/drawing/2014/main" id="{D27E527E-0BBD-2AC2-73BF-67591E0D5B6F}"/>
                  </a:ext>
                </a:extLst>
              </p:cNvPr>
              <p:cNvSpPr/>
              <p:nvPr/>
            </p:nvSpPr>
            <p:spPr>
              <a:xfrm>
                <a:off x="1273412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1" name="矩形 258">
                <a:extLst>
                  <a:ext uri="{FF2B5EF4-FFF2-40B4-BE49-F238E27FC236}">
                    <a16:creationId xmlns:a16="http://schemas.microsoft.com/office/drawing/2014/main" id="{A7C896F8-7C32-7889-3E35-17E99E99A49A}"/>
                  </a:ext>
                </a:extLst>
              </p:cNvPr>
              <p:cNvSpPr/>
              <p:nvPr/>
            </p:nvSpPr>
            <p:spPr>
              <a:xfrm>
                <a:off x="1707329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2" name="矩形 259">
                <a:extLst>
                  <a:ext uri="{FF2B5EF4-FFF2-40B4-BE49-F238E27FC236}">
                    <a16:creationId xmlns:a16="http://schemas.microsoft.com/office/drawing/2014/main" id="{87D4D372-E9AC-D60F-CAF8-0EF974113D50}"/>
                  </a:ext>
                </a:extLst>
              </p:cNvPr>
              <p:cNvSpPr/>
              <p:nvPr/>
            </p:nvSpPr>
            <p:spPr>
              <a:xfrm>
                <a:off x="405578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3" name="矩形 260">
                <a:extLst>
                  <a:ext uri="{FF2B5EF4-FFF2-40B4-BE49-F238E27FC236}">
                    <a16:creationId xmlns:a16="http://schemas.microsoft.com/office/drawing/2014/main" id="{CFC231DB-1B0E-7009-C824-4F65AB633EB3}"/>
                  </a:ext>
                </a:extLst>
              </p:cNvPr>
              <p:cNvSpPr/>
              <p:nvPr/>
            </p:nvSpPr>
            <p:spPr>
              <a:xfrm>
                <a:off x="839495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4" name="矩形 261">
                <a:extLst>
                  <a:ext uri="{FF2B5EF4-FFF2-40B4-BE49-F238E27FC236}">
                    <a16:creationId xmlns:a16="http://schemas.microsoft.com/office/drawing/2014/main" id="{8A77373F-1A8C-8FA8-1C27-D3AE0E2BC8BC}"/>
                  </a:ext>
                </a:extLst>
              </p:cNvPr>
              <p:cNvSpPr/>
              <p:nvPr/>
            </p:nvSpPr>
            <p:spPr>
              <a:xfrm>
                <a:off x="1273412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5" name="矩形 262">
                <a:extLst>
                  <a:ext uri="{FF2B5EF4-FFF2-40B4-BE49-F238E27FC236}">
                    <a16:creationId xmlns:a16="http://schemas.microsoft.com/office/drawing/2014/main" id="{B0BF31CA-D370-9F85-4D6A-86372E38DB1D}"/>
                  </a:ext>
                </a:extLst>
              </p:cNvPr>
              <p:cNvSpPr/>
              <p:nvPr/>
            </p:nvSpPr>
            <p:spPr>
              <a:xfrm>
                <a:off x="1707329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6" name="矩形 263">
                <a:extLst>
                  <a:ext uri="{FF2B5EF4-FFF2-40B4-BE49-F238E27FC236}">
                    <a16:creationId xmlns:a16="http://schemas.microsoft.com/office/drawing/2014/main" id="{9C803DF0-894F-5BAD-F751-94CB528C057F}"/>
                  </a:ext>
                </a:extLst>
              </p:cNvPr>
              <p:cNvSpPr/>
              <p:nvPr/>
            </p:nvSpPr>
            <p:spPr>
              <a:xfrm>
                <a:off x="405578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7" name="矩形 264">
                <a:extLst>
                  <a:ext uri="{FF2B5EF4-FFF2-40B4-BE49-F238E27FC236}">
                    <a16:creationId xmlns:a16="http://schemas.microsoft.com/office/drawing/2014/main" id="{1CFDFD13-5197-80A7-B5F5-4B35B89373EC}"/>
                  </a:ext>
                </a:extLst>
              </p:cNvPr>
              <p:cNvSpPr/>
              <p:nvPr/>
            </p:nvSpPr>
            <p:spPr>
              <a:xfrm>
                <a:off x="839495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8" name="矩形 265">
                <a:extLst>
                  <a:ext uri="{FF2B5EF4-FFF2-40B4-BE49-F238E27FC236}">
                    <a16:creationId xmlns:a16="http://schemas.microsoft.com/office/drawing/2014/main" id="{D8B4F525-9DE5-10DC-11D0-94BF29E9252D}"/>
                  </a:ext>
                </a:extLst>
              </p:cNvPr>
              <p:cNvSpPr/>
              <p:nvPr/>
            </p:nvSpPr>
            <p:spPr>
              <a:xfrm>
                <a:off x="1273412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矩形 266">
                <a:extLst>
                  <a:ext uri="{FF2B5EF4-FFF2-40B4-BE49-F238E27FC236}">
                    <a16:creationId xmlns:a16="http://schemas.microsoft.com/office/drawing/2014/main" id="{2DCF85B8-FEA6-33CC-0638-E77D42A6E06D}"/>
                  </a:ext>
                </a:extLst>
              </p:cNvPr>
              <p:cNvSpPr/>
              <p:nvPr/>
            </p:nvSpPr>
            <p:spPr>
              <a:xfrm>
                <a:off x="1707329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8" name="组合 145">
              <a:extLst>
                <a:ext uri="{FF2B5EF4-FFF2-40B4-BE49-F238E27FC236}">
                  <a16:creationId xmlns:a16="http://schemas.microsoft.com/office/drawing/2014/main" id="{01E5BCC5-6401-49C6-8635-B0E290BEB432}"/>
                </a:ext>
              </a:extLst>
            </p:cNvPr>
            <p:cNvGrpSpPr/>
            <p:nvPr/>
          </p:nvGrpSpPr>
          <p:grpSpPr>
            <a:xfrm>
              <a:off x="6406695" y="2655078"/>
              <a:ext cx="1956599" cy="1950319"/>
              <a:chOff x="7345306" y="3032507"/>
              <a:chExt cx="3299462" cy="3288873"/>
            </a:xfrm>
          </p:grpSpPr>
          <p:sp>
            <p:nvSpPr>
              <p:cNvPr id="74" name="矩形 211">
                <a:extLst>
                  <a:ext uri="{FF2B5EF4-FFF2-40B4-BE49-F238E27FC236}">
                    <a16:creationId xmlns:a16="http://schemas.microsoft.com/office/drawing/2014/main" id="{00216273-5408-F029-CB10-6AF6DDF982D2}"/>
                  </a:ext>
                </a:extLst>
              </p:cNvPr>
              <p:cNvSpPr/>
              <p:nvPr/>
            </p:nvSpPr>
            <p:spPr>
              <a:xfrm>
                <a:off x="7345306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75" name="直接箭头连接符 212">
                <a:extLst>
                  <a:ext uri="{FF2B5EF4-FFF2-40B4-BE49-F238E27FC236}">
                    <a16:creationId xmlns:a16="http://schemas.microsoft.com/office/drawing/2014/main" id="{944328FA-5D73-9B1B-02CA-1999EFCC0777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613382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213">
                <a:extLst>
                  <a:ext uri="{FF2B5EF4-FFF2-40B4-BE49-F238E27FC236}">
                    <a16:creationId xmlns:a16="http://schemas.microsoft.com/office/drawing/2014/main" id="{0BF1424B-27BA-D105-5BAA-DF86A9551C4B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7479344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214">
                <a:extLst>
                  <a:ext uri="{FF2B5EF4-FFF2-40B4-BE49-F238E27FC236}">
                    <a16:creationId xmlns:a16="http://schemas.microsoft.com/office/drawing/2014/main" id="{E3DB8368-BA47-3AC8-62AE-62E322ECC0D4}"/>
                  </a:ext>
                </a:extLst>
              </p:cNvPr>
              <p:cNvSpPr/>
              <p:nvPr/>
            </p:nvSpPr>
            <p:spPr>
              <a:xfrm>
                <a:off x="8355768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78" name="直接箭头连接符 215">
                <a:extLst>
                  <a:ext uri="{FF2B5EF4-FFF2-40B4-BE49-F238E27FC236}">
                    <a16:creationId xmlns:a16="http://schemas.microsoft.com/office/drawing/2014/main" id="{7AFF29C3-2EE4-25AA-A23D-B7A226E128F0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8623844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216">
                <a:extLst>
                  <a:ext uri="{FF2B5EF4-FFF2-40B4-BE49-F238E27FC236}">
                    <a16:creationId xmlns:a16="http://schemas.microsoft.com/office/drawing/2014/main" id="{C8939A8A-FD1F-0DB9-E54F-C471AB21ABF5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8489806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217">
                <a:extLst>
                  <a:ext uri="{FF2B5EF4-FFF2-40B4-BE49-F238E27FC236}">
                    <a16:creationId xmlns:a16="http://schemas.microsoft.com/office/drawing/2014/main" id="{70F72A11-E6A0-8289-FF87-FC697F255C18}"/>
                  </a:ext>
                </a:extLst>
              </p:cNvPr>
              <p:cNvSpPr/>
              <p:nvPr/>
            </p:nvSpPr>
            <p:spPr>
              <a:xfrm>
                <a:off x="9366230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1" name="直接箭头连接符 218">
                <a:extLst>
                  <a:ext uri="{FF2B5EF4-FFF2-40B4-BE49-F238E27FC236}">
                    <a16:creationId xmlns:a16="http://schemas.microsoft.com/office/drawing/2014/main" id="{C2680BB1-B819-9D91-5E6A-F2F58474B686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9634306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219">
                <a:extLst>
                  <a:ext uri="{FF2B5EF4-FFF2-40B4-BE49-F238E27FC236}">
                    <a16:creationId xmlns:a16="http://schemas.microsoft.com/office/drawing/2014/main" id="{4F6DA2BB-6424-DE18-E902-2C3A0FCF5756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>
                <a:off x="9500268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220">
                <a:extLst>
                  <a:ext uri="{FF2B5EF4-FFF2-40B4-BE49-F238E27FC236}">
                    <a16:creationId xmlns:a16="http://schemas.microsoft.com/office/drawing/2014/main" id="{13144526-5E82-E4BA-5C2D-CF991B4A1950}"/>
                  </a:ext>
                </a:extLst>
              </p:cNvPr>
              <p:cNvSpPr/>
              <p:nvPr/>
            </p:nvSpPr>
            <p:spPr>
              <a:xfrm>
                <a:off x="10376692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4" name="直接箭头连接符 221">
                <a:extLst>
                  <a:ext uri="{FF2B5EF4-FFF2-40B4-BE49-F238E27FC236}">
                    <a16:creationId xmlns:a16="http://schemas.microsoft.com/office/drawing/2014/main" id="{DF07207C-BA98-B371-C980-74CFBFFB3DE9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>
                <a:off x="10510730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222">
                <a:extLst>
                  <a:ext uri="{FF2B5EF4-FFF2-40B4-BE49-F238E27FC236}">
                    <a16:creationId xmlns:a16="http://schemas.microsoft.com/office/drawing/2014/main" id="{4FE16A5A-937D-353D-373E-6A9E5FD23380}"/>
                  </a:ext>
                </a:extLst>
              </p:cNvPr>
              <p:cNvSpPr/>
              <p:nvPr/>
            </p:nvSpPr>
            <p:spPr>
              <a:xfrm>
                <a:off x="7345306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6" name="直接箭头连接符 223">
                <a:extLst>
                  <a:ext uri="{FF2B5EF4-FFF2-40B4-BE49-F238E27FC236}">
                    <a16:creationId xmlns:a16="http://schemas.microsoft.com/office/drawing/2014/main" id="{9A75C405-E25D-D70E-7198-B69B01F2F971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>
                <a:off x="7613382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224">
                <a:extLst>
                  <a:ext uri="{FF2B5EF4-FFF2-40B4-BE49-F238E27FC236}">
                    <a16:creationId xmlns:a16="http://schemas.microsoft.com/office/drawing/2014/main" id="{797EDFEF-42D5-0100-227E-7C4E55C14B71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7479344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225">
                <a:extLst>
                  <a:ext uri="{FF2B5EF4-FFF2-40B4-BE49-F238E27FC236}">
                    <a16:creationId xmlns:a16="http://schemas.microsoft.com/office/drawing/2014/main" id="{BD90674C-9854-5467-933F-B82F22239F3F}"/>
                  </a:ext>
                </a:extLst>
              </p:cNvPr>
              <p:cNvSpPr/>
              <p:nvPr/>
            </p:nvSpPr>
            <p:spPr>
              <a:xfrm>
                <a:off x="8355768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9" name="直接箭头连接符 226">
                <a:extLst>
                  <a:ext uri="{FF2B5EF4-FFF2-40B4-BE49-F238E27FC236}">
                    <a16:creationId xmlns:a16="http://schemas.microsoft.com/office/drawing/2014/main" id="{A3F24B7B-9530-F127-AB0A-93CD35CEFDB6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8623844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227">
                <a:extLst>
                  <a:ext uri="{FF2B5EF4-FFF2-40B4-BE49-F238E27FC236}">
                    <a16:creationId xmlns:a16="http://schemas.microsoft.com/office/drawing/2014/main" id="{49DA1BDF-EEEC-F9E6-4029-CC2280365DB1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>
                <a:off x="8489806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矩形 228">
                <a:extLst>
                  <a:ext uri="{FF2B5EF4-FFF2-40B4-BE49-F238E27FC236}">
                    <a16:creationId xmlns:a16="http://schemas.microsoft.com/office/drawing/2014/main" id="{DF5CE482-4CD9-0E48-F8E1-12A4863BB865}"/>
                  </a:ext>
                </a:extLst>
              </p:cNvPr>
              <p:cNvSpPr/>
              <p:nvPr/>
            </p:nvSpPr>
            <p:spPr>
              <a:xfrm>
                <a:off x="9366230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2" name="直接箭头连接符 229">
                <a:extLst>
                  <a:ext uri="{FF2B5EF4-FFF2-40B4-BE49-F238E27FC236}">
                    <a16:creationId xmlns:a16="http://schemas.microsoft.com/office/drawing/2014/main" id="{1DAD6251-7464-4D37-667A-9898BCEBF30F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9634306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230">
                <a:extLst>
                  <a:ext uri="{FF2B5EF4-FFF2-40B4-BE49-F238E27FC236}">
                    <a16:creationId xmlns:a16="http://schemas.microsoft.com/office/drawing/2014/main" id="{AE5D910E-7AFB-5E6C-C4A0-EC06AE80CC9D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>
                <a:off x="9500268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231">
                <a:extLst>
                  <a:ext uri="{FF2B5EF4-FFF2-40B4-BE49-F238E27FC236}">
                    <a16:creationId xmlns:a16="http://schemas.microsoft.com/office/drawing/2014/main" id="{E19D6B61-9E9C-72F2-37B7-A30D838C627E}"/>
                  </a:ext>
                </a:extLst>
              </p:cNvPr>
              <p:cNvSpPr/>
              <p:nvPr/>
            </p:nvSpPr>
            <p:spPr>
              <a:xfrm>
                <a:off x="10376692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5" name="直接箭头连接符 232">
                <a:extLst>
                  <a:ext uri="{FF2B5EF4-FFF2-40B4-BE49-F238E27FC236}">
                    <a16:creationId xmlns:a16="http://schemas.microsoft.com/office/drawing/2014/main" id="{94DDCB06-B7EA-88C4-24C2-92C640861128}"/>
                  </a:ext>
                </a:extLst>
              </p:cNvPr>
              <p:cNvCxnSpPr>
                <a:cxnSpLocks/>
                <a:stCxn id="94" idx="2"/>
              </p:cNvCxnSpPr>
              <p:nvPr/>
            </p:nvCxnSpPr>
            <p:spPr>
              <a:xfrm>
                <a:off x="10510730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233">
                <a:extLst>
                  <a:ext uri="{FF2B5EF4-FFF2-40B4-BE49-F238E27FC236}">
                    <a16:creationId xmlns:a16="http://schemas.microsoft.com/office/drawing/2014/main" id="{D2404D23-BD20-86B9-9394-DA679AE861FA}"/>
                  </a:ext>
                </a:extLst>
              </p:cNvPr>
              <p:cNvSpPr/>
              <p:nvPr/>
            </p:nvSpPr>
            <p:spPr>
              <a:xfrm>
                <a:off x="7345306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7" name="直接箭头连接符 234">
                <a:extLst>
                  <a:ext uri="{FF2B5EF4-FFF2-40B4-BE49-F238E27FC236}">
                    <a16:creationId xmlns:a16="http://schemas.microsoft.com/office/drawing/2014/main" id="{FA056D7B-13EA-CB49-A3D7-C8CA8FD4DAA0}"/>
                  </a:ext>
                </a:extLst>
              </p:cNvPr>
              <p:cNvCxnSpPr>
                <a:cxnSpLocks/>
                <a:stCxn id="96" idx="3"/>
              </p:cNvCxnSpPr>
              <p:nvPr/>
            </p:nvCxnSpPr>
            <p:spPr>
              <a:xfrm>
                <a:off x="7613382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235">
                <a:extLst>
                  <a:ext uri="{FF2B5EF4-FFF2-40B4-BE49-F238E27FC236}">
                    <a16:creationId xmlns:a16="http://schemas.microsoft.com/office/drawing/2014/main" id="{2CC44A9F-3272-8791-13B6-312E41020534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>
                <a:off x="7479344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236">
                <a:extLst>
                  <a:ext uri="{FF2B5EF4-FFF2-40B4-BE49-F238E27FC236}">
                    <a16:creationId xmlns:a16="http://schemas.microsoft.com/office/drawing/2014/main" id="{D24EB949-2B7D-617F-E414-CB448CB966A2}"/>
                  </a:ext>
                </a:extLst>
              </p:cNvPr>
              <p:cNvSpPr/>
              <p:nvPr/>
            </p:nvSpPr>
            <p:spPr>
              <a:xfrm>
                <a:off x="8355768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0" name="直接箭头连接符 237">
                <a:extLst>
                  <a:ext uri="{FF2B5EF4-FFF2-40B4-BE49-F238E27FC236}">
                    <a16:creationId xmlns:a16="http://schemas.microsoft.com/office/drawing/2014/main" id="{16EDAA2A-FAE7-F959-A18E-015E2634DDE9}"/>
                  </a:ext>
                </a:extLst>
              </p:cNvPr>
              <p:cNvCxnSpPr>
                <a:cxnSpLocks/>
                <a:stCxn id="99" idx="3"/>
              </p:cNvCxnSpPr>
              <p:nvPr/>
            </p:nvCxnSpPr>
            <p:spPr>
              <a:xfrm>
                <a:off x="8623844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238">
                <a:extLst>
                  <a:ext uri="{FF2B5EF4-FFF2-40B4-BE49-F238E27FC236}">
                    <a16:creationId xmlns:a16="http://schemas.microsoft.com/office/drawing/2014/main" id="{03B66DB4-B9A2-ECDA-2602-2E9A1F8D46EE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>
                <a:off x="8489806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239">
                <a:extLst>
                  <a:ext uri="{FF2B5EF4-FFF2-40B4-BE49-F238E27FC236}">
                    <a16:creationId xmlns:a16="http://schemas.microsoft.com/office/drawing/2014/main" id="{999F487C-E859-D072-35EE-528A4010B89E}"/>
                  </a:ext>
                </a:extLst>
              </p:cNvPr>
              <p:cNvSpPr/>
              <p:nvPr/>
            </p:nvSpPr>
            <p:spPr>
              <a:xfrm>
                <a:off x="9366230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3" name="直接箭头连接符 240">
                <a:extLst>
                  <a:ext uri="{FF2B5EF4-FFF2-40B4-BE49-F238E27FC236}">
                    <a16:creationId xmlns:a16="http://schemas.microsoft.com/office/drawing/2014/main" id="{1BB517BD-D257-A448-6F86-1C96751C75BF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9634306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241">
                <a:extLst>
                  <a:ext uri="{FF2B5EF4-FFF2-40B4-BE49-F238E27FC236}">
                    <a16:creationId xmlns:a16="http://schemas.microsoft.com/office/drawing/2014/main" id="{99A8C342-A615-E9B1-A75A-D2A64FB63996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>
                <a:off x="9500268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242">
                <a:extLst>
                  <a:ext uri="{FF2B5EF4-FFF2-40B4-BE49-F238E27FC236}">
                    <a16:creationId xmlns:a16="http://schemas.microsoft.com/office/drawing/2014/main" id="{A26FC2B8-3C90-71B5-3952-2E92AC299946}"/>
                  </a:ext>
                </a:extLst>
              </p:cNvPr>
              <p:cNvSpPr/>
              <p:nvPr/>
            </p:nvSpPr>
            <p:spPr>
              <a:xfrm>
                <a:off x="10376692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6" name="直接箭头连接符 243">
                <a:extLst>
                  <a:ext uri="{FF2B5EF4-FFF2-40B4-BE49-F238E27FC236}">
                    <a16:creationId xmlns:a16="http://schemas.microsoft.com/office/drawing/2014/main" id="{F42BDDCF-2687-1F13-A0C4-200B6893E8FE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10510730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244">
                <a:extLst>
                  <a:ext uri="{FF2B5EF4-FFF2-40B4-BE49-F238E27FC236}">
                    <a16:creationId xmlns:a16="http://schemas.microsoft.com/office/drawing/2014/main" id="{81C723C0-373F-E9C2-8AFC-BD599CCE1CB8}"/>
                  </a:ext>
                </a:extLst>
              </p:cNvPr>
              <p:cNvSpPr/>
              <p:nvPr/>
            </p:nvSpPr>
            <p:spPr>
              <a:xfrm>
                <a:off x="7345306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8" name="直接箭头连接符 245">
                <a:extLst>
                  <a:ext uri="{FF2B5EF4-FFF2-40B4-BE49-F238E27FC236}">
                    <a16:creationId xmlns:a16="http://schemas.microsoft.com/office/drawing/2014/main" id="{025DE174-47F2-E717-3589-151B5A46737E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>
                <a:off x="7613382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矩形 246">
                <a:extLst>
                  <a:ext uri="{FF2B5EF4-FFF2-40B4-BE49-F238E27FC236}">
                    <a16:creationId xmlns:a16="http://schemas.microsoft.com/office/drawing/2014/main" id="{E0B81D10-E388-2C02-F10B-C1C0D5BF8BA0}"/>
                  </a:ext>
                </a:extLst>
              </p:cNvPr>
              <p:cNvSpPr/>
              <p:nvPr/>
            </p:nvSpPr>
            <p:spPr>
              <a:xfrm>
                <a:off x="8355768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10" name="直接箭头连接符 247">
                <a:extLst>
                  <a:ext uri="{FF2B5EF4-FFF2-40B4-BE49-F238E27FC236}">
                    <a16:creationId xmlns:a16="http://schemas.microsoft.com/office/drawing/2014/main" id="{5B61D01E-5CA8-EB19-D8F3-B6B3B10379F0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>
              <a:xfrm>
                <a:off x="8623844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248">
                <a:extLst>
                  <a:ext uri="{FF2B5EF4-FFF2-40B4-BE49-F238E27FC236}">
                    <a16:creationId xmlns:a16="http://schemas.microsoft.com/office/drawing/2014/main" id="{355EC1B4-3C8E-9E7A-2522-BE6228FDDBEF}"/>
                  </a:ext>
                </a:extLst>
              </p:cNvPr>
              <p:cNvSpPr/>
              <p:nvPr/>
            </p:nvSpPr>
            <p:spPr>
              <a:xfrm>
                <a:off x="9366230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12" name="直接箭头连接符 249">
                <a:extLst>
                  <a:ext uri="{FF2B5EF4-FFF2-40B4-BE49-F238E27FC236}">
                    <a16:creationId xmlns:a16="http://schemas.microsoft.com/office/drawing/2014/main" id="{A2D5232F-084C-2CF8-0ADF-99597D14EB23}"/>
                  </a:ext>
                </a:extLst>
              </p:cNvPr>
              <p:cNvCxnSpPr>
                <a:cxnSpLocks/>
                <a:stCxn id="111" idx="3"/>
              </p:cNvCxnSpPr>
              <p:nvPr/>
            </p:nvCxnSpPr>
            <p:spPr>
              <a:xfrm>
                <a:off x="9634306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250">
                <a:extLst>
                  <a:ext uri="{FF2B5EF4-FFF2-40B4-BE49-F238E27FC236}">
                    <a16:creationId xmlns:a16="http://schemas.microsoft.com/office/drawing/2014/main" id="{DE698406-86E9-70B4-5156-5EFA5A2363F7}"/>
                  </a:ext>
                </a:extLst>
              </p:cNvPr>
              <p:cNvSpPr/>
              <p:nvPr/>
            </p:nvSpPr>
            <p:spPr>
              <a:xfrm>
                <a:off x="10376692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cxnSp>
          <p:nvCxnSpPr>
            <p:cNvPr id="29" name="直接箭头连接符 146">
              <a:extLst>
                <a:ext uri="{FF2B5EF4-FFF2-40B4-BE49-F238E27FC236}">
                  <a16:creationId xmlns:a16="http://schemas.microsoft.com/office/drawing/2014/main" id="{61F535EB-BCB4-C0CE-AC43-68EABF18E07A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318249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147">
              <a:extLst>
                <a:ext uri="{FF2B5EF4-FFF2-40B4-BE49-F238E27FC236}">
                  <a16:creationId xmlns:a16="http://schemas.microsoft.com/office/drawing/2014/main" id="{2E1D6268-00B7-A3A9-C809-DEA0CB6C7308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928624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48">
              <a:extLst>
                <a:ext uri="{FF2B5EF4-FFF2-40B4-BE49-F238E27FC236}">
                  <a16:creationId xmlns:a16="http://schemas.microsoft.com/office/drawing/2014/main" id="{A0C66377-240C-D98F-8BD3-CA4D9270A0CB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4519801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49">
              <a:extLst>
                <a:ext uri="{FF2B5EF4-FFF2-40B4-BE49-F238E27FC236}">
                  <a16:creationId xmlns:a16="http://schemas.microsoft.com/office/drawing/2014/main" id="{48F85F96-493C-03A8-17CB-56111D9E7017}"/>
                </a:ext>
              </a:extLst>
            </p:cNvPr>
            <p:cNvCxnSpPr>
              <a:cxnSpLocks/>
            </p:cNvCxnSpPr>
            <p:nvPr/>
          </p:nvCxnSpPr>
          <p:spPr>
            <a:xfrm>
              <a:off x="6494440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50">
              <a:extLst>
                <a:ext uri="{FF2B5EF4-FFF2-40B4-BE49-F238E27FC236}">
                  <a16:creationId xmlns:a16="http://schemas.microsoft.com/office/drawing/2014/main" id="{6F757723-F4B6-DC02-64D4-967D2B1786D5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07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151">
              <a:extLst>
                <a:ext uri="{FF2B5EF4-FFF2-40B4-BE49-F238E27FC236}">
                  <a16:creationId xmlns:a16="http://schemas.microsoft.com/office/drawing/2014/main" id="{5FD4CBC4-656E-0E2E-5F03-4931A74BA92A}"/>
                </a:ext>
              </a:extLst>
            </p:cNvPr>
            <p:cNvCxnSpPr>
              <a:cxnSpLocks/>
            </p:cNvCxnSpPr>
            <p:nvPr/>
          </p:nvCxnSpPr>
          <p:spPr>
            <a:xfrm>
              <a:off x="7689175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52">
              <a:extLst>
                <a:ext uri="{FF2B5EF4-FFF2-40B4-BE49-F238E27FC236}">
                  <a16:creationId xmlns:a16="http://schemas.microsoft.com/office/drawing/2014/main" id="{25562699-47D7-CE75-2D6E-D27C10A00DCF}"/>
                </a:ext>
              </a:extLst>
            </p:cNvPr>
            <p:cNvCxnSpPr>
              <a:cxnSpLocks/>
            </p:cNvCxnSpPr>
            <p:nvPr/>
          </p:nvCxnSpPr>
          <p:spPr>
            <a:xfrm>
              <a:off x="8286542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153">
              <a:extLst>
                <a:ext uri="{FF2B5EF4-FFF2-40B4-BE49-F238E27FC236}">
                  <a16:creationId xmlns:a16="http://schemas.microsoft.com/office/drawing/2014/main" id="{757EABD2-57D7-E8BC-E97C-BA4AA051C71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2735077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154">
              <a:extLst>
                <a:ext uri="{FF2B5EF4-FFF2-40B4-BE49-F238E27FC236}">
                  <a16:creationId xmlns:a16="http://schemas.microsoft.com/office/drawing/2014/main" id="{A76C249F-AF7D-3EF8-E41A-7DB61C7119F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587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155">
              <a:extLst>
                <a:ext uri="{FF2B5EF4-FFF2-40B4-BE49-F238E27FC236}">
                  <a16:creationId xmlns:a16="http://schemas.microsoft.com/office/drawing/2014/main" id="{B21C6311-8A6A-1133-7780-E3AE08C2AE51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54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56">
              <a:extLst>
                <a:ext uri="{FF2B5EF4-FFF2-40B4-BE49-F238E27FC236}">
                  <a16:creationId xmlns:a16="http://schemas.microsoft.com/office/drawing/2014/main" id="{6980937B-2F8D-07DA-2381-A5B61CE932E9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157">
              <a:extLst>
                <a:ext uri="{FF2B5EF4-FFF2-40B4-BE49-F238E27FC236}">
                  <a16:creationId xmlns:a16="http://schemas.microsoft.com/office/drawing/2014/main" id="{A6D5DDFE-67EE-5A99-1A0F-EA0A215711E8}"/>
                </a:ext>
              </a:extLst>
            </p:cNvPr>
            <p:cNvCxnSpPr>
              <a:cxnSpLocks/>
            </p:cNvCxnSpPr>
            <p:nvPr/>
          </p:nvCxnSpPr>
          <p:spPr>
            <a:xfrm>
              <a:off x="8285689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158">
              <a:extLst>
                <a:ext uri="{FF2B5EF4-FFF2-40B4-BE49-F238E27FC236}">
                  <a16:creationId xmlns:a16="http://schemas.microsoft.com/office/drawing/2014/main" id="{47032D17-BD47-EDCB-F9CD-24B6F1513870}"/>
                </a:ext>
              </a:extLst>
            </p:cNvPr>
            <p:cNvGrpSpPr/>
            <p:nvPr/>
          </p:nvGrpSpPr>
          <p:grpSpPr>
            <a:xfrm rot="16200000">
              <a:off x="5379767" y="3506205"/>
              <a:ext cx="1792104" cy="235088"/>
              <a:chOff x="7753216" y="2427597"/>
              <a:chExt cx="1939182" cy="254382"/>
            </a:xfrm>
          </p:grpSpPr>
          <p:cxnSp>
            <p:nvCxnSpPr>
              <p:cNvPr id="70" name="直接箭头连接符 207">
                <a:extLst>
                  <a:ext uri="{FF2B5EF4-FFF2-40B4-BE49-F238E27FC236}">
                    <a16:creationId xmlns:a16="http://schemas.microsoft.com/office/drawing/2014/main" id="{6DC63601-7429-4A48-9F05-CF7882277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3216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208">
                <a:extLst>
                  <a:ext uri="{FF2B5EF4-FFF2-40B4-BE49-F238E27FC236}">
                    <a16:creationId xmlns:a16="http://schemas.microsoft.com/office/drawing/2014/main" id="{BD75FA5D-7597-3508-D43D-58109D0088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09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209">
                <a:extLst>
                  <a:ext uri="{FF2B5EF4-FFF2-40B4-BE49-F238E27FC236}">
                    <a16:creationId xmlns:a16="http://schemas.microsoft.com/office/drawing/2014/main" id="{98B27784-4EDD-6BD0-963A-F63CC1383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6002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210">
                <a:extLst>
                  <a:ext uri="{FF2B5EF4-FFF2-40B4-BE49-F238E27FC236}">
                    <a16:creationId xmlns:a16="http://schemas.microsoft.com/office/drawing/2014/main" id="{1DD4E0E6-44DF-14E1-E3BF-ECD5E56CA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398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159">
              <a:extLst>
                <a:ext uri="{FF2B5EF4-FFF2-40B4-BE49-F238E27FC236}">
                  <a16:creationId xmlns:a16="http://schemas.microsoft.com/office/drawing/2014/main" id="{94CF2983-96FE-3F0E-A52A-0A8656D905ED}"/>
                </a:ext>
              </a:extLst>
            </p:cNvPr>
            <p:cNvCxnSpPr>
              <a:cxnSpLocks/>
            </p:cNvCxnSpPr>
            <p:nvPr/>
          </p:nvCxnSpPr>
          <p:spPr>
            <a:xfrm>
              <a:off x="656566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160">
              <a:extLst>
                <a:ext uri="{FF2B5EF4-FFF2-40B4-BE49-F238E27FC236}">
                  <a16:creationId xmlns:a16="http://schemas.microsoft.com/office/drawing/2014/main" id="{4A7EDF90-DA46-093C-2C0D-74FF90D17052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70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161">
              <a:extLst>
                <a:ext uri="{FF2B5EF4-FFF2-40B4-BE49-F238E27FC236}">
                  <a16:creationId xmlns:a16="http://schemas.microsoft.com/office/drawing/2014/main" id="{0742BD91-5A13-0A30-A243-3DD612EA820E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7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162">
              <a:extLst>
                <a:ext uri="{FF2B5EF4-FFF2-40B4-BE49-F238E27FC236}">
                  <a16:creationId xmlns:a16="http://schemas.microsoft.com/office/drawing/2014/main" id="{F2BBF78D-B001-6EBC-0703-139629473613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7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63">
              <a:extLst>
                <a:ext uri="{FF2B5EF4-FFF2-40B4-BE49-F238E27FC236}">
                  <a16:creationId xmlns:a16="http://schemas.microsoft.com/office/drawing/2014/main" id="{1654427E-F923-6E36-49A9-8ECA0B4C366E}"/>
                </a:ext>
              </a:extLst>
            </p:cNvPr>
            <p:cNvCxnSpPr>
              <a:cxnSpLocks/>
            </p:cNvCxnSpPr>
            <p:nvPr/>
          </p:nvCxnSpPr>
          <p:spPr>
            <a:xfrm>
              <a:off x="716487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164">
              <a:extLst>
                <a:ext uri="{FF2B5EF4-FFF2-40B4-BE49-F238E27FC236}">
                  <a16:creationId xmlns:a16="http://schemas.microsoft.com/office/drawing/2014/main" id="{2DE8E42C-0592-E39E-BD52-52C97A9D140C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80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165">
              <a:extLst>
                <a:ext uri="{FF2B5EF4-FFF2-40B4-BE49-F238E27FC236}">
                  <a16:creationId xmlns:a16="http://schemas.microsoft.com/office/drawing/2014/main" id="{9FE6DD02-97E6-25F9-988D-A03A64F058D2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8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166">
              <a:extLst>
                <a:ext uri="{FF2B5EF4-FFF2-40B4-BE49-F238E27FC236}">
                  <a16:creationId xmlns:a16="http://schemas.microsoft.com/office/drawing/2014/main" id="{1990610C-17E3-68DF-3DB7-157CF77B1427}"/>
                </a:ext>
              </a:extLst>
            </p:cNvPr>
            <p:cNvCxnSpPr>
              <a:cxnSpLocks/>
            </p:cNvCxnSpPr>
            <p:nvPr/>
          </p:nvCxnSpPr>
          <p:spPr>
            <a:xfrm>
              <a:off x="715738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67">
              <a:extLst>
                <a:ext uri="{FF2B5EF4-FFF2-40B4-BE49-F238E27FC236}">
                  <a16:creationId xmlns:a16="http://schemas.microsoft.com/office/drawing/2014/main" id="{C8CA10BF-5B50-F7C8-155B-3A29BCFFB4DC}"/>
                </a:ext>
              </a:extLst>
            </p:cNvPr>
            <p:cNvCxnSpPr>
              <a:cxnSpLocks/>
            </p:cNvCxnSpPr>
            <p:nvPr/>
          </p:nvCxnSpPr>
          <p:spPr>
            <a:xfrm>
              <a:off x="776408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168">
              <a:extLst>
                <a:ext uri="{FF2B5EF4-FFF2-40B4-BE49-F238E27FC236}">
                  <a16:creationId xmlns:a16="http://schemas.microsoft.com/office/drawing/2014/main" id="{B6190935-41EF-0D62-4804-39DEBD5515D3}"/>
                </a:ext>
              </a:extLst>
            </p:cNvPr>
            <p:cNvCxnSpPr>
              <a:cxnSpLocks/>
            </p:cNvCxnSpPr>
            <p:nvPr/>
          </p:nvCxnSpPr>
          <p:spPr>
            <a:xfrm>
              <a:off x="7761589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169">
              <a:extLst>
                <a:ext uri="{FF2B5EF4-FFF2-40B4-BE49-F238E27FC236}">
                  <a16:creationId xmlns:a16="http://schemas.microsoft.com/office/drawing/2014/main" id="{AE15E3F7-1DB6-9F68-EE64-2A623FA0FFD9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9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170">
              <a:extLst>
                <a:ext uri="{FF2B5EF4-FFF2-40B4-BE49-F238E27FC236}">
                  <a16:creationId xmlns:a16="http://schemas.microsoft.com/office/drawing/2014/main" id="{2646099E-C2BA-C1AD-3B7D-3FE970E457C9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9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171">
              <a:extLst>
                <a:ext uri="{FF2B5EF4-FFF2-40B4-BE49-F238E27FC236}">
                  <a16:creationId xmlns:a16="http://schemas.microsoft.com/office/drawing/2014/main" id="{032B3C16-7285-6A47-FD7B-C9A60060E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172">
              <a:extLst>
                <a:ext uri="{FF2B5EF4-FFF2-40B4-BE49-F238E27FC236}">
                  <a16:creationId xmlns:a16="http://schemas.microsoft.com/office/drawing/2014/main" id="{DBE6DDA7-E01E-D355-449E-45494778F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173">
              <a:extLst>
                <a:ext uri="{FF2B5EF4-FFF2-40B4-BE49-F238E27FC236}">
                  <a16:creationId xmlns:a16="http://schemas.microsoft.com/office/drawing/2014/main" id="{D8EA6565-0AD3-3D94-7CC7-53FEBE84A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174">
              <a:extLst>
                <a:ext uri="{FF2B5EF4-FFF2-40B4-BE49-F238E27FC236}">
                  <a16:creationId xmlns:a16="http://schemas.microsoft.com/office/drawing/2014/main" id="{B7559D61-26F7-31DA-F2C9-29C514FD1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175">
              <a:extLst>
                <a:ext uri="{FF2B5EF4-FFF2-40B4-BE49-F238E27FC236}">
                  <a16:creationId xmlns:a16="http://schemas.microsoft.com/office/drawing/2014/main" id="{3D5D52AD-AD4D-C60E-4DC4-72291B86A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176">
              <a:extLst>
                <a:ext uri="{FF2B5EF4-FFF2-40B4-BE49-F238E27FC236}">
                  <a16:creationId xmlns:a16="http://schemas.microsoft.com/office/drawing/2014/main" id="{D02CBDBA-2A8B-D1BC-04E2-111E6C4D7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177">
              <a:extLst>
                <a:ext uri="{FF2B5EF4-FFF2-40B4-BE49-F238E27FC236}">
                  <a16:creationId xmlns:a16="http://schemas.microsoft.com/office/drawing/2014/main" id="{34BC8DBA-BA9F-EA8A-710A-27B5B3479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78">
              <a:extLst>
                <a:ext uri="{FF2B5EF4-FFF2-40B4-BE49-F238E27FC236}">
                  <a16:creationId xmlns:a16="http://schemas.microsoft.com/office/drawing/2014/main" id="{6E9E97E5-46F0-7A13-DED5-6BD84697E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179">
              <a:extLst>
                <a:ext uri="{FF2B5EF4-FFF2-40B4-BE49-F238E27FC236}">
                  <a16:creationId xmlns:a16="http://schemas.microsoft.com/office/drawing/2014/main" id="{1AD1AA48-A0B9-4F22-A9B5-F24BFFC60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180">
              <a:extLst>
                <a:ext uri="{FF2B5EF4-FFF2-40B4-BE49-F238E27FC236}">
                  <a16:creationId xmlns:a16="http://schemas.microsoft.com/office/drawing/2014/main" id="{2E398226-BB9D-8B02-F898-D38109A7E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181">
              <a:extLst>
                <a:ext uri="{FF2B5EF4-FFF2-40B4-BE49-F238E27FC236}">
                  <a16:creationId xmlns:a16="http://schemas.microsoft.com/office/drawing/2014/main" id="{4B829E49-BC64-249C-3AF2-41E255FE8C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182">
              <a:extLst>
                <a:ext uri="{FF2B5EF4-FFF2-40B4-BE49-F238E27FC236}">
                  <a16:creationId xmlns:a16="http://schemas.microsoft.com/office/drawing/2014/main" id="{CFF4FF7A-0455-4DA8-AA59-5175BF568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84">
              <a:extLst>
                <a:ext uri="{FF2B5EF4-FFF2-40B4-BE49-F238E27FC236}">
                  <a16:creationId xmlns:a16="http://schemas.microsoft.com/office/drawing/2014/main" id="{0CFEFF8D-B16F-3D4D-0E74-7B5DCF01A612}"/>
                </a:ext>
              </a:extLst>
            </p:cNvPr>
            <p:cNvSpPr/>
            <p:nvPr/>
          </p:nvSpPr>
          <p:spPr>
            <a:xfrm>
              <a:off x="6383186" y="5188644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7" name="矩形 185">
              <a:extLst>
                <a:ext uri="{FF2B5EF4-FFF2-40B4-BE49-F238E27FC236}">
                  <a16:creationId xmlns:a16="http://schemas.microsoft.com/office/drawing/2014/main" id="{0FA5B866-7E08-7020-1D22-61522B66F354}"/>
                </a:ext>
              </a:extLst>
            </p:cNvPr>
            <p:cNvSpPr/>
            <p:nvPr/>
          </p:nvSpPr>
          <p:spPr>
            <a:xfrm rot="16200000">
              <a:off x="7714508" y="3686378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8" name="矩形 186">
              <a:extLst>
                <a:ext uri="{FF2B5EF4-FFF2-40B4-BE49-F238E27FC236}">
                  <a16:creationId xmlns:a16="http://schemas.microsoft.com/office/drawing/2014/main" id="{8B4A9D5B-9C99-8E06-8BD9-FF9382E444F1}"/>
                </a:ext>
              </a:extLst>
            </p:cNvPr>
            <p:cNvSpPr/>
            <p:nvPr/>
          </p:nvSpPr>
          <p:spPr>
            <a:xfrm rot="16200000">
              <a:off x="4898134" y="3686378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9" name="矩形 187">
              <a:extLst>
                <a:ext uri="{FF2B5EF4-FFF2-40B4-BE49-F238E27FC236}">
                  <a16:creationId xmlns:a16="http://schemas.microsoft.com/office/drawing/2014/main" id="{337FD543-5E60-8BC7-7D3F-11A364ACEC0F}"/>
                </a:ext>
              </a:extLst>
            </p:cNvPr>
            <p:cNvSpPr/>
            <p:nvPr/>
          </p:nvSpPr>
          <p:spPr>
            <a:xfrm>
              <a:off x="6383186" y="2269012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30" name="组合 390">
            <a:extLst>
              <a:ext uri="{FF2B5EF4-FFF2-40B4-BE49-F238E27FC236}">
                <a16:creationId xmlns:a16="http://schemas.microsoft.com/office/drawing/2014/main" id="{F714B0C0-F235-7FCF-22FE-66F6DC82A64F}"/>
              </a:ext>
            </a:extLst>
          </p:cNvPr>
          <p:cNvGrpSpPr/>
          <p:nvPr/>
        </p:nvGrpSpPr>
        <p:grpSpPr>
          <a:xfrm>
            <a:off x="6451047" y="4584739"/>
            <a:ext cx="1787329" cy="1407819"/>
            <a:chOff x="2710590" y="5114723"/>
            <a:chExt cx="1787329" cy="1407819"/>
          </a:xfrm>
        </p:grpSpPr>
        <p:sp>
          <p:nvSpPr>
            <p:cNvPr id="131" name="矩形 269">
              <a:extLst>
                <a:ext uri="{FF2B5EF4-FFF2-40B4-BE49-F238E27FC236}">
                  <a16:creationId xmlns:a16="http://schemas.microsoft.com/office/drawing/2014/main" id="{20A5AD24-6DCA-8AAB-CB59-6C54A040C194}"/>
                </a:ext>
              </a:extLst>
            </p:cNvPr>
            <p:cNvSpPr/>
            <p:nvPr/>
          </p:nvSpPr>
          <p:spPr>
            <a:xfrm>
              <a:off x="3261219" y="5557365"/>
              <a:ext cx="677596" cy="681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2" name="矩形 270">
              <a:extLst>
                <a:ext uri="{FF2B5EF4-FFF2-40B4-BE49-F238E27FC236}">
                  <a16:creationId xmlns:a16="http://schemas.microsoft.com/office/drawing/2014/main" id="{D7C7F2C1-E5CA-EC16-2BC0-F5BA1BFA1C45}"/>
                </a:ext>
              </a:extLst>
            </p:cNvPr>
            <p:cNvSpPr/>
            <p:nvPr/>
          </p:nvSpPr>
          <p:spPr>
            <a:xfrm>
              <a:off x="3085007" y="5403736"/>
              <a:ext cx="677596" cy="6819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3" name="文本框 271">
              <a:extLst>
                <a:ext uri="{FF2B5EF4-FFF2-40B4-BE49-F238E27FC236}">
                  <a16:creationId xmlns:a16="http://schemas.microsoft.com/office/drawing/2014/main" id="{34785537-D96B-9847-A2AC-3E845FA90B43}"/>
                </a:ext>
              </a:extLst>
            </p:cNvPr>
            <p:cNvSpPr txBox="1"/>
            <p:nvPr/>
          </p:nvSpPr>
          <p:spPr>
            <a:xfrm>
              <a:off x="3009139" y="5114723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Da</a:t>
              </a:r>
              <a:r>
                <a:rPr lang="en-US" altLang="zh-CN" sz="1400" dirty="0">
                  <a:solidFill>
                    <a:schemeClr val="accent4"/>
                  </a:solidFill>
                  <a:latin typeface="+mj-lt"/>
                  <a:cs typeface="Arial Narrow" panose="020B0604020202020204" pitchFamily="34" charset="0"/>
                </a:rPr>
                <a:t>ta</a:t>
              </a:r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 NoC Router</a:t>
              </a:r>
              <a:endParaRPr lang="zh-CN" alt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4" name="文本框 272">
              <a:extLst>
                <a:ext uri="{FF2B5EF4-FFF2-40B4-BE49-F238E27FC236}">
                  <a16:creationId xmlns:a16="http://schemas.microsoft.com/office/drawing/2014/main" id="{C77A4C9C-325B-F404-29F7-4662532F9E04}"/>
                </a:ext>
              </a:extLst>
            </p:cNvPr>
            <p:cNvSpPr txBox="1"/>
            <p:nvPr/>
          </p:nvSpPr>
          <p:spPr>
            <a:xfrm>
              <a:off x="2710590" y="6214765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+mj-lt"/>
                  <a:cs typeface="Arial Narrow" panose="020B0604020202020204" pitchFamily="34" charset="0"/>
                </a:rPr>
                <a:t>Sync NoC Router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135" name="直接连接符 328">
            <a:extLst>
              <a:ext uri="{FF2B5EF4-FFF2-40B4-BE49-F238E27FC236}">
                <a16:creationId xmlns:a16="http://schemas.microsoft.com/office/drawing/2014/main" id="{ADB599A9-98ED-3371-A147-A1212BB2AD6B}"/>
              </a:ext>
            </a:extLst>
          </p:cNvPr>
          <p:cNvCxnSpPr>
            <a:cxnSpLocks/>
          </p:cNvCxnSpPr>
          <p:nvPr/>
        </p:nvCxnSpPr>
        <p:spPr>
          <a:xfrm>
            <a:off x="5799461" y="3483950"/>
            <a:ext cx="1688887" cy="1443224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29">
            <a:extLst>
              <a:ext uri="{FF2B5EF4-FFF2-40B4-BE49-F238E27FC236}">
                <a16:creationId xmlns:a16="http://schemas.microsoft.com/office/drawing/2014/main" id="{9C94218E-4170-8287-BD24-0ADDAF01A2B4}"/>
              </a:ext>
            </a:extLst>
          </p:cNvPr>
          <p:cNvCxnSpPr>
            <a:cxnSpLocks/>
          </p:cNvCxnSpPr>
          <p:nvPr/>
        </p:nvCxnSpPr>
        <p:spPr>
          <a:xfrm>
            <a:off x="5630716" y="3656013"/>
            <a:ext cx="1218440" cy="1899724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任意形状 143">
            <a:extLst>
              <a:ext uri="{FF2B5EF4-FFF2-40B4-BE49-F238E27FC236}">
                <a16:creationId xmlns:a16="http://schemas.microsoft.com/office/drawing/2014/main" id="{FEE78C84-6675-3794-FE4F-78D01ED7AC05}"/>
              </a:ext>
            </a:extLst>
          </p:cNvPr>
          <p:cNvSpPr/>
          <p:nvPr/>
        </p:nvSpPr>
        <p:spPr>
          <a:xfrm>
            <a:off x="8091055" y="1323109"/>
            <a:ext cx="692727" cy="2632364"/>
          </a:xfrm>
          <a:custGeom>
            <a:avLst/>
            <a:gdLst>
              <a:gd name="connsiteX0" fmla="*/ 0 w 692727"/>
              <a:gd name="connsiteY0" fmla="*/ 304800 h 2632364"/>
              <a:gd name="connsiteX1" fmla="*/ 678872 w 692727"/>
              <a:gd name="connsiteY1" fmla="*/ 0 h 2632364"/>
              <a:gd name="connsiteX2" fmla="*/ 692727 w 692727"/>
              <a:gd name="connsiteY2" fmla="*/ 2632364 h 2632364"/>
              <a:gd name="connsiteX3" fmla="*/ 0 w 692727"/>
              <a:gd name="connsiteY3" fmla="*/ 852055 h 2632364"/>
              <a:gd name="connsiteX4" fmla="*/ 0 w 692727"/>
              <a:gd name="connsiteY4" fmla="*/ 304800 h 263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27" h="2632364">
                <a:moveTo>
                  <a:pt x="0" y="304800"/>
                </a:moveTo>
                <a:lnTo>
                  <a:pt x="678872" y="0"/>
                </a:lnTo>
                <a:cubicBezTo>
                  <a:pt x="683490" y="877455"/>
                  <a:pt x="688109" y="1754909"/>
                  <a:pt x="692727" y="2632364"/>
                </a:cubicBezTo>
                <a:lnTo>
                  <a:pt x="0" y="852055"/>
                </a:lnTo>
                <a:lnTo>
                  <a:pt x="0" y="304800"/>
                </a:lnTo>
                <a:close/>
              </a:path>
            </a:pathLst>
          </a:custGeom>
          <a:solidFill>
            <a:srgbClr val="89937A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39" name="图片 138" descr="图表&#10;&#10;中度可信度描述已自动生成">
            <a:extLst>
              <a:ext uri="{FF2B5EF4-FFF2-40B4-BE49-F238E27FC236}">
                <a16:creationId xmlns:a16="http://schemas.microsoft.com/office/drawing/2014/main" id="{20C8B9A5-94B7-1A29-1E35-A552EC3B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CC99"/>
              </a:clrFrom>
              <a:clrTo>
                <a:srgbClr val="FFCC99">
                  <a:alpha val="0"/>
                </a:srgbClr>
              </a:clrTo>
            </a:clrChange>
          </a:blip>
          <a:srcRect l="47154" t="9502" r="2513" b="13995"/>
          <a:stretch/>
        </p:blipFill>
        <p:spPr>
          <a:xfrm>
            <a:off x="8783782" y="4191000"/>
            <a:ext cx="2259967" cy="1884134"/>
          </a:xfrm>
          <a:prstGeom prst="rect">
            <a:avLst/>
          </a:prstGeom>
        </p:spPr>
      </p:pic>
      <p:cxnSp>
        <p:nvCxnSpPr>
          <p:cNvPr id="149" name="直接连接符 329">
            <a:extLst>
              <a:ext uri="{FF2B5EF4-FFF2-40B4-BE49-F238E27FC236}">
                <a16:creationId xmlns:a16="http://schemas.microsoft.com/office/drawing/2014/main" id="{5C1BA29C-49DA-D8BF-15D1-E4C77ED3368C}"/>
              </a:ext>
            </a:extLst>
          </p:cNvPr>
          <p:cNvCxnSpPr>
            <a:cxnSpLocks/>
          </p:cNvCxnSpPr>
          <p:nvPr/>
        </p:nvCxnSpPr>
        <p:spPr>
          <a:xfrm flipH="1">
            <a:off x="8783782" y="2370679"/>
            <a:ext cx="1138608" cy="1785881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329">
            <a:extLst>
              <a:ext uri="{FF2B5EF4-FFF2-40B4-BE49-F238E27FC236}">
                <a16:creationId xmlns:a16="http://schemas.microsoft.com/office/drawing/2014/main" id="{6BBD0553-8925-D0B3-60A1-E51E73C2F8CA}"/>
              </a:ext>
            </a:extLst>
          </p:cNvPr>
          <p:cNvCxnSpPr>
            <a:cxnSpLocks/>
          </p:cNvCxnSpPr>
          <p:nvPr/>
        </p:nvCxnSpPr>
        <p:spPr>
          <a:xfrm>
            <a:off x="10530272" y="2369034"/>
            <a:ext cx="497737" cy="1793682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C179BF-5AFC-1884-0662-8D945E76FF3F}"/>
              </a:ext>
            </a:extLst>
          </p:cNvPr>
          <p:cNvSpPr txBox="1"/>
          <p:nvPr/>
        </p:nvSpPr>
        <p:spPr>
          <a:xfrm>
            <a:off x="11387470" y="40297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5" grpId="0" animBg="1"/>
      <p:bldP spid="14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Initial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9" y="936000"/>
            <a:ext cx="4401392" cy="5220000"/>
          </a:xfrm>
        </p:spPr>
        <p:txBody>
          <a:bodyPr/>
          <a:lstStyle/>
          <a:p>
            <a:r>
              <a:rPr lang="en-US" dirty="0"/>
              <a:t>Build on </a:t>
            </a:r>
            <a:r>
              <a:rPr lang="en-US" i="1" dirty="0"/>
              <a:t>SoftHier </a:t>
            </a:r>
            <a:r>
              <a:rPr lang="en-US" dirty="0"/>
              <a:t>project</a:t>
            </a:r>
            <a:endParaRPr lang="en-US" i="1" dirty="0"/>
          </a:p>
          <a:p>
            <a:r>
              <a:rPr lang="en-US" i="1" dirty="0"/>
              <a:t>Extend </a:t>
            </a:r>
            <a:r>
              <a:rPr lang="en-US" dirty="0"/>
              <a:t>architecture to </a:t>
            </a:r>
            <a:br>
              <a:rPr lang="en-US" dirty="0"/>
            </a:br>
            <a:r>
              <a:rPr lang="en-US" dirty="0"/>
              <a:t>improve LLM inference</a:t>
            </a:r>
          </a:p>
          <a:p>
            <a:pPr lvl="1"/>
            <a:r>
              <a:rPr lang="en-US" b="1" dirty="0">
                <a:solidFill>
                  <a:srgbClr val="02A60A"/>
                </a:solidFill>
              </a:rPr>
              <a:t>Quantization</a:t>
            </a:r>
            <a:r>
              <a:rPr lang="en-US" dirty="0"/>
              <a:t> to low precisions</a:t>
            </a:r>
          </a:p>
          <a:p>
            <a:pPr lvl="2"/>
            <a:r>
              <a:rPr lang="en-US" dirty="0"/>
              <a:t>Microscaling-like block quantization</a:t>
            </a:r>
            <a:endParaRPr lang="en-US" b="1" dirty="0"/>
          </a:p>
          <a:p>
            <a:pPr lvl="1"/>
            <a:r>
              <a:rPr lang="en-US" b="1" dirty="0">
                <a:solidFill>
                  <a:srgbClr val="CC9900"/>
                </a:solidFill>
              </a:rPr>
              <a:t>Sparsity support </a:t>
            </a:r>
            <a:r>
              <a:rPr lang="en-US" dirty="0"/>
              <a:t>at </a:t>
            </a:r>
            <a:r>
              <a:rPr lang="en-US" i="1" dirty="0"/>
              <a:t>multiple</a:t>
            </a:r>
            <a:r>
              <a:rPr lang="en-US" dirty="0"/>
              <a:t> levels</a:t>
            </a:r>
          </a:p>
          <a:p>
            <a:pPr lvl="2"/>
            <a:r>
              <a:rPr lang="en-US" i="1" dirty="0"/>
              <a:t>Block level</a:t>
            </a:r>
            <a:r>
              <a:rPr lang="en-US" dirty="0"/>
              <a:t>: sparse quantized blocks</a:t>
            </a:r>
          </a:p>
          <a:p>
            <a:pPr lvl="2"/>
            <a:r>
              <a:rPr lang="en-US" i="1" dirty="0"/>
              <a:t>Tile level</a:t>
            </a:r>
            <a:r>
              <a:rPr lang="en-US" dirty="0"/>
              <a:t>: sparse L1 streamers</a:t>
            </a:r>
          </a:p>
          <a:p>
            <a:pPr lvl="2"/>
            <a:r>
              <a:rPr lang="en-US" i="1" spc="-50" dirty="0"/>
              <a:t>NoC level</a:t>
            </a:r>
            <a:r>
              <a:rPr lang="en-US" spc="-50" dirty="0"/>
              <a:t>: packing of narrow requests on wide NoC, coalescing at HBM endpoints</a:t>
            </a:r>
          </a:p>
          <a:p>
            <a:pPr lvl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Processing near memory</a:t>
            </a:r>
          </a:p>
          <a:p>
            <a:pPr lvl="2"/>
            <a:r>
              <a:rPr lang="en-US" spc="-20" dirty="0"/>
              <a:t>Offload operations to HBM endpoints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reduce data movement costs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6" name="直接箭头连接符 188">
            <a:extLst>
              <a:ext uri="{FF2B5EF4-FFF2-40B4-BE49-F238E27FC236}">
                <a16:creationId xmlns:a16="http://schemas.microsoft.com/office/drawing/2014/main" id="{C1E56082-865D-E2A9-BB34-5178FC47623D}"/>
              </a:ext>
            </a:extLst>
          </p:cNvPr>
          <p:cNvCxnSpPr>
            <a:cxnSpLocks/>
          </p:cNvCxnSpPr>
          <p:nvPr/>
        </p:nvCxnSpPr>
        <p:spPr>
          <a:xfrm>
            <a:off x="7967341" y="3124137"/>
            <a:ext cx="74712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83">
            <a:extLst>
              <a:ext uri="{FF2B5EF4-FFF2-40B4-BE49-F238E27FC236}">
                <a16:creationId xmlns:a16="http://schemas.microsoft.com/office/drawing/2014/main" id="{A9B7E944-34B4-64F4-82CC-7EF8767967A4}"/>
              </a:ext>
            </a:extLst>
          </p:cNvPr>
          <p:cNvGrpSpPr/>
          <p:nvPr/>
        </p:nvGrpSpPr>
        <p:grpSpPr>
          <a:xfrm>
            <a:off x="8694268" y="808844"/>
            <a:ext cx="2543582" cy="3532024"/>
            <a:chOff x="8911347" y="1808911"/>
            <a:chExt cx="2752333" cy="3821897"/>
          </a:xfrm>
        </p:grpSpPr>
        <p:grpSp>
          <p:nvGrpSpPr>
            <p:cNvPr id="8" name="组合 189">
              <a:extLst>
                <a:ext uri="{FF2B5EF4-FFF2-40B4-BE49-F238E27FC236}">
                  <a16:creationId xmlns:a16="http://schemas.microsoft.com/office/drawing/2014/main" id="{ED0E1A2D-72D0-7E87-64A1-A939F3E6D796}"/>
                </a:ext>
              </a:extLst>
            </p:cNvPr>
            <p:cNvGrpSpPr/>
            <p:nvPr/>
          </p:nvGrpSpPr>
          <p:grpSpPr>
            <a:xfrm>
              <a:off x="8990357" y="1808911"/>
              <a:ext cx="2563249" cy="3821897"/>
              <a:chOff x="9460341" y="1090900"/>
              <a:chExt cx="2563249" cy="3821897"/>
            </a:xfrm>
          </p:grpSpPr>
          <p:sp>
            <p:nvSpPr>
              <p:cNvPr id="10" name="矩形 191">
                <a:extLst>
                  <a:ext uri="{FF2B5EF4-FFF2-40B4-BE49-F238E27FC236}">
                    <a16:creationId xmlns:a16="http://schemas.microsoft.com/office/drawing/2014/main" id="{F97E49EB-5F30-F639-4B38-5F8B1000CBA1}"/>
                  </a:ext>
                </a:extLst>
              </p:cNvPr>
              <p:cNvSpPr/>
              <p:nvPr/>
            </p:nvSpPr>
            <p:spPr>
              <a:xfrm>
                <a:off x="10045563" y="199813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" name="矩形 192">
                <a:extLst>
                  <a:ext uri="{FF2B5EF4-FFF2-40B4-BE49-F238E27FC236}">
                    <a16:creationId xmlns:a16="http://schemas.microsoft.com/office/drawing/2014/main" id="{C2446468-8649-9D54-72FB-6579860BCAAA}"/>
                  </a:ext>
                </a:extLst>
              </p:cNvPr>
              <p:cNvSpPr/>
              <p:nvPr/>
            </p:nvSpPr>
            <p:spPr>
              <a:xfrm>
                <a:off x="10045563" y="224259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" name="矩形 193">
                <a:extLst>
                  <a:ext uri="{FF2B5EF4-FFF2-40B4-BE49-F238E27FC236}">
                    <a16:creationId xmlns:a16="http://schemas.microsoft.com/office/drawing/2014/main" id="{B544B92B-9239-C818-ABC9-0C96E0BE8698}"/>
                  </a:ext>
                </a:extLst>
              </p:cNvPr>
              <p:cNvSpPr/>
              <p:nvPr/>
            </p:nvSpPr>
            <p:spPr>
              <a:xfrm>
                <a:off x="10045563" y="248705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" name="矩形 194">
                <a:extLst>
                  <a:ext uri="{FF2B5EF4-FFF2-40B4-BE49-F238E27FC236}">
                    <a16:creationId xmlns:a16="http://schemas.microsoft.com/office/drawing/2014/main" id="{0451F210-D0FF-CF54-FCB4-83DC391FDCF6}"/>
                  </a:ext>
                </a:extLst>
              </p:cNvPr>
              <p:cNvSpPr/>
              <p:nvPr/>
            </p:nvSpPr>
            <p:spPr>
              <a:xfrm>
                <a:off x="10045563" y="273151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n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" name="矩形 195">
                <a:extLst>
                  <a:ext uri="{FF2B5EF4-FFF2-40B4-BE49-F238E27FC236}">
                    <a16:creationId xmlns:a16="http://schemas.microsoft.com/office/drawing/2014/main" id="{BE12B303-8AFD-D602-54BF-9BDB1A94F749}"/>
                  </a:ext>
                </a:extLst>
              </p:cNvPr>
              <p:cNvSpPr/>
              <p:nvPr/>
            </p:nvSpPr>
            <p:spPr>
              <a:xfrm>
                <a:off x="10779978" y="1998136"/>
                <a:ext cx="775759" cy="97187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Compute</a:t>
                </a:r>
                <a:b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</a:br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Engine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" name="矩形 196">
                <a:extLst>
                  <a:ext uri="{FF2B5EF4-FFF2-40B4-BE49-F238E27FC236}">
                    <a16:creationId xmlns:a16="http://schemas.microsoft.com/office/drawing/2014/main" id="{9DCB04A6-F37F-BF8A-2DAB-0004F8B20689}"/>
                  </a:ext>
                </a:extLst>
              </p:cNvPr>
              <p:cNvSpPr/>
              <p:nvPr/>
            </p:nvSpPr>
            <p:spPr>
              <a:xfrm>
                <a:off x="11594828" y="1998136"/>
                <a:ext cx="428762" cy="9718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</a:t>
                </a:r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DMA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" name="矩形 197">
                <a:extLst>
                  <a:ext uri="{FF2B5EF4-FFF2-40B4-BE49-F238E27FC236}">
                    <a16:creationId xmlns:a16="http://schemas.microsoft.com/office/drawing/2014/main" id="{B3E1A2CA-8F2C-2B8C-8901-40E20C27EE51}"/>
                  </a:ext>
                </a:extLst>
              </p:cNvPr>
              <p:cNvSpPr/>
              <p:nvPr/>
            </p:nvSpPr>
            <p:spPr>
              <a:xfrm>
                <a:off x="9623289" y="1728415"/>
                <a:ext cx="2400301" cy="2325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 $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" name="矩形 198">
                <a:extLst>
                  <a:ext uri="{FF2B5EF4-FFF2-40B4-BE49-F238E27FC236}">
                    <a16:creationId xmlns:a16="http://schemas.microsoft.com/office/drawing/2014/main" id="{B3C71E82-1FDE-F7CF-2749-E48977E1D1EF}"/>
                  </a:ext>
                </a:extLst>
              </p:cNvPr>
              <p:cNvSpPr/>
              <p:nvPr/>
            </p:nvSpPr>
            <p:spPr>
              <a:xfrm>
                <a:off x="9623289" y="3264472"/>
                <a:ext cx="2400301" cy="13201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TCDM (Multi-banked L1)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99">
                <a:extLst>
                  <a:ext uri="{FF2B5EF4-FFF2-40B4-BE49-F238E27FC236}">
                    <a16:creationId xmlns:a16="http://schemas.microsoft.com/office/drawing/2014/main" id="{AA20DD64-A764-A321-7EA0-407E40E22E7F}"/>
                  </a:ext>
                </a:extLst>
              </p:cNvPr>
              <p:cNvSpPr/>
              <p:nvPr/>
            </p:nvSpPr>
            <p:spPr>
              <a:xfrm>
                <a:off x="9623289" y="1992169"/>
                <a:ext cx="383183" cy="9718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CTRL</a:t>
                </a:r>
              </a:p>
              <a:p>
                <a:pPr algn="ctr"/>
                <a:r>
                  <a:rPr lang="en-US" altLang="zh-CN" sz="11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REG</a:t>
                </a:r>
                <a:endParaRPr lang="zh-CN" altLang="en-US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200">
                <a:extLst>
                  <a:ext uri="{FF2B5EF4-FFF2-40B4-BE49-F238E27FC236}">
                    <a16:creationId xmlns:a16="http://schemas.microsoft.com/office/drawing/2014/main" id="{EE4BDE17-B307-A628-0477-15CF1B703909}"/>
                  </a:ext>
                </a:extLst>
              </p:cNvPr>
              <p:cNvSpPr/>
              <p:nvPr/>
            </p:nvSpPr>
            <p:spPr>
              <a:xfrm>
                <a:off x="9617862" y="2995270"/>
                <a:ext cx="2400300" cy="23797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Interconnect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0" name="直接箭头连接符 201">
                <a:extLst>
                  <a:ext uri="{FF2B5EF4-FFF2-40B4-BE49-F238E27FC236}">
                    <a16:creationId xmlns:a16="http://schemas.microsoft.com/office/drawing/2014/main" id="{458A9AA7-7CAF-BCEA-8CAB-8D8D95FD03DA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460341" y="1257419"/>
                <a:ext cx="0" cy="1847573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2">
                <a:extLst>
                  <a:ext uri="{FF2B5EF4-FFF2-40B4-BE49-F238E27FC236}">
                    <a16:creationId xmlns:a16="http://schemas.microsoft.com/office/drawing/2014/main" id="{53CEBCE2-8196-39FA-ACAC-E14E430D9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4415" y="1419692"/>
                <a:ext cx="0" cy="6174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03">
                <a:extLst>
                  <a:ext uri="{FF2B5EF4-FFF2-40B4-BE49-F238E27FC236}">
                    <a16:creationId xmlns:a16="http://schemas.microsoft.com/office/drawing/2014/main" id="{724BA361-A3F0-CCA0-4347-40A3F2085ECF}"/>
                  </a:ext>
                </a:extLst>
              </p:cNvPr>
              <p:cNvSpPr txBox="1"/>
              <p:nvPr/>
            </p:nvSpPr>
            <p:spPr>
              <a:xfrm>
                <a:off x="10052105" y="1353832"/>
                <a:ext cx="1836442" cy="333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Data NoC Router</a:t>
                </a:r>
                <a:endParaRPr lang="zh-CN" alt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" name="文本框 204">
                <a:extLst>
                  <a:ext uri="{FF2B5EF4-FFF2-40B4-BE49-F238E27FC236}">
                    <a16:creationId xmlns:a16="http://schemas.microsoft.com/office/drawing/2014/main" id="{15303854-F31B-A8BE-64F9-1CE65C7B3F2F}"/>
                  </a:ext>
                </a:extLst>
              </p:cNvPr>
              <p:cNvSpPr txBox="1"/>
              <p:nvPr/>
            </p:nvSpPr>
            <p:spPr>
              <a:xfrm>
                <a:off x="9460341" y="1090900"/>
                <a:ext cx="1721193" cy="3330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Sync NoC Router</a:t>
                </a:r>
                <a:endParaRPr lang="zh-CN" altLang="en-US" sz="14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4" name="直接箭头连接符 205">
                <a:extLst>
                  <a:ext uri="{FF2B5EF4-FFF2-40B4-BE49-F238E27FC236}">
                    <a16:creationId xmlns:a16="http://schemas.microsoft.com/office/drawing/2014/main" id="{F4895A3E-C835-F6E8-865A-5501F9F067B0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9460341" y="3114257"/>
                <a:ext cx="157521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06">
                <a:extLst>
                  <a:ext uri="{FF2B5EF4-FFF2-40B4-BE49-F238E27FC236}">
                    <a16:creationId xmlns:a16="http://schemas.microsoft.com/office/drawing/2014/main" id="{1AFD4C6C-9D4B-3377-E076-BED80ABF9AC6}"/>
                  </a:ext>
                </a:extLst>
              </p:cNvPr>
              <p:cNvSpPr txBox="1"/>
              <p:nvPr/>
            </p:nvSpPr>
            <p:spPr>
              <a:xfrm>
                <a:off x="9943249" y="4479850"/>
                <a:ext cx="1721193" cy="43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i="0" cap="none" spc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TE Cluster</a:t>
                </a:r>
                <a:endParaRPr lang="zh-CN" altLang="en-US" sz="20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9" name="矩形 190">
              <a:extLst>
                <a:ext uri="{FF2B5EF4-FFF2-40B4-BE49-F238E27FC236}">
                  <a16:creationId xmlns:a16="http://schemas.microsoft.com/office/drawing/2014/main" id="{22F77D9F-CD1A-D896-0DEA-A42D4FC3147D}"/>
                </a:ext>
              </a:extLst>
            </p:cNvPr>
            <p:cNvSpPr/>
            <p:nvPr/>
          </p:nvSpPr>
          <p:spPr>
            <a:xfrm>
              <a:off x="8911347" y="2385269"/>
              <a:ext cx="2752333" cy="3209454"/>
            </a:xfrm>
            <a:prstGeom prst="rect">
              <a:avLst/>
            </a:prstGeom>
            <a:noFill/>
            <a:ln w="19050">
              <a:solidFill>
                <a:srgbClr val="89937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6" name="组合 267">
            <a:extLst>
              <a:ext uri="{FF2B5EF4-FFF2-40B4-BE49-F238E27FC236}">
                <a16:creationId xmlns:a16="http://schemas.microsoft.com/office/drawing/2014/main" id="{EB6A5E39-3223-604C-82AE-4FCF7F23540F}"/>
              </a:ext>
            </a:extLst>
          </p:cNvPr>
          <p:cNvGrpSpPr/>
          <p:nvPr/>
        </p:nvGrpSpPr>
        <p:grpSpPr>
          <a:xfrm>
            <a:off x="4749304" y="1416437"/>
            <a:ext cx="3734488" cy="3864046"/>
            <a:chOff x="6006810" y="2269012"/>
            <a:chExt cx="2976375" cy="3079633"/>
          </a:xfrm>
        </p:grpSpPr>
        <p:grpSp>
          <p:nvGrpSpPr>
            <p:cNvPr id="27" name="组合 144">
              <a:extLst>
                <a:ext uri="{FF2B5EF4-FFF2-40B4-BE49-F238E27FC236}">
                  <a16:creationId xmlns:a16="http://schemas.microsoft.com/office/drawing/2014/main" id="{7A5CF113-55BD-FD44-6641-4109329821BA}"/>
                </a:ext>
              </a:extLst>
            </p:cNvPr>
            <p:cNvGrpSpPr/>
            <p:nvPr/>
          </p:nvGrpSpPr>
          <p:grpSpPr>
            <a:xfrm>
              <a:off x="6404506" y="2655319"/>
              <a:ext cx="2356033" cy="2349015"/>
              <a:chOff x="405578" y="1206905"/>
              <a:chExt cx="1708151" cy="1703063"/>
            </a:xfrm>
            <a:solidFill>
              <a:srgbClr val="89937A"/>
            </a:solidFill>
          </p:grpSpPr>
          <p:sp>
            <p:nvSpPr>
              <p:cNvPr id="114" name="矩形 251">
                <a:extLst>
                  <a:ext uri="{FF2B5EF4-FFF2-40B4-BE49-F238E27FC236}">
                    <a16:creationId xmlns:a16="http://schemas.microsoft.com/office/drawing/2014/main" id="{6EBCB8CE-7EDB-74FE-49F4-AC9501403549}"/>
                  </a:ext>
                </a:extLst>
              </p:cNvPr>
              <p:cNvSpPr/>
              <p:nvPr/>
            </p:nvSpPr>
            <p:spPr>
              <a:xfrm>
                <a:off x="405578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5" name="矩形 252">
                <a:extLst>
                  <a:ext uri="{FF2B5EF4-FFF2-40B4-BE49-F238E27FC236}">
                    <a16:creationId xmlns:a16="http://schemas.microsoft.com/office/drawing/2014/main" id="{22C53E75-22FA-E2FA-22FD-168971292F07}"/>
                  </a:ext>
                </a:extLst>
              </p:cNvPr>
              <p:cNvSpPr/>
              <p:nvPr/>
            </p:nvSpPr>
            <p:spPr>
              <a:xfrm>
                <a:off x="839495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6" name="矩形 253">
                <a:extLst>
                  <a:ext uri="{FF2B5EF4-FFF2-40B4-BE49-F238E27FC236}">
                    <a16:creationId xmlns:a16="http://schemas.microsoft.com/office/drawing/2014/main" id="{B04FC1A0-1498-86EF-5AF5-22F9402E8125}"/>
                  </a:ext>
                </a:extLst>
              </p:cNvPr>
              <p:cNvSpPr/>
              <p:nvPr/>
            </p:nvSpPr>
            <p:spPr>
              <a:xfrm>
                <a:off x="1273412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7" name="矩形 254">
                <a:extLst>
                  <a:ext uri="{FF2B5EF4-FFF2-40B4-BE49-F238E27FC236}">
                    <a16:creationId xmlns:a16="http://schemas.microsoft.com/office/drawing/2014/main" id="{BB96A6CB-C524-1051-82C1-4C5D4E595810}"/>
                  </a:ext>
                </a:extLst>
              </p:cNvPr>
              <p:cNvSpPr/>
              <p:nvPr/>
            </p:nvSpPr>
            <p:spPr>
              <a:xfrm>
                <a:off x="1707329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8" name="矩形 255">
                <a:extLst>
                  <a:ext uri="{FF2B5EF4-FFF2-40B4-BE49-F238E27FC236}">
                    <a16:creationId xmlns:a16="http://schemas.microsoft.com/office/drawing/2014/main" id="{F97EB668-007B-DF73-9EFB-9116680ACDE2}"/>
                  </a:ext>
                </a:extLst>
              </p:cNvPr>
              <p:cNvSpPr/>
              <p:nvPr/>
            </p:nvSpPr>
            <p:spPr>
              <a:xfrm>
                <a:off x="405578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19" name="矩形 256">
                <a:extLst>
                  <a:ext uri="{FF2B5EF4-FFF2-40B4-BE49-F238E27FC236}">
                    <a16:creationId xmlns:a16="http://schemas.microsoft.com/office/drawing/2014/main" id="{C0C5927A-0225-A9D4-DD78-F3218906F074}"/>
                  </a:ext>
                </a:extLst>
              </p:cNvPr>
              <p:cNvSpPr/>
              <p:nvPr/>
            </p:nvSpPr>
            <p:spPr>
              <a:xfrm>
                <a:off x="839495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0" name="矩形 257">
                <a:extLst>
                  <a:ext uri="{FF2B5EF4-FFF2-40B4-BE49-F238E27FC236}">
                    <a16:creationId xmlns:a16="http://schemas.microsoft.com/office/drawing/2014/main" id="{FB7C623D-9993-8134-1199-77F0344345B8}"/>
                  </a:ext>
                </a:extLst>
              </p:cNvPr>
              <p:cNvSpPr/>
              <p:nvPr/>
            </p:nvSpPr>
            <p:spPr>
              <a:xfrm>
                <a:off x="1273412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1" name="矩形 258">
                <a:extLst>
                  <a:ext uri="{FF2B5EF4-FFF2-40B4-BE49-F238E27FC236}">
                    <a16:creationId xmlns:a16="http://schemas.microsoft.com/office/drawing/2014/main" id="{5ABE7BFF-64C4-2FEC-8A67-ACFA4FE08A9C}"/>
                  </a:ext>
                </a:extLst>
              </p:cNvPr>
              <p:cNvSpPr/>
              <p:nvPr/>
            </p:nvSpPr>
            <p:spPr>
              <a:xfrm>
                <a:off x="1707329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2" name="矩形 259">
                <a:extLst>
                  <a:ext uri="{FF2B5EF4-FFF2-40B4-BE49-F238E27FC236}">
                    <a16:creationId xmlns:a16="http://schemas.microsoft.com/office/drawing/2014/main" id="{15964AFA-8FB0-3EC9-8253-CE01F6DD2AA8}"/>
                  </a:ext>
                </a:extLst>
              </p:cNvPr>
              <p:cNvSpPr/>
              <p:nvPr/>
            </p:nvSpPr>
            <p:spPr>
              <a:xfrm>
                <a:off x="405578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3" name="矩形 260">
                <a:extLst>
                  <a:ext uri="{FF2B5EF4-FFF2-40B4-BE49-F238E27FC236}">
                    <a16:creationId xmlns:a16="http://schemas.microsoft.com/office/drawing/2014/main" id="{6EEC5826-FFEA-136B-88B3-EA9E2F775ED4}"/>
                  </a:ext>
                </a:extLst>
              </p:cNvPr>
              <p:cNvSpPr/>
              <p:nvPr/>
            </p:nvSpPr>
            <p:spPr>
              <a:xfrm>
                <a:off x="839495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4" name="矩形 261">
                <a:extLst>
                  <a:ext uri="{FF2B5EF4-FFF2-40B4-BE49-F238E27FC236}">
                    <a16:creationId xmlns:a16="http://schemas.microsoft.com/office/drawing/2014/main" id="{977AD352-4C29-68B0-6CB0-E628F9EB895B}"/>
                  </a:ext>
                </a:extLst>
              </p:cNvPr>
              <p:cNvSpPr/>
              <p:nvPr/>
            </p:nvSpPr>
            <p:spPr>
              <a:xfrm>
                <a:off x="1273412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5" name="矩形 262">
                <a:extLst>
                  <a:ext uri="{FF2B5EF4-FFF2-40B4-BE49-F238E27FC236}">
                    <a16:creationId xmlns:a16="http://schemas.microsoft.com/office/drawing/2014/main" id="{914D719E-FCEC-3027-A316-283032298908}"/>
                  </a:ext>
                </a:extLst>
              </p:cNvPr>
              <p:cNvSpPr/>
              <p:nvPr/>
            </p:nvSpPr>
            <p:spPr>
              <a:xfrm>
                <a:off x="1707329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6" name="矩形 263">
                <a:extLst>
                  <a:ext uri="{FF2B5EF4-FFF2-40B4-BE49-F238E27FC236}">
                    <a16:creationId xmlns:a16="http://schemas.microsoft.com/office/drawing/2014/main" id="{A60D733F-F6BC-3A98-297D-82CD91EE9E56}"/>
                  </a:ext>
                </a:extLst>
              </p:cNvPr>
              <p:cNvSpPr/>
              <p:nvPr/>
            </p:nvSpPr>
            <p:spPr>
              <a:xfrm>
                <a:off x="405578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7" name="矩形 264">
                <a:extLst>
                  <a:ext uri="{FF2B5EF4-FFF2-40B4-BE49-F238E27FC236}">
                    <a16:creationId xmlns:a16="http://schemas.microsoft.com/office/drawing/2014/main" id="{1D30266A-D3FA-7CCA-8946-C5CAA421AD17}"/>
                  </a:ext>
                </a:extLst>
              </p:cNvPr>
              <p:cNvSpPr/>
              <p:nvPr/>
            </p:nvSpPr>
            <p:spPr>
              <a:xfrm>
                <a:off x="839495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8" name="矩形 265">
                <a:extLst>
                  <a:ext uri="{FF2B5EF4-FFF2-40B4-BE49-F238E27FC236}">
                    <a16:creationId xmlns:a16="http://schemas.microsoft.com/office/drawing/2014/main" id="{0AAA9E9A-7D46-CB44-6059-F8E18A67B9EC}"/>
                  </a:ext>
                </a:extLst>
              </p:cNvPr>
              <p:cNvSpPr/>
              <p:nvPr/>
            </p:nvSpPr>
            <p:spPr>
              <a:xfrm>
                <a:off x="1273412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矩形 266">
                <a:extLst>
                  <a:ext uri="{FF2B5EF4-FFF2-40B4-BE49-F238E27FC236}">
                    <a16:creationId xmlns:a16="http://schemas.microsoft.com/office/drawing/2014/main" id="{40FDFE48-DBE5-8271-2B31-7F35CB3CA6B0}"/>
                  </a:ext>
                </a:extLst>
              </p:cNvPr>
              <p:cNvSpPr/>
              <p:nvPr/>
            </p:nvSpPr>
            <p:spPr>
              <a:xfrm>
                <a:off x="1707329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8" name="组合 145">
              <a:extLst>
                <a:ext uri="{FF2B5EF4-FFF2-40B4-BE49-F238E27FC236}">
                  <a16:creationId xmlns:a16="http://schemas.microsoft.com/office/drawing/2014/main" id="{CFFF4530-6BE6-3EB5-2484-0F064BF33CFB}"/>
                </a:ext>
              </a:extLst>
            </p:cNvPr>
            <p:cNvGrpSpPr/>
            <p:nvPr/>
          </p:nvGrpSpPr>
          <p:grpSpPr>
            <a:xfrm>
              <a:off x="6406695" y="2655078"/>
              <a:ext cx="1956599" cy="1950319"/>
              <a:chOff x="7345306" y="3032507"/>
              <a:chExt cx="3299462" cy="3288873"/>
            </a:xfrm>
          </p:grpSpPr>
          <p:sp>
            <p:nvSpPr>
              <p:cNvPr id="74" name="矩形 211">
                <a:extLst>
                  <a:ext uri="{FF2B5EF4-FFF2-40B4-BE49-F238E27FC236}">
                    <a16:creationId xmlns:a16="http://schemas.microsoft.com/office/drawing/2014/main" id="{37422125-6660-81E1-7EA2-11628FBECC02}"/>
                  </a:ext>
                </a:extLst>
              </p:cNvPr>
              <p:cNvSpPr/>
              <p:nvPr/>
            </p:nvSpPr>
            <p:spPr>
              <a:xfrm>
                <a:off x="7345306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75" name="直接箭头连接符 212">
                <a:extLst>
                  <a:ext uri="{FF2B5EF4-FFF2-40B4-BE49-F238E27FC236}">
                    <a16:creationId xmlns:a16="http://schemas.microsoft.com/office/drawing/2014/main" id="{83F4EF89-CA2F-B57E-72C4-74546C999590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613382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213">
                <a:extLst>
                  <a:ext uri="{FF2B5EF4-FFF2-40B4-BE49-F238E27FC236}">
                    <a16:creationId xmlns:a16="http://schemas.microsoft.com/office/drawing/2014/main" id="{2B3D99D2-6742-B137-55EB-B02029ED759B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7479344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214">
                <a:extLst>
                  <a:ext uri="{FF2B5EF4-FFF2-40B4-BE49-F238E27FC236}">
                    <a16:creationId xmlns:a16="http://schemas.microsoft.com/office/drawing/2014/main" id="{0BCF6E69-ADA8-9426-BF42-5EBF34EF4CEE}"/>
                  </a:ext>
                </a:extLst>
              </p:cNvPr>
              <p:cNvSpPr/>
              <p:nvPr/>
            </p:nvSpPr>
            <p:spPr>
              <a:xfrm>
                <a:off x="8355768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78" name="直接箭头连接符 215">
                <a:extLst>
                  <a:ext uri="{FF2B5EF4-FFF2-40B4-BE49-F238E27FC236}">
                    <a16:creationId xmlns:a16="http://schemas.microsoft.com/office/drawing/2014/main" id="{5ACA6532-E09A-251C-E206-06F35C8F1A03}"/>
                  </a:ext>
                </a:extLst>
              </p:cNvPr>
              <p:cNvCxnSpPr>
                <a:cxnSpLocks/>
                <a:stCxn id="77" idx="3"/>
              </p:cNvCxnSpPr>
              <p:nvPr/>
            </p:nvCxnSpPr>
            <p:spPr>
              <a:xfrm>
                <a:off x="8623844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216">
                <a:extLst>
                  <a:ext uri="{FF2B5EF4-FFF2-40B4-BE49-F238E27FC236}">
                    <a16:creationId xmlns:a16="http://schemas.microsoft.com/office/drawing/2014/main" id="{E2FE5338-C620-C9E7-438B-FED3EEF6A1BC}"/>
                  </a:ext>
                </a:extLst>
              </p:cNvPr>
              <p:cNvCxnSpPr>
                <a:cxnSpLocks/>
                <a:stCxn id="77" idx="2"/>
              </p:cNvCxnSpPr>
              <p:nvPr/>
            </p:nvCxnSpPr>
            <p:spPr>
              <a:xfrm>
                <a:off x="8489806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217">
                <a:extLst>
                  <a:ext uri="{FF2B5EF4-FFF2-40B4-BE49-F238E27FC236}">
                    <a16:creationId xmlns:a16="http://schemas.microsoft.com/office/drawing/2014/main" id="{6854676D-CF37-3956-E45B-FD313545D4EE}"/>
                  </a:ext>
                </a:extLst>
              </p:cNvPr>
              <p:cNvSpPr/>
              <p:nvPr/>
            </p:nvSpPr>
            <p:spPr>
              <a:xfrm>
                <a:off x="9366230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1" name="直接箭头连接符 218">
                <a:extLst>
                  <a:ext uri="{FF2B5EF4-FFF2-40B4-BE49-F238E27FC236}">
                    <a16:creationId xmlns:a16="http://schemas.microsoft.com/office/drawing/2014/main" id="{91BC6087-A375-020F-FD87-56F3E48C596B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>
                <a:off x="9634306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219">
                <a:extLst>
                  <a:ext uri="{FF2B5EF4-FFF2-40B4-BE49-F238E27FC236}">
                    <a16:creationId xmlns:a16="http://schemas.microsoft.com/office/drawing/2014/main" id="{72BEF6A3-F16F-DBC8-636D-07BA78885E6D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>
                <a:off x="9500268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220">
                <a:extLst>
                  <a:ext uri="{FF2B5EF4-FFF2-40B4-BE49-F238E27FC236}">
                    <a16:creationId xmlns:a16="http://schemas.microsoft.com/office/drawing/2014/main" id="{0465B341-C4B4-D774-5B40-52685C4A299D}"/>
                  </a:ext>
                </a:extLst>
              </p:cNvPr>
              <p:cNvSpPr/>
              <p:nvPr/>
            </p:nvSpPr>
            <p:spPr>
              <a:xfrm>
                <a:off x="10376692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4" name="直接箭头连接符 221">
                <a:extLst>
                  <a:ext uri="{FF2B5EF4-FFF2-40B4-BE49-F238E27FC236}">
                    <a16:creationId xmlns:a16="http://schemas.microsoft.com/office/drawing/2014/main" id="{1D883E1D-6AEF-6D0C-87A5-7B95F6CF9C41}"/>
                  </a:ext>
                </a:extLst>
              </p:cNvPr>
              <p:cNvCxnSpPr>
                <a:cxnSpLocks/>
                <a:stCxn id="83" idx="2"/>
              </p:cNvCxnSpPr>
              <p:nvPr/>
            </p:nvCxnSpPr>
            <p:spPr>
              <a:xfrm>
                <a:off x="10510730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222">
                <a:extLst>
                  <a:ext uri="{FF2B5EF4-FFF2-40B4-BE49-F238E27FC236}">
                    <a16:creationId xmlns:a16="http://schemas.microsoft.com/office/drawing/2014/main" id="{92C7EB72-68B4-ABDF-4C5A-54C1B9071F2E}"/>
                  </a:ext>
                </a:extLst>
              </p:cNvPr>
              <p:cNvSpPr/>
              <p:nvPr/>
            </p:nvSpPr>
            <p:spPr>
              <a:xfrm>
                <a:off x="7345306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6" name="直接箭头连接符 223">
                <a:extLst>
                  <a:ext uri="{FF2B5EF4-FFF2-40B4-BE49-F238E27FC236}">
                    <a16:creationId xmlns:a16="http://schemas.microsoft.com/office/drawing/2014/main" id="{54198AF2-F487-AF9E-BA00-A04254C53E7E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>
                <a:off x="7613382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224">
                <a:extLst>
                  <a:ext uri="{FF2B5EF4-FFF2-40B4-BE49-F238E27FC236}">
                    <a16:creationId xmlns:a16="http://schemas.microsoft.com/office/drawing/2014/main" id="{C0B05AAF-27B5-3908-00EF-EED65C34A1A1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7479344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矩形 225">
                <a:extLst>
                  <a:ext uri="{FF2B5EF4-FFF2-40B4-BE49-F238E27FC236}">
                    <a16:creationId xmlns:a16="http://schemas.microsoft.com/office/drawing/2014/main" id="{C92B3CD8-B8BC-1C1A-0F68-1F48EAC30AFA}"/>
                  </a:ext>
                </a:extLst>
              </p:cNvPr>
              <p:cNvSpPr/>
              <p:nvPr/>
            </p:nvSpPr>
            <p:spPr>
              <a:xfrm>
                <a:off x="8355768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89" name="直接箭头连接符 226">
                <a:extLst>
                  <a:ext uri="{FF2B5EF4-FFF2-40B4-BE49-F238E27FC236}">
                    <a16:creationId xmlns:a16="http://schemas.microsoft.com/office/drawing/2014/main" id="{FF22B083-BABC-298D-751D-722D7AB6E16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8623844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227">
                <a:extLst>
                  <a:ext uri="{FF2B5EF4-FFF2-40B4-BE49-F238E27FC236}">
                    <a16:creationId xmlns:a16="http://schemas.microsoft.com/office/drawing/2014/main" id="{9F80E209-0E37-8C07-932A-B46568B58431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>
                <a:off x="8489806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矩形 228">
                <a:extLst>
                  <a:ext uri="{FF2B5EF4-FFF2-40B4-BE49-F238E27FC236}">
                    <a16:creationId xmlns:a16="http://schemas.microsoft.com/office/drawing/2014/main" id="{7DFD765C-F6BF-0118-F04A-9EFC487613B4}"/>
                  </a:ext>
                </a:extLst>
              </p:cNvPr>
              <p:cNvSpPr/>
              <p:nvPr/>
            </p:nvSpPr>
            <p:spPr>
              <a:xfrm>
                <a:off x="9366230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2" name="直接箭头连接符 229">
                <a:extLst>
                  <a:ext uri="{FF2B5EF4-FFF2-40B4-BE49-F238E27FC236}">
                    <a16:creationId xmlns:a16="http://schemas.microsoft.com/office/drawing/2014/main" id="{8B123924-7B8C-93B9-6153-258295F06074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9634306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230">
                <a:extLst>
                  <a:ext uri="{FF2B5EF4-FFF2-40B4-BE49-F238E27FC236}">
                    <a16:creationId xmlns:a16="http://schemas.microsoft.com/office/drawing/2014/main" id="{BC13EB00-600D-BE92-398D-14680C8734F7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>
                <a:off x="9500268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矩形 231">
                <a:extLst>
                  <a:ext uri="{FF2B5EF4-FFF2-40B4-BE49-F238E27FC236}">
                    <a16:creationId xmlns:a16="http://schemas.microsoft.com/office/drawing/2014/main" id="{0F990AD4-E987-F34D-D273-CD539213ABD5}"/>
                  </a:ext>
                </a:extLst>
              </p:cNvPr>
              <p:cNvSpPr/>
              <p:nvPr/>
            </p:nvSpPr>
            <p:spPr>
              <a:xfrm>
                <a:off x="10376692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5" name="直接箭头连接符 232">
                <a:extLst>
                  <a:ext uri="{FF2B5EF4-FFF2-40B4-BE49-F238E27FC236}">
                    <a16:creationId xmlns:a16="http://schemas.microsoft.com/office/drawing/2014/main" id="{78345239-31F3-ACF4-AABA-8626EB1B608E}"/>
                  </a:ext>
                </a:extLst>
              </p:cNvPr>
              <p:cNvCxnSpPr>
                <a:cxnSpLocks/>
                <a:stCxn id="94" idx="2"/>
              </p:cNvCxnSpPr>
              <p:nvPr/>
            </p:nvCxnSpPr>
            <p:spPr>
              <a:xfrm>
                <a:off x="10510730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矩形 233">
                <a:extLst>
                  <a:ext uri="{FF2B5EF4-FFF2-40B4-BE49-F238E27FC236}">
                    <a16:creationId xmlns:a16="http://schemas.microsoft.com/office/drawing/2014/main" id="{D9726DF1-EA5F-73F0-C914-058B3AE22990}"/>
                  </a:ext>
                </a:extLst>
              </p:cNvPr>
              <p:cNvSpPr/>
              <p:nvPr/>
            </p:nvSpPr>
            <p:spPr>
              <a:xfrm>
                <a:off x="7345306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97" name="直接箭头连接符 234">
                <a:extLst>
                  <a:ext uri="{FF2B5EF4-FFF2-40B4-BE49-F238E27FC236}">
                    <a16:creationId xmlns:a16="http://schemas.microsoft.com/office/drawing/2014/main" id="{4B6199D9-0029-F56E-DF65-5D3B12161AE0}"/>
                  </a:ext>
                </a:extLst>
              </p:cNvPr>
              <p:cNvCxnSpPr>
                <a:cxnSpLocks/>
                <a:stCxn id="96" idx="3"/>
              </p:cNvCxnSpPr>
              <p:nvPr/>
            </p:nvCxnSpPr>
            <p:spPr>
              <a:xfrm>
                <a:off x="7613382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235">
                <a:extLst>
                  <a:ext uri="{FF2B5EF4-FFF2-40B4-BE49-F238E27FC236}">
                    <a16:creationId xmlns:a16="http://schemas.microsoft.com/office/drawing/2014/main" id="{5BBB496C-9840-1C1E-3B57-70479538E7D8}"/>
                  </a:ext>
                </a:extLst>
              </p:cNvPr>
              <p:cNvCxnSpPr>
                <a:cxnSpLocks/>
                <a:stCxn id="96" idx="2"/>
              </p:cNvCxnSpPr>
              <p:nvPr/>
            </p:nvCxnSpPr>
            <p:spPr>
              <a:xfrm>
                <a:off x="7479344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236">
                <a:extLst>
                  <a:ext uri="{FF2B5EF4-FFF2-40B4-BE49-F238E27FC236}">
                    <a16:creationId xmlns:a16="http://schemas.microsoft.com/office/drawing/2014/main" id="{B85E2CF1-0039-4E98-B68B-9AD0FD604AFC}"/>
                  </a:ext>
                </a:extLst>
              </p:cNvPr>
              <p:cNvSpPr/>
              <p:nvPr/>
            </p:nvSpPr>
            <p:spPr>
              <a:xfrm>
                <a:off x="8355768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0" name="直接箭头连接符 237">
                <a:extLst>
                  <a:ext uri="{FF2B5EF4-FFF2-40B4-BE49-F238E27FC236}">
                    <a16:creationId xmlns:a16="http://schemas.microsoft.com/office/drawing/2014/main" id="{BA48DF2A-6740-0059-0491-7BE79F81566E}"/>
                  </a:ext>
                </a:extLst>
              </p:cNvPr>
              <p:cNvCxnSpPr>
                <a:cxnSpLocks/>
                <a:stCxn id="99" idx="3"/>
              </p:cNvCxnSpPr>
              <p:nvPr/>
            </p:nvCxnSpPr>
            <p:spPr>
              <a:xfrm>
                <a:off x="8623844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238">
                <a:extLst>
                  <a:ext uri="{FF2B5EF4-FFF2-40B4-BE49-F238E27FC236}">
                    <a16:creationId xmlns:a16="http://schemas.microsoft.com/office/drawing/2014/main" id="{702FB848-EA5E-AB2F-083A-079708AB901D}"/>
                  </a:ext>
                </a:extLst>
              </p:cNvPr>
              <p:cNvCxnSpPr>
                <a:cxnSpLocks/>
                <a:stCxn id="99" idx="2"/>
              </p:cNvCxnSpPr>
              <p:nvPr/>
            </p:nvCxnSpPr>
            <p:spPr>
              <a:xfrm>
                <a:off x="8489806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239">
                <a:extLst>
                  <a:ext uri="{FF2B5EF4-FFF2-40B4-BE49-F238E27FC236}">
                    <a16:creationId xmlns:a16="http://schemas.microsoft.com/office/drawing/2014/main" id="{F120B1D8-5CF0-771C-C648-6D1B3287C338}"/>
                  </a:ext>
                </a:extLst>
              </p:cNvPr>
              <p:cNvSpPr/>
              <p:nvPr/>
            </p:nvSpPr>
            <p:spPr>
              <a:xfrm>
                <a:off x="9366230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3" name="直接箭头连接符 240">
                <a:extLst>
                  <a:ext uri="{FF2B5EF4-FFF2-40B4-BE49-F238E27FC236}">
                    <a16:creationId xmlns:a16="http://schemas.microsoft.com/office/drawing/2014/main" id="{1F9D9696-E5D0-AE2D-1612-5361ADA6E47C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>
                <a:off x="9634306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241">
                <a:extLst>
                  <a:ext uri="{FF2B5EF4-FFF2-40B4-BE49-F238E27FC236}">
                    <a16:creationId xmlns:a16="http://schemas.microsoft.com/office/drawing/2014/main" id="{5C7A8D23-F56D-D092-B3E3-D5FEBA022E8C}"/>
                  </a:ext>
                </a:extLst>
              </p:cNvPr>
              <p:cNvCxnSpPr>
                <a:cxnSpLocks/>
                <a:stCxn id="102" idx="2"/>
              </p:cNvCxnSpPr>
              <p:nvPr/>
            </p:nvCxnSpPr>
            <p:spPr>
              <a:xfrm>
                <a:off x="9500268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242">
                <a:extLst>
                  <a:ext uri="{FF2B5EF4-FFF2-40B4-BE49-F238E27FC236}">
                    <a16:creationId xmlns:a16="http://schemas.microsoft.com/office/drawing/2014/main" id="{F77A77E8-11B5-3FA7-BAE7-2602EA400C26}"/>
                  </a:ext>
                </a:extLst>
              </p:cNvPr>
              <p:cNvSpPr/>
              <p:nvPr/>
            </p:nvSpPr>
            <p:spPr>
              <a:xfrm>
                <a:off x="10376692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6" name="直接箭头连接符 243">
                <a:extLst>
                  <a:ext uri="{FF2B5EF4-FFF2-40B4-BE49-F238E27FC236}">
                    <a16:creationId xmlns:a16="http://schemas.microsoft.com/office/drawing/2014/main" id="{17F40C62-A26E-5340-2FDE-60AA97269BD2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10510730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244">
                <a:extLst>
                  <a:ext uri="{FF2B5EF4-FFF2-40B4-BE49-F238E27FC236}">
                    <a16:creationId xmlns:a16="http://schemas.microsoft.com/office/drawing/2014/main" id="{5D72D587-7E80-0C7C-E5FD-8B3F8DF6462A}"/>
                  </a:ext>
                </a:extLst>
              </p:cNvPr>
              <p:cNvSpPr/>
              <p:nvPr/>
            </p:nvSpPr>
            <p:spPr>
              <a:xfrm>
                <a:off x="7345306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8" name="直接箭头连接符 245">
                <a:extLst>
                  <a:ext uri="{FF2B5EF4-FFF2-40B4-BE49-F238E27FC236}">
                    <a16:creationId xmlns:a16="http://schemas.microsoft.com/office/drawing/2014/main" id="{3F1D93B8-3440-8EB0-3FAA-916EA4EB319B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>
                <a:off x="7613382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矩形 246">
                <a:extLst>
                  <a:ext uri="{FF2B5EF4-FFF2-40B4-BE49-F238E27FC236}">
                    <a16:creationId xmlns:a16="http://schemas.microsoft.com/office/drawing/2014/main" id="{8DB15EA2-6C55-8F23-3492-A250C6EFF1C5}"/>
                  </a:ext>
                </a:extLst>
              </p:cNvPr>
              <p:cNvSpPr/>
              <p:nvPr/>
            </p:nvSpPr>
            <p:spPr>
              <a:xfrm>
                <a:off x="8355768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10" name="直接箭头连接符 247">
                <a:extLst>
                  <a:ext uri="{FF2B5EF4-FFF2-40B4-BE49-F238E27FC236}">
                    <a16:creationId xmlns:a16="http://schemas.microsoft.com/office/drawing/2014/main" id="{22D9A332-E2E8-6A5B-D44F-35FC4ABC3582}"/>
                  </a:ext>
                </a:extLst>
              </p:cNvPr>
              <p:cNvCxnSpPr>
                <a:cxnSpLocks/>
                <a:stCxn id="109" idx="3"/>
              </p:cNvCxnSpPr>
              <p:nvPr/>
            </p:nvCxnSpPr>
            <p:spPr>
              <a:xfrm>
                <a:off x="8623844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248">
                <a:extLst>
                  <a:ext uri="{FF2B5EF4-FFF2-40B4-BE49-F238E27FC236}">
                    <a16:creationId xmlns:a16="http://schemas.microsoft.com/office/drawing/2014/main" id="{2E4165CC-6DC6-E074-2BC9-AD10A8EC33DD}"/>
                  </a:ext>
                </a:extLst>
              </p:cNvPr>
              <p:cNvSpPr/>
              <p:nvPr/>
            </p:nvSpPr>
            <p:spPr>
              <a:xfrm>
                <a:off x="9366230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12" name="直接箭头连接符 249">
                <a:extLst>
                  <a:ext uri="{FF2B5EF4-FFF2-40B4-BE49-F238E27FC236}">
                    <a16:creationId xmlns:a16="http://schemas.microsoft.com/office/drawing/2014/main" id="{AACC163A-9E5C-6190-B1EB-6CACA9EAA9E7}"/>
                  </a:ext>
                </a:extLst>
              </p:cNvPr>
              <p:cNvCxnSpPr>
                <a:cxnSpLocks/>
                <a:stCxn id="111" idx="3"/>
              </p:cNvCxnSpPr>
              <p:nvPr/>
            </p:nvCxnSpPr>
            <p:spPr>
              <a:xfrm>
                <a:off x="9634306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矩形 250">
                <a:extLst>
                  <a:ext uri="{FF2B5EF4-FFF2-40B4-BE49-F238E27FC236}">
                    <a16:creationId xmlns:a16="http://schemas.microsoft.com/office/drawing/2014/main" id="{B5168EC0-DA48-65B5-61C7-45816DDCBBBB}"/>
                  </a:ext>
                </a:extLst>
              </p:cNvPr>
              <p:cNvSpPr/>
              <p:nvPr/>
            </p:nvSpPr>
            <p:spPr>
              <a:xfrm>
                <a:off x="10376692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cxnSp>
          <p:nvCxnSpPr>
            <p:cNvPr id="29" name="直接箭头连接符 146">
              <a:extLst>
                <a:ext uri="{FF2B5EF4-FFF2-40B4-BE49-F238E27FC236}">
                  <a16:creationId xmlns:a16="http://schemas.microsoft.com/office/drawing/2014/main" id="{121FD8BE-7391-8115-A56F-03734DEC7451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318249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147">
              <a:extLst>
                <a:ext uri="{FF2B5EF4-FFF2-40B4-BE49-F238E27FC236}">
                  <a16:creationId xmlns:a16="http://schemas.microsoft.com/office/drawing/2014/main" id="{59B856E6-D507-A917-C878-4BA9D49C6AEF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928624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48">
              <a:extLst>
                <a:ext uri="{FF2B5EF4-FFF2-40B4-BE49-F238E27FC236}">
                  <a16:creationId xmlns:a16="http://schemas.microsoft.com/office/drawing/2014/main" id="{2DB4F674-514B-BC3C-9205-D3C3D083FB75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4519801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49">
              <a:extLst>
                <a:ext uri="{FF2B5EF4-FFF2-40B4-BE49-F238E27FC236}">
                  <a16:creationId xmlns:a16="http://schemas.microsoft.com/office/drawing/2014/main" id="{25A51D51-A276-9461-0BAA-E23A1F7C2F7D}"/>
                </a:ext>
              </a:extLst>
            </p:cNvPr>
            <p:cNvCxnSpPr>
              <a:cxnSpLocks/>
            </p:cNvCxnSpPr>
            <p:nvPr/>
          </p:nvCxnSpPr>
          <p:spPr>
            <a:xfrm>
              <a:off x="6494440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50">
              <a:extLst>
                <a:ext uri="{FF2B5EF4-FFF2-40B4-BE49-F238E27FC236}">
                  <a16:creationId xmlns:a16="http://schemas.microsoft.com/office/drawing/2014/main" id="{A835B3B2-90CF-F204-158B-79546C8DE844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07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151">
              <a:extLst>
                <a:ext uri="{FF2B5EF4-FFF2-40B4-BE49-F238E27FC236}">
                  <a16:creationId xmlns:a16="http://schemas.microsoft.com/office/drawing/2014/main" id="{849DBF0C-C87B-45E1-393E-54F1BECBD8BF}"/>
                </a:ext>
              </a:extLst>
            </p:cNvPr>
            <p:cNvCxnSpPr>
              <a:cxnSpLocks/>
            </p:cNvCxnSpPr>
            <p:nvPr/>
          </p:nvCxnSpPr>
          <p:spPr>
            <a:xfrm>
              <a:off x="7689175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52">
              <a:extLst>
                <a:ext uri="{FF2B5EF4-FFF2-40B4-BE49-F238E27FC236}">
                  <a16:creationId xmlns:a16="http://schemas.microsoft.com/office/drawing/2014/main" id="{AC15354D-ABB4-4E65-54D9-8D526CB70700}"/>
                </a:ext>
              </a:extLst>
            </p:cNvPr>
            <p:cNvCxnSpPr>
              <a:cxnSpLocks/>
            </p:cNvCxnSpPr>
            <p:nvPr/>
          </p:nvCxnSpPr>
          <p:spPr>
            <a:xfrm>
              <a:off x="8286542" y="4631627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153">
              <a:extLst>
                <a:ext uri="{FF2B5EF4-FFF2-40B4-BE49-F238E27FC236}">
                  <a16:creationId xmlns:a16="http://schemas.microsoft.com/office/drawing/2014/main" id="{A90A5CB7-7276-866F-86AE-1DF6D4ADCDC6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2735077"/>
              <a:ext cx="44023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154">
              <a:extLst>
                <a:ext uri="{FF2B5EF4-FFF2-40B4-BE49-F238E27FC236}">
                  <a16:creationId xmlns:a16="http://schemas.microsoft.com/office/drawing/2014/main" id="{22D2BA5C-30D1-7823-B3FA-35AA6376D533}"/>
                </a:ext>
              </a:extLst>
            </p:cNvPr>
            <p:cNvCxnSpPr>
              <a:cxnSpLocks/>
            </p:cNvCxnSpPr>
            <p:nvPr/>
          </p:nvCxnSpPr>
          <p:spPr>
            <a:xfrm>
              <a:off x="6493587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155">
              <a:extLst>
                <a:ext uri="{FF2B5EF4-FFF2-40B4-BE49-F238E27FC236}">
                  <a16:creationId xmlns:a16="http://schemas.microsoft.com/office/drawing/2014/main" id="{141FE769-58B4-A82B-3A7E-B6EDCFCAAD02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54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56">
              <a:extLst>
                <a:ext uri="{FF2B5EF4-FFF2-40B4-BE49-F238E27FC236}">
                  <a16:creationId xmlns:a16="http://schemas.microsoft.com/office/drawing/2014/main" id="{BAD9DAC6-9CC2-C497-886D-D3F325EE162A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157">
              <a:extLst>
                <a:ext uri="{FF2B5EF4-FFF2-40B4-BE49-F238E27FC236}">
                  <a16:creationId xmlns:a16="http://schemas.microsoft.com/office/drawing/2014/main" id="{495B353F-9991-1237-18E0-A8A8DF9945A0}"/>
                </a:ext>
              </a:extLst>
            </p:cNvPr>
            <p:cNvCxnSpPr>
              <a:cxnSpLocks/>
            </p:cNvCxnSpPr>
            <p:nvPr/>
          </p:nvCxnSpPr>
          <p:spPr>
            <a:xfrm>
              <a:off x="8285689" y="2456930"/>
              <a:ext cx="0" cy="235088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158">
              <a:extLst>
                <a:ext uri="{FF2B5EF4-FFF2-40B4-BE49-F238E27FC236}">
                  <a16:creationId xmlns:a16="http://schemas.microsoft.com/office/drawing/2014/main" id="{FD19F989-DD9E-664B-9B09-7186B56F12F2}"/>
                </a:ext>
              </a:extLst>
            </p:cNvPr>
            <p:cNvGrpSpPr/>
            <p:nvPr/>
          </p:nvGrpSpPr>
          <p:grpSpPr>
            <a:xfrm rot="16200000">
              <a:off x="5379767" y="3506205"/>
              <a:ext cx="1792104" cy="235088"/>
              <a:chOff x="7753216" y="2427597"/>
              <a:chExt cx="1939182" cy="254382"/>
            </a:xfrm>
          </p:grpSpPr>
          <p:cxnSp>
            <p:nvCxnSpPr>
              <p:cNvPr id="70" name="直接箭头连接符 207">
                <a:extLst>
                  <a:ext uri="{FF2B5EF4-FFF2-40B4-BE49-F238E27FC236}">
                    <a16:creationId xmlns:a16="http://schemas.microsoft.com/office/drawing/2014/main" id="{01C66642-2733-856A-42D9-2DD52BC75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3216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208">
                <a:extLst>
                  <a:ext uri="{FF2B5EF4-FFF2-40B4-BE49-F238E27FC236}">
                    <a16:creationId xmlns:a16="http://schemas.microsoft.com/office/drawing/2014/main" id="{259B1FE3-10E5-09F5-1015-BF1EEEF8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09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209">
                <a:extLst>
                  <a:ext uri="{FF2B5EF4-FFF2-40B4-BE49-F238E27FC236}">
                    <a16:creationId xmlns:a16="http://schemas.microsoft.com/office/drawing/2014/main" id="{7D9B6C7C-7218-AC59-6DAA-A384A124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6002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210">
                <a:extLst>
                  <a:ext uri="{FF2B5EF4-FFF2-40B4-BE49-F238E27FC236}">
                    <a16:creationId xmlns:a16="http://schemas.microsoft.com/office/drawing/2014/main" id="{8F62DE65-B70B-39C7-EFDF-ED5597C5B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398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159">
              <a:extLst>
                <a:ext uri="{FF2B5EF4-FFF2-40B4-BE49-F238E27FC236}">
                  <a16:creationId xmlns:a16="http://schemas.microsoft.com/office/drawing/2014/main" id="{1B0FEDDA-3A11-34D1-CF6C-F3BFA678B28B}"/>
                </a:ext>
              </a:extLst>
            </p:cNvPr>
            <p:cNvCxnSpPr>
              <a:cxnSpLocks/>
            </p:cNvCxnSpPr>
            <p:nvPr/>
          </p:nvCxnSpPr>
          <p:spPr>
            <a:xfrm>
              <a:off x="656566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160">
              <a:extLst>
                <a:ext uri="{FF2B5EF4-FFF2-40B4-BE49-F238E27FC236}">
                  <a16:creationId xmlns:a16="http://schemas.microsoft.com/office/drawing/2014/main" id="{F317A76B-83AD-3116-97EA-BE0AB2828DEE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70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161">
              <a:extLst>
                <a:ext uri="{FF2B5EF4-FFF2-40B4-BE49-F238E27FC236}">
                  <a16:creationId xmlns:a16="http://schemas.microsoft.com/office/drawing/2014/main" id="{A773A1E6-2292-B393-9EC3-A70E3B84040E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7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162">
              <a:extLst>
                <a:ext uri="{FF2B5EF4-FFF2-40B4-BE49-F238E27FC236}">
                  <a16:creationId xmlns:a16="http://schemas.microsoft.com/office/drawing/2014/main" id="{A3B57033-4000-C3DA-A5CE-1348E3180455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7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63">
              <a:extLst>
                <a:ext uri="{FF2B5EF4-FFF2-40B4-BE49-F238E27FC236}">
                  <a16:creationId xmlns:a16="http://schemas.microsoft.com/office/drawing/2014/main" id="{43E294CA-CCCD-EF1A-BFC2-644F10B87FBE}"/>
                </a:ext>
              </a:extLst>
            </p:cNvPr>
            <p:cNvCxnSpPr>
              <a:cxnSpLocks/>
            </p:cNvCxnSpPr>
            <p:nvPr/>
          </p:nvCxnSpPr>
          <p:spPr>
            <a:xfrm>
              <a:off x="716487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164">
              <a:extLst>
                <a:ext uri="{FF2B5EF4-FFF2-40B4-BE49-F238E27FC236}">
                  <a16:creationId xmlns:a16="http://schemas.microsoft.com/office/drawing/2014/main" id="{EC8BADF4-0DD7-1E17-F5AF-9FDF019D8BA5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80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165">
              <a:extLst>
                <a:ext uri="{FF2B5EF4-FFF2-40B4-BE49-F238E27FC236}">
                  <a16:creationId xmlns:a16="http://schemas.microsoft.com/office/drawing/2014/main" id="{BDF5E919-35F4-9972-18EB-9AA36EAF37A0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8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166">
              <a:extLst>
                <a:ext uri="{FF2B5EF4-FFF2-40B4-BE49-F238E27FC236}">
                  <a16:creationId xmlns:a16="http://schemas.microsoft.com/office/drawing/2014/main" id="{8A0892D8-4C77-EDEA-A5FE-D10BF526F5A2}"/>
                </a:ext>
              </a:extLst>
            </p:cNvPr>
            <p:cNvCxnSpPr>
              <a:cxnSpLocks/>
            </p:cNvCxnSpPr>
            <p:nvPr/>
          </p:nvCxnSpPr>
          <p:spPr>
            <a:xfrm>
              <a:off x="715738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167">
              <a:extLst>
                <a:ext uri="{FF2B5EF4-FFF2-40B4-BE49-F238E27FC236}">
                  <a16:creationId xmlns:a16="http://schemas.microsoft.com/office/drawing/2014/main" id="{290DE01B-066D-D938-9F31-A7C45553000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085" y="267492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168">
              <a:extLst>
                <a:ext uri="{FF2B5EF4-FFF2-40B4-BE49-F238E27FC236}">
                  <a16:creationId xmlns:a16="http://schemas.microsoft.com/office/drawing/2014/main" id="{9431E904-5235-7A65-F154-5D2758ED755A}"/>
                </a:ext>
              </a:extLst>
            </p:cNvPr>
            <p:cNvCxnSpPr>
              <a:cxnSpLocks/>
            </p:cNvCxnSpPr>
            <p:nvPr/>
          </p:nvCxnSpPr>
          <p:spPr>
            <a:xfrm>
              <a:off x="7761589" y="328083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169">
              <a:extLst>
                <a:ext uri="{FF2B5EF4-FFF2-40B4-BE49-F238E27FC236}">
                  <a16:creationId xmlns:a16="http://schemas.microsoft.com/office/drawing/2014/main" id="{A8EB0D67-3C32-E8CF-934E-672A357D6F88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94" y="388674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170">
              <a:extLst>
                <a:ext uri="{FF2B5EF4-FFF2-40B4-BE49-F238E27FC236}">
                  <a16:creationId xmlns:a16="http://schemas.microsoft.com/office/drawing/2014/main" id="{BDF31974-9ED2-C23D-DF62-8247C452ADA5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99" y="4492658"/>
              <a:ext cx="44023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171">
              <a:extLst>
                <a:ext uri="{FF2B5EF4-FFF2-40B4-BE49-F238E27FC236}">
                  <a16:creationId xmlns:a16="http://schemas.microsoft.com/office/drawing/2014/main" id="{45FD3516-F661-61BF-419E-CD69A41A6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172">
              <a:extLst>
                <a:ext uri="{FF2B5EF4-FFF2-40B4-BE49-F238E27FC236}">
                  <a16:creationId xmlns:a16="http://schemas.microsoft.com/office/drawing/2014/main" id="{616C7675-E5E7-D177-7C9C-7324C156D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173">
              <a:extLst>
                <a:ext uri="{FF2B5EF4-FFF2-40B4-BE49-F238E27FC236}">
                  <a16:creationId xmlns:a16="http://schemas.microsoft.com/office/drawing/2014/main" id="{4C81E4A8-9F18-D71E-3A29-7A42C5BC2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174">
              <a:extLst>
                <a:ext uri="{FF2B5EF4-FFF2-40B4-BE49-F238E27FC236}">
                  <a16:creationId xmlns:a16="http://schemas.microsoft.com/office/drawing/2014/main" id="{0C456D3C-A167-D240-BC3E-3AB5E4539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2815078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175">
              <a:extLst>
                <a:ext uri="{FF2B5EF4-FFF2-40B4-BE49-F238E27FC236}">
                  <a16:creationId xmlns:a16="http://schemas.microsoft.com/office/drawing/2014/main" id="{FAE9CC86-B901-DBF8-04EB-A149FBC98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176">
              <a:extLst>
                <a:ext uri="{FF2B5EF4-FFF2-40B4-BE49-F238E27FC236}">
                  <a16:creationId xmlns:a16="http://schemas.microsoft.com/office/drawing/2014/main" id="{73F3116B-A1F7-F97F-BC17-5875C02D6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177">
              <a:extLst>
                <a:ext uri="{FF2B5EF4-FFF2-40B4-BE49-F238E27FC236}">
                  <a16:creationId xmlns:a16="http://schemas.microsoft.com/office/drawing/2014/main" id="{36DB3B88-9CE9-4E54-DDA4-146E6B4FB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178">
              <a:extLst>
                <a:ext uri="{FF2B5EF4-FFF2-40B4-BE49-F238E27FC236}">
                  <a16:creationId xmlns:a16="http://schemas.microsoft.com/office/drawing/2014/main" id="{AA247E7A-7548-2718-E147-FBA135E7B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3411235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179">
              <a:extLst>
                <a:ext uri="{FF2B5EF4-FFF2-40B4-BE49-F238E27FC236}">
                  <a16:creationId xmlns:a16="http://schemas.microsoft.com/office/drawing/2014/main" id="{364454A1-14CA-2B30-4F73-55314E5AF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180">
              <a:extLst>
                <a:ext uri="{FF2B5EF4-FFF2-40B4-BE49-F238E27FC236}">
                  <a16:creationId xmlns:a16="http://schemas.microsoft.com/office/drawing/2014/main" id="{5D50336B-EF1A-79F3-ABA4-5C5A26F70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181">
              <a:extLst>
                <a:ext uri="{FF2B5EF4-FFF2-40B4-BE49-F238E27FC236}">
                  <a16:creationId xmlns:a16="http://schemas.microsoft.com/office/drawing/2014/main" id="{6BE560E1-4C93-C250-FC55-A83763A3C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182">
              <a:extLst>
                <a:ext uri="{FF2B5EF4-FFF2-40B4-BE49-F238E27FC236}">
                  <a16:creationId xmlns:a16="http://schemas.microsoft.com/office/drawing/2014/main" id="{58554C04-EEB9-91E9-E54A-B4FC91AB4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4007392"/>
              <a:ext cx="0" cy="43615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84">
              <a:extLst>
                <a:ext uri="{FF2B5EF4-FFF2-40B4-BE49-F238E27FC236}">
                  <a16:creationId xmlns:a16="http://schemas.microsoft.com/office/drawing/2014/main" id="{1680D856-0334-80BA-E1CB-C23432EA6178}"/>
                </a:ext>
              </a:extLst>
            </p:cNvPr>
            <p:cNvSpPr/>
            <p:nvPr/>
          </p:nvSpPr>
          <p:spPr>
            <a:xfrm>
              <a:off x="6383186" y="5188644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7" name="矩形 185">
              <a:extLst>
                <a:ext uri="{FF2B5EF4-FFF2-40B4-BE49-F238E27FC236}">
                  <a16:creationId xmlns:a16="http://schemas.microsoft.com/office/drawing/2014/main" id="{82319D6D-CBED-8FC4-2F6C-36CF1B2D54C9}"/>
                </a:ext>
              </a:extLst>
            </p:cNvPr>
            <p:cNvSpPr/>
            <p:nvPr/>
          </p:nvSpPr>
          <p:spPr>
            <a:xfrm rot="16200000">
              <a:off x="7714508" y="3686378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8" name="矩形 186">
              <a:extLst>
                <a:ext uri="{FF2B5EF4-FFF2-40B4-BE49-F238E27FC236}">
                  <a16:creationId xmlns:a16="http://schemas.microsoft.com/office/drawing/2014/main" id="{68CEA5B0-A606-949C-8BE9-2E25DDA8FC92}"/>
                </a:ext>
              </a:extLst>
            </p:cNvPr>
            <p:cNvSpPr/>
            <p:nvPr/>
          </p:nvSpPr>
          <p:spPr>
            <a:xfrm rot="16200000">
              <a:off x="4898134" y="3686378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9" name="矩形 187">
              <a:extLst>
                <a:ext uri="{FF2B5EF4-FFF2-40B4-BE49-F238E27FC236}">
                  <a16:creationId xmlns:a16="http://schemas.microsoft.com/office/drawing/2014/main" id="{440676BD-0D4E-EF08-20E8-1AA5DFCB0464}"/>
                </a:ext>
              </a:extLst>
            </p:cNvPr>
            <p:cNvSpPr/>
            <p:nvPr/>
          </p:nvSpPr>
          <p:spPr>
            <a:xfrm>
              <a:off x="6383186" y="2269012"/>
              <a:ext cx="2377353" cy="16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30" name="组合 390">
            <a:extLst>
              <a:ext uri="{FF2B5EF4-FFF2-40B4-BE49-F238E27FC236}">
                <a16:creationId xmlns:a16="http://schemas.microsoft.com/office/drawing/2014/main" id="{65F6B65D-02E7-7E51-45AB-06EFC2CC48C7}"/>
              </a:ext>
            </a:extLst>
          </p:cNvPr>
          <p:cNvGrpSpPr/>
          <p:nvPr/>
        </p:nvGrpSpPr>
        <p:grpSpPr>
          <a:xfrm>
            <a:off x="9210227" y="4462091"/>
            <a:ext cx="1787329" cy="1407819"/>
            <a:chOff x="2710590" y="5114723"/>
            <a:chExt cx="1787329" cy="1407819"/>
          </a:xfrm>
        </p:grpSpPr>
        <p:sp>
          <p:nvSpPr>
            <p:cNvPr id="131" name="矩形 269">
              <a:extLst>
                <a:ext uri="{FF2B5EF4-FFF2-40B4-BE49-F238E27FC236}">
                  <a16:creationId xmlns:a16="http://schemas.microsoft.com/office/drawing/2014/main" id="{B4E5899D-4007-CB45-E8BD-477ACFD502A2}"/>
                </a:ext>
              </a:extLst>
            </p:cNvPr>
            <p:cNvSpPr/>
            <p:nvPr/>
          </p:nvSpPr>
          <p:spPr>
            <a:xfrm>
              <a:off x="3261219" y="5557365"/>
              <a:ext cx="677596" cy="681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2" name="矩形 270">
              <a:extLst>
                <a:ext uri="{FF2B5EF4-FFF2-40B4-BE49-F238E27FC236}">
                  <a16:creationId xmlns:a16="http://schemas.microsoft.com/office/drawing/2014/main" id="{F20615AD-2C62-E585-3D02-937F5FBB532E}"/>
                </a:ext>
              </a:extLst>
            </p:cNvPr>
            <p:cNvSpPr/>
            <p:nvPr/>
          </p:nvSpPr>
          <p:spPr>
            <a:xfrm>
              <a:off x="3085007" y="5403736"/>
              <a:ext cx="677596" cy="6819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3" name="文本框 271">
              <a:extLst>
                <a:ext uri="{FF2B5EF4-FFF2-40B4-BE49-F238E27FC236}">
                  <a16:creationId xmlns:a16="http://schemas.microsoft.com/office/drawing/2014/main" id="{C7D0EDE3-1FC1-20A2-615F-1D2703844C97}"/>
                </a:ext>
              </a:extLst>
            </p:cNvPr>
            <p:cNvSpPr txBox="1"/>
            <p:nvPr/>
          </p:nvSpPr>
          <p:spPr>
            <a:xfrm>
              <a:off x="3009139" y="5114723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Da</a:t>
              </a:r>
              <a:r>
                <a:rPr lang="en-US" altLang="zh-CN" sz="1400" dirty="0">
                  <a:solidFill>
                    <a:schemeClr val="accent4"/>
                  </a:solidFill>
                  <a:latin typeface="+mj-lt"/>
                  <a:cs typeface="Arial Narrow" panose="020B0604020202020204" pitchFamily="34" charset="0"/>
                </a:rPr>
                <a:t>ta</a:t>
              </a:r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 NoC Router</a:t>
              </a:r>
              <a:endParaRPr lang="zh-CN" alt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134" name="文本框 272">
              <a:extLst>
                <a:ext uri="{FF2B5EF4-FFF2-40B4-BE49-F238E27FC236}">
                  <a16:creationId xmlns:a16="http://schemas.microsoft.com/office/drawing/2014/main" id="{37DE6320-984F-C263-C6BD-1EE22770B6CB}"/>
                </a:ext>
              </a:extLst>
            </p:cNvPr>
            <p:cNvSpPr txBox="1"/>
            <p:nvPr/>
          </p:nvSpPr>
          <p:spPr>
            <a:xfrm>
              <a:off x="2710590" y="6214765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+mj-lt"/>
                  <a:cs typeface="Arial Narrow" panose="020B0604020202020204" pitchFamily="34" charset="0"/>
                </a:rPr>
                <a:t>Sync NoC Router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135" name="直接连接符 328">
            <a:extLst>
              <a:ext uri="{FF2B5EF4-FFF2-40B4-BE49-F238E27FC236}">
                <a16:creationId xmlns:a16="http://schemas.microsoft.com/office/drawing/2014/main" id="{54D6BDF5-50C9-676D-A4C9-EA21B135FA85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6009" y="4247547"/>
            <a:ext cx="1878635" cy="498475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29">
            <a:extLst>
              <a:ext uri="{FF2B5EF4-FFF2-40B4-BE49-F238E27FC236}">
                <a16:creationId xmlns:a16="http://schemas.microsoft.com/office/drawing/2014/main" id="{F678CCE0-EDB5-8F2A-2A93-3F0958156D87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7606278" y="4347923"/>
            <a:ext cx="1978366" cy="1096119"/>
          </a:xfrm>
          <a:prstGeom prst="line">
            <a:avLst/>
          </a:prstGeom>
          <a:ln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4749304" y="1803754"/>
            <a:ext cx="1453035" cy="2982888"/>
            <a:chOff x="4749304" y="1803754"/>
            <a:chExt cx="1453035" cy="29828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4939301" y="2647297"/>
              <a:ext cx="1263038" cy="203071"/>
              <a:chOff x="4939301" y="2647297"/>
              <a:chExt cx="1263038" cy="203071"/>
            </a:xfrm>
            <a:effectLst/>
          </p:grpSpPr>
          <p:cxnSp>
            <p:nvCxnSpPr>
              <p:cNvPr id="142" name="直接箭头连接符 223">
                <a:extLst>
                  <a:ext uri="{FF2B5EF4-FFF2-40B4-BE49-F238E27FC236}">
                    <a16:creationId xmlns:a16="http://schemas.microsoft.com/office/drawing/2014/main" id="{54198AF2-F487-AF9E-BA00-A04254C53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506" y="2749992"/>
                <a:ext cx="55237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  <a:effectLst>
                <a:glow rad="101600">
                  <a:srgbClr val="FFFF00">
                    <a:alpha val="7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222">
                <a:extLst>
                  <a:ext uri="{FF2B5EF4-FFF2-40B4-BE49-F238E27FC236}">
                    <a16:creationId xmlns:a16="http://schemas.microsoft.com/office/drawing/2014/main" id="{92C7EB72-68B4-ABDF-4C5A-54C1B9071F2E}"/>
                  </a:ext>
                </a:extLst>
              </p:cNvPr>
              <p:cNvSpPr/>
              <p:nvPr/>
            </p:nvSpPr>
            <p:spPr>
              <a:xfrm>
                <a:off x="5253821" y="2649615"/>
                <a:ext cx="199462" cy="20075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glow rad="101600">
                  <a:srgbClr val="FFFF00">
                    <a:alpha val="7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4" name="直接箭头连接符 209">
                <a:extLst>
                  <a:ext uri="{FF2B5EF4-FFF2-40B4-BE49-F238E27FC236}">
                    <a16:creationId xmlns:a16="http://schemas.microsoft.com/office/drawing/2014/main" id="{7D9B6C7C-7218-AC59-6DAA-A384A124B7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785" y="2593995"/>
                <a:ext cx="0" cy="29496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  <a:effectLst>
                <a:glow rad="101600">
                  <a:srgbClr val="FFFF00">
                    <a:alpha val="7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225">
                <a:extLst>
                  <a:ext uri="{FF2B5EF4-FFF2-40B4-BE49-F238E27FC236}">
                    <a16:creationId xmlns:a16="http://schemas.microsoft.com/office/drawing/2014/main" id="{C92B3CD8-B8BC-1C1A-0F68-1F48EAC30AFA}"/>
                  </a:ext>
                </a:extLst>
              </p:cNvPr>
              <p:cNvSpPr/>
              <p:nvPr/>
            </p:nvSpPr>
            <p:spPr>
              <a:xfrm>
                <a:off x="6002877" y="2647297"/>
                <a:ext cx="199462" cy="20075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glow rad="101600">
                  <a:srgbClr val="FFFF00">
                    <a:alpha val="7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47" name="矩形 186">
              <a:extLst>
                <a:ext uri="{FF2B5EF4-FFF2-40B4-BE49-F238E27FC236}">
                  <a16:creationId xmlns:a16="http://schemas.microsoft.com/office/drawing/2014/main" id="{68CEA5B0-A606-949C-8BE9-2E25DDA8FC92}"/>
                </a:ext>
              </a:extLst>
            </p:cNvPr>
            <p:cNvSpPr/>
            <p:nvPr/>
          </p:nvSpPr>
          <p:spPr>
            <a:xfrm rot="16200000">
              <a:off x="3358238" y="3194820"/>
              <a:ext cx="2982888" cy="200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rgbClr val="FFFF00">
                  <a:alpha val="70000"/>
                </a:srgb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152" name="矩形 195">
            <a:extLst>
              <a:ext uri="{FF2B5EF4-FFF2-40B4-BE49-F238E27FC236}">
                <a16:creationId xmlns:a16="http://schemas.microsoft.com/office/drawing/2014/main" id="{BE12B303-8AFD-D602-54BF-9BDB1A94F749}"/>
              </a:ext>
            </a:extLst>
          </p:cNvPr>
          <p:cNvSpPr/>
          <p:nvPr/>
        </p:nvSpPr>
        <p:spPr>
          <a:xfrm>
            <a:off x="9984035" y="1648612"/>
            <a:ext cx="716921" cy="89816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Compute</a:t>
            </a:r>
            <a:b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Engine</a:t>
            </a:r>
            <a:endParaRPr lang="zh-CN" altLang="en-US" sz="1400" b="1" i="1" cap="none" spc="0" dirty="0">
              <a:ln>
                <a:noFill/>
              </a:ln>
              <a:solidFill>
                <a:srgbClr val="0ED02E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7" name="矩形 195">
            <a:extLst>
              <a:ext uri="{FF2B5EF4-FFF2-40B4-BE49-F238E27FC236}">
                <a16:creationId xmlns:a16="http://schemas.microsoft.com/office/drawing/2014/main" id="{BE12B303-8AFD-D602-54BF-9BDB1A94F749}"/>
              </a:ext>
            </a:extLst>
          </p:cNvPr>
          <p:cNvSpPr/>
          <p:nvPr/>
        </p:nvSpPr>
        <p:spPr>
          <a:xfrm>
            <a:off x="9986202" y="1646999"/>
            <a:ext cx="716921" cy="89816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glow rad="101600">
              <a:srgbClr val="FFFF00">
                <a:alpha val="7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Compute</a:t>
            </a:r>
            <a:b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altLang="zh-CN" sz="1400" b="1" i="1" cap="none" spc="0" dirty="0">
                <a:ln>
                  <a:noFill/>
                </a:ln>
                <a:solidFill>
                  <a:srgbClr val="0ED02E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Engine</a:t>
            </a:r>
            <a:endParaRPr lang="zh-CN" altLang="en-US" sz="1400" b="1" i="1" cap="none" spc="0" dirty="0">
              <a:ln>
                <a:noFill/>
              </a:ln>
              <a:solidFill>
                <a:srgbClr val="0ED02E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151" name="Group 150"/>
          <p:cNvGrpSpPr/>
          <p:nvPr/>
        </p:nvGrpSpPr>
        <p:grpSpPr>
          <a:xfrm>
            <a:off x="10739882" y="1109911"/>
            <a:ext cx="396242" cy="1418462"/>
            <a:chOff x="10739882" y="1109911"/>
            <a:chExt cx="396242" cy="1418462"/>
          </a:xfrm>
        </p:grpSpPr>
        <p:cxnSp>
          <p:nvCxnSpPr>
            <p:cNvPr id="150" name="直接箭头连接符 202">
              <a:extLst>
                <a:ext uri="{FF2B5EF4-FFF2-40B4-BE49-F238E27FC236}">
                  <a16:creationId xmlns:a16="http://schemas.microsoft.com/office/drawing/2014/main" id="{53CEBCE2-8196-39FA-ACAC-E14E430D927D}"/>
                </a:ext>
              </a:extLst>
            </p:cNvPr>
            <p:cNvCxnSpPr>
              <a:cxnSpLocks/>
            </p:cNvCxnSpPr>
            <p:nvPr/>
          </p:nvCxnSpPr>
          <p:spPr>
            <a:xfrm>
              <a:off x="10952055" y="1109911"/>
              <a:ext cx="0" cy="57061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  <a:effectLst>
              <a:glow rad="101600">
                <a:srgbClr val="FFFF00">
                  <a:alpha val="7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96">
              <a:extLst>
                <a:ext uri="{FF2B5EF4-FFF2-40B4-BE49-F238E27FC236}">
                  <a16:creationId xmlns:a16="http://schemas.microsoft.com/office/drawing/2014/main" id="{9DCB04A6-F37F-BF8A-2DAB-0004F8B20689}"/>
                </a:ext>
              </a:extLst>
            </p:cNvPr>
            <p:cNvSpPr/>
            <p:nvPr/>
          </p:nvSpPr>
          <p:spPr>
            <a:xfrm>
              <a:off x="10739882" y="1647270"/>
              <a:ext cx="396242" cy="8811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glow rad="101600">
                <a:srgbClr val="FFFF00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915191" y="2570607"/>
            <a:ext cx="2225005" cy="1469662"/>
            <a:chOff x="8915191" y="2570607"/>
            <a:chExt cx="2225005" cy="1469662"/>
          </a:xfrm>
        </p:grpSpPr>
        <p:sp>
          <p:nvSpPr>
            <p:cNvPr id="138" name="矩形 198">
              <a:extLst>
                <a:ext uri="{FF2B5EF4-FFF2-40B4-BE49-F238E27FC236}">
                  <a16:creationId xmlns:a16="http://schemas.microsoft.com/office/drawing/2014/main" id="{B3C71E82-1FDE-F7CF-2749-E48977E1D1EF}"/>
                </a:ext>
              </a:extLst>
            </p:cNvPr>
            <p:cNvSpPr/>
            <p:nvPr/>
          </p:nvSpPr>
          <p:spPr>
            <a:xfrm>
              <a:off x="8921946" y="2820283"/>
              <a:ext cx="2218250" cy="1219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rgbClr val="FFFF00">
                  <a:alpha val="70000"/>
                </a:srgb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TCDM (Multi-banked L1)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9" name="矩形 200">
              <a:extLst>
                <a:ext uri="{FF2B5EF4-FFF2-40B4-BE49-F238E27FC236}">
                  <a16:creationId xmlns:a16="http://schemas.microsoft.com/office/drawing/2014/main" id="{EE4BDE17-B307-A628-0477-15CF1B703909}"/>
                </a:ext>
              </a:extLst>
            </p:cNvPr>
            <p:cNvSpPr/>
            <p:nvPr/>
          </p:nvSpPr>
          <p:spPr>
            <a:xfrm>
              <a:off x="8915191" y="2570607"/>
              <a:ext cx="2218249" cy="219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FFFF00">
                  <a:alpha val="70000"/>
                </a:srgb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Interconnect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153" name="矩形 186">
            <a:extLst>
              <a:ext uri="{FF2B5EF4-FFF2-40B4-BE49-F238E27FC236}">
                <a16:creationId xmlns:a16="http://schemas.microsoft.com/office/drawing/2014/main" id="{68CEA5B0-A606-949C-8BE9-2E25DDA8FC92}"/>
              </a:ext>
            </a:extLst>
          </p:cNvPr>
          <p:cNvSpPr/>
          <p:nvPr/>
        </p:nvSpPr>
        <p:spPr>
          <a:xfrm rot="16200000">
            <a:off x="3353699" y="3194819"/>
            <a:ext cx="2982888" cy="200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1" dirty="0">
                <a:solidFill>
                  <a:schemeClr val="accent2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HBM</a:t>
            </a:r>
            <a:endParaRPr lang="zh-CN" altLang="en-US" sz="1400" b="1" i="1" cap="none" spc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2" grpId="0" animBg="1"/>
      <p:bldP spid="137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0E80-1FF4-017F-7841-89163FC2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377D-E7BD-3E05-5AB1-8D92B1D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71" y="170391"/>
            <a:ext cx="4708765" cy="620851"/>
          </a:xfrm>
        </p:spPr>
        <p:txBody>
          <a:bodyPr/>
          <a:lstStyle/>
          <a:p>
            <a:r>
              <a:rPr lang="en-US" dirty="0"/>
              <a:t>Architecture: 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850B-1FDC-D754-5218-9BB5BFF607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6462217" cy="4339385"/>
          </a:xfrm>
        </p:spPr>
        <p:txBody>
          <a:bodyPr/>
          <a:lstStyle/>
          <a:p>
            <a:r>
              <a:rPr lang="en-US" dirty="0"/>
              <a:t>Microscaling-like</a:t>
            </a:r>
            <a:r>
              <a:rPr lang="en-US" spc="-50" baseline="30000" dirty="0"/>
              <a:t>[1]</a:t>
            </a:r>
            <a:r>
              <a:rPr lang="en-US" dirty="0"/>
              <a:t> FP block quantization </a:t>
            </a:r>
          </a:p>
          <a:p>
            <a:pPr lvl="1">
              <a:spcBef>
                <a:spcPts val="800"/>
              </a:spcBef>
            </a:pPr>
            <a:r>
              <a:rPr lang="en-US" spc="-50" dirty="0"/>
              <a:t>Quantize elements to low precision (e.g. FP4, FP6) </a:t>
            </a:r>
          </a:p>
          <a:p>
            <a:pPr lvl="1">
              <a:spcBef>
                <a:spcPts val="800"/>
              </a:spcBef>
            </a:pPr>
            <a:r>
              <a:rPr lang="en-US" spc="-50" dirty="0"/>
              <a:t>Form blocks with shared scale factor (e.g. 8 bit)</a:t>
            </a:r>
          </a:p>
          <a:p>
            <a:pPr>
              <a:spcBef>
                <a:spcPts val="1400"/>
              </a:spcBef>
            </a:pPr>
            <a:r>
              <a:rPr lang="en-US" dirty="0"/>
              <a:t>Quantization handled in compute engine</a:t>
            </a:r>
          </a:p>
          <a:p>
            <a:pPr lvl="1">
              <a:spcBef>
                <a:spcPts val="800"/>
              </a:spcBef>
            </a:pPr>
            <a:r>
              <a:rPr lang="en-US" spc="-60" dirty="0"/>
              <a:t>Extend engine to process quantized blocks </a:t>
            </a:r>
          </a:p>
          <a:p>
            <a:pPr lvl="1">
              <a:spcBef>
                <a:spcPts val="800"/>
              </a:spcBef>
            </a:pPr>
            <a:r>
              <a:rPr lang="en-US" spc="-60" dirty="0"/>
              <a:t>Maximize datapath reuse between formats &amp; operations</a:t>
            </a:r>
          </a:p>
          <a:p>
            <a:pPr>
              <a:spcBef>
                <a:spcPts val="1400"/>
              </a:spcBef>
            </a:pPr>
            <a:r>
              <a:rPr lang="en-US" spc="-60" dirty="0"/>
              <a:t>Customize block formats to add sparsity</a:t>
            </a:r>
          </a:p>
          <a:p>
            <a:pPr lvl="1">
              <a:spcBef>
                <a:spcPts val="800"/>
              </a:spcBef>
            </a:pPr>
            <a:r>
              <a:rPr lang="en-US" spc="-80" dirty="0"/>
              <a:t>Use small blocks (e.g. 64 bit) to minimize structure constraints</a:t>
            </a:r>
          </a:p>
          <a:p>
            <a:pPr lvl="1">
              <a:spcBef>
                <a:spcPts val="800"/>
              </a:spcBef>
            </a:pPr>
            <a:r>
              <a:rPr lang="en-US" spc="-60" dirty="0"/>
              <a:t>Add metadata to encode block-level sparsity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BA42-97A9-96A1-CB2E-A1E445AA6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C198C-E216-10B3-9666-28321604CA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30" y="1100058"/>
            <a:ext cx="3881186" cy="1642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27455" y="52560"/>
            <a:ext cx="3251616" cy="169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[1] B. D. Rouhani et al., </a:t>
            </a: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“OCP Microscaling Formats (MX) Specification,”</a:t>
            </a:r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OCP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05431" y="3259518"/>
            <a:ext cx="4075142" cy="1717557"/>
            <a:chOff x="7005431" y="3259518"/>
            <a:chExt cx="4075142" cy="1717557"/>
          </a:xfrm>
        </p:grpSpPr>
        <p:sp>
          <p:nvSpPr>
            <p:cNvPr id="7" name="Rectangle 6"/>
            <p:cNvSpPr/>
            <p:nvPr/>
          </p:nvSpPr>
          <p:spPr>
            <a:xfrm>
              <a:off x="7005434" y="3872115"/>
              <a:ext cx="2722768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6 × FP8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05433" y="4302675"/>
              <a:ext cx="2722769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× FP6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05432" y="4733235"/>
              <a:ext cx="2722770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× FP4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728202" y="3872115"/>
              <a:ext cx="869950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98152" y="3872115"/>
              <a:ext cx="400258" cy="243840"/>
            </a:xfrm>
            <a:prstGeom prst="rect">
              <a:avLst/>
            </a:prstGeom>
            <a:solidFill>
              <a:srgbClr val="D5878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28202" y="4302675"/>
              <a:ext cx="723900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452102" y="4302675"/>
              <a:ext cx="546308" cy="243840"/>
            </a:xfrm>
            <a:prstGeom prst="rect">
              <a:avLst/>
            </a:prstGeom>
            <a:solidFill>
              <a:srgbClr val="D5878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p.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28202" y="4733234"/>
              <a:ext cx="565151" cy="243840"/>
            </a:xfrm>
            <a:prstGeom prst="rect">
              <a:avLst/>
            </a:prstGeom>
            <a:solidFill>
              <a:srgbClr val="A1AB7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cap="none" spc="-5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scale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293352" y="4733234"/>
              <a:ext cx="705057" cy="243840"/>
            </a:xfrm>
            <a:prstGeom prst="rect">
              <a:avLst/>
            </a:prstGeom>
            <a:solidFill>
              <a:srgbClr val="D58780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80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48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pars.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8260496" y="2275290"/>
              <a:ext cx="212644" cy="2722773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32150" y="3277505"/>
              <a:ext cx="1469333" cy="2528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48b elements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 rot="16200000">
              <a:off x="10240848" y="3014380"/>
              <a:ext cx="210118" cy="1243432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611240" y="3259518"/>
              <a:ext cx="1469333" cy="2729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cap="none" spc="-5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16b scale + sparsity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6615367" cy="620851"/>
          </a:xfrm>
        </p:spPr>
        <p:txBody>
          <a:bodyPr/>
          <a:lstStyle/>
          <a:p>
            <a:r>
              <a:rPr lang="en-US" dirty="0"/>
              <a:t>Architecture: Sparsity in Compute 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286392" cy="4621143"/>
          </a:xfrm>
        </p:spPr>
        <p:txBody>
          <a:bodyPr/>
          <a:lstStyle/>
          <a:p>
            <a:r>
              <a:rPr lang="en-US" i="1" dirty="0"/>
              <a:t>Block level: </a:t>
            </a:r>
            <a:r>
              <a:rPr lang="en-US" dirty="0"/>
              <a:t>extend quantized FP</a:t>
            </a:r>
            <a:br>
              <a:rPr lang="en-US" dirty="0"/>
            </a:br>
            <a:r>
              <a:rPr lang="en-US" dirty="0"/>
              <a:t>blocks with fine-grain sparsity</a:t>
            </a:r>
          </a:p>
          <a:p>
            <a:pPr lvl="1"/>
            <a:r>
              <a:rPr lang="en-US" spc="-50" dirty="0"/>
              <a:t>Store lightweight sparsity encoding using</a:t>
            </a:r>
            <a:br>
              <a:rPr lang="en-US" spc="-50" dirty="0"/>
            </a:br>
            <a:r>
              <a:rPr lang="en-US" spc="-50" dirty="0"/>
              <a:t>additional small field in FP blocks</a:t>
            </a:r>
          </a:p>
          <a:p>
            <a:pPr lvl="1"/>
            <a:r>
              <a:rPr lang="en-US" spc="-50" dirty="0"/>
              <a:t>N:M positional encoding, bit mask, </a:t>
            </a:r>
            <a:br>
              <a:rPr lang="en-US" spc="-50" dirty="0"/>
            </a:br>
            <a:r>
              <a:rPr lang="en-US" spc="-50" dirty="0"/>
              <a:t>or other low-overhead scheme</a:t>
            </a:r>
            <a:endParaRPr lang="en-US" sz="1000" i="1" spc="-50" dirty="0"/>
          </a:p>
          <a:p>
            <a:r>
              <a:rPr lang="en-US" i="1" spc="-50" dirty="0"/>
              <a:t>Tile level: </a:t>
            </a:r>
            <a:r>
              <a:rPr lang="en-US" spc="-50" dirty="0"/>
              <a:t>sparse streaming units (SUs)</a:t>
            </a:r>
          </a:p>
          <a:p>
            <a:pPr lvl="1"/>
            <a:r>
              <a:rPr lang="en-US" dirty="0"/>
              <a:t>Affine or </a:t>
            </a:r>
            <a:r>
              <a:rPr lang="en-US" i="1" dirty="0"/>
              <a:t>indirect</a:t>
            </a:r>
            <a:r>
              <a:rPr lang="en-US" dirty="0"/>
              <a:t> (scatter-gather) streaming</a:t>
            </a:r>
            <a:br>
              <a:rPr lang="en-US" dirty="0"/>
            </a:br>
            <a:r>
              <a:rPr lang="en-US" dirty="0"/>
              <a:t>of blocks for </a:t>
            </a:r>
            <a:r>
              <a:rPr lang="en-US" i="1" dirty="0"/>
              <a:t>unstructured</a:t>
            </a:r>
            <a:r>
              <a:rPr lang="en-US" dirty="0"/>
              <a:t> sparsity</a:t>
            </a:r>
            <a:r>
              <a:rPr lang="en-US" spc="-50" baseline="30000" dirty="0"/>
              <a:t>[1]</a:t>
            </a:r>
            <a:endParaRPr lang="en-US" dirty="0"/>
          </a:p>
          <a:p>
            <a:pPr lvl="1"/>
            <a:r>
              <a:rPr lang="en-US" dirty="0"/>
              <a:t>Use indices (8b, 16b) residing in TCDM</a:t>
            </a:r>
          </a:p>
          <a:p>
            <a:pPr lvl="1"/>
            <a:r>
              <a:rPr lang="en-US" dirty="0"/>
              <a:t>Possibly: index </a:t>
            </a:r>
            <a:r>
              <a:rPr lang="en-US" i="1" dirty="0"/>
              <a:t>intersection </a:t>
            </a:r>
            <a:r>
              <a:rPr lang="en-US" dirty="0"/>
              <a:t>or </a:t>
            </a:r>
            <a:r>
              <a:rPr lang="en-US" i="1" dirty="0"/>
              <a:t>union</a:t>
            </a:r>
            <a:br>
              <a:rPr lang="en-US" i="1" dirty="0"/>
            </a:br>
            <a:r>
              <a:rPr lang="en-US" dirty="0"/>
              <a:t>between SUs for sparse-sparse workloads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622215" y="1019124"/>
            <a:ext cx="3437647" cy="2167045"/>
            <a:chOff x="6622215" y="1019124"/>
            <a:chExt cx="3437647" cy="2167045"/>
          </a:xfrm>
        </p:grpSpPr>
        <p:sp>
          <p:nvSpPr>
            <p:cNvPr id="47" name="Rectangle 46"/>
            <p:cNvSpPr/>
            <p:nvPr/>
          </p:nvSpPr>
          <p:spPr>
            <a:xfrm>
              <a:off x="6622215" y="1633594"/>
              <a:ext cx="1623856" cy="1552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8" name="矩形 195">
              <a:extLst>
                <a:ext uri="{FF2B5EF4-FFF2-40B4-BE49-F238E27FC236}">
                  <a16:creationId xmlns:a16="http://schemas.microsoft.com/office/drawing/2014/main" id="{BE12B303-8AFD-D602-54BF-9BDB1A94F749}"/>
                </a:ext>
              </a:extLst>
            </p:cNvPr>
            <p:cNvSpPr/>
            <p:nvPr/>
          </p:nvSpPr>
          <p:spPr>
            <a:xfrm>
              <a:off x="9202978" y="1019124"/>
              <a:ext cx="856884" cy="15000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Compute</a:t>
              </a:r>
              <a:b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Engine</a:t>
              </a:r>
              <a:endParaRPr lang="zh-CN" altLang="en-US" sz="16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6" idx="3"/>
            </p:cNvCxnSpPr>
            <p:nvPr/>
          </p:nvCxnSpPr>
          <p:spPr>
            <a:xfrm>
              <a:off x="8175229" y="1813119"/>
              <a:ext cx="102774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175229" y="2022669"/>
              <a:ext cx="102774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8175229" y="2451294"/>
              <a:ext cx="102774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 rot="5400000">
              <a:off x="8175228" y="2129983"/>
              <a:ext cx="1027749" cy="21463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  <a:endParaRPr lang="en-US" cap="none" spc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6" name="Elbow Connector 35"/>
            <p:cNvCxnSpPr>
              <a:stCxn id="19" idx="3"/>
            </p:cNvCxnSpPr>
            <p:nvPr/>
          </p:nvCxnSpPr>
          <p:spPr>
            <a:xfrm flipV="1">
              <a:off x="8175229" y="2518127"/>
              <a:ext cx="1255980" cy="181452"/>
            </a:xfrm>
            <a:prstGeom prst="bentConnector3">
              <a:avLst>
                <a:gd name="adj1" fmla="val 99863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20" idx="3"/>
            </p:cNvCxnSpPr>
            <p:nvPr/>
          </p:nvCxnSpPr>
          <p:spPr>
            <a:xfrm flipV="1">
              <a:off x="8175229" y="2519189"/>
              <a:ext cx="1594733" cy="450900"/>
            </a:xfrm>
            <a:prstGeom prst="bentConnector3">
              <a:avLst>
                <a:gd name="adj1" fmla="val 99941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914435" y="1675459"/>
              <a:ext cx="1260794" cy="1429885"/>
              <a:chOff x="6228554" y="1149485"/>
              <a:chExt cx="1226346" cy="142988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402070" y="1179830"/>
                <a:ext cx="1052830" cy="2146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e</a:t>
                </a:r>
                <a:r>
                  <a:rPr lang="en-US" sz="1600" cap="none" spc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402070" y="1394460"/>
                <a:ext cx="1052830" cy="2146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e</a:t>
                </a:r>
                <a:r>
                  <a:rPr lang="en-US" sz="1600" cap="none" spc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1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402070" y="1581382"/>
                <a:ext cx="1052830" cy="214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en-US" cap="none" spc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02070" y="1824038"/>
                <a:ext cx="1052830" cy="2146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e</a:t>
                </a:r>
                <a:r>
                  <a:rPr lang="en-US" sz="1600" cap="none" spc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7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02069" y="2038350"/>
                <a:ext cx="1052831" cy="270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i="1" spc="-50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shared scale</a:t>
                </a:r>
                <a:endParaRPr lang="en-US" sz="1600" i="1" cap="none" spc="-5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02068" y="2308860"/>
                <a:ext cx="1052832" cy="270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1800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sparse enc.</a:t>
                </a:r>
                <a:endParaRPr lang="en-US" sz="1600" i="1" cap="none" spc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228555" y="1149485"/>
                <a:ext cx="173513" cy="163211"/>
              </a:xfrm>
              <a:prstGeom prst="rect">
                <a:avLst/>
              </a:prstGeom>
              <a:noFill/>
            </p:spPr>
            <p:txBody>
              <a:bodyPr wrap="none" lIns="0" tIns="0" rIns="18000" bIns="0" rtlCol="0">
                <a:noAutofit/>
              </a:bodyPr>
              <a:lstStyle/>
              <a:p>
                <a:pPr algn="r" defTabSz="720000"/>
                <a:r>
                  <a:rPr lang="en-US" sz="1000" b="0" i="0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28557" y="1377057"/>
                <a:ext cx="173513" cy="163211"/>
              </a:xfrm>
              <a:prstGeom prst="rect">
                <a:avLst/>
              </a:prstGeom>
              <a:noFill/>
            </p:spPr>
            <p:txBody>
              <a:bodyPr wrap="none" lIns="0" tIns="0" rIns="18000" bIns="0" rtlCol="0">
                <a:noAutofit/>
              </a:bodyPr>
              <a:lstStyle/>
              <a:p>
                <a:pPr algn="r" defTabSz="720000"/>
                <a:r>
                  <a:rPr lang="en-US" sz="1000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6</a:t>
                </a:r>
                <a:endParaRPr lang="en-US" sz="10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228554" y="1803963"/>
                <a:ext cx="173513" cy="163211"/>
              </a:xfrm>
              <a:prstGeom prst="rect">
                <a:avLst/>
              </a:prstGeom>
              <a:noFill/>
            </p:spPr>
            <p:txBody>
              <a:bodyPr wrap="none" lIns="0" tIns="0" rIns="18000" bIns="0" rtlCol="0">
                <a:noAutofit/>
              </a:bodyPr>
              <a:lstStyle/>
              <a:p>
                <a:pPr algn="r" defTabSz="720000"/>
                <a:r>
                  <a:rPr lang="en-US" sz="1000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42</a:t>
                </a:r>
                <a:endParaRPr lang="en-US" sz="10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228557" y="2031694"/>
                <a:ext cx="173513" cy="163211"/>
              </a:xfrm>
              <a:prstGeom prst="rect">
                <a:avLst/>
              </a:prstGeom>
              <a:noFill/>
            </p:spPr>
            <p:txBody>
              <a:bodyPr wrap="none" lIns="0" tIns="0" rIns="18000" bIns="0" rtlCol="0">
                <a:noAutofit/>
              </a:bodyPr>
              <a:lstStyle/>
              <a:p>
                <a:pPr algn="r" defTabSz="720000"/>
                <a:r>
                  <a:rPr lang="en-US" sz="1000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48</a:t>
                </a:r>
                <a:endParaRPr lang="en-US" sz="10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228557" y="2293110"/>
                <a:ext cx="173513" cy="163211"/>
              </a:xfrm>
              <a:prstGeom prst="rect">
                <a:avLst/>
              </a:prstGeom>
              <a:noFill/>
            </p:spPr>
            <p:txBody>
              <a:bodyPr wrap="none" lIns="0" tIns="0" rIns="18000" bIns="0" rtlCol="0">
                <a:noAutofit/>
              </a:bodyPr>
              <a:lstStyle/>
              <a:p>
                <a:pPr algn="r" defTabSz="720000"/>
                <a:r>
                  <a:rPr lang="en-US" sz="1000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56</a:t>
                </a:r>
                <a:endParaRPr lang="en-US" sz="10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 rot="16200000">
              <a:off x="5957053" y="2298757"/>
              <a:ext cx="1552575" cy="222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20000"/>
              <a:r>
                <a:rPr lang="en-US" sz="16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sparse</a:t>
              </a:r>
              <a:r>
                <a: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block B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2215" y="1019124"/>
              <a:ext cx="1623856" cy="4643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57855" y="1123300"/>
              <a:ext cx="1552575" cy="222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720000"/>
              <a:r>
                <a: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dense block A</a:t>
              </a:r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8246071" y="1111960"/>
              <a:ext cx="956907" cy="264617"/>
            </a:xfrm>
            <a:prstGeom prst="rightArrow">
              <a:avLst/>
            </a:prstGeom>
            <a:solidFill>
              <a:srgbClr val="97B46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90958" y="3379105"/>
            <a:ext cx="4522817" cy="2159566"/>
            <a:chOff x="6090958" y="3379105"/>
            <a:chExt cx="4522817" cy="2159566"/>
          </a:xfrm>
        </p:grpSpPr>
        <p:grpSp>
          <p:nvGrpSpPr>
            <p:cNvPr id="57" name="Group 56"/>
            <p:cNvGrpSpPr/>
            <p:nvPr/>
          </p:nvGrpSpPr>
          <p:grpSpPr>
            <a:xfrm>
              <a:off x="6090958" y="3379105"/>
              <a:ext cx="4522817" cy="2159566"/>
              <a:chOff x="6168841" y="3509099"/>
              <a:chExt cx="4522817" cy="2159566"/>
            </a:xfrm>
          </p:grpSpPr>
          <p:sp>
            <p:nvSpPr>
              <p:cNvPr id="58" name="Rectangle 57"/>
              <p:cNvSpPr/>
              <p:nvPr/>
            </p:nvSpPr>
            <p:spPr>
              <a:xfrm flipH="1">
                <a:off x="8164504" y="4064727"/>
                <a:ext cx="1044274" cy="100603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bg2"/>
                    </a:solidFill>
                    <a:latin typeface="Arial Narrow" panose="020B0606020202030204" pitchFamily="34" charset="0"/>
                  </a:rPr>
                  <a:t>SU 1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 flipH="1">
                <a:off x="7411387" y="4262481"/>
                <a:ext cx="572589" cy="6106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latin typeface="Arial Narrow" panose="020B0606020202030204" pitchFamily="34" charset="0"/>
                  </a:rPr>
                  <a:t>idx</a:t>
                </a:r>
                <a:br>
                  <a:rPr lang="en-US" dirty="0">
                    <a:latin typeface="Arial Narrow" panose="020B0606020202030204" pitchFamily="34" charset="0"/>
                  </a:rPr>
                </a:br>
                <a:r>
                  <a:rPr lang="en-US" dirty="0">
                    <a:latin typeface="Arial Narrow" panose="020B0606020202030204" pitchFamily="34" charset="0"/>
                  </a:rPr>
                  <a:t>comp.</a:t>
                </a: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6176724" y="4068646"/>
                <a:ext cx="1054134" cy="1298469"/>
                <a:chOff x="6170688" y="4097642"/>
                <a:chExt cx="1054134" cy="1298469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6170688" y="4097642"/>
                  <a:ext cx="1054134" cy="100973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1600" b="1" dirty="0">
                      <a:solidFill>
                        <a:schemeClr val="bg2"/>
                      </a:solidFill>
                      <a:latin typeface="Arial Narrow" panose="020B0606020202030204" pitchFamily="34" charset="0"/>
                    </a:rPr>
                    <a:t>SU 0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 flipH="1">
                  <a:off x="6423250" y="4343429"/>
                  <a:ext cx="756978" cy="38315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18000" tIns="18000" rIns="18000" bIns="18000"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600" dirty="0">
                      <a:latin typeface="Arial Narrow" panose="020B0606020202030204" pitchFamily="34" charset="0"/>
                    </a:rPr>
                    <a:t>addrgen</a:t>
                  </a: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 flipH="1" flipV="1">
                  <a:off x="6352916" y="4318029"/>
                  <a:ext cx="1" cy="596153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6347694" y="5072379"/>
                  <a:ext cx="0" cy="323732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rapezoid 100"/>
                <p:cNvSpPr/>
                <p:nvPr/>
              </p:nvSpPr>
              <p:spPr>
                <a:xfrm>
                  <a:off x="6221626" y="4136444"/>
                  <a:ext cx="949076" cy="186288"/>
                </a:xfrm>
                <a:prstGeom prst="trapezoid">
                  <a:avLst>
                    <a:gd name="adj" fmla="val 72184"/>
                  </a:avLst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6020202030204" pitchFamily="34" charset="0"/>
                    <a:cs typeface="Arial Narrow" panose="020B0604020202020204" pitchFamily="34" charset="0"/>
                  </a:endParaRPr>
                </a:p>
              </p:txBody>
            </p:sp>
            <p:grpSp>
              <p:nvGrpSpPr>
                <p:cNvPr id="102" name="Group 101"/>
                <p:cNvGrpSpPr/>
                <p:nvPr/>
              </p:nvGrpSpPr>
              <p:grpSpPr>
                <a:xfrm>
                  <a:off x="6221626" y="4792159"/>
                  <a:ext cx="262581" cy="265365"/>
                  <a:chOff x="5832474" y="4857750"/>
                  <a:chExt cx="327026" cy="262742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5832475" y="4978567"/>
                    <a:ext cx="327025" cy="70963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 i="0" cap="none" spc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 Narrow" panose="020B0606020202030204" pitchFamily="34" charset="0"/>
                      <a:cs typeface="Arial Narrow" panose="020B0604020202020204" pitchFamily="34" charset="0"/>
                    </a:endParaRPr>
                  </a:p>
                </p:txBody>
              </p: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5832474" y="5049529"/>
                    <a:ext cx="327025" cy="70963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b="1" i="0" cap="none" spc="0" dirty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latin typeface="Arial Narrow" panose="020B0606020202030204" pitchFamily="34" charset="0"/>
                      <a:cs typeface="Arial Narrow" panose="020B0604020202020204" pitchFamily="34" charset="0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stCxn id="103" idx="1"/>
                  </p:cNvCxnSpPr>
                  <p:nvPr/>
                </p:nvCxnSpPr>
                <p:spPr>
                  <a:xfrm flipV="1">
                    <a:off x="5832475" y="4857750"/>
                    <a:ext cx="0" cy="15629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6159499" y="4857750"/>
                    <a:ext cx="0" cy="1563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1" name="Rectangle 60"/>
              <p:cNvSpPr/>
              <p:nvPr/>
            </p:nvSpPr>
            <p:spPr>
              <a:xfrm flipH="1">
                <a:off x="8211735" y="4306812"/>
                <a:ext cx="751356" cy="390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 Narrow" panose="020B0606020202030204" pitchFamily="34" charset="0"/>
                  </a:rPr>
                  <a:t>addrgen</a:t>
                </a:r>
              </a:p>
            </p:txBody>
          </p:sp>
          <p:sp>
            <p:nvSpPr>
              <p:cNvPr id="62" name="Trapezoid 61"/>
              <p:cNvSpPr/>
              <p:nvPr/>
            </p:nvSpPr>
            <p:spPr>
              <a:xfrm>
                <a:off x="8207977" y="4105583"/>
                <a:ext cx="949076" cy="180533"/>
              </a:xfrm>
              <a:prstGeom prst="trapezoid">
                <a:avLst>
                  <a:gd name="adj" fmla="val 7218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6020202030204" pitchFamily="34" charset="0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8890261" y="4281036"/>
                <a:ext cx="262581" cy="1086079"/>
                <a:chOff x="6374026" y="4466352"/>
                <a:chExt cx="262581" cy="1086079"/>
              </a:xfrm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6511666" y="4466352"/>
                  <a:ext cx="0" cy="58753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flipV="1">
                  <a:off x="6509619" y="5224779"/>
                  <a:ext cx="0" cy="327652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6374027" y="5066582"/>
                  <a:ext cx="262580" cy="71671"/>
                </a:xfrm>
                <a:prstGeom prst="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602020203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6374026" y="5138253"/>
                  <a:ext cx="262580" cy="71671"/>
                </a:xfrm>
                <a:prstGeom prst="rect">
                  <a:avLst/>
                </a:prstGeom>
                <a:solidFill>
                  <a:schemeClr val="bg2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6020202030204" pitchFamily="34" charset="0"/>
                    <a:cs typeface="Arial Narrow" panose="020B0604020202020204" pitchFamily="34" charset="0"/>
                  </a:endParaRPr>
                </a:p>
              </p:txBody>
            </p:sp>
            <p:cxnSp>
              <p:nvCxnSpPr>
                <p:cNvPr id="95" name="Straight Connector 94"/>
                <p:cNvCxnSpPr>
                  <a:stCxn id="93" idx="1"/>
                </p:cNvCxnSpPr>
                <p:nvPr/>
              </p:nvCxnSpPr>
              <p:spPr>
                <a:xfrm flipV="1">
                  <a:off x="6374027" y="4944559"/>
                  <a:ext cx="0" cy="1578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6636606" y="4944559"/>
                  <a:ext cx="0" cy="1578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 flipH="1">
                <a:off x="9629480" y="4064784"/>
                <a:ext cx="1057851" cy="100603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spc="-100" dirty="0">
                    <a:solidFill>
                      <a:schemeClr val="bg2"/>
                    </a:solidFill>
                    <a:latin typeface="Arial Narrow" panose="020B0606020202030204" pitchFamily="34" charset="0"/>
                  </a:rPr>
                  <a:t>SU 2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 flipH="1">
                <a:off x="9690287" y="4306869"/>
                <a:ext cx="738155" cy="390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18000" tIns="18000" rIns="18000" bIns="1800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latin typeface="Arial Narrow" panose="020B0606020202030204" pitchFamily="34" charset="0"/>
                  </a:rPr>
                  <a:t>addrgen</a:t>
                </a:r>
              </a:p>
            </p:txBody>
          </p:sp>
          <p:sp>
            <p:nvSpPr>
              <p:cNvPr id="66" name="Trapezoid 65"/>
              <p:cNvSpPr/>
              <p:nvPr/>
            </p:nvSpPr>
            <p:spPr>
              <a:xfrm>
                <a:off x="9686529" y="4105640"/>
                <a:ext cx="949076" cy="180533"/>
              </a:xfrm>
              <a:prstGeom prst="trapezoid">
                <a:avLst>
                  <a:gd name="adj" fmla="val 72184"/>
                </a:avLst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602020203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10504406" y="5039519"/>
                <a:ext cx="2627" cy="34666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/>
              <p:cNvSpPr/>
              <p:nvPr/>
            </p:nvSpPr>
            <p:spPr>
              <a:xfrm>
                <a:off x="10368814" y="4881323"/>
                <a:ext cx="262580" cy="71671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602020203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368813" y="4952994"/>
                <a:ext cx="262580" cy="71671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602020203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70" name="Straight Connector 69"/>
              <p:cNvCxnSpPr>
                <a:stCxn id="68" idx="1"/>
              </p:cNvCxnSpPr>
              <p:nvPr/>
            </p:nvCxnSpPr>
            <p:spPr>
              <a:xfrm flipV="1">
                <a:off x="10368814" y="4759301"/>
                <a:ext cx="0" cy="15785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10631393" y="4759300"/>
                <a:ext cx="0" cy="1578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0504398" y="4273403"/>
                <a:ext cx="0" cy="584423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6658112" y="3835047"/>
                <a:ext cx="99550" cy="299039"/>
                <a:chOff x="6652075" y="3906384"/>
                <a:chExt cx="99550" cy="299039"/>
              </a:xfrm>
            </p:grpSpPr>
            <p:cxnSp>
              <p:nvCxnSpPr>
                <p:cNvPr id="89" name="Straight Arrow Connector 88"/>
                <p:cNvCxnSpPr/>
                <p:nvPr/>
              </p:nvCxnSpPr>
              <p:spPr>
                <a:xfrm flipV="1">
                  <a:off x="6652075" y="3925432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6751625" y="3906384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/>
              <p:cNvGrpSpPr/>
              <p:nvPr/>
            </p:nvGrpSpPr>
            <p:grpSpPr>
              <a:xfrm>
                <a:off x="8624123" y="3830359"/>
                <a:ext cx="99550" cy="299039"/>
                <a:chOff x="6652075" y="3906384"/>
                <a:chExt cx="99550" cy="299039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6652075" y="3925432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751625" y="3906384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10108630" y="3832001"/>
                <a:ext cx="99550" cy="299039"/>
                <a:chOff x="6652075" y="3906384"/>
                <a:chExt cx="99550" cy="299039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6652075" y="3925432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6751625" y="3906384"/>
                  <a:ext cx="0" cy="279991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Rectangle 75"/>
              <p:cNvSpPr/>
              <p:nvPr/>
            </p:nvSpPr>
            <p:spPr>
              <a:xfrm>
                <a:off x="6170687" y="3509099"/>
                <a:ext cx="4520971" cy="3449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b="1" dirty="0">
                    <a:solidFill>
                      <a:schemeClr val="bg2"/>
                    </a:solidFill>
                    <a:latin typeface="Arial Narrow" panose="020B0606020202030204" pitchFamily="34" charset="0"/>
                  </a:rPr>
                  <a:t>TCDM (Multi-banked L1)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68841" y="5367115"/>
                <a:ext cx="4522817" cy="301550"/>
              </a:xfrm>
              <a:prstGeom prst="rect">
                <a:avLst/>
              </a:prstGeom>
              <a:solidFill>
                <a:srgbClr val="910569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6020202030204" pitchFamily="34" charset="0"/>
                    <a:cs typeface="Arial Narrow" panose="020B0604020202020204" pitchFamily="34" charset="0"/>
                  </a:rPr>
                  <a:t>Compute Engine</a:t>
                </a: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7183630" y="4447879"/>
                <a:ext cx="227758" cy="112916"/>
                <a:chOff x="7183630" y="4447879"/>
                <a:chExt cx="227758" cy="112916"/>
              </a:xfrm>
            </p:grpSpPr>
            <p:cxnSp>
              <p:nvCxnSpPr>
                <p:cNvPr id="83" name="Straight Arrow Connector 82"/>
                <p:cNvCxnSpPr/>
                <p:nvPr/>
              </p:nvCxnSpPr>
              <p:spPr>
                <a:xfrm flipH="1">
                  <a:off x="7183630" y="4447879"/>
                  <a:ext cx="227758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>
                  <a:off x="7183630" y="4560795"/>
                  <a:ext cx="227758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7983977" y="4454827"/>
                <a:ext cx="227758" cy="112916"/>
                <a:chOff x="7183630" y="4447879"/>
                <a:chExt cx="227758" cy="112916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183630" y="4447879"/>
                  <a:ext cx="227758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H="1">
                  <a:off x="7183630" y="4560795"/>
                  <a:ext cx="227758" cy="0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Elbow Connector 79"/>
              <p:cNvCxnSpPr>
                <a:stCxn id="59" idx="2"/>
                <a:endCxn id="65" idx="3"/>
              </p:cNvCxnSpPr>
              <p:nvPr/>
            </p:nvCxnSpPr>
            <p:spPr>
              <a:xfrm rot="5400000" flipH="1" flipV="1">
                <a:off x="8508538" y="3691371"/>
                <a:ext cx="370891" cy="1992606"/>
              </a:xfrm>
              <a:prstGeom prst="bentConnector4">
                <a:avLst>
                  <a:gd name="adj1" fmla="val -79613"/>
                  <a:gd name="adj2" fmla="val 86343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6699593" y="3956357"/>
              <a:ext cx="284897" cy="220461"/>
            </a:xfrm>
            <a:prstGeom prst="rect">
              <a:avLst/>
            </a:prstGeom>
            <a:noFill/>
          </p:spPr>
          <p:txBody>
            <a:bodyPr wrap="none" lIns="0" tIns="0" rIns="18000" bIns="0" rtlCol="0">
              <a:noAutofit/>
            </a:bodyPr>
            <a:lstStyle/>
            <a:p>
              <a:pPr algn="ctr" defTabSz="720000"/>
              <a:r>
                <a:rPr lang="en-US" sz="1400" b="1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idcs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6259077" y="3956937"/>
              <a:ext cx="284897" cy="220461"/>
            </a:xfrm>
            <a:prstGeom prst="rect">
              <a:avLst/>
            </a:prstGeom>
            <a:noFill/>
          </p:spPr>
          <p:txBody>
            <a:bodyPr wrap="none" lIns="0" tIns="0" rIns="18000" bIns="0" rtlCol="0">
              <a:noAutofit/>
            </a:bodyPr>
            <a:lstStyle/>
            <a:p>
              <a:pPr algn="ctr" defTabSz="720000"/>
              <a:r>
                <a:rPr lang="en-US" sz="1400" b="1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data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152975" y="58225"/>
            <a:ext cx="3251616" cy="2962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[1] P. Scheffler et al., </a:t>
            </a: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“Sparse Stream Semantic Registers: A Lightweight ISA </a:t>
            </a:r>
            <a:b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Extension Accelerating General Sparse Linear Algebra,”</a:t>
            </a:r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IEEE TPDS, 2023</a:t>
            </a:r>
          </a:p>
        </p:txBody>
      </p:sp>
    </p:spTree>
    <p:extLst>
      <p:ext uri="{BB962C8B-B14F-4D97-AF65-F5344CB8AC3E}">
        <p14:creationId xmlns:p14="http://schemas.microsoft.com/office/powerpoint/2010/main" val="244315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6069623" cy="620851"/>
          </a:xfrm>
        </p:spPr>
        <p:txBody>
          <a:bodyPr/>
          <a:lstStyle/>
          <a:p>
            <a:r>
              <a:rPr lang="en-US" dirty="0"/>
              <a:t>Architecture: Sparsity at NoC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4799405" cy="5220000"/>
          </a:xfrm>
        </p:spPr>
        <p:txBody>
          <a:bodyPr/>
          <a:lstStyle/>
          <a:p>
            <a:r>
              <a:rPr lang="en-US" dirty="0"/>
              <a:t>Structured sparsity </a:t>
            </a:r>
            <a:r>
              <a:rPr lang="en-US" i="1" dirty="0"/>
              <a:t>limits</a:t>
            </a:r>
            <a:r>
              <a:rPr lang="en-US" dirty="0"/>
              <a:t> LLMs</a:t>
            </a:r>
          </a:p>
          <a:p>
            <a:pPr lvl="1">
              <a:spcBef>
                <a:spcPts val="400"/>
              </a:spcBef>
            </a:pPr>
            <a:r>
              <a:rPr lang="en-US" spc="-50" dirty="0"/>
              <a:t>Better performance and size achievable</a:t>
            </a:r>
            <a:r>
              <a:rPr lang="en-US" spc="-50" baseline="30000" dirty="0"/>
              <a:t>[1]</a:t>
            </a:r>
            <a:endParaRPr lang="en-US" spc="-50" dirty="0"/>
          </a:p>
          <a:p>
            <a:pPr lvl="1">
              <a:spcBef>
                <a:spcPts val="400"/>
              </a:spcBef>
            </a:pPr>
            <a:r>
              <a:rPr lang="en-US" spc="-50" dirty="0"/>
              <a:t>Needs </a:t>
            </a:r>
            <a:r>
              <a:rPr lang="en-US" i="1" spc="-50" dirty="0"/>
              <a:t>system-wide</a:t>
            </a:r>
            <a:r>
              <a:rPr lang="en-US" spc="-50" dirty="0"/>
              <a:t> unstructured sparsity</a:t>
            </a:r>
          </a:p>
          <a:p>
            <a:pPr>
              <a:spcBef>
                <a:spcPts val="1000"/>
              </a:spcBef>
            </a:pPr>
            <a:r>
              <a:rPr lang="en-US" dirty="0"/>
              <a:t>Problem: unstructured sparsity</a:t>
            </a:r>
            <a:br>
              <a:rPr lang="en-US" dirty="0"/>
            </a:br>
            <a:r>
              <a:rPr lang="en-US" dirty="0"/>
              <a:t>incurs </a:t>
            </a:r>
            <a:r>
              <a:rPr lang="en-US" i="1" dirty="0"/>
              <a:t>non-contiguous </a:t>
            </a:r>
            <a:r>
              <a:rPr lang="en-US" dirty="0"/>
              <a:t>accesses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NoC and HBMx granularity</a:t>
            </a:r>
            <a:r>
              <a:rPr lang="en-US" i="1" dirty="0"/>
              <a:t> </a:t>
            </a:r>
            <a:r>
              <a:rPr lang="en-US" dirty="0"/>
              <a:t>(256b) much </a:t>
            </a:r>
            <a:r>
              <a:rPr lang="en-US" spc="-80" dirty="0"/>
              <a:t>wider than data </a:t>
            </a:r>
            <a:r>
              <a:rPr lang="en-US" spc="-80" dirty="0">
                <a:sym typeface="Wingdings" panose="05000000000000000000" pitchFamily="2" charset="2"/>
              </a:rPr>
              <a:t> low bandwidth utilization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HBM endpoints are </a:t>
            </a:r>
            <a:r>
              <a:rPr lang="en-US" i="1" dirty="0"/>
              <a:t>distributed</a:t>
            </a:r>
            <a:endParaRPr lang="en-US" spc="-60" dirty="0"/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i="1" dirty="0"/>
              <a:t>Pack</a:t>
            </a:r>
            <a:r>
              <a:rPr lang="en-US" dirty="0"/>
              <a:t> narrow accesses on NoC bus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Clusters </a:t>
            </a:r>
            <a:r>
              <a:rPr lang="en-US" i="1" dirty="0"/>
              <a:t>pack</a:t>
            </a:r>
            <a:r>
              <a:rPr lang="en-US" dirty="0"/>
              <a:t> </a:t>
            </a:r>
            <a:r>
              <a:rPr lang="en-US" i="1" dirty="0"/>
              <a:t>together </a:t>
            </a:r>
            <a:r>
              <a:rPr lang="en-US" dirty="0"/>
              <a:t>accesses per endpoint to improve NoC efficiency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HBM endpoints </a:t>
            </a:r>
            <a:r>
              <a:rPr lang="en-US" i="1" dirty="0"/>
              <a:t>unpack</a:t>
            </a:r>
            <a:r>
              <a:rPr lang="en-US" dirty="0"/>
              <a:t> and </a:t>
            </a:r>
            <a:r>
              <a:rPr lang="en-US" i="1" dirty="0"/>
              <a:t>coalesce</a:t>
            </a:r>
            <a:br>
              <a:rPr lang="en-US" i="1" dirty="0"/>
            </a:br>
            <a:r>
              <a:rPr lang="en-US" dirty="0"/>
              <a:t>accesses to maximize bandwidth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37997" y="1231595"/>
            <a:ext cx="3202989" cy="2474363"/>
            <a:chOff x="7582581" y="1213123"/>
            <a:chExt cx="3202989" cy="2474363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9640896" y="1294331"/>
              <a:ext cx="1144674" cy="708660"/>
            </a:xfrm>
            <a:prstGeom prst="wedgeRoundRectCallout">
              <a:avLst>
                <a:gd name="adj1" fmla="val -79177"/>
                <a:gd name="adj2" fmla="val 73233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How can I use more of my </a:t>
              </a:r>
              <a:br>
                <a:rPr lang="en-US" sz="140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sz="1400" b="1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links’ BW?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242025-9570-9347-377F-6D3E0571E44B}"/>
                </a:ext>
              </a:extLst>
            </p:cNvPr>
            <p:cNvSpPr/>
            <p:nvPr/>
          </p:nvSpPr>
          <p:spPr>
            <a:xfrm>
              <a:off x="8717516" y="2156129"/>
              <a:ext cx="599203" cy="572258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D15FE6A-BD66-3AE9-DA89-C2D905BD0921}"/>
                </a:ext>
              </a:extLst>
            </p:cNvPr>
            <p:cNvSpPr/>
            <p:nvPr/>
          </p:nvSpPr>
          <p:spPr>
            <a:xfrm>
              <a:off x="8751782" y="1213123"/>
              <a:ext cx="493470" cy="3648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HBM0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4BD14165-AF40-37F7-6D29-AED20538C02E}"/>
                </a:ext>
              </a:extLst>
            </p:cNvPr>
            <p:cNvSpPr/>
            <p:nvPr/>
          </p:nvSpPr>
          <p:spPr>
            <a:xfrm>
              <a:off x="9962781" y="2306717"/>
              <a:ext cx="493470" cy="3144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HBM1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D90568-F68E-8BCF-3B92-94B83C4F77A6}"/>
                </a:ext>
              </a:extLst>
            </p:cNvPr>
            <p:cNvSpPr/>
            <p:nvPr/>
          </p:nvSpPr>
          <p:spPr>
            <a:xfrm>
              <a:off x="8752764" y="3293089"/>
              <a:ext cx="493470" cy="394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HBM2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CE33507E-8D36-8F5A-6819-4B48B84B6F52}"/>
                </a:ext>
              </a:extLst>
            </p:cNvPr>
            <p:cNvSpPr/>
            <p:nvPr/>
          </p:nvSpPr>
          <p:spPr>
            <a:xfrm>
              <a:off x="7582581" y="2314030"/>
              <a:ext cx="493470" cy="313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HBM3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 rot="16200000">
              <a:off x="8800681" y="1674001"/>
              <a:ext cx="397636" cy="557939"/>
              <a:chOff x="7325727" y="5249835"/>
              <a:chExt cx="397636" cy="557939"/>
            </a:xfrm>
          </p:grpSpPr>
          <p:sp>
            <p:nvSpPr>
              <p:cNvPr id="36" name="Left Arrow 35"/>
              <p:cNvSpPr/>
              <p:nvPr/>
            </p:nvSpPr>
            <p:spPr>
              <a:xfrm rot="10800000">
                <a:off x="7325727" y="5249835"/>
                <a:ext cx="397636" cy="557939"/>
              </a:xfrm>
              <a:prstGeom prst="leftArrow">
                <a:avLst>
                  <a:gd name="adj1" fmla="val 63742"/>
                  <a:gd name="adj2" fmla="val 3442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25731" y="5348288"/>
                <a:ext cx="262520" cy="89767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5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20422" y="2185934"/>
              <a:ext cx="397636" cy="557939"/>
              <a:chOff x="9144137" y="4133645"/>
              <a:chExt cx="397636" cy="557939"/>
            </a:xfrm>
          </p:grpSpPr>
          <p:sp>
            <p:nvSpPr>
              <p:cNvPr id="31" name="Left Arrow 30"/>
              <p:cNvSpPr/>
              <p:nvPr/>
            </p:nvSpPr>
            <p:spPr>
              <a:xfrm rot="10800000">
                <a:off x="9144137" y="4133645"/>
                <a:ext cx="397636" cy="557939"/>
              </a:xfrm>
              <a:prstGeom prst="leftArrow">
                <a:avLst>
                  <a:gd name="adj1" fmla="val 63742"/>
                  <a:gd name="adj2" fmla="val 3442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144141" y="4232098"/>
                <a:ext cx="262520" cy="89767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5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5400000">
              <a:off x="8808734" y="2652576"/>
              <a:ext cx="397636" cy="557939"/>
              <a:chOff x="10261177" y="4824341"/>
              <a:chExt cx="397636" cy="557939"/>
            </a:xfrm>
          </p:grpSpPr>
          <p:sp>
            <p:nvSpPr>
              <p:cNvPr id="26" name="Left Arrow 25"/>
              <p:cNvSpPr/>
              <p:nvPr/>
            </p:nvSpPr>
            <p:spPr>
              <a:xfrm rot="10800000">
                <a:off x="10261177" y="4824341"/>
                <a:ext cx="397636" cy="557939"/>
              </a:xfrm>
              <a:prstGeom prst="leftArrow">
                <a:avLst>
                  <a:gd name="adj1" fmla="val 63742"/>
                  <a:gd name="adj2" fmla="val 3442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61181" y="4922794"/>
                <a:ext cx="262520" cy="89767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5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flipH="1">
              <a:off x="8312170" y="2191620"/>
              <a:ext cx="399219" cy="557939"/>
              <a:chOff x="10377488" y="3843994"/>
              <a:chExt cx="399219" cy="557939"/>
            </a:xfrm>
          </p:grpSpPr>
          <p:sp>
            <p:nvSpPr>
              <p:cNvPr id="21" name="Left Arrow 20"/>
              <p:cNvSpPr/>
              <p:nvPr/>
            </p:nvSpPr>
            <p:spPr>
              <a:xfrm rot="10800000">
                <a:off x="10379071" y="3843994"/>
                <a:ext cx="397636" cy="557939"/>
              </a:xfrm>
              <a:prstGeom prst="leftArrow">
                <a:avLst>
                  <a:gd name="adj1" fmla="val 63742"/>
                  <a:gd name="adj2" fmla="val 3442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377488" y="3942447"/>
                <a:ext cx="262520" cy="89767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5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8879057" y="1374331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24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74294" y="2920186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24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5400000">
              <a:off x="9826232" y="2306158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24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7967410" y="2307417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24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38878" y="1210641"/>
            <a:ext cx="1105252" cy="2472291"/>
            <a:chOff x="6138878" y="1210641"/>
            <a:chExt cx="1105252" cy="247229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242025-9570-9347-377F-6D3E0571E44B}"/>
                </a:ext>
              </a:extLst>
            </p:cNvPr>
            <p:cNvSpPr/>
            <p:nvPr/>
          </p:nvSpPr>
          <p:spPr>
            <a:xfrm>
              <a:off x="6138879" y="1210641"/>
              <a:ext cx="1105251" cy="341199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Left Arrow 45"/>
            <p:cNvSpPr/>
            <p:nvPr/>
          </p:nvSpPr>
          <p:spPr>
            <a:xfrm rot="5400000" flipH="1">
              <a:off x="5916804" y="1781634"/>
              <a:ext cx="1549400" cy="1105251"/>
            </a:xfrm>
            <a:prstGeom prst="leftArrow">
              <a:avLst>
                <a:gd name="adj1" fmla="val 63742"/>
                <a:gd name="adj2" fmla="val 342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 flipH="1">
              <a:off x="6295619" y="1774444"/>
              <a:ext cx="265519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50" name="Rectangle 49"/>
            <p:cNvSpPr/>
            <p:nvPr/>
          </p:nvSpPr>
          <p:spPr>
            <a:xfrm rot="16200000" flipH="1">
              <a:off x="6305341" y="2029792"/>
              <a:ext cx="246074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 rot="16200000" flipH="1">
              <a:off x="6305341" y="2273383"/>
              <a:ext cx="246074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52" name="Rectangle 51"/>
            <p:cNvSpPr/>
            <p:nvPr/>
          </p:nvSpPr>
          <p:spPr>
            <a:xfrm rot="16200000" flipH="1">
              <a:off x="6305341" y="2516974"/>
              <a:ext cx="246074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rot="16200000" flipH="1">
              <a:off x="6313681" y="1628950"/>
              <a:ext cx="137655" cy="45719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  <a:endParaRPr lang="en-US" sz="1100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D90568-F68E-8BCF-3B92-94B83C4F77A6}"/>
                </a:ext>
              </a:extLst>
            </p:cNvPr>
            <p:cNvSpPr/>
            <p:nvPr/>
          </p:nvSpPr>
          <p:spPr>
            <a:xfrm>
              <a:off x="6138878" y="3288535"/>
              <a:ext cx="1105251" cy="3943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 Endpoint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6368694" y="2729743"/>
              <a:ext cx="657254" cy="341233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wide</a:t>
              </a:r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 NoC bus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66182" y="2913193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24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6517293" y="1879069"/>
              <a:ext cx="52935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flipH="1">
              <a:off x="6539535" y="1937230"/>
              <a:ext cx="486413" cy="341233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100" i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unused</a:t>
              </a:r>
              <a:br>
                <a:rPr lang="en-US" sz="1100" i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sz="1100" i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BW</a:t>
              </a:r>
              <a:endParaRPr lang="en-US" sz="1100" i="1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93859" y="4141496"/>
            <a:ext cx="4049062" cy="1325232"/>
            <a:chOff x="6293859" y="4141496"/>
            <a:chExt cx="4049062" cy="1325232"/>
          </a:xfrm>
        </p:grpSpPr>
        <p:sp>
          <p:nvSpPr>
            <p:cNvPr id="93" name="Left Arrow 92"/>
            <p:cNvSpPr/>
            <p:nvPr/>
          </p:nvSpPr>
          <p:spPr>
            <a:xfrm flipH="1">
              <a:off x="7441407" y="4259892"/>
              <a:ext cx="2091745" cy="1105251"/>
            </a:xfrm>
            <a:prstGeom prst="leftArrow">
              <a:avLst>
                <a:gd name="adj1" fmla="val 63742"/>
                <a:gd name="adj2" fmla="val 342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242025-9570-9347-377F-6D3E0571E44B}"/>
                </a:ext>
              </a:extLst>
            </p:cNvPr>
            <p:cNvSpPr/>
            <p:nvPr/>
          </p:nvSpPr>
          <p:spPr>
            <a:xfrm rot="16200000">
              <a:off x="6028403" y="4406952"/>
              <a:ext cx="1325104" cy="794191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r>
                <a:rPr 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</a:p>
            <a:p>
              <a:pPr algn="ctr"/>
              <a:endParaRPr lang="en-US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6384320" y="4661912"/>
              <a:ext cx="1105250" cy="2894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request packer</a:t>
              </a:r>
              <a:endParaRPr 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0800000" flipH="1" flipV="1">
              <a:off x="7745054" y="4459245"/>
              <a:ext cx="262137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75" name="Rectangle 74"/>
            <p:cNvSpPr/>
            <p:nvPr/>
          </p:nvSpPr>
          <p:spPr>
            <a:xfrm rot="10800000" flipH="1" flipV="1">
              <a:off x="7745056" y="4637070"/>
              <a:ext cx="26213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76" name="Rectangle 75"/>
            <p:cNvSpPr/>
            <p:nvPr/>
          </p:nvSpPr>
          <p:spPr>
            <a:xfrm rot="10800000" flipH="1" flipV="1">
              <a:off x="7745055" y="4814896"/>
              <a:ext cx="262136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77" name="Rectangle 76"/>
            <p:cNvSpPr/>
            <p:nvPr/>
          </p:nvSpPr>
          <p:spPr>
            <a:xfrm rot="10800000" flipH="1" flipV="1">
              <a:off x="7745055" y="4992723"/>
              <a:ext cx="262136" cy="17348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78" name="Rectangle 77"/>
            <p:cNvSpPr/>
            <p:nvPr/>
          </p:nvSpPr>
          <p:spPr>
            <a:xfrm rot="10800000" flipH="1" flipV="1">
              <a:off x="8007642" y="4459243"/>
              <a:ext cx="26168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79" name="Rectangle 78"/>
            <p:cNvSpPr/>
            <p:nvPr/>
          </p:nvSpPr>
          <p:spPr>
            <a:xfrm rot="10800000" flipH="1" flipV="1">
              <a:off x="8007192" y="4637068"/>
              <a:ext cx="26213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0" name="Rectangle 79"/>
            <p:cNvSpPr/>
            <p:nvPr/>
          </p:nvSpPr>
          <p:spPr>
            <a:xfrm rot="10800000" flipH="1" flipV="1">
              <a:off x="8007191" y="4814894"/>
              <a:ext cx="262136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2" name="Rectangle 81"/>
            <p:cNvSpPr/>
            <p:nvPr/>
          </p:nvSpPr>
          <p:spPr>
            <a:xfrm rot="10800000" flipH="1" flipV="1">
              <a:off x="8269778" y="4459241"/>
              <a:ext cx="26168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3" name="Rectangle 82"/>
            <p:cNvSpPr/>
            <p:nvPr/>
          </p:nvSpPr>
          <p:spPr>
            <a:xfrm rot="10800000" flipH="1" flipV="1">
              <a:off x="8269328" y="4637066"/>
              <a:ext cx="26213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4" name="Rectangle 83"/>
            <p:cNvSpPr/>
            <p:nvPr/>
          </p:nvSpPr>
          <p:spPr>
            <a:xfrm rot="10800000" flipH="1" flipV="1">
              <a:off x="8269327" y="4814892"/>
              <a:ext cx="262136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rot="10800000" flipH="1" flipV="1">
              <a:off x="8269327" y="4992719"/>
              <a:ext cx="262136" cy="17348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 rot="10800000" flipH="1" flipV="1">
              <a:off x="8531464" y="4459239"/>
              <a:ext cx="26168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7" name="Rectangle 86"/>
            <p:cNvSpPr/>
            <p:nvPr/>
          </p:nvSpPr>
          <p:spPr>
            <a:xfrm rot="10800000" flipH="1" flipV="1">
              <a:off x="8531014" y="4637064"/>
              <a:ext cx="262135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 rot="10800000" flipH="1" flipV="1">
              <a:off x="8531013" y="4814890"/>
              <a:ext cx="262136" cy="177824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6D90568-F68E-8BCF-3B92-94B83C4F77A6}"/>
                </a:ext>
              </a:extLst>
            </p:cNvPr>
            <p:cNvSpPr/>
            <p:nvPr/>
          </p:nvSpPr>
          <p:spPr>
            <a:xfrm rot="16200000">
              <a:off x="9276853" y="4400659"/>
              <a:ext cx="1325104" cy="8070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endParaRPr lang="en-US" sz="8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 Endpoint</a:t>
              </a:r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16200000">
              <a:off x="9151955" y="4639223"/>
              <a:ext cx="1105250" cy="32990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coalescer</a:t>
              </a:r>
              <a:endParaRPr 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6708919" y="4633153"/>
              <a:ext cx="1105249" cy="3469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NoC Router</a:t>
              </a:r>
              <a:endParaRPr 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510821" y="4628821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894523" y="4622757"/>
              <a:ext cx="256992" cy="326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</a:p>
          </p:txBody>
        </p:sp>
        <p:sp>
          <p:nvSpPr>
            <p:cNvPr id="99" name="Rectangle 98"/>
            <p:cNvSpPr/>
            <p:nvPr/>
          </p:nvSpPr>
          <p:spPr>
            <a:xfrm rot="10800000" flipH="1" flipV="1">
              <a:off x="8007640" y="4992723"/>
              <a:ext cx="262137" cy="17348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64b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255289" y="54432"/>
            <a:ext cx="3126308" cy="3185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[1] S. Liu et al., </a:t>
            </a: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“Ten Lessons We Have Learned in the New ‘Sparseland’: </a:t>
            </a:r>
          </a:p>
          <a:p>
            <a:pPr defTabSz="720000"/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 Short Handbook for Sparse Neural Network Researchers,” </a:t>
            </a:r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ICLR 2023</a:t>
            </a:r>
            <a:endParaRPr lang="en-US" sz="9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Processing Near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9" y="936000"/>
            <a:ext cx="4780932" cy="5220000"/>
          </a:xfrm>
        </p:spPr>
        <p:txBody>
          <a:bodyPr/>
          <a:lstStyle/>
          <a:p>
            <a:r>
              <a:rPr lang="en-US" dirty="0"/>
              <a:t>Avoid data movement to compute cluster for simple operations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Element-wise operators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Simple reductions (e.g. dot products)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Data reorganization (e.g. transposition)</a:t>
            </a:r>
          </a:p>
          <a:p>
            <a:pPr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/>
              <a:t>Extend HBM endpoints with </a:t>
            </a:r>
            <a:br>
              <a:rPr lang="en-US" dirty="0"/>
            </a:br>
            <a:r>
              <a:rPr lang="en-US" dirty="0"/>
              <a:t>simple compute capabilities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Extend NoC requests with special</a:t>
            </a:r>
            <a:br>
              <a:rPr lang="en-US" dirty="0"/>
            </a:br>
            <a:r>
              <a:rPr lang="en-US" dirty="0"/>
              <a:t>compute instructions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Response carries result or merely</a:t>
            </a:r>
            <a:br>
              <a:rPr lang="en-US" dirty="0"/>
            </a:br>
            <a:r>
              <a:rPr lang="en-US" dirty="0"/>
              <a:t>signals operation completion</a:t>
            </a:r>
          </a:p>
          <a:p>
            <a:pPr>
              <a:spcBef>
                <a:spcPts val="1000"/>
              </a:spcBef>
            </a:pPr>
            <a:r>
              <a:rPr lang="en-US" dirty="0"/>
              <a:t>Reserve cluster compute and</a:t>
            </a:r>
            <a:br>
              <a:rPr lang="en-US" dirty="0"/>
            </a:br>
            <a:r>
              <a:rPr lang="en-US" dirty="0"/>
              <a:t>BW for more complex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619729" y="1271020"/>
            <a:ext cx="2750952" cy="4320210"/>
            <a:chOff x="6619729" y="1271020"/>
            <a:chExt cx="2750952" cy="43202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242025-9570-9347-377F-6D3E0571E44B}"/>
                </a:ext>
              </a:extLst>
            </p:cNvPr>
            <p:cNvSpPr/>
            <p:nvPr/>
          </p:nvSpPr>
          <p:spPr>
            <a:xfrm rot="16200000">
              <a:off x="7637068" y="253685"/>
              <a:ext cx="716277" cy="2750948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Cluster</a:t>
              </a:r>
            </a:p>
            <a:p>
              <a:pPr algn="ctr"/>
              <a:endParaRPr lang="en-US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algn="ctr"/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57779" y="1987301"/>
              <a:ext cx="2077708" cy="3469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NoC Router</a:t>
              </a:r>
              <a:endParaRPr 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D90568-F68E-8BCF-3B92-94B83C4F77A6}"/>
                </a:ext>
              </a:extLst>
            </p:cNvPr>
            <p:cNvSpPr/>
            <p:nvPr/>
          </p:nvSpPr>
          <p:spPr>
            <a:xfrm rot="16200000">
              <a:off x="7192488" y="3413036"/>
              <a:ext cx="1605433" cy="27509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 Endpoint</a:t>
              </a:r>
            </a:p>
            <a:p>
              <a:pPr algn="ctr"/>
              <a:endParaRPr 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195">
              <a:extLst>
                <a:ext uri="{FF2B5EF4-FFF2-40B4-BE49-F238E27FC236}">
                  <a16:creationId xmlns:a16="http://schemas.microsoft.com/office/drawing/2014/main" id="{BE12B303-8AFD-D602-54BF-9BDB1A94F749}"/>
                </a:ext>
              </a:extLst>
            </p:cNvPr>
            <p:cNvSpPr/>
            <p:nvPr/>
          </p:nvSpPr>
          <p:spPr>
            <a:xfrm>
              <a:off x="6957780" y="3985797"/>
              <a:ext cx="2077706" cy="3963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Near-Memory Compute Unit</a:t>
              </a:r>
              <a:endParaRPr lang="zh-CN" altLang="en-US" sz="1400" b="1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195">
              <a:extLst>
                <a:ext uri="{FF2B5EF4-FFF2-40B4-BE49-F238E27FC236}">
                  <a16:creationId xmlns:a16="http://schemas.microsoft.com/office/drawing/2014/main" id="{BE12B303-8AFD-D602-54BF-9BDB1A94F749}"/>
                </a:ext>
              </a:extLst>
            </p:cNvPr>
            <p:cNvSpPr/>
            <p:nvPr/>
          </p:nvSpPr>
          <p:spPr>
            <a:xfrm>
              <a:off x="6957780" y="4620507"/>
              <a:ext cx="2077707" cy="366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Access Coalescer</a:t>
              </a:r>
              <a:endParaRPr lang="zh-CN" alt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矩形 195">
              <a:extLst>
                <a:ext uri="{FF2B5EF4-FFF2-40B4-BE49-F238E27FC236}">
                  <a16:creationId xmlns:a16="http://schemas.microsoft.com/office/drawing/2014/main" id="{BE12B303-8AFD-D602-54BF-9BDB1A94F749}"/>
                </a:ext>
              </a:extLst>
            </p:cNvPr>
            <p:cNvSpPr/>
            <p:nvPr/>
          </p:nvSpPr>
          <p:spPr>
            <a:xfrm>
              <a:off x="6957779" y="5225072"/>
              <a:ext cx="2077707" cy="3661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i="1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Controller</a:t>
              </a:r>
              <a:endParaRPr lang="zh-CN" alt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910446" y="4382099"/>
              <a:ext cx="155574" cy="238408"/>
              <a:chOff x="8086725" y="4581737"/>
              <a:chExt cx="155574" cy="23840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8086725" y="4581738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>
                <a:off x="8242299" y="4581737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7904731" y="4986664"/>
              <a:ext cx="155574" cy="238408"/>
              <a:chOff x="8081010" y="5186302"/>
              <a:chExt cx="155574" cy="238408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8081010" y="5186303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8236584" y="5186302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6957780" y="1380018"/>
              <a:ext cx="2077706" cy="36887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i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PNM controller</a:t>
              </a:r>
              <a:endParaRPr lang="en-US" sz="1400" i="1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17417" y="1746176"/>
              <a:ext cx="155574" cy="238408"/>
              <a:chOff x="8086725" y="4581737"/>
              <a:chExt cx="155574" cy="23840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8086725" y="4581738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0800000">
                <a:off x="8242299" y="4581737"/>
                <a:ext cx="0" cy="2384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Left Arrow 28"/>
            <p:cNvSpPr/>
            <p:nvPr/>
          </p:nvSpPr>
          <p:spPr>
            <a:xfrm rot="5400000" flipH="1">
              <a:off x="6719377" y="2749558"/>
              <a:ext cx="1651506" cy="820962"/>
            </a:xfrm>
            <a:prstGeom prst="leftArrow">
              <a:avLst>
                <a:gd name="adj1" fmla="val 63742"/>
                <a:gd name="adj2" fmla="val 342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Instr. + args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Left Arrow 30"/>
            <p:cNvSpPr/>
            <p:nvPr/>
          </p:nvSpPr>
          <p:spPr>
            <a:xfrm rot="16200000" flipH="1">
              <a:off x="7669795" y="2749558"/>
              <a:ext cx="1651506" cy="820962"/>
            </a:xfrm>
            <a:prstGeom prst="leftArrow">
              <a:avLst>
                <a:gd name="adj1" fmla="val 63742"/>
                <a:gd name="adj2" fmla="val 34297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i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Resp. (return)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9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Design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025407" cy="5220000"/>
          </a:xfrm>
        </p:spPr>
        <p:txBody>
          <a:bodyPr/>
          <a:lstStyle/>
          <a:p>
            <a:r>
              <a:rPr lang="en-US" dirty="0"/>
              <a:t>Model critical hardware blocks as:</a:t>
            </a:r>
          </a:p>
          <a:p>
            <a:pPr lvl="1"/>
            <a:r>
              <a:rPr lang="en-US" dirty="0"/>
              <a:t>Synthesizable RTL description</a:t>
            </a:r>
          </a:p>
          <a:p>
            <a:r>
              <a:rPr lang="en-US" dirty="0"/>
              <a:t>Analyze block-level PPA using RTL</a:t>
            </a:r>
          </a:p>
          <a:p>
            <a:pPr lvl="1"/>
            <a:r>
              <a:rPr lang="en-US" dirty="0"/>
              <a:t>Profile in cycle-accurate simulation</a:t>
            </a:r>
          </a:p>
          <a:p>
            <a:pPr lvl="1"/>
            <a:r>
              <a:rPr lang="en-US" dirty="0"/>
              <a:t>Estimate power &amp; area based on</a:t>
            </a:r>
            <a:br>
              <a:rPr lang="en-US" dirty="0"/>
            </a:br>
            <a:r>
              <a:rPr lang="en-US" dirty="0"/>
              <a:t>logic synthesis and backend (P&amp;R)</a:t>
            </a:r>
          </a:p>
          <a:p>
            <a:r>
              <a:rPr lang="en-US" spc="-50" dirty="0"/>
              <a:t>Use GVSoC for in-system simulation</a:t>
            </a:r>
          </a:p>
          <a:p>
            <a:pPr lvl="1"/>
            <a:r>
              <a:rPr lang="en-US" altLang="zh-CN" dirty="0"/>
              <a:t>System simulator (GVSoC) model</a:t>
            </a:r>
            <a:endParaRPr lang="en-US" dirty="0"/>
          </a:p>
          <a:p>
            <a:pPr lvl="1"/>
            <a:r>
              <a:rPr lang="en-US" dirty="0"/>
              <a:t>Calibrate using RTL findings</a:t>
            </a:r>
          </a:p>
          <a:p>
            <a:pPr lvl="1"/>
            <a:r>
              <a:rPr lang="de-CH" dirty="0"/>
              <a:t>Evaluate block designs based on</a:t>
            </a:r>
            <a:br>
              <a:rPr lang="de-CH" dirty="0"/>
            </a:br>
            <a:r>
              <a:rPr lang="en-US" dirty="0"/>
              <a:t>application performance</a:t>
            </a:r>
          </a:p>
          <a:p>
            <a:r>
              <a:rPr lang="en-US" dirty="0"/>
              <a:t>Use findings to iterate on designs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" name="Rectangle 44"/>
          <p:cNvSpPr/>
          <p:nvPr/>
        </p:nvSpPr>
        <p:spPr>
          <a:xfrm rot="10800000" flipV="1">
            <a:off x="6257058" y="2198541"/>
            <a:ext cx="4019550" cy="1009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Block</a:t>
            </a:r>
            <a:r>
              <a:rPr lang="en-US" sz="16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 design</a:t>
            </a:r>
          </a:p>
          <a:p>
            <a:pPr algn="ctr"/>
            <a:endParaRPr lang="en-US" sz="2800" b="1" dirty="0">
              <a:solidFill>
                <a:schemeClr val="bg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50658" y="2579541"/>
            <a:ext cx="1371600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RTL model</a:t>
            </a:r>
          </a:p>
        </p:txBody>
      </p:sp>
      <p:sp>
        <p:nvSpPr>
          <p:cNvPr id="9" name="Rectangle 8"/>
          <p:cNvSpPr/>
          <p:nvPr/>
        </p:nvSpPr>
        <p:spPr>
          <a:xfrm>
            <a:off x="8637888" y="2579541"/>
            <a:ext cx="1545227" cy="533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GVSoC</a:t>
            </a:r>
            <a:r>
              <a:rPr lang="en-US" sz="16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 model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01463" y="1587893"/>
            <a:ext cx="4488479" cy="3134670"/>
            <a:chOff x="6001463" y="1587893"/>
            <a:chExt cx="4488479" cy="3134670"/>
          </a:xfrm>
        </p:grpSpPr>
        <p:cxnSp>
          <p:nvCxnSpPr>
            <p:cNvPr id="80" name="Elbow Connector 79"/>
            <p:cNvCxnSpPr>
              <a:endCxn id="45" idx="0"/>
            </p:cNvCxnSpPr>
            <p:nvPr/>
          </p:nvCxnSpPr>
          <p:spPr>
            <a:xfrm rot="10800000" flipV="1">
              <a:off x="8266834" y="1816067"/>
              <a:ext cx="917575" cy="38247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001463" y="1587893"/>
              <a:ext cx="4488479" cy="3134670"/>
              <a:chOff x="6001463" y="1587893"/>
              <a:chExt cx="4488479" cy="3134670"/>
            </a:xfrm>
          </p:grpSpPr>
          <p:sp>
            <p:nvSpPr>
              <p:cNvPr id="63" name="Right Brace 62"/>
              <p:cNvSpPr/>
              <p:nvPr/>
            </p:nvSpPr>
            <p:spPr>
              <a:xfrm rot="5400000">
                <a:off x="7930016" y="2436300"/>
                <a:ext cx="357710" cy="4214816"/>
              </a:xfrm>
              <a:prstGeom prst="rightBrace">
                <a:avLst>
                  <a:gd name="adj1" fmla="val 32842"/>
                  <a:gd name="adj2" fmla="val 47809"/>
                </a:avLst>
              </a:prstGeom>
              <a:ln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Elbow Connector 64"/>
              <p:cNvCxnSpPr>
                <a:stCxn id="63" idx="1"/>
              </p:cNvCxnSpPr>
              <p:nvPr/>
            </p:nvCxnSpPr>
            <p:spPr>
              <a:xfrm rot="5400000" flipH="1" flipV="1">
                <a:off x="8083568" y="2316191"/>
                <a:ext cx="2524022" cy="2288722"/>
              </a:xfrm>
              <a:prstGeom prst="bentConnector3">
                <a:avLst>
                  <a:gd name="adj1" fmla="val -9282"/>
                </a:avLst>
              </a:prstGeom>
              <a:ln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7" name="Elbow Connector 86"/>
              <p:cNvCxnSpPr/>
              <p:nvPr/>
            </p:nvCxnSpPr>
            <p:spPr>
              <a:xfrm rot="10800000">
                <a:off x="9184413" y="1816066"/>
                <a:ext cx="1305529" cy="396112"/>
              </a:xfrm>
              <a:prstGeom prst="bentConnector3">
                <a:avLst>
                  <a:gd name="adj1" fmla="val 145"/>
                </a:avLst>
              </a:prstGeom>
              <a:ln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8335625" y="1587893"/>
                <a:ext cx="388408" cy="244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:r>
                  <a:rPr lang="en-US" sz="1400" i="1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refine</a:t>
                </a:r>
                <a:endParaRPr lang="en-US" sz="1400" b="0" i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77572" y="3112941"/>
            <a:ext cx="1967404" cy="1326675"/>
            <a:chOff x="5977572" y="3112941"/>
            <a:chExt cx="1967404" cy="1326675"/>
          </a:xfrm>
        </p:grpSpPr>
        <p:cxnSp>
          <p:nvCxnSpPr>
            <p:cNvPr id="12" name="Straight Arrow Connector 11"/>
            <p:cNvCxnSpPr>
              <a:stCxn id="8" idx="2"/>
              <a:endCxn id="14" idx="0"/>
            </p:cNvCxnSpPr>
            <p:nvPr/>
          </p:nvCxnSpPr>
          <p:spPr>
            <a:xfrm>
              <a:off x="7036458" y="3112941"/>
              <a:ext cx="420254" cy="469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997442" y="3582819"/>
              <a:ext cx="918539" cy="8567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Block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Perf. &amp;</a:t>
              </a:r>
              <a:b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Power</a:t>
              </a:r>
            </a:p>
          </p:txBody>
        </p:sp>
        <p:cxnSp>
          <p:nvCxnSpPr>
            <p:cNvPr id="30" name="Straight Arrow Connector 29"/>
            <p:cNvCxnSpPr>
              <a:stCxn id="8" idx="2"/>
            </p:cNvCxnSpPr>
            <p:nvPr/>
          </p:nvCxnSpPr>
          <p:spPr>
            <a:xfrm flipH="1">
              <a:off x="6530717" y="3112941"/>
              <a:ext cx="505741" cy="4698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001463" y="3575993"/>
              <a:ext cx="878449" cy="8636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Block</a:t>
              </a:r>
              <a: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/>
              </a:r>
              <a:b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Area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977572" y="3234797"/>
              <a:ext cx="796466" cy="244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1400" i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implement</a:t>
              </a:r>
              <a:endParaRPr lang="en-US" sz="1400" b="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38944" y="3234796"/>
              <a:ext cx="606032" cy="2447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 defTabSz="720000"/>
              <a:r>
                <a:rPr lang="en-US" sz="1400" i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simulate</a:t>
              </a:r>
              <a:endParaRPr lang="en-US" sz="1400" b="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15981" y="2846241"/>
            <a:ext cx="2267134" cy="1593372"/>
            <a:chOff x="7915981" y="2846241"/>
            <a:chExt cx="2267134" cy="1593372"/>
          </a:xfrm>
        </p:grpSpPr>
        <p:sp>
          <p:nvSpPr>
            <p:cNvPr id="38" name="Oval 37"/>
            <p:cNvSpPr/>
            <p:nvPr/>
          </p:nvSpPr>
          <p:spPr>
            <a:xfrm>
              <a:off x="8637889" y="3601380"/>
              <a:ext cx="1545226" cy="838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In-System</a:t>
              </a:r>
              <a:r>
                <a:rPr lang="en-US" sz="16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/>
              </a:r>
              <a:br>
                <a:rPr lang="en-US" sz="16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</a:br>
              <a:r>
                <a:rPr lang="en-US" sz="16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Perf. &amp; Power</a:t>
              </a:r>
              <a:endParaRPr lang="en-US" sz="16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915981" y="2846241"/>
              <a:ext cx="2183844" cy="1164976"/>
              <a:chOff x="7915981" y="2846241"/>
              <a:chExt cx="2183844" cy="116497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410502" y="3112941"/>
                <a:ext cx="689323" cy="488439"/>
                <a:chOff x="9410502" y="3112941"/>
                <a:chExt cx="689323" cy="488439"/>
              </a:xfrm>
            </p:grpSpPr>
            <p:cxnSp>
              <p:nvCxnSpPr>
                <p:cNvPr id="41" name="Straight Arrow Connector 40"/>
                <p:cNvCxnSpPr>
                  <a:stCxn id="9" idx="2"/>
                  <a:endCxn id="38" idx="0"/>
                </p:cNvCxnSpPr>
                <p:nvPr/>
              </p:nvCxnSpPr>
              <p:spPr>
                <a:xfrm>
                  <a:off x="9410502" y="3112941"/>
                  <a:ext cx="0" cy="4884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/>
                <p:cNvSpPr txBox="1"/>
                <p:nvPr/>
              </p:nvSpPr>
              <p:spPr>
                <a:xfrm>
                  <a:off x="9493793" y="3227304"/>
                  <a:ext cx="606032" cy="2447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 defTabSz="720000"/>
                  <a:r>
                    <a:rPr lang="en-US" sz="1400" i="1" dirty="0">
                      <a:solidFill>
                        <a:schemeClr val="tx2"/>
                      </a:solidFill>
                      <a:latin typeface="Arial Narrow" panose="020B0604020202020204" pitchFamily="34" charset="0"/>
                      <a:cs typeface="Arial Narrow" panose="020B0604020202020204" pitchFamily="34" charset="0"/>
                    </a:rPr>
                    <a:t>simulate</a:t>
                  </a:r>
                  <a:endParaRPr lang="en-US" sz="1400" b="0" i="1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7915981" y="2846241"/>
                <a:ext cx="1049940" cy="1164976"/>
                <a:chOff x="7915981" y="2846241"/>
                <a:chExt cx="1049940" cy="1164976"/>
              </a:xfrm>
            </p:grpSpPr>
            <p:cxnSp>
              <p:nvCxnSpPr>
                <p:cNvPr id="36" name="Curved Connector 35"/>
                <p:cNvCxnSpPr>
                  <a:stCxn id="14" idx="6"/>
                  <a:endCxn id="9" idx="1"/>
                </p:cNvCxnSpPr>
                <p:nvPr/>
              </p:nvCxnSpPr>
              <p:spPr>
                <a:xfrm flipV="1">
                  <a:off x="7915981" y="2846241"/>
                  <a:ext cx="721907" cy="1164976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8359889" y="3237738"/>
                  <a:ext cx="606032" cy="2447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l" defTabSz="720000"/>
                  <a:r>
                    <a:rPr lang="en-US" sz="1400" i="1" dirty="0">
                      <a:solidFill>
                        <a:schemeClr val="tx2"/>
                      </a:solidFill>
                      <a:latin typeface="Arial Narrow" panose="020B0604020202020204" pitchFamily="34" charset="0"/>
                      <a:cs typeface="Arial Narrow" panose="020B0604020202020204" pitchFamily="34" charset="0"/>
                    </a:rPr>
                    <a:t>calibrate</a:t>
                  </a:r>
                  <a:endParaRPr lang="en-US" sz="1400" b="0" i="1" dirty="0">
                    <a:solidFill>
                      <a:schemeClr val="tx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53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AC38-1A2A-EAB6-9314-C2784C65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9064-79C6-BE36-0EEF-807AEEB1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System-level Design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C669F-A8FB-E3FD-8A94-240BC8C980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6143774" cy="5220000"/>
          </a:xfrm>
        </p:spPr>
        <p:txBody>
          <a:bodyPr/>
          <a:lstStyle/>
          <a:p>
            <a:r>
              <a:rPr lang="en-US" dirty="0"/>
              <a:t>GVSoC</a:t>
            </a:r>
            <a:r>
              <a:rPr lang="en-US" b="0" baseline="30000" dirty="0"/>
              <a:t>[1]</a:t>
            </a:r>
            <a:r>
              <a:rPr lang="en-US" dirty="0"/>
              <a:t>: Fast and Accurate Full-Platform Simulator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accurate timing </a:t>
            </a:r>
            <a:r>
              <a:rPr lang="en-US" dirty="0"/>
              <a:t>(&lt;10% runtime deviation vs. FPGA emulation of PULP IPs)</a:t>
            </a:r>
          </a:p>
          <a:p>
            <a:pPr lvl="1"/>
            <a:r>
              <a:rPr lang="en-US" dirty="0"/>
              <a:t>Fast simulation (25 MIPS measured with a 16-core PULP Cluster)</a:t>
            </a:r>
          </a:p>
          <a:p>
            <a:r>
              <a:rPr lang="en-US" dirty="0"/>
              <a:t>System Calibration</a:t>
            </a:r>
          </a:p>
          <a:p>
            <a:pPr lvl="1"/>
            <a:r>
              <a:rPr lang="en-US" altLang="zh-CN" dirty="0"/>
              <a:t>Block-level models integration</a:t>
            </a:r>
            <a:endParaRPr lang="en-US" dirty="0"/>
          </a:p>
          <a:p>
            <a:pPr lvl="1"/>
            <a:r>
              <a:rPr lang="en-US" dirty="0"/>
              <a:t>Calibrate simulator using RTL-level block findings</a:t>
            </a:r>
          </a:p>
          <a:p>
            <a:r>
              <a:rPr lang="en-US" altLang="zh-CN" dirty="0"/>
              <a:t>Larger workload evaluation</a:t>
            </a:r>
          </a:p>
          <a:p>
            <a:pPr lvl="1"/>
            <a:r>
              <a:rPr lang="en-US" altLang="zh-CN" dirty="0"/>
              <a:t>Use GVSoC to evaluate architecture design with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i="1" dirty="0"/>
              <a:t>end-to-end applications </a:t>
            </a:r>
            <a:r>
              <a:rPr lang="en-US" altLang="zh-CN" dirty="0"/>
              <a:t>at fast simulation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CE93E-E079-683A-F77C-D0566E44FD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963D1-407C-B2C1-F0C4-3238C56B3D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239398-7568-C150-8679-D3C68571C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61" y="2080000"/>
            <a:ext cx="4429761" cy="26097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5BDB04-5A11-59A0-0182-3AA08028205D}"/>
              </a:ext>
            </a:extLst>
          </p:cNvPr>
          <p:cNvSpPr txBox="1"/>
          <p:nvPr/>
        </p:nvSpPr>
        <p:spPr>
          <a:xfrm>
            <a:off x="10520855" y="194441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42137D-87BF-8193-C8F2-B2B30036F964}"/>
              </a:ext>
            </a:extLst>
          </p:cNvPr>
          <p:cNvSpPr txBox="1"/>
          <p:nvPr/>
        </p:nvSpPr>
        <p:spPr>
          <a:xfrm>
            <a:off x="9858824" y="1781638"/>
            <a:ext cx="1081956" cy="3783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sz="2400" b="1" i="0" dirty="0">
                <a:solidFill>
                  <a:schemeClr val="tx2"/>
                </a:solidFill>
                <a:latin typeface="Helvetica" pitchFamily="2" charset="0"/>
                <a:cs typeface="Arial Narrow" panose="020B0604020202020204" pitchFamily="34" charset="0"/>
              </a:rPr>
              <a:t>GVSoC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24822E2-7480-5A2E-7B06-477B9CA8977E}"/>
              </a:ext>
            </a:extLst>
          </p:cNvPr>
          <p:cNvSpPr txBox="1"/>
          <p:nvPr/>
        </p:nvSpPr>
        <p:spPr>
          <a:xfrm>
            <a:off x="7055918" y="76208"/>
            <a:ext cx="3343884" cy="31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[1] Bruschi, Nazareno, et al. "GVSoC: a highly configurable, fast and accurate full-platform simulator for RISC-V based IoT processors." ICCD 2021.</a:t>
            </a:r>
            <a:endParaRPr lang="en-US" sz="9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ACBD4-680C-569C-2C6F-04875177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8F4-7E27-457B-79C8-850CA0E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Network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4492-E03A-B509-7E55-D3EC92504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735972" cy="5220000"/>
          </a:xfrm>
        </p:spPr>
        <p:txBody>
          <a:bodyPr/>
          <a:lstStyle/>
          <a:p>
            <a:r>
              <a:rPr lang="en-US" dirty="0"/>
              <a:t>Explore mapping configuration space</a:t>
            </a:r>
          </a:p>
          <a:p>
            <a:pPr lvl="1"/>
            <a:r>
              <a:rPr lang="en-US" dirty="0"/>
              <a:t>Single-</a:t>
            </a:r>
            <a:r>
              <a:rPr lang="en-US" dirty="0" err="1"/>
              <a:t>chiplet</a:t>
            </a:r>
            <a:r>
              <a:rPr lang="en-US" dirty="0"/>
              <a:t> dimensioning and workload distribution</a:t>
            </a:r>
          </a:p>
          <a:p>
            <a:pPr lvl="1"/>
            <a:r>
              <a:rPr lang="en-US" dirty="0"/>
              <a:t>Data mapping in 3D-stacked memories and data exchange within the multi-level memory hierarchy</a:t>
            </a:r>
          </a:p>
          <a:p>
            <a:pPr lvl="1"/>
            <a:r>
              <a:rPr lang="en-US" dirty="0"/>
              <a:t>Scaling to multi-</a:t>
            </a:r>
            <a:r>
              <a:rPr lang="en-US" dirty="0" err="1"/>
              <a:t>chiplet</a:t>
            </a:r>
            <a:r>
              <a:rPr lang="en-US" dirty="0"/>
              <a:t> </a:t>
            </a:r>
          </a:p>
          <a:p>
            <a:r>
              <a:rPr lang="en-US" dirty="0"/>
              <a:t>Flexible Model Mapping with Standardized High-Level Specifications</a:t>
            </a:r>
          </a:p>
          <a:p>
            <a:pPr lvl="1"/>
            <a:r>
              <a:rPr lang="en-US" dirty="0"/>
              <a:t>Neural network compiler generates hardware-specific bare-metal C code</a:t>
            </a:r>
          </a:p>
          <a:p>
            <a:pPr lvl="1"/>
            <a:r>
              <a:rPr lang="en-US" dirty="0"/>
              <a:t>Ingesting quantized ONNX graph specification</a:t>
            </a:r>
          </a:p>
          <a:p>
            <a:pPr lvl="1"/>
            <a:r>
              <a:rPr lang="en-US" dirty="0"/>
              <a:t>Workload scheduling and tiling </a:t>
            </a:r>
            <a:r>
              <a:rPr lang="en-US" dirty="0" err="1"/>
              <a:t>w.r.t.</a:t>
            </a:r>
            <a:r>
              <a:rPr lang="en-US" dirty="0"/>
              <a:t> multi-level memory constraints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C871-810C-971F-9DBA-C58401B55B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C012-63C0-5094-2213-A80DBEEE1B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42C02DE9-3F04-0E6E-D8F7-C79FAF9D9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17" y="980127"/>
            <a:ext cx="3930365" cy="45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0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0909F-11F9-8BB1-CD64-AB23A5B3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A8CF-AACD-12F2-8C12-A838078C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for </a:t>
            </a:r>
            <a:r>
              <a:rPr lang="en-US" dirty="0" err="1"/>
              <a:t>SoA</a:t>
            </a:r>
            <a:r>
              <a:rPr lang="en-US" dirty="0"/>
              <a:t> LLM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6F81-0EF4-9BC9-1908-D575C28E85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7524132" cy="5220000"/>
          </a:xfrm>
        </p:spPr>
        <p:txBody>
          <a:bodyPr/>
          <a:lstStyle/>
          <a:p>
            <a:r>
              <a:rPr lang="en-US" dirty="0"/>
              <a:t>Architectural evaluation on full real-world workloads</a:t>
            </a:r>
          </a:p>
          <a:p>
            <a:pPr lvl="1"/>
            <a:r>
              <a:rPr lang="en-US" dirty="0"/>
              <a:t>Leverage on GVSoC hardware abstract models and neural network compiler for fast benchmarking</a:t>
            </a:r>
          </a:p>
          <a:p>
            <a:pPr lvl="1"/>
            <a:r>
              <a:rPr lang="en-US" dirty="0"/>
              <a:t>Evaluate performance, energy efficiency, and scalability</a:t>
            </a:r>
          </a:p>
          <a:p>
            <a:pPr lvl="1"/>
            <a:r>
              <a:rPr lang="en-US" dirty="0"/>
              <a:t>Make adaptations to improve performance and efficiency by tuning </a:t>
            </a:r>
            <a:r>
              <a:rPr lang="en-US" altLang="zh-CN" dirty="0"/>
              <a:t>and benchmarking a collection of models</a:t>
            </a:r>
          </a:p>
          <a:p>
            <a:r>
              <a:rPr lang="en-US" dirty="0"/>
              <a:t>Extend models to emerging technologies</a:t>
            </a:r>
          </a:p>
          <a:p>
            <a:pPr lvl="1"/>
            <a:r>
              <a:rPr lang="en-US" dirty="0"/>
              <a:t>NV memories, 3D-DRAM with vertical transistors, and HBM4 with 3D-stacked memories</a:t>
            </a:r>
          </a:p>
          <a:p>
            <a:r>
              <a:rPr lang="en-US" dirty="0"/>
              <a:t>Tracking the evolution of advance AI models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ADBB-35B5-D109-3FBB-46E55DB94C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QuantSparse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72B8-5E3F-CD30-5AEB-42B0E8D29B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79DC-A82C-E5EB-E56A-F2A07ECD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0B-D293-9342-8C3C-7E5E294F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  <a:cs typeface="Roboto"/>
              </a:rPr>
              <a:t>Team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BC94-DC08-3DC5-6D98-1262471DD4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0529" y="3040012"/>
            <a:ext cx="3958138" cy="2671240"/>
          </a:xfrm>
        </p:spPr>
        <p:txBody>
          <a:bodyPr vert="horz" lIns="0" tIns="46800" rIns="0" bIns="45720" rtlCol="0" anchor="t">
            <a:noAutofit/>
          </a:bodyPr>
          <a:lstStyle/>
          <a:p>
            <a:r>
              <a:rPr lang="en-US" dirty="0"/>
              <a:t>Paul Scheffler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BSc &amp; MSc at ETH Zurich</a:t>
            </a:r>
            <a:endParaRPr lang="en-US" dirty="0">
              <a:ea typeface="Roboto Light"/>
              <a:cs typeface="Roboto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Roboto Light"/>
                <a:cs typeface="Roboto Light"/>
              </a:rPr>
              <a:t>Research Experience</a:t>
            </a:r>
            <a:endParaRPr lang="en-US" b="1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Sparse Workload HW Acceleration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Energy-efficient RISC-V Systems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Manycores and Interconnects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SoC Design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D26E-1243-BDB1-F209-57DBC0276D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1014D-4917-C0BC-67FC-50F29B25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52873" y="996108"/>
            <a:ext cx="1911356" cy="191135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1A1A2B0-EA33-68E5-90AC-21C633EA89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05907" y="6137853"/>
            <a:ext cx="6840000" cy="288000"/>
          </a:xfrm>
        </p:spPr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21BC94-DC08-3DC5-6D98-1262471DD474}"/>
              </a:ext>
            </a:extLst>
          </p:cNvPr>
          <p:cNvSpPr txBox="1">
            <a:spLocks/>
          </p:cNvSpPr>
          <p:nvPr/>
        </p:nvSpPr>
        <p:spPr>
          <a:xfrm>
            <a:off x="896373" y="3040012"/>
            <a:ext cx="4485096" cy="2671240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004" indent="-288004" algn="l" defTabSz="7200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000" indent="-216004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00" indent="-216004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6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2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Bowen Wang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BSc at Harbin Institute of Technology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Roboto Light"/>
                <a:cs typeface="Roboto Light"/>
              </a:rPr>
              <a:t>MSc at </a:t>
            </a:r>
            <a:r>
              <a:rPr lang="en-US" dirty="0"/>
              <a:t>ETH Zurich</a:t>
            </a:r>
            <a:endParaRPr lang="en-US" dirty="0">
              <a:ea typeface="Roboto Light"/>
              <a:cs typeface="Roboto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Roboto Light"/>
                <a:cs typeface="Roboto Light"/>
              </a:rPr>
              <a:t>Research Experience</a:t>
            </a:r>
            <a:endParaRPr lang="en-US" b="1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 err="1"/>
              <a:t>Manycores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Network-on-Chip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DNN Compiler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BFD326-2A96-0178-6D53-A19322A4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8717" y="996108"/>
            <a:ext cx="1911356" cy="191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2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B1B91-1B0D-2BC5-E698-EEA029D55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05B-FED7-ED8E-9CF9-96BEC99A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7F7F-3EDE-6838-B22C-8D9216065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28" y="779354"/>
            <a:ext cx="6152578" cy="1258069"/>
          </a:xfrm>
        </p:spPr>
        <p:txBody>
          <a:bodyPr/>
          <a:lstStyle/>
          <a:p>
            <a:r>
              <a:rPr lang="en-US" dirty="0"/>
              <a:t>Context and Motivation</a:t>
            </a:r>
          </a:p>
          <a:p>
            <a:pPr lvl="1"/>
            <a:r>
              <a:rPr lang="en-US" i="1" dirty="0"/>
              <a:t>Transformers</a:t>
            </a:r>
            <a:r>
              <a:rPr lang="en-US" dirty="0"/>
              <a:t> in LLM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Foundation Model </a:t>
            </a:r>
            <a:r>
              <a:rPr lang="en-US" dirty="0"/>
              <a:t>paradigm</a:t>
            </a:r>
          </a:p>
          <a:p>
            <a:pPr lvl="1"/>
            <a:r>
              <a:rPr lang="en-US" i="1" dirty="0"/>
              <a:t>Energy scaling </a:t>
            </a:r>
            <a:r>
              <a:rPr lang="en-US" dirty="0"/>
              <a:t>has lagged behind performance scaling</a:t>
            </a:r>
          </a:p>
          <a:p>
            <a:pPr marL="287996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214B-37EE-F97D-B9C0-67A7133260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FFB53-F501-446E-5802-BBDDFABED0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D9C7AB-0E8D-11E6-8274-DD2C933B9381}"/>
              </a:ext>
            </a:extLst>
          </p:cNvPr>
          <p:cNvSpPr txBox="1">
            <a:spLocks/>
          </p:cNvSpPr>
          <p:nvPr/>
        </p:nvSpPr>
        <p:spPr>
          <a:xfrm>
            <a:off x="72647" y="3077681"/>
            <a:ext cx="6155159" cy="2839082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288004" indent="-288004" algn="l" defTabSz="7200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000" indent="-216004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00" indent="-216004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6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2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i="1" dirty="0"/>
              <a:t>Sparsity and Quantization</a:t>
            </a:r>
            <a:r>
              <a:rPr lang="en-US" dirty="0"/>
              <a:t> – reducing computation, memory footprint, and bandwidth</a:t>
            </a:r>
          </a:p>
          <a:p>
            <a:pPr lvl="1"/>
            <a:r>
              <a:rPr lang="en-US" b="1" i="1" dirty="0"/>
              <a:t>Computation distribution </a:t>
            </a:r>
            <a:r>
              <a:rPr lang="en-US" dirty="0"/>
              <a:t>across memory hierarchy </a:t>
            </a:r>
            <a:r>
              <a:rPr lang="en-US" dirty="0" err="1"/>
              <a:t>w.r.t.</a:t>
            </a:r>
            <a:r>
              <a:rPr lang="en-US" dirty="0"/>
              <a:t> computation intensity</a:t>
            </a:r>
          </a:p>
          <a:p>
            <a:pPr lvl="1"/>
            <a:r>
              <a:rPr lang="en-US" b="1" i="1" dirty="0"/>
              <a:t>Network mapping, deployment, and fast simulation</a:t>
            </a:r>
          </a:p>
          <a:p>
            <a:pPr lvl="1"/>
            <a:r>
              <a:rPr lang="en-US" dirty="0"/>
              <a:t>Exploit </a:t>
            </a:r>
            <a:r>
              <a:rPr lang="en-US" b="1" i="1" dirty="0"/>
              <a:t>three-dimensional heterogeneous integration technology </a:t>
            </a:r>
            <a:r>
              <a:rPr lang="en-US" dirty="0"/>
              <a:t>– from 2.5D-Chiplet to 3D-stacked IC</a:t>
            </a:r>
          </a:p>
          <a:p>
            <a:pPr marL="287996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560713-93D2-3562-E306-2312F5E13B12}"/>
              </a:ext>
            </a:extLst>
          </p:cNvPr>
          <p:cNvSpPr txBox="1">
            <a:spLocks/>
          </p:cNvSpPr>
          <p:nvPr/>
        </p:nvSpPr>
        <p:spPr>
          <a:xfrm>
            <a:off x="72646" y="2000103"/>
            <a:ext cx="6591765" cy="107757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288004" indent="-288004" algn="l" defTabSz="7200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000" indent="-216004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00" indent="-216004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6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2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QuantSparse3D: Aims and Objectives</a:t>
            </a:r>
          </a:p>
          <a:p>
            <a:pPr lvl="1"/>
            <a:r>
              <a:rPr lang="en-US" i="1" u="sng" dirty="0"/>
              <a:t>Mitigate energy bottlenecks by improving performance under power constraints</a:t>
            </a:r>
          </a:p>
          <a:p>
            <a:pPr marL="287996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62EC7B54-EB72-6A74-26B9-CAB483B3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391" y="1012332"/>
            <a:ext cx="3723371" cy="47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FA528-95F7-9EC4-C0B6-34875974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8FB6-0C00-99AC-745D-E67A29E0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CA25-EC35-29B5-575C-F8FA6D16A5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27" y="779353"/>
            <a:ext cx="11278573" cy="5273103"/>
          </a:xfrm>
        </p:spPr>
        <p:txBody>
          <a:bodyPr/>
          <a:lstStyle/>
          <a:p>
            <a:r>
              <a:rPr lang="en-US" dirty="0"/>
              <a:t>WP1: </a:t>
            </a:r>
            <a:r>
              <a:rPr lang="en-US" b="0" dirty="0"/>
              <a:t>Architectural exploration, definition, and sizing at chiplet level</a:t>
            </a:r>
          </a:p>
          <a:p>
            <a:pPr lvl="1"/>
            <a:r>
              <a:rPr lang="en-US" b="1" dirty="0"/>
              <a:t>Simulation models of key building blocks </a:t>
            </a:r>
          </a:p>
          <a:p>
            <a:pPr lvl="2"/>
            <a:r>
              <a:rPr lang="en-US" dirty="0"/>
              <a:t>Compute engine, memory hierarchy, on-chip interconnect, and memory endpoint</a:t>
            </a:r>
          </a:p>
          <a:p>
            <a:pPr lvl="1"/>
            <a:r>
              <a:rPr lang="en-US" b="1" dirty="0"/>
              <a:t>RTL models of key building blocks </a:t>
            </a:r>
            <a:r>
              <a:rPr lang="en-US" dirty="0"/>
              <a:t>for power, performance, and area estimation</a:t>
            </a:r>
          </a:p>
          <a:p>
            <a:pPr lvl="2"/>
            <a:r>
              <a:rPr lang="en-US" altLang="zh-CN" dirty="0"/>
              <a:t>Access PPA using post-backend estimations</a:t>
            </a:r>
            <a:endParaRPr lang="en-US" dirty="0"/>
          </a:p>
          <a:p>
            <a:r>
              <a:rPr lang="en-US" dirty="0"/>
              <a:t>WP2: </a:t>
            </a:r>
            <a:r>
              <a:rPr lang="en-US" b="0" dirty="0"/>
              <a:t>System-level modeling and design</a:t>
            </a:r>
          </a:p>
          <a:p>
            <a:pPr lvl="1"/>
            <a:r>
              <a:rPr lang="en-US" b="1" dirty="0"/>
              <a:t>Configuration space Exploration</a:t>
            </a:r>
          </a:p>
          <a:p>
            <a:pPr lvl="2"/>
            <a:r>
              <a:rPr lang="en-US" b="1" dirty="0"/>
              <a:t> </a:t>
            </a:r>
            <a:r>
              <a:rPr lang="en-US" dirty="0"/>
              <a:t>Dimensioning single chiplet, 3D-stacked memories, and scaling to multiple chiplets</a:t>
            </a:r>
          </a:p>
          <a:p>
            <a:pPr lvl="1"/>
            <a:r>
              <a:rPr lang="en-US" altLang="zh-CN" b="1" dirty="0"/>
              <a:t>Flexible model-to-hardware mapping using standardized high-level specifications</a:t>
            </a:r>
            <a:endParaRPr lang="en-US" b="1" dirty="0"/>
          </a:p>
          <a:p>
            <a:r>
              <a:rPr lang="en-US" dirty="0"/>
              <a:t>WP3: </a:t>
            </a:r>
            <a:r>
              <a:rPr lang="en-US" b="0" dirty="0"/>
              <a:t>Integration, benchmarking, and performance tuning</a:t>
            </a:r>
          </a:p>
          <a:p>
            <a:pPr lvl="1"/>
            <a:r>
              <a:rPr lang="en-US" b="1" dirty="0"/>
              <a:t>Access performance, energy efficiency, and scalability</a:t>
            </a:r>
          </a:p>
          <a:p>
            <a:pPr lvl="1"/>
            <a:r>
              <a:rPr lang="en-US" b="1" dirty="0"/>
              <a:t>Extend models to the emerging technologies</a:t>
            </a:r>
          </a:p>
          <a:p>
            <a:pPr lvl="2"/>
            <a:r>
              <a:rPr lang="en-US" dirty="0"/>
              <a:t>NV memories, 3D-DRAM, and HBM4 with the upcoming 3D stacking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4F4-F33A-FAE9-8B66-2A53B29931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61097-BC3F-4EB9-F239-2CA1A9F749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3FE9499F-6491-0668-04C4-D3776DE858F5}"/>
              </a:ext>
            </a:extLst>
          </p:cNvPr>
          <p:cNvSpPr/>
          <p:nvPr/>
        </p:nvSpPr>
        <p:spPr>
          <a:xfrm>
            <a:off x="5827222" y="2136371"/>
            <a:ext cx="5386647" cy="3724102"/>
          </a:xfrm>
          <a:custGeom>
            <a:avLst/>
            <a:gdLst>
              <a:gd name="connsiteX0" fmla="*/ 0 w 5386647"/>
              <a:gd name="connsiteY0" fmla="*/ 0 h 3724102"/>
              <a:gd name="connsiteX1" fmla="*/ 681643 w 5386647"/>
              <a:gd name="connsiteY1" fmla="*/ 565265 h 3724102"/>
              <a:gd name="connsiteX2" fmla="*/ 665018 w 5386647"/>
              <a:gd name="connsiteY2" fmla="*/ 3724102 h 3724102"/>
              <a:gd name="connsiteX3" fmla="*/ 5386647 w 5386647"/>
              <a:gd name="connsiteY3" fmla="*/ 3724102 h 3724102"/>
              <a:gd name="connsiteX4" fmla="*/ 5386647 w 5386647"/>
              <a:gd name="connsiteY4" fmla="*/ 556953 h 3724102"/>
              <a:gd name="connsiteX5" fmla="*/ 3715789 w 5386647"/>
              <a:gd name="connsiteY5" fmla="*/ 8313 h 3724102"/>
              <a:gd name="connsiteX6" fmla="*/ 0 w 5386647"/>
              <a:gd name="connsiteY6" fmla="*/ 0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6647" h="3724102">
                <a:moveTo>
                  <a:pt x="0" y="0"/>
                </a:moveTo>
                <a:lnTo>
                  <a:pt x="681643" y="565265"/>
                </a:lnTo>
                <a:cubicBezTo>
                  <a:pt x="676101" y="1618211"/>
                  <a:pt x="670560" y="2671156"/>
                  <a:pt x="665018" y="3724102"/>
                </a:cubicBezTo>
                <a:lnTo>
                  <a:pt x="5386647" y="3724102"/>
                </a:lnTo>
                <a:lnTo>
                  <a:pt x="5386647" y="556953"/>
                </a:lnTo>
                <a:lnTo>
                  <a:pt x="3715789" y="8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7E6D4F91-11BA-0816-4E15-A1782F211E49}"/>
              </a:ext>
            </a:extLst>
          </p:cNvPr>
          <p:cNvSpPr/>
          <p:nvPr/>
        </p:nvSpPr>
        <p:spPr>
          <a:xfrm>
            <a:off x="412884" y="2122714"/>
            <a:ext cx="6093412" cy="3741396"/>
          </a:xfrm>
          <a:custGeom>
            <a:avLst/>
            <a:gdLst>
              <a:gd name="connsiteX0" fmla="*/ 1164772 w 6085114"/>
              <a:gd name="connsiteY0" fmla="*/ 0 h 3276600"/>
              <a:gd name="connsiteX1" fmla="*/ 0 w 6085114"/>
              <a:gd name="connsiteY1" fmla="*/ 555172 h 3276600"/>
              <a:gd name="connsiteX2" fmla="*/ 32657 w 6085114"/>
              <a:gd name="connsiteY2" fmla="*/ 3276600 h 3276600"/>
              <a:gd name="connsiteX3" fmla="*/ 6085114 w 6085114"/>
              <a:gd name="connsiteY3" fmla="*/ 3265715 h 3276600"/>
              <a:gd name="connsiteX4" fmla="*/ 6085114 w 6085114"/>
              <a:gd name="connsiteY4" fmla="*/ 566057 h 3276600"/>
              <a:gd name="connsiteX5" fmla="*/ 5410200 w 6085114"/>
              <a:gd name="connsiteY5" fmla="*/ 10886 h 3276600"/>
              <a:gd name="connsiteX6" fmla="*/ 1164772 w 6085114"/>
              <a:gd name="connsiteY6" fmla="*/ 0 h 3276600"/>
              <a:gd name="connsiteX0" fmla="*/ 1187200 w 6107542"/>
              <a:gd name="connsiteY0" fmla="*/ 0 h 3298634"/>
              <a:gd name="connsiteX1" fmla="*/ 22428 w 6107542"/>
              <a:gd name="connsiteY1" fmla="*/ 555172 h 3298634"/>
              <a:gd name="connsiteX2" fmla="*/ 0 w 6107542"/>
              <a:gd name="connsiteY2" fmla="*/ 3298634 h 3298634"/>
              <a:gd name="connsiteX3" fmla="*/ 6107542 w 6107542"/>
              <a:gd name="connsiteY3" fmla="*/ 3265715 h 3298634"/>
              <a:gd name="connsiteX4" fmla="*/ 6107542 w 6107542"/>
              <a:gd name="connsiteY4" fmla="*/ 566057 h 3298634"/>
              <a:gd name="connsiteX5" fmla="*/ 5432628 w 6107542"/>
              <a:gd name="connsiteY5" fmla="*/ 10886 h 3298634"/>
              <a:gd name="connsiteX6" fmla="*/ 1187200 w 6107542"/>
              <a:gd name="connsiteY6" fmla="*/ 0 h 3298634"/>
              <a:gd name="connsiteX0" fmla="*/ 1187200 w 6107542"/>
              <a:gd name="connsiteY0" fmla="*/ 0 h 3320800"/>
              <a:gd name="connsiteX1" fmla="*/ 22428 w 6107542"/>
              <a:gd name="connsiteY1" fmla="*/ 555172 h 3320800"/>
              <a:gd name="connsiteX2" fmla="*/ 0 w 6107542"/>
              <a:gd name="connsiteY2" fmla="*/ 3298634 h 3320800"/>
              <a:gd name="connsiteX3" fmla="*/ 6107542 w 6107542"/>
              <a:gd name="connsiteY3" fmla="*/ 3320800 h 3320800"/>
              <a:gd name="connsiteX4" fmla="*/ 6107542 w 6107542"/>
              <a:gd name="connsiteY4" fmla="*/ 566057 h 3320800"/>
              <a:gd name="connsiteX5" fmla="*/ 5432628 w 6107542"/>
              <a:gd name="connsiteY5" fmla="*/ 10886 h 3320800"/>
              <a:gd name="connsiteX6" fmla="*/ 1187200 w 6107542"/>
              <a:gd name="connsiteY6" fmla="*/ 0 h 3320800"/>
              <a:gd name="connsiteX0" fmla="*/ 1187200 w 6117167"/>
              <a:gd name="connsiteY0" fmla="*/ 0 h 3734686"/>
              <a:gd name="connsiteX1" fmla="*/ 22428 w 6117167"/>
              <a:gd name="connsiteY1" fmla="*/ 555172 h 3734686"/>
              <a:gd name="connsiteX2" fmla="*/ 0 w 6117167"/>
              <a:gd name="connsiteY2" fmla="*/ 3298634 h 3734686"/>
              <a:gd name="connsiteX3" fmla="*/ 6117167 w 6117167"/>
              <a:gd name="connsiteY3" fmla="*/ 3734686 h 3734686"/>
              <a:gd name="connsiteX4" fmla="*/ 6107542 w 6117167"/>
              <a:gd name="connsiteY4" fmla="*/ 566057 h 3734686"/>
              <a:gd name="connsiteX5" fmla="*/ 5432628 w 6117167"/>
              <a:gd name="connsiteY5" fmla="*/ 10886 h 3734686"/>
              <a:gd name="connsiteX6" fmla="*/ 1187200 w 6117167"/>
              <a:gd name="connsiteY6" fmla="*/ 0 h 3734686"/>
              <a:gd name="connsiteX0" fmla="*/ 1177575 w 6107542"/>
              <a:gd name="connsiteY0" fmla="*/ 0 h 3760646"/>
              <a:gd name="connsiteX1" fmla="*/ 12803 w 6107542"/>
              <a:gd name="connsiteY1" fmla="*/ 555172 h 3760646"/>
              <a:gd name="connsiteX2" fmla="*/ 0 w 6107542"/>
              <a:gd name="connsiteY2" fmla="*/ 3760646 h 3760646"/>
              <a:gd name="connsiteX3" fmla="*/ 6107542 w 6107542"/>
              <a:gd name="connsiteY3" fmla="*/ 3734686 h 3760646"/>
              <a:gd name="connsiteX4" fmla="*/ 6097917 w 6107542"/>
              <a:gd name="connsiteY4" fmla="*/ 566057 h 3760646"/>
              <a:gd name="connsiteX5" fmla="*/ 5423003 w 6107542"/>
              <a:gd name="connsiteY5" fmla="*/ 10886 h 3760646"/>
              <a:gd name="connsiteX6" fmla="*/ 1177575 w 6107542"/>
              <a:gd name="connsiteY6" fmla="*/ 0 h 3760646"/>
              <a:gd name="connsiteX0" fmla="*/ 1165546 w 6095513"/>
              <a:gd name="connsiteY0" fmla="*/ 0 h 3741396"/>
              <a:gd name="connsiteX1" fmla="*/ 774 w 6095513"/>
              <a:gd name="connsiteY1" fmla="*/ 555172 h 3741396"/>
              <a:gd name="connsiteX2" fmla="*/ 7221 w 6095513"/>
              <a:gd name="connsiteY2" fmla="*/ 3741396 h 3741396"/>
              <a:gd name="connsiteX3" fmla="*/ 6095513 w 6095513"/>
              <a:gd name="connsiteY3" fmla="*/ 3734686 h 3741396"/>
              <a:gd name="connsiteX4" fmla="*/ 6085888 w 6095513"/>
              <a:gd name="connsiteY4" fmla="*/ 566057 h 3741396"/>
              <a:gd name="connsiteX5" fmla="*/ 5410974 w 6095513"/>
              <a:gd name="connsiteY5" fmla="*/ 10886 h 3741396"/>
              <a:gd name="connsiteX6" fmla="*/ 1165546 w 6095513"/>
              <a:gd name="connsiteY6" fmla="*/ 0 h 3741396"/>
              <a:gd name="connsiteX0" fmla="*/ 1165546 w 6095513"/>
              <a:gd name="connsiteY0" fmla="*/ 0 h 3741396"/>
              <a:gd name="connsiteX1" fmla="*/ 774 w 6095513"/>
              <a:gd name="connsiteY1" fmla="*/ 555172 h 3741396"/>
              <a:gd name="connsiteX2" fmla="*/ 7221 w 6095513"/>
              <a:gd name="connsiteY2" fmla="*/ 3741396 h 3741396"/>
              <a:gd name="connsiteX3" fmla="*/ 6095513 w 6095513"/>
              <a:gd name="connsiteY3" fmla="*/ 3734686 h 3741396"/>
              <a:gd name="connsiteX4" fmla="*/ 6093032 w 6095513"/>
              <a:gd name="connsiteY4" fmla="*/ 577963 h 3741396"/>
              <a:gd name="connsiteX5" fmla="*/ 5410974 w 6095513"/>
              <a:gd name="connsiteY5" fmla="*/ 10886 h 3741396"/>
              <a:gd name="connsiteX6" fmla="*/ 1165546 w 6095513"/>
              <a:gd name="connsiteY6" fmla="*/ 0 h 3741396"/>
              <a:gd name="connsiteX0" fmla="*/ 1165546 w 6093463"/>
              <a:gd name="connsiteY0" fmla="*/ 0 h 3741396"/>
              <a:gd name="connsiteX1" fmla="*/ 774 w 6093463"/>
              <a:gd name="connsiteY1" fmla="*/ 555172 h 3741396"/>
              <a:gd name="connsiteX2" fmla="*/ 7221 w 6093463"/>
              <a:gd name="connsiteY2" fmla="*/ 3741396 h 3741396"/>
              <a:gd name="connsiteX3" fmla="*/ 6083607 w 6093463"/>
              <a:gd name="connsiteY3" fmla="*/ 3737067 h 3741396"/>
              <a:gd name="connsiteX4" fmla="*/ 6093032 w 6093463"/>
              <a:gd name="connsiteY4" fmla="*/ 577963 h 3741396"/>
              <a:gd name="connsiteX5" fmla="*/ 5410974 w 6093463"/>
              <a:gd name="connsiteY5" fmla="*/ 10886 h 3741396"/>
              <a:gd name="connsiteX6" fmla="*/ 1165546 w 6093463"/>
              <a:gd name="connsiteY6" fmla="*/ 0 h 3741396"/>
              <a:gd name="connsiteX0" fmla="*/ 1165546 w 6093412"/>
              <a:gd name="connsiteY0" fmla="*/ 0 h 3741396"/>
              <a:gd name="connsiteX1" fmla="*/ 774 w 6093412"/>
              <a:gd name="connsiteY1" fmla="*/ 555172 h 3741396"/>
              <a:gd name="connsiteX2" fmla="*/ 7221 w 6093412"/>
              <a:gd name="connsiteY2" fmla="*/ 3741396 h 3741396"/>
              <a:gd name="connsiteX3" fmla="*/ 6081226 w 6093412"/>
              <a:gd name="connsiteY3" fmla="*/ 3737067 h 3741396"/>
              <a:gd name="connsiteX4" fmla="*/ 6093032 w 6093412"/>
              <a:gd name="connsiteY4" fmla="*/ 577963 h 3741396"/>
              <a:gd name="connsiteX5" fmla="*/ 5410974 w 6093412"/>
              <a:gd name="connsiteY5" fmla="*/ 10886 h 3741396"/>
              <a:gd name="connsiteX6" fmla="*/ 1165546 w 6093412"/>
              <a:gd name="connsiteY6" fmla="*/ 0 h 37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3412" h="3741396">
                <a:moveTo>
                  <a:pt x="1165546" y="0"/>
                </a:moveTo>
                <a:lnTo>
                  <a:pt x="774" y="555172"/>
                </a:lnTo>
                <a:cubicBezTo>
                  <a:pt x="-3494" y="1623663"/>
                  <a:pt x="11489" y="2672905"/>
                  <a:pt x="7221" y="3741396"/>
                </a:cubicBezTo>
                <a:lnTo>
                  <a:pt x="6081226" y="3737067"/>
                </a:lnTo>
                <a:cubicBezTo>
                  <a:pt x="6078018" y="2680857"/>
                  <a:pt x="6096240" y="1634173"/>
                  <a:pt x="6093032" y="577963"/>
                </a:cubicBezTo>
                <a:lnTo>
                  <a:pt x="5410974" y="10886"/>
                </a:lnTo>
                <a:lnTo>
                  <a:pt x="1165546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24F50-3574-DAFC-B13B-C917B9C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  <a:cs typeface="Roboto"/>
              </a:rPr>
              <a:t>Milestones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DAF3A-3363-B7AE-57A6-43F5421E39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t>5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6AA5D4-F9B0-CE05-3B5D-949155F25D7E}"/>
              </a:ext>
            </a:extLst>
          </p:cNvPr>
          <p:cNvCxnSpPr>
            <a:cxnSpLocks/>
          </p:cNvCxnSpPr>
          <p:nvPr/>
        </p:nvCxnSpPr>
        <p:spPr>
          <a:xfrm>
            <a:off x="1371539" y="2127086"/>
            <a:ext cx="8548170" cy="30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D7BB28-4CF9-7D8F-8FF4-D2D20DDECD2F}"/>
              </a:ext>
            </a:extLst>
          </p:cNvPr>
          <p:cNvSpPr txBox="1"/>
          <p:nvPr/>
        </p:nvSpPr>
        <p:spPr>
          <a:xfrm>
            <a:off x="1151199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2025-02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848E7-E673-6A3E-71C3-F2772E241087}"/>
              </a:ext>
            </a:extLst>
          </p:cNvPr>
          <p:cNvSpPr txBox="1"/>
          <p:nvPr/>
        </p:nvSpPr>
        <p:spPr>
          <a:xfrm>
            <a:off x="2265642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2025-04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B283B-3656-0193-3839-181BA261DD7D}"/>
              </a:ext>
            </a:extLst>
          </p:cNvPr>
          <p:cNvCxnSpPr>
            <a:cxnSpLocks/>
          </p:cNvCxnSpPr>
          <p:nvPr/>
        </p:nvCxnSpPr>
        <p:spPr>
          <a:xfrm flipH="1">
            <a:off x="2651966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18A7E8-3D36-327C-8389-E7425D47AE1F}"/>
              </a:ext>
            </a:extLst>
          </p:cNvPr>
          <p:cNvCxnSpPr>
            <a:cxnSpLocks/>
          </p:cNvCxnSpPr>
          <p:nvPr/>
        </p:nvCxnSpPr>
        <p:spPr>
          <a:xfrm flipH="1">
            <a:off x="1563580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41ACDE-6213-3A08-643B-680B0F30FDD3}"/>
              </a:ext>
            </a:extLst>
          </p:cNvPr>
          <p:cNvSpPr txBox="1"/>
          <p:nvPr/>
        </p:nvSpPr>
        <p:spPr>
          <a:xfrm>
            <a:off x="2140147" y="1268340"/>
            <a:ext cx="10236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Literature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Review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5DA007-C35E-6B20-8137-7F506FC907BD}"/>
              </a:ext>
            </a:extLst>
          </p:cNvPr>
          <p:cNvSpPr txBox="1"/>
          <p:nvPr/>
        </p:nvSpPr>
        <p:spPr>
          <a:xfrm>
            <a:off x="5431861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2026-02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4B46A2-EBCF-9548-362E-349E36D63217}"/>
              </a:ext>
            </a:extLst>
          </p:cNvPr>
          <p:cNvCxnSpPr>
            <a:cxnSpLocks/>
          </p:cNvCxnSpPr>
          <p:nvPr/>
        </p:nvCxnSpPr>
        <p:spPr>
          <a:xfrm flipH="1">
            <a:off x="5815791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845BA5-DA0E-FF83-E3D4-2D545B3B43D0}"/>
              </a:ext>
            </a:extLst>
          </p:cNvPr>
          <p:cNvSpPr txBox="1"/>
          <p:nvPr/>
        </p:nvSpPr>
        <p:spPr>
          <a:xfrm>
            <a:off x="6806850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>
                <a:latin typeface="Calibri"/>
                <a:cs typeface="Calibri"/>
              </a:rPr>
              <a:t>2026-06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00D69-7A84-C63E-0C2F-A3C7D65CE7B0}"/>
              </a:ext>
            </a:extLst>
          </p:cNvPr>
          <p:cNvSpPr txBox="1"/>
          <p:nvPr/>
        </p:nvSpPr>
        <p:spPr>
          <a:xfrm>
            <a:off x="9106232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2027-02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806AB6-848D-2DBD-3174-3AB9A3D97583}"/>
              </a:ext>
            </a:extLst>
          </p:cNvPr>
          <p:cNvCxnSpPr>
            <a:cxnSpLocks/>
          </p:cNvCxnSpPr>
          <p:nvPr/>
        </p:nvCxnSpPr>
        <p:spPr>
          <a:xfrm flipH="1">
            <a:off x="7191425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2AB2B0-478E-4D78-D1BC-BCBD9E5AEEEA}"/>
              </a:ext>
            </a:extLst>
          </p:cNvPr>
          <p:cNvCxnSpPr>
            <a:cxnSpLocks/>
          </p:cNvCxnSpPr>
          <p:nvPr/>
        </p:nvCxnSpPr>
        <p:spPr>
          <a:xfrm flipH="1">
            <a:off x="9521438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2DE34F2-9600-FF4F-B98B-AD60B77C8E3D}"/>
              </a:ext>
            </a:extLst>
          </p:cNvPr>
          <p:cNvSpPr txBox="1">
            <a:spLocks/>
          </p:cNvSpPr>
          <p:nvPr/>
        </p:nvSpPr>
        <p:spPr>
          <a:xfrm>
            <a:off x="6317544" y="2655385"/>
            <a:ext cx="4941891" cy="1394913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cs typeface="Calibri"/>
              </a:rPr>
              <a:t>WP1 &amp; WP2</a:t>
            </a:r>
          </a:p>
          <a:p>
            <a:pPr lvl="1"/>
            <a:r>
              <a:rPr lang="en-US" sz="1600" dirty="0">
                <a:cs typeface="Calibri"/>
              </a:rPr>
              <a:t>Chiplet architecture refinement</a:t>
            </a:r>
            <a:endParaRPr lang="en-US" sz="1600" b="1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Tuning of performance and power models</a:t>
            </a:r>
          </a:p>
          <a:p>
            <a:pPr lvl="1"/>
            <a:r>
              <a:rPr lang="en-US" sz="1600" dirty="0">
                <a:cs typeface="Calibri"/>
              </a:rPr>
              <a:t>Software extension to enable end-to-end inference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4507BDD3-FFA2-D26A-079A-10F0C6C23354}"/>
              </a:ext>
            </a:extLst>
          </p:cNvPr>
          <p:cNvSpPr txBox="1"/>
          <p:nvPr/>
        </p:nvSpPr>
        <p:spPr>
          <a:xfrm>
            <a:off x="1029358" y="1268340"/>
            <a:ext cx="10130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b="1" dirty="0">
                <a:latin typeface="Calibri"/>
                <a:cs typeface="Calibri"/>
              </a:rPr>
              <a:t>WP1, WP2</a:t>
            </a:r>
          </a:p>
          <a:p>
            <a:pPr algn="ctr" defTabSz="720090"/>
            <a:r>
              <a:rPr lang="en-US" dirty="0">
                <a:latin typeface="Calibri"/>
                <a:cs typeface="Calibri"/>
              </a:rPr>
              <a:t>Start</a:t>
            </a:r>
            <a:endParaRPr lang="en-US" dirty="0"/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CCFE47D3-7EB1-0A07-D2F2-1620276242F9}"/>
              </a:ext>
            </a:extLst>
          </p:cNvPr>
          <p:cNvSpPr txBox="1"/>
          <p:nvPr/>
        </p:nvSpPr>
        <p:spPr>
          <a:xfrm>
            <a:off x="5303958" y="1545339"/>
            <a:ext cx="10236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Year 1</a:t>
            </a:r>
            <a:endParaRPr lang="en-US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3E6667E-FD7F-59AA-789E-FF4CA453BA49}"/>
              </a:ext>
            </a:extLst>
          </p:cNvPr>
          <p:cNvSpPr txBox="1"/>
          <p:nvPr/>
        </p:nvSpPr>
        <p:spPr>
          <a:xfrm>
            <a:off x="6770113" y="1268340"/>
            <a:ext cx="7869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b="1" dirty="0">
                <a:latin typeface="Calibri"/>
                <a:cs typeface="Calibri"/>
              </a:rPr>
              <a:t>WP3</a:t>
            </a:r>
            <a:r>
              <a:rPr lang="en-US" dirty="0">
                <a:latin typeface="Calibri"/>
                <a:cs typeface="Calibri"/>
              </a:rPr>
              <a:t> Start</a:t>
            </a:r>
            <a:endParaRPr lang="en-US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2F62C413-7C8F-03E5-18CB-832023130BC8}"/>
              </a:ext>
            </a:extLst>
          </p:cNvPr>
          <p:cNvSpPr txBox="1"/>
          <p:nvPr/>
        </p:nvSpPr>
        <p:spPr>
          <a:xfrm>
            <a:off x="9064358" y="1545339"/>
            <a:ext cx="10238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Year 2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87E6BF1D-DEC2-77E6-C10C-D210AF5A4F1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05907" y="6137853"/>
            <a:ext cx="6840000" cy="288000"/>
          </a:xfrm>
        </p:spPr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0D98714-C2E5-9322-63F0-08D3FD702906}"/>
              </a:ext>
            </a:extLst>
          </p:cNvPr>
          <p:cNvSpPr txBox="1">
            <a:spLocks/>
          </p:cNvSpPr>
          <p:nvPr/>
        </p:nvSpPr>
        <p:spPr>
          <a:xfrm>
            <a:off x="223688" y="2624876"/>
            <a:ext cx="6337357" cy="1004926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ea typeface="Roboto Light"/>
                <a:cs typeface="Calibri"/>
              </a:rPr>
              <a:t>WP1</a:t>
            </a:r>
          </a:p>
          <a:p>
            <a:pPr marL="631190" lvl="1" indent="-342900"/>
            <a:r>
              <a:rPr lang="en-US" sz="1600" b="1" dirty="0">
                <a:ea typeface="Roboto Light"/>
                <a:cs typeface="Calibri"/>
              </a:rPr>
              <a:t>Architectural modeling </a:t>
            </a:r>
            <a:r>
              <a:rPr lang="en-US" sz="1600" dirty="0">
                <a:ea typeface="Roboto Light"/>
                <a:cs typeface="Calibri"/>
              </a:rPr>
              <a:t>and design of the chiplet architecture</a:t>
            </a:r>
          </a:p>
          <a:p>
            <a:pPr marL="631190" lvl="1" indent="-342900"/>
            <a:r>
              <a:rPr lang="en-US" sz="1600" dirty="0">
                <a:ea typeface="Roboto Light"/>
                <a:cs typeface="Calibri"/>
              </a:rPr>
              <a:t>Build and synthesize parameterized RTL models to assess PPA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671E2EF-530D-D749-E49B-F0EC18AC5A0C}"/>
              </a:ext>
            </a:extLst>
          </p:cNvPr>
          <p:cNvSpPr txBox="1">
            <a:spLocks/>
          </p:cNvSpPr>
          <p:nvPr/>
        </p:nvSpPr>
        <p:spPr>
          <a:xfrm>
            <a:off x="223688" y="3756246"/>
            <a:ext cx="6337357" cy="1881015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ea typeface="Roboto Light"/>
                <a:cs typeface="Calibri"/>
              </a:rPr>
              <a:t>WP2</a:t>
            </a:r>
          </a:p>
          <a:p>
            <a:pPr marL="631190" lvl="1" indent="-342900"/>
            <a:r>
              <a:rPr lang="en-US" sz="1600" b="1" dirty="0">
                <a:ea typeface="Roboto Light"/>
                <a:cs typeface="Calibri"/>
              </a:rPr>
              <a:t>System modeling </a:t>
            </a:r>
            <a:r>
              <a:rPr lang="en-US" sz="1600" dirty="0">
                <a:ea typeface="Roboto Light"/>
                <a:cs typeface="Calibri"/>
              </a:rPr>
              <a:t>of multi-chiplet fabrics and 3D-stacked memories</a:t>
            </a:r>
          </a:p>
          <a:p>
            <a:pPr marL="631190" lvl="1" indent="-342900"/>
            <a:r>
              <a:rPr lang="en-US" altLang="zh-SG" sz="1600" b="1" dirty="0">
                <a:cs typeface="Calibri"/>
              </a:rPr>
              <a:t>Software environment </a:t>
            </a:r>
            <a:r>
              <a:rPr lang="en-US" altLang="zh-SG" sz="1600" dirty="0">
                <a:cs typeface="Calibri"/>
              </a:rPr>
              <a:t>for model-to-hardware mapping with open-sourced environments and specifications</a:t>
            </a:r>
          </a:p>
          <a:p>
            <a:pPr marL="631190" lvl="1" indent="-342900"/>
            <a:r>
              <a:rPr lang="en-US" altLang="zh-SG" sz="1600" dirty="0">
                <a:cs typeface="Calibri"/>
              </a:rPr>
              <a:t>Design space exploration of system configurations using simplified end-to-end models and microkernels</a:t>
            </a:r>
            <a:endParaRPr lang="en-US" altLang="zh-SG" sz="1600" dirty="0"/>
          </a:p>
          <a:p>
            <a:pPr marL="288290" lvl="1" indent="0">
              <a:buNone/>
            </a:pPr>
            <a:endParaRPr lang="zh-SG" altLang="en-US" sz="16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F2E8BC2-6AE3-6A4B-E144-C32F7D7E3648}"/>
              </a:ext>
            </a:extLst>
          </p:cNvPr>
          <p:cNvSpPr txBox="1">
            <a:spLocks/>
          </p:cNvSpPr>
          <p:nvPr/>
        </p:nvSpPr>
        <p:spPr>
          <a:xfrm>
            <a:off x="6325069" y="4057920"/>
            <a:ext cx="5132878" cy="1881015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ea typeface="Roboto Light"/>
                <a:cs typeface="Calibri"/>
              </a:rPr>
              <a:t>WP3</a:t>
            </a:r>
          </a:p>
          <a:p>
            <a:pPr marL="631190" lvl="1" indent="-342900"/>
            <a:r>
              <a:rPr lang="en-US" sz="1600" dirty="0">
                <a:ea typeface="Roboto Light"/>
                <a:cs typeface="Calibri"/>
              </a:rPr>
              <a:t>Performance analysis and efficiency assessment on end-to-end workload</a:t>
            </a:r>
          </a:p>
          <a:p>
            <a:pPr marL="631190" lvl="1" indent="-342900"/>
            <a:r>
              <a:rPr lang="en-US" sz="1600" dirty="0">
                <a:ea typeface="Roboto Light"/>
                <a:cs typeface="Calibri"/>
              </a:rPr>
              <a:t>Explore configuration space for a significant mix of workload at different sparsity level and leveraging aggressive quantization</a:t>
            </a:r>
          </a:p>
          <a:p>
            <a:pPr marL="631190" lvl="1" indent="-342900"/>
            <a:endParaRPr lang="en-US" sz="1600" dirty="0">
              <a:ea typeface="Roboto Light"/>
              <a:cs typeface="Calibri"/>
            </a:endParaRPr>
          </a:p>
          <a:p>
            <a:pPr marL="288290" lvl="1" indent="0">
              <a:buNone/>
            </a:pPr>
            <a:endParaRPr lang="zh-SG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5338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3" grpId="0"/>
      <p:bldP spid="6" grpId="0"/>
      <p:bldP spid="29" grpId="0"/>
      <p:bldP spid="32" grpId="0"/>
      <p:bldP spid="10" grpId="0"/>
      <p:bldP spid="11" grpId="0"/>
      <p:bldP spid="9" grpId="0"/>
      <p:bldP spid="13" grpId="0"/>
      <p:bldP spid="14" grpId="0"/>
      <p:bldP spid="18" grpId="0"/>
      <p:bldP spid="19" grpId="0"/>
      <p:bldP spid="26" grpId="0"/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67354-279E-3845-E15E-D68D3118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形状 27">
            <a:extLst>
              <a:ext uri="{FF2B5EF4-FFF2-40B4-BE49-F238E27FC236}">
                <a16:creationId xmlns:a16="http://schemas.microsoft.com/office/drawing/2014/main" id="{35422E6D-C3D6-8C9F-A5E6-B17B30FCBC8B}"/>
              </a:ext>
            </a:extLst>
          </p:cNvPr>
          <p:cNvSpPr/>
          <p:nvPr/>
        </p:nvSpPr>
        <p:spPr>
          <a:xfrm>
            <a:off x="5827222" y="2136371"/>
            <a:ext cx="5386647" cy="3724102"/>
          </a:xfrm>
          <a:custGeom>
            <a:avLst/>
            <a:gdLst>
              <a:gd name="connsiteX0" fmla="*/ 0 w 5386647"/>
              <a:gd name="connsiteY0" fmla="*/ 0 h 3724102"/>
              <a:gd name="connsiteX1" fmla="*/ 681643 w 5386647"/>
              <a:gd name="connsiteY1" fmla="*/ 565265 h 3724102"/>
              <a:gd name="connsiteX2" fmla="*/ 665018 w 5386647"/>
              <a:gd name="connsiteY2" fmla="*/ 3724102 h 3724102"/>
              <a:gd name="connsiteX3" fmla="*/ 5386647 w 5386647"/>
              <a:gd name="connsiteY3" fmla="*/ 3724102 h 3724102"/>
              <a:gd name="connsiteX4" fmla="*/ 5386647 w 5386647"/>
              <a:gd name="connsiteY4" fmla="*/ 556953 h 3724102"/>
              <a:gd name="connsiteX5" fmla="*/ 3715789 w 5386647"/>
              <a:gd name="connsiteY5" fmla="*/ 8313 h 3724102"/>
              <a:gd name="connsiteX6" fmla="*/ 0 w 5386647"/>
              <a:gd name="connsiteY6" fmla="*/ 0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6647" h="3724102">
                <a:moveTo>
                  <a:pt x="0" y="0"/>
                </a:moveTo>
                <a:lnTo>
                  <a:pt x="681643" y="565265"/>
                </a:lnTo>
                <a:cubicBezTo>
                  <a:pt x="676101" y="1618211"/>
                  <a:pt x="670560" y="2671156"/>
                  <a:pt x="665018" y="3724102"/>
                </a:cubicBezTo>
                <a:lnTo>
                  <a:pt x="5386647" y="3724102"/>
                </a:lnTo>
                <a:lnTo>
                  <a:pt x="5386647" y="556953"/>
                </a:lnTo>
                <a:lnTo>
                  <a:pt x="3715789" y="83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EA468C7-5249-D113-2A3A-E5265D7EBEDB}"/>
              </a:ext>
            </a:extLst>
          </p:cNvPr>
          <p:cNvSpPr/>
          <p:nvPr/>
        </p:nvSpPr>
        <p:spPr>
          <a:xfrm>
            <a:off x="412885" y="2122714"/>
            <a:ext cx="6095753" cy="3741396"/>
          </a:xfrm>
          <a:custGeom>
            <a:avLst/>
            <a:gdLst>
              <a:gd name="connsiteX0" fmla="*/ 1164772 w 6085114"/>
              <a:gd name="connsiteY0" fmla="*/ 0 h 3276600"/>
              <a:gd name="connsiteX1" fmla="*/ 0 w 6085114"/>
              <a:gd name="connsiteY1" fmla="*/ 555172 h 3276600"/>
              <a:gd name="connsiteX2" fmla="*/ 32657 w 6085114"/>
              <a:gd name="connsiteY2" fmla="*/ 3276600 h 3276600"/>
              <a:gd name="connsiteX3" fmla="*/ 6085114 w 6085114"/>
              <a:gd name="connsiteY3" fmla="*/ 3265715 h 3276600"/>
              <a:gd name="connsiteX4" fmla="*/ 6085114 w 6085114"/>
              <a:gd name="connsiteY4" fmla="*/ 566057 h 3276600"/>
              <a:gd name="connsiteX5" fmla="*/ 5410200 w 6085114"/>
              <a:gd name="connsiteY5" fmla="*/ 10886 h 3276600"/>
              <a:gd name="connsiteX6" fmla="*/ 1164772 w 6085114"/>
              <a:gd name="connsiteY6" fmla="*/ 0 h 3276600"/>
              <a:gd name="connsiteX0" fmla="*/ 1187200 w 6107542"/>
              <a:gd name="connsiteY0" fmla="*/ 0 h 3298634"/>
              <a:gd name="connsiteX1" fmla="*/ 22428 w 6107542"/>
              <a:gd name="connsiteY1" fmla="*/ 555172 h 3298634"/>
              <a:gd name="connsiteX2" fmla="*/ 0 w 6107542"/>
              <a:gd name="connsiteY2" fmla="*/ 3298634 h 3298634"/>
              <a:gd name="connsiteX3" fmla="*/ 6107542 w 6107542"/>
              <a:gd name="connsiteY3" fmla="*/ 3265715 h 3298634"/>
              <a:gd name="connsiteX4" fmla="*/ 6107542 w 6107542"/>
              <a:gd name="connsiteY4" fmla="*/ 566057 h 3298634"/>
              <a:gd name="connsiteX5" fmla="*/ 5432628 w 6107542"/>
              <a:gd name="connsiteY5" fmla="*/ 10886 h 3298634"/>
              <a:gd name="connsiteX6" fmla="*/ 1187200 w 6107542"/>
              <a:gd name="connsiteY6" fmla="*/ 0 h 3298634"/>
              <a:gd name="connsiteX0" fmla="*/ 1187200 w 6107542"/>
              <a:gd name="connsiteY0" fmla="*/ 0 h 3320800"/>
              <a:gd name="connsiteX1" fmla="*/ 22428 w 6107542"/>
              <a:gd name="connsiteY1" fmla="*/ 555172 h 3320800"/>
              <a:gd name="connsiteX2" fmla="*/ 0 w 6107542"/>
              <a:gd name="connsiteY2" fmla="*/ 3298634 h 3320800"/>
              <a:gd name="connsiteX3" fmla="*/ 6107542 w 6107542"/>
              <a:gd name="connsiteY3" fmla="*/ 3320800 h 3320800"/>
              <a:gd name="connsiteX4" fmla="*/ 6107542 w 6107542"/>
              <a:gd name="connsiteY4" fmla="*/ 566057 h 3320800"/>
              <a:gd name="connsiteX5" fmla="*/ 5432628 w 6107542"/>
              <a:gd name="connsiteY5" fmla="*/ 10886 h 3320800"/>
              <a:gd name="connsiteX6" fmla="*/ 1187200 w 6107542"/>
              <a:gd name="connsiteY6" fmla="*/ 0 h 3320800"/>
              <a:gd name="connsiteX0" fmla="*/ 1187200 w 6117167"/>
              <a:gd name="connsiteY0" fmla="*/ 0 h 3734686"/>
              <a:gd name="connsiteX1" fmla="*/ 22428 w 6117167"/>
              <a:gd name="connsiteY1" fmla="*/ 555172 h 3734686"/>
              <a:gd name="connsiteX2" fmla="*/ 0 w 6117167"/>
              <a:gd name="connsiteY2" fmla="*/ 3298634 h 3734686"/>
              <a:gd name="connsiteX3" fmla="*/ 6117167 w 6117167"/>
              <a:gd name="connsiteY3" fmla="*/ 3734686 h 3734686"/>
              <a:gd name="connsiteX4" fmla="*/ 6107542 w 6117167"/>
              <a:gd name="connsiteY4" fmla="*/ 566057 h 3734686"/>
              <a:gd name="connsiteX5" fmla="*/ 5432628 w 6117167"/>
              <a:gd name="connsiteY5" fmla="*/ 10886 h 3734686"/>
              <a:gd name="connsiteX6" fmla="*/ 1187200 w 6117167"/>
              <a:gd name="connsiteY6" fmla="*/ 0 h 3734686"/>
              <a:gd name="connsiteX0" fmla="*/ 1177575 w 6107542"/>
              <a:gd name="connsiteY0" fmla="*/ 0 h 3760646"/>
              <a:gd name="connsiteX1" fmla="*/ 12803 w 6107542"/>
              <a:gd name="connsiteY1" fmla="*/ 555172 h 3760646"/>
              <a:gd name="connsiteX2" fmla="*/ 0 w 6107542"/>
              <a:gd name="connsiteY2" fmla="*/ 3760646 h 3760646"/>
              <a:gd name="connsiteX3" fmla="*/ 6107542 w 6107542"/>
              <a:gd name="connsiteY3" fmla="*/ 3734686 h 3760646"/>
              <a:gd name="connsiteX4" fmla="*/ 6097917 w 6107542"/>
              <a:gd name="connsiteY4" fmla="*/ 566057 h 3760646"/>
              <a:gd name="connsiteX5" fmla="*/ 5423003 w 6107542"/>
              <a:gd name="connsiteY5" fmla="*/ 10886 h 3760646"/>
              <a:gd name="connsiteX6" fmla="*/ 1177575 w 6107542"/>
              <a:gd name="connsiteY6" fmla="*/ 0 h 3760646"/>
              <a:gd name="connsiteX0" fmla="*/ 1165546 w 6095513"/>
              <a:gd name="connsiteY0" fmla="*/ 0 h 3741396"/>
              <a:gd name="connsiteX1" fmla="*/ 774 w 6095513"/>
              <a:gd name="connsiteY1" fmla="*/ 555172 h 3741396"/>
              <a:gd name="connsiteX2" fmla="*/ 7221 w 6095513"/>
              <a:gd name="connsiteY2" fmla="*/ 3741396 h 3741396"/>
              <a:gd name="connsiteX3" fmla="*/ 6095513 w 6095513"/>
              <a:gd name="connsiteY3" fmla="*/ 3734686 h 3741396"/>
              <a:gd name="connsiteX4" fmla="*/ 6085888 w 6095513"/>
              <a:gd name="connsiteY4" fmla="*/ 566057 h 3741396"/>
              <a:gd name="connsiteX5" fmla="*/ 5410974 w 6095513"/>
              <a:gd name="connsiteY5" fmla="*/ 10886 h 3741396"/>
              <a:gd name="connsiteX6" fmla="*/ 1165546 w 6095513"/>
              <a:gd name="connsiteY6" fmla="*/ 0 h 3741396"/>
              <a:gd name="connsiteX0" fmla="*/ 1165546 w 6096350"/>
              <a:gd name="connsiteY0" fmla="*/ 0 h 3741396"/>
              <a:gd name="connsiteX1" fmla="*/ 774 w 6096350"/>
              <a:gd name="connsiteY1" fmla="*/ 555172 h 3741396"/>
              <a:gd name="connsiteX2" fmla="*/ 7221 w 6096350"/>
              <a:gd name="connsiteY2" fmla="*/ 3741396 h 3741396"/>
              <a:gd name="connsiteX3" fmla="*/ 6095513 w 6096350"/>
              <a:gd name="connsiteY3" fmla="*/ 3734686 h 3741396"/>
              <a:gd name="connsiteX4" fmla="*/ 6095413 w 6096350"/>
              <a:gd name="connsiteY4" fmla="*/ 573201 h 3741396"/>
              <a:gd name="connsiteX5" fmla="*/ 5410974 w 6096350"/>
              <a:gd name="connsiteY5" fmla="*/ 10886 h 3741396"/>
              <a:gd name="connsiteX6" fmla="*/ 1165546 w 6096350"/>
              <a:gd name="connsiteY6" fmla="*/ 0 h 3741396"/>
              <a:gd name="connsiteX0" fmla="*/ 1165546 w 6095694"/>
              <a:gd name="connsiteY0" fmla="*/ 0 h 3741396"/>
              <a:gd name="connsiteX1" fmla="*/ 774 w 6095694"/>
              <a:gd name="connsiteY1" fmla="*/ 555172 h 3741396"/>
              <a:gd name="connsiteX2" fmla="*/ 7221 w 6095694"/>
              <a:gd name="connsiteY2" fmla="*/ 3741396 h 3741396"/>
              <a:gd name="connsiteX3" fmla="*/ 6076463 w 6095694"/>
              <a:gd name="connsiteY3" fmla="*/ 3737067 h 3741396"/>
              <a:gd name="connsiteX4" fmla="*/ 6095413 w 6095694"/>
              <a:gd name="connsiteY4" fmla="*/ 573201 h 3741396"/>
              <a:gd name="connsiteX5" fmla="*/ 5410974 w 6095694"/>
              <a:gd name="connsiteY5" fmla="*/ 10886 h 3741396"/>
              <a:gd name="connsiteX6" fmla="*/ 1165546 w 6095694"/>
              <a:gd name="connsiteY6" fmla="*/ 0 h 3741396"/>
              <a:gd name="connsiteX0" fmla="*/ 1165546 w 6095753"/>
              <a:gd name="connsiteY0" fmla="*/ 0 h 3741396"/>
              <a:gd name="connsiteX1" fmla="*/ 774 w 6095753"/>
              <a:gd name="connsiteY1" fmla="*/ 555172 h 3741396"/>
              <a:gd name="connsiteX2" fmla="*/ 7221 w 6095753"/>
              <a:gd name="connsiteY2" fmla="*/ 3741396 h 3741396"/>
              <a:gd name="connsiteX3" fmla="*/ 6081226 w 6095753"/>
              <a:gd name="connsiteY3" fmla="*/ 3734686 h 3741396"/>
              <a:gd name="connsiteX4" fmla="*/ 6095413 w 6095753"/>
              <a:gd name="connsiteY4" fmla="*/ 573201 h 3741396"/>
              <a:gd name="connsiteX5" fmla="*/ 5410974 w 6095753"/>
              <a:gd name="connsiteY5" fmla="*/ 10886 h 3741396"/>
              <a:gd name="connsiteX6" fmla="*/ 1165546 w 6095753"/>
              <a:gd name="connsiteY6" fmla="*/ 0 h 3741396"/>
              <a:gd name="connsiteX0" fmla="*/ 1165546 w 6093412"/>
              <a:gd name="connsiteY0" fmla="*/ 0 h 3741396"/>
              <a:gd name="connsiteX1" fmla="*/ 774 w 6093412"/>
              <a:gd name="connsiteY1" fmla="*/ 555172 h 3741396"/>
              <a:gd name="connsiteX2" fmla="*/ 7221 w 6093412"/>
              <a:gd name="connsiteY2" fmla="*/ 3741396 h 3741396"/>
              <a:gd name="connsiteX3" fmla="*/ 6081226 w 6093412"/>
              <a:gd name="connsiteY3" fmla="*/ 3734686 h 3741396"/>
              <a:gd name="connsiteX4" fmla="*/ 6093032 w 6093412"/>
              <a:gd name="connsiteY4" fmla="*/ 570820 h 3741396"/>
              <a:gd name="connsiteX5" fmla="*/ 5410974 w 6093412"/>
              <a:gd name="connsiteY5" fmla="*/ 10886 h 3741396"/>
              <a:gd name="connsiteX6" fmla="*/ 1165546 w 6093412"/>
              <a:gd name="connsiteY6" fmla="*/ 0 h 3741396"/>
              <a:gd name="connsiteX0" fmla="*/ 1165546 w 6093412"/>
              <a:gd name="connsiteY0" fmla="*/ 0 h 3741396"/>
              <a:gd name="connsiteX1" fmla="*/ 774 w 6093412"/>
              <a:gd name="connsiteY1" fmla="*/ 555172 h 3741396"/>
              <a:gd name="connsiteX2" fmla="*/ 7221 w 6093412"/>
              <a:gd name="connsiteY2" fmla="*/ 3741396 h 3741396"/>
              <a:gd name="connsiteX3" fmla="*/ 6081226 w 6093412"/>
              <a:gd name="connsiteY3" fmla="*/ 3734686 h 3741396"/>
              <a:gd name="connsiteX4" fmla="*/ 6093032 w 6093412"/>
              <a:gd name="connsiteY4" fmla="*/ 575582 h 3741396"/>
              <a:gd name="connsiteX5" fmla="*/ 5410974 w 6093412"/>
              <a:gd name="connsiteY5" fmla="*/ 10886 h 3741396"/>
              <a:gd name="connsiteX6" fmla="*/ 1165546 w 6093412"/>
              <a:gd name="connsiteY6" fmla="*/ 0 h 3741396"/>
              <a:gd name="connsiteX0" fmla="*/ 1165546 w 6095753"/>
              <a:gd name="connsiteY0" fmla="*/ 0 h 3741396"/>
              <a:gd name="connsiteX1" fmla="*/ 774 w 6095753"/>
              <a:gd name="connsiteY1" fmla="*/ 555172 h 3741396"/>
              <a:gd name="connsiteX2" fmla="*/ 7221 w 6095753"/>
              <a:gd name="connsiteY2" fmla="*/ 3741396 h 3741396"/>
              <a:gd name="connsiteX3" fmla="*/ 6081226 w 6095753"/>
              <a:gd name="connsiteY3" fmla="*/ 3734686 h 3741396"/>
              <a:gd name="connsiteX4" fmla="*/ 6095413 w 6095753"/>
              <a:gd name="connsiteY4" fmla="*/ 580344 h 3741396"/>
              <a:gd name="connsiteX5" fmla="*/ 5410974 w 6095753"/>
              <a:gd name="connsiteY5" fmla="*/ 10886 h 3741396"/>
              <a:gd name="connsiteX6" fmla="*/ 1165546 w 6095753"/>
              <a:gd name="connsiteY6" fmla="*/ 0 h 374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753" h="3741396">
                <a:moveTo>
                  <a:pt x="1165546" y="0"/>
                </a:moveTo>
                <a:lnTo>
                  <a:pt x="774" y="555172"/>
                </a:lnTo>
                <a:cubicBezTo>
                  <a:pt x="-3494" y="1623663"/>
                  <a:pt x="11489" y="2672905"/>
                  <a:pt x="7221" y="3741396"/>
                </a:cubicBezTo>
                <a:lnTo>
                  <a:pt x="6081226" y="3734686"/>
                </a:lnTo>
                <a:cubicBezTo>
                  <a:pt x="6078018" y="2678476"/>
                  <a:pt x="6098621" y="1636554"/>
                  <a:pt x="6095413" y="580344"/>
                </a:cubicBezTo>
                <a:lnTo>
                  <a:pt x="5410974" y="10886"/>
                </a:lnTo>
                <a:lnTo>
                  <a:pt x="1165546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DC324-3115-D259-B783-775C3587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  <a:cs typeface="Roboto"/>
              </a:rPr>
              <a:t>Deliverables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22726-3482-9ABD-8364-07BFDB38F9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FA2B14-5CB4-1CB4-1D84-8742BE9F86D7}"/>
              </a:ext>
            </a:extLst>
          </p:cNvPr>
          <p:cNvCxnSpPr>
            <a:cxnSpLocks/>
          </p:cNvCxnSpPr>
          <p:nvPr/>
        </p:nvCxnSpPr>
        <p:spPr>
          <a:xfrm>
            <a:off x="1371539" y="2127086"/>
            <a:ext cx="8548170" cy="30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87C492-95DC-B4C1-F997-8E17B031C9A3}"/>
              </a:ext>
            </a:extLst>
          </p:cNvPr>
          <p:cNvSpPr txBox="1"/>
          <p:nvPr/>
        </p:nvSpPr>
        <p:spPr>
          <a:xfrm>
            <a:off x="1151199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2025-02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2FD40-F975-650A-993B-455CEA550D6A}"/>
              </a:ext>
            </a:extLst>
          </p:cNvPr>
          <p:cNvSpPr txBox="1"/>
          <p:nvPr/>
        </p:nvSpPr>
        <p:spPr>
          <a:xfrm>
            <a:off x="2265642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2025-04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21719-C649-7E4D-C7FB-B38185CAF16B}"/>
              </a:ext>
            </a:extLst>
          </p:cNvPr>
          <p:cNvCxnSpPr>
            <a:cxnSpLocks/>
          </p:cNvCxnSpPr>
          <p:nvPr/>
        </p:nvCxnSpPr>
        <p:spPr>
          <a:xfrm flipH="1">
            <a:off x="2651966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9B01C5-22A2-84D8-170D-DAC6B068E146}"/>
              </a:ext>
            </a:extLst>
          </p:cNvPr>
          <p:cNvCxnSpPr>
            <a:cxnSpLocks/>
          </p:cNvCxnSpPr>
          <p:nvPr/>
        </p:nvCxnSpPr>
        <p:spPr>
          <a:xfrm flipH="1">
            <a:off x="1563580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99C6F0-FB1D-FF2C-F02A-30E511940EF0}"/>
              </a:ext>
            </a:extLst>
          </p:cNvPr>
          <p:cNvSpPr txBox="1"/>
          <p:nvPr/>
        </p:nvSpPr>
        <p:spPr>
          <a:xfrm>
            <a:off x="2140147" y="1268340"/>
            <a:ext cx="10236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Literature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Review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53FA24-0374-965D-EADB-419CBFDE70FA}"/>
              </a:ext>
            </a:extLst>
          </p:cNvPr>
          <p:cNvSpPr txBox="1"/>
          <p:nvPr/>
        </p:nvSpPr>
        <p:spPr>
          <a:xfrm>
            <a:off x="5431861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2026-02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0BE481-64AF-441E-DF3D-9677D876C5D7}"/>
              </a:ext>
            </a:extLst>
          </p:cNvPr>
          <p:cNvCxnSpPr>
            <a:cxnSpLocks/>
          </p:cNvCxnSpPr>
          <p:nvPr/>
        </p:nvCxnSpPr>
        <p:spPr>
          <a:xfrm flipH="1">
            <a:off x="5815791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2B5B09-73EC-A69D-4679-157C5DECA747}"/>
              </a:ext>
            </a:extLst>
          </p:cNvPr>
          <p:cNvSpPr txBox="1"/>
          <p:nvPr/>
        </p:nvSpPr>
        <p:spPr>
          <a:xfrm>
            <a:off x="6806850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>
                <a:latin typeface="Calibri"/>
                <a:cs typeface="Calibri"/>
              </a:rPr>
              <a:t>2026-06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C5001-6424-A9B5-2F48-8EED41894CD8}"/>
              </a:ext>
            </a:extLst>
          </p:cNvPr>
          <p:cNvSpPr txBox="1"/>
          <p:nvPr/>
        </p:nvSpPr>
        <p:spPr>
          <a:xfrm>
            <a:off x="9106232" y="2221433"/>
            <a:ext cx="7726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dirty="0">
                <a:latin typeface="Calibri"/>
                <a:cs typeface="Calibri"/>
              </a:rPr>
              <a:t>2027-02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3F5C3-5706-429A-984A-92AA6AC12611}"/>
              </a:ext>
            </a:extLst>
          </p:cNvPr>
          <p:cNvCxnSpPr>
            <a:cxnSpLocks/>
          </p:cNvCxnSpPr>
          <p:nvPr/>
        </p:nvCxnSpPr>
        <p:spPr>
          <a:xfrm flipH="1">
            <a:off x="7191425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D60E75-4F7D-EF00-5B53-BA0341038597}"/>
              </a:ext>
            </a:extLst>
          </p:cNvPr>
          <p:cNvCxnSpPr>
            <a:cxnSpLocks/>
          </p:cNvCxnSpPr>
          <p:nvPr/>
        </p:nvCxnSpPr>
        <p:spPr>
          <a:xfrm flipH="1">
            <a:off x="9521438" y="1853566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8">
            <a:extLst>
              <a:ext uri="{FF2B5EF4-FFF2-40B4-BE49-F238E27FC236}">
                <a16:creationId xmlns:a16="http://schemas.microsoft.com/office/drawing/2014/main" id="{A3EE8E3F-7BCE-2CDF-4EAA-9674D6911768}"/>
              </a:ext>
            </a:extLst>
          </p:cNvPr>
          <p:cNvSpPr txBox="1"/>
          <p:nvPr/>
        </p:nvSpPr>
        <p:spPr>
          <a:xfrm>
            <a:off x="1029358" y="1268340"/>
            <a:ext cx="10130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b="1" dirty="0">
                <a:latin typeface="Calibri"/>
                <a:cs typeface="Calibri"/>
              </a:rPr>
              <a:t>WP1, WP2</a:t>
            </a:r>
          </a:p>
          <a:p>
            <a:pPr algn="ctr" defTabSz="720090"/>
            <a:r>
              <a:rPr lang="en-US" dirty="0">
                <a:latin typeface="Calibri"/>
                <a:cs typeface="Calibri"/>
              </a:rPr>
              <a:t>Start</a:t>
            </a:r>
            <a:endParaRPr lang="en-US" dirty="0"/>
          </a:p>
        </p:txBody>
      </p:sp>
      <p:sp>
        <p:nvSpPr>
          <p:cNvPr id="14" name="TextBox 28">
            <a:extLst>
              <a:ext uri="{FF2B5EF4-FFF2-40B4-BE49-F238E27FC236}">
                <a16:creationId xmlns:a16="http://schemas.microsoft.com/office/drawing/2014/main" id="{E1777DF9-3B28-E635-A6F9-4CB21B6CF005}"/>
              </a:ext>
            </a:extLst>
          </p:cNvPr>
          <p:cNvSpPr txBox="1"/>
          <p:nvPr/>
        </p:nvSpPr>
        <p:spPr>
          <a:xfrm>
            <a:off x="5303958" y="1545339"/>
            <a:ext cx="10236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Year 1</a:t>
            </a:r>
            <a:endParaRPr lang="en-US" dirty="0"/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85836B63-482A-3CFE-48D6-44349B8BCD5D}"/>
              </a:ext>
            </a:extLst>
          </p:cNvPr>
          <p:cNvSpPr txBox="1"/>
          <p:nvPr/>
        </p:nvSpPr>
        <p:spPr>
          <a:xfrm>
            <a:off x="6770113" y="1268340"/>
            <a:ext cx="7869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b="1" dirty="0">
                <a:latin typeface="Calibri"/>
                <a:cs typeface="Calibri"/>
              </a:rPr>
              <a:t>WP3</a:t>
            </a:r>
            <a:r>
              <a:rPr lang="en-US" dirty="0">
                <a:latin typeface="Calibri"/>
                <a:cs typeface="Calibri"/>
              </a:rPr>
              <a:t> Start</a:t>
            </a:r>
            <a:endParaRPr lang="en-US" dirty="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EA301C31-945E-11FE-E673-917E9E59752C}"/>
              </a:ext>
            </a:extLst>
          </p:cNvPr>
          <p:cNvSpPr txBox="1"/>
          <p:nvPr/>
        </p:nvSpPr>
        <p:spPr>
          <a:xfrm>
            <a:off x="9064358" y="1545339"/>
            <a:ext cx="10238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dirty="0">
                <a:latin typeface="Calibri"/>
                <a:cs typeface="Calibri"/>
              </a:rPr>
              <a:t>Year 2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48B7F078-4B73-62F1-F010-6FE9E7D5326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505907" y="6137853"/>
            <a:ext cx="6840000" cy="288000"/>
          </a:xfrm>
        </p:spPr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BF933E0-8294-8EB5-7A5A-6211C727F87F}"/>
              </a:ext>
            </a:extLst>
          </p:cNvPr>
          <p:cNvSpPr txBox="1">
            <a:spLocks/>
          </p:cNvSpPr>
          <p:nvPr/>
        </p:nvSpPr>
        <p:spPr>
          <a:xfrm>
            <a:off x="412884" y="3153810"/>
            <a:ext cx="6095513" cy="1002344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ea typeface="Roboto Light"/>
                <a:cs typeface="Calibri"/>
              </a:rPr>
              <a:t>Report and open-source release on:</a:t>
            </a:r>
          </a:p>
          <a:p>
            <a:pPr lvl="1"/>
            <a:r>
              <a:rPr lang="en-US" sz="1600" dirty="0">
                <a:ea typeface="Roboto Light"/>
                <a:cs typeface="Calibri"/>
              </a:rPr>
              <a:t>Architectural specification, preliminary design, and PPA efficiency assessment</a:t>
            </a:r>
          </a:p>
          <a:p>
            <a:pPr lvl="1"/>
            <a:r>
              <a:rPr lang="en-US" altLang="zh-CN" sz="1600" dirty="0">
                <a:ea typeface="Roboto Light"/>
                <a:cs typeface="Calibri"/>
              </a:rPr>
              <a:t>System-level specification, simulation model, and software</a:t>
            </a:r>
            <a:endParaRPr lang="en-US" altLang="zh-SG" sz="1600" dirty="0"/>
          </a:p>
          <a:p>
            <a:pPr marL="288290" lvl="1" indent="0">
              <a:buNone/>
            </a:pPr>
            <a:endParaRPr lang="en-US" sz="1600" dirty="0">
              <a:ea typeface="Roboto Light"/>
              <a:cs typeface="Calibri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D6D3731-28F3-ABDA-4F06-7378C8848DB7}"/>
              </a:ext>
            </a:extLst>
          </p:cNvPr>
          <p:cNvSpPr txBox="1">
            <a:spLocks/>
          </p:cNvSpPr>
          <p:nvPr/>
        </p:nvSpPr>
        <p:spPr>
          <a:xfrm>
            <a:off x="6508397" y="3153810"/>
            <a:ext cx="4705472" cy="1231104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ea typeface="Roboto Light"/>
                <a:cs typeface="Calibri"/>
              </a:rPr>
              <a:t>Report and open-source release on:</a:t>
            </a:r>
          </a:p>
          <a:p>
            <a:pPr lvl="1"/>
            <a:r>
              <a:rPr lang="en-US" sz="1600" dirty="0">
                <a:ea typeface="Roboto Light"/>
                <a:cs typeface="Calibri"/>
              </a:rPr>
              <a:t>System model and integrated HW-SW simulation</a:t>
            </a:r>
          </a:p>
          <a:p>
            <a:pPr lvl="1"/>
            <a:r>
              <a:rPr lang="en-US" altLang="zh-SG" sz="1600" dirty="0">
                <a:cs typeface="Calibri"/>
              </a:rPr>
              <a:t>Benchmark exploration, architectural assessment, and roadmap</a:t>
            </a:r>
            <a:endParaRPr lang="en-US" altLang="zh-SG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F40C54F-BE4E-8AF9-1130-E80DC0F1CCED}"/>
              </a:ext>
            </a:extLst>
          </p:cNvPr>
          <p:cNvSpPr/>
          <p:nvPr/>
        </p:nvSpPr>
        <p:spPr>
          <a:xfrm>
            <a:off x="5722834" y="2025720"/>
            <a:ext cx="208775" cy="2087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D3B012-2E39-74F7-59DD-854EFD65B1B9}"/>
              </a:ext>
            </a:extLst>
          </p:cNvPr>
          <p:cNvSpPr/>
          <p:nvPr/>
        </p:nvSpPr>
        <p:spPr>
          <a:xfrm>
            <a:off x="9417050" y="2021665"/>
            <a:ext cx="208775" cy="20877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98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71" y="170391"/>
            <a:ext cx="4361941" cy="620851"/>
          </a:xfrm>
        </p:spPr>
        <p:txBody>
          <a:bodyPr/>
          <a:lstStyle/>
          <a:p>
            <a:r>
              <a:rPr lang="en-US" dirty="0"/>
              <a:t>State of the Art: GPUs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99068" y="936000"/>
            <a:ext cx="5468990" cy="5220000"/>
          </a:xfrm>
        </p:spPr>
        <p:txBody>
          <a:bodyPr/>
          <a:lstStyle/>
          <a:p>
            <a:r>
              <a:rPr lang="en-US" dirty="0"/>
              <a:t>So far: 2:4 structured sparsity</a:t>
            </a:r>
            <a:r>
              <a:rPr lang="en-US" spc="-50" baseline="30000" dirty="0"/>
              <a:t> [1]</a:t>
            </a:r>
            <a:r>
              <a:rPr lang="en-US" dirty="0"/>
              <a:t> only</a:t>
            </a:r>
          </a:p>
          <a:p>
            <a:pPr lvl="1"/>
            <a:r>
              <a:rPr lang="en-US" dirty="0"/>
              <a:t>Introduced with Nvidia Ampere (2020)</a:t>
            </a:r>
          </a:p>
          <a:p>
            <a:pPr lvl="1"/>
            <a:r>
              <a:rPr lang="en-US" dirty="0"/>
              <a:t>2 values in every 4-block must be zero</a:t>
            </a:r>
          </a:p>
          <a:p>
            <a:pPr lvl="1"/>
            <a:r>
              <a:rPr lang="en-US" dirty="0"/>
              <a:t>Up to 2× smaller &amp; faster than dense</a:t>
            </a:r>
          </a:p>
          <a:p>
            <a:pPr>
              <a:spcBef>
                <a:spcPts val="1800"/>
              </a:spcBef>
            </a:pPr>
            <a:r>
              <a:rPr lang="en-US" spc="-100" dirty="0"/>
              <a:t>Gradual adoption of low-precision formats</a:t>
            </a:r>
          </a:p>
          <a:p>
            <a:pPr lvl="1"/>
            <a:r>
              <a:rPr lang="en-US" dirty="0"/>
              <a:t>Lower FP precisions every generation</a:t>
            </a:r>
          </a:p>
          <a:p>
            <a:pPr lvl="1"/>
            <a:r>
              <a:rPr lang="en-US" dirty="0"/>
              <a:t>Driven by ML/AI applications</a:t>
            </a:r>
          </a:p>
          <a:p>
            <a:pPr>
              <a:spcBef>
                <a:spcPts val="1800"/>
              </a:spcBef>
            </a:pPr>
            <a:r>
              <a:rPr lang="en-US" dirty="0"/>
              <a:t>GB100: &lt;8b microscaling (MX)</a:t>
            </a:r>
            <a:r>
              <a:rPr lang="en-US" spc="-50" baseline="30000" dirty="0"/>
              <a:t> [2]</a:t>
            </a:r>
            <a:r>
              <a:rPr lang="en-US" spc="-50" dirty="0"/>
              <a:t> formats</a:t>
            </a:r>
          </a:p>
          <a:p>
            <a:pPr lvl="1"/>
            <a:r>
              <a:rPr lang="en-US" spc="-50" dirty="0"/>
              <a:t>Blocks of values with shared scale factor</a:t>
            </a:r>
          </a:p>
          <a:p>
            <a:pPr lvl="1"/>
            <a:r>
              <a:rPr lang="en-US" spc="-50" dirty="0"/>
              <a:t>INT and FP formats, varying block sizes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48192643"/>
              </p:ext>
            </p:extLst>
          </p:nvPr>
        </p:nvGraphicFramePr>
        <p:xfrm>
          <a:off x="5956956" y="1062132"/>
          <a:ext cx="4980006" cy="18494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9773">
                  <a:extLst>
                    <a:ext uri="{9D8B030D-6E8A-4147-A177-3AD203B41FA5}">
                      <a16:colId xmlns:a16="http://schemas.microsoft.com/office/drawing/2014/main" val="310349909"/>
                    </a:ext>
                  </a:extLst>
                </a:gridCol>
                <a:gridCol w="767861">
                  <a:extLst>
                    <a:ext uri="{9D8B030D-6E8A-4147-A177-3AD203B41FA5}">
                      <a16:colId xmlns:a16="http://schemas.microsoft.com/office/drawing/2014/main" val="990960004"/>
                    </a:ext>
                  </a:extLst>
                </a:gridCol>
                <a:gridCol w="2383942">
                  <a:extLst>
                    <a:ext uri="{9D8B030D-6E8A-4147-A177-3AD203B41FA5}">
                      <a16:colId xmlns:a16="http://schemas.microsoft.com/office/drawing/2014/main" val="53522079"/>
                    </a:ext>
                  </a:extLst>
                </a:gridCol>
                <a:gridCol w="1238430">
                  <a:extLst>
                    <a:ext uri="{9D8B030D-6E8A-4147-A177-3AD203B41FA5}">
                      <a16:colId xmlns:a16="http://schemas.microsoft.com/office/drawing/2014/main" val="2881007667"/>
                    </a:ext>
                  </a:extLst>
                </a:gridCol>
              </a:tblGrid>
              <a:tr h="2997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Low-precision (&lt;32b) 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Formats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67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/>
                        <a:t>FP16, BF16, 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2:4 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928194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i="0" dirty="0"/>
                        <a:t>FP8, FP16, BF16,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dirty="0"/>
                        <a:t>INT</a:t>
                      </a:r>
                      <a:r>
                        <a:rPr lang="en-US" sz="1400" i="0" baseline="0" dirty="0"/>
                        <a:t>8</a:t>
                      </a:r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2:4 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366638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MI300X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FP8, FP16, BF16,</a:t>
                      </a:r>
                      <a:r>
                        <a:rPr lang="en-US" sz="1400" i="0" baseline="0" dirty="0"/>
                        <a:t> </a:t>
                      </a:r>
                      <a:r>
                        <a:rPr lang="en-US" sz="1400" i="0" dirty="0"/>
                        <a:t>INT</a:t>
                      </a:r>
                      <a:r>
                        <a:rPr lang="en-US" sz="1400" i="0" baseline="0" dirty="0"/>
                        <a:t>8, INT16</a:t>
                      </a:r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2:4 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605529"/>
                  </a:ext>
                </a:extLst>
              </a:tr>
              <a:tr h="50963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FP8, FP16, BF16,</a:t>
                      </a:r>
                      <a:r>
                        <a:rPr lang="en-US" sz="1400" i="0" baseline="0" dirty="0"/>
                        <a:t> INT8,</a:t>
                      </a:r>
                      <a:br>
                        <a:rPr lang="en-US" sz="1400" i="0" baseline="0" dirty="0"/>
                      </a:br>
                      <a:r>
                        <a:rPr lang="en-US" sz="1400" b="0" i="0" spc="-50" baseline="0" dirty="0"/>
                        <a:t>MXFP4, MXFP6, MXFP8, MXINT8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8640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/>
                        <a:t>2:4 structured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26797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94291" y="242676"/>
            <a:ext cx="3251616" cy="169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[2] B. D. Rouhani et al., </a:t>
            </a: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“OCP Microscaling Formats (MX) Specification,”</a:t>
            </a:r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OCP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94291" y="64800"/>
            <a:ext cx="3251616" cy="1699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720000"/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[1] Nvidia, </a:t>
            </a:r>
            <a:r>
              <a:rPr lang="en-US" sz="900" i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“Nvidia A100 Tensor Core GPU Architecture,” </a:t>
            </a:r>
            <a:r>
              <a:rPr lang="en-US" sz="9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Nvidia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956956" y="3176668"/>
            <a:ext cx="5151651" cy="2534671"/>
            <a:chOff x="5956956" y="3176668"/>
            <a:chExt cx="5151651" cy="2534671"/>
          </a:xfrm>
        </p:grpSpPr>
        <p:pic>
          <p:nvPicPr>
            <p:cNvPr id="1026" name="Picture 2" descr="https://developer-blogs.nvidia.com/wp-content/uploads/2023/06/2-4-structured-sparsity-patter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6956" y="3269182"/>
              <a:ext cx="4980002" cy="2442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0765308" y="3176668"/>
              <a:ext cx="3432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pc="-50" baseline="30000" dirty="0"/>
                <a:t>[1]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00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DE8A106-9660-0FE9-6C96-C6D46F54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0A8-D248-BF18-9BBD-EC8B7D4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Art: Commercial AI Accelerators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D80FF31-A0CD-398E-7FAF-668BE43FCB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450" y="1027841"/>
            <a:ext cx="8932636" cy="2071409"/>
          </a:xfrm>
        </p:spPr>
        <p:txBody>
          <a:bodyPr/>
          <a:lstStyle/>
          <a:p>
            <a:r>
              <a:rPr lang="en-US" dirty="0"/>
              <a:t>Common architectural features</a:t>
            </a:r>
          </a:p>
          <a:p>
            <a:pPr lvl="1"/>
            <a:r>
              <a:rPr lang="en-US" dirty="0"/>
              <a:t>Parallel processing and efficient data movement</a:t>
            </a:r>
          </a:p>
          <a:p>
            <a:pPr lvl="1"/>
            <a:r>
              <a:rPr lang="en-US" dirty="0"/>
              <a:t>Clusters of tensor/vector units</a:t>
            </a:r>
          </a:p>
          <a:p>
            <a:pPr lvl="1"/>
            <a:r>
              <a:rPr lang="en-US" dirty="0"/>
              <a:t>Connected via a 2D NoC mesh</a:t>
            </a:r>
          </a:p>
          <a:p>
            <a:r>
              <a:rPr lang="en-US" dirty="0"/>
              <a:t>Streaming dataflow model for handling unstructured sparsity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FF5235B-9DFD-5160-1C8F-7750706E16E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01142875"/>
              </p:ext>
            </p:extLst>
          </p:nvPr>
        </p:nvGraphicFramePr>
        <p:xfrm>
          <a:off x="299071" y="3304359"/>
          <a:ext cx="10923586" cy="24709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7092">
                  <a:extLst>
                    <a:ext uri="{9D8B030D-6E8A-4147-A177-3AD203B41FA5}">
                      <a16:colId xmlns:a16="http://schemas.microsoft.com/office/drawing/2014/main" val="3387470358"/>
                    </a:ext>
                  </a:extLst>
                </a:gridCol>
                <a:gridCol w="1883228">
                  <a:extLst>
                    <a:ext uri="{9D8B030D-6E8A-4147-A177-3AD203B41FA5}">
                      <a16:colId xmlns:a16="http://schemas.microsoft.com/office/drawing/2014/main" val="1066534195"/>
                    </a:ext>
                  </a:extLst>
                </a:gridCol>
                <a:gridCol w="3911448">
                  <a:extLst>
                    <a:ext uri="{9D8B030D-6E8A-4147-A177-3AD203B41FA5}">
                      <a16:colId xmlns:a16="http://schemas.microsoft.com/office/drawing/2014/main" val="1169452650"/>
                    </a:ext>
                  </a:extLst>
                </a:gridCol>
                <a:gridCol w="3414638">
                  <a:extLst>
                    <a:ext uri="{9D8B030D-6E8A-4147-A177-3AD203B41FA5}">
                      <a16:colId xmlns:a16="http://schemas.microsoft.com/office/drawing/2014/main" val="908305138"/>
                    </a:ext>
                  </a:extLst>
                </a:gridCol>
                <a:gridCol w="1207180">
                  <a:extLst>
                    <a:ext uri="{9D8B030D-6E8A-4147-A177-3AD203B41FA5}">
                      <a16:colId xmlns:a16="http://schemas.microsoft.com/office/drawing/2014/main" val="2859284334"/>
                    </a:ext>
                  </a:extLst>
                </a:gridCol>
              </a:tblGrid>
              <a:tr h="3251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Architectural Highlight</a:t>
                      </a:r>
                      <a:endParaRPr lang="en-US" sz="1400" spc="-100" baseline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Sparsity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426341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i="0" dirty="0">
                          <a:effectLst/>
                        </a:rPr>
                        <a:t>Groq</a:t>
                      </a:r>
                      <a:r>
                        <a:rPr lang="en-US" sz="1400" i="1" dirty="0">
                          <a:effectLst/>
                        </a:rPr>
                        <a:t> GroqChip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Functional-sliced microarchitecture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FP/INT32, FP/INT16, </a:t>
                      </a:r>
                      <a:r>
                        <a:rPr lang="en-US" sz="1400" b="1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Unstructured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863358398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Microsoft</a:t>
                      </a:r>
                      <a:r>
                        <a:rPr lang="en-US" sz="1400" dirty="0">
                          <a:effectLst/>
                        </a:rPr>
                        <a:t> Maia 100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Tiles of TU, hierarchical </a:t>
                      </a:r>
                      <a:r>
                        <a:rPr lang="en-US" sz="1400" b="1" dirty="0">
                          <a:effectLst/>
                        </a:rPr>
                        <a:t>2D NoC mesh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FP32, BF16, </a:t>
                      </a:r>
                      <a:r>
                        <a:rPr lang="en-US" sz="1400" b="1" dirty="0">
                          <a:effectLst/>
                        </a:rPr>
                        <a:t>MXFP9, MXFP6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N.A.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46475429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i="0" spc="-50" baseline="0" dirty="0">
                          <a:effectLst/>
                        </a:rPr>
                        <a:t>Tenstorrent</a:t>
                      </a:r>
                      <a:r>
                        <a:rPr lang="en-US" sz="1400" i="1" spc="-50" baseline="0" dirty="0">
                          <a:effectLst/>
                        </a:rPr>
                        <a:t> Blackhole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Cluster of TU, </a:t>
                      </a:r>
                      <a:r>
                        <a:rPr lang="en-US" sz="1400" b="1" dirty="0">
                          <a:effectLst/>
                        </a:rPr>
                        <a:t>2D NoC mesh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baseline="0" dirty="0">
                          <a:effectLst/>
                        </a:rPr>
                        <a:t>FP/INT/TF32, INT/BF16, </a:t>
                      </a:r>
                      <a:r>
                        <a:rPr lang="en-US" sz="1400" b="1" spc="-50" baseline="0" dirty="0">
                          <a:effectLst/>
                        </a:rPr>
                        <a:t>FP8</a:t>
                      </a:r>
                      <a:r>
                        <a:rPr lang="en-US" sz="1400" spc="-50" baseline="0" dirty="0">
                          <a:effectLst/>
                        </a:rPr>
                        <a:t>, </a:t>
                      </a:r>
                      <a:r>
                        <a:rPr lang="en-US" sz="1400" b="1" spc="-50" baseline="0" dirty="0">
                          <a:effectLst/>
                        </a:rPr>
                        <a:t>INT8</a:t>
                      </a:r>
                      <a:r>
                        <a:rPr lang="en-US" sz="1400" spc="-50" baseline="0" dirty="0">
                          <a:effectLst/>
                        </a:rPr>
                        <a:t>, </a:t>
                      </a:r>
                      <a:r>
                        <a:rPr lang="en-US" sz="1400" b="1" spc="-50" baseline="0" dirty="0">
                          <a:effectLst/>
                        </a:rPr>
                        <a:t>Block FP2/4/8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Unstructured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00577010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i="0" dirty="0">
                          <a:effectLst/>
                        </a:rPr>
                        <a:t>SambaNova</a:t>
                      </a:r>
                      <a:r>
                        <a:rPr lang="en-US" sz="1400" i="1" dirty="0">
                          <a:effectLst/>
                        </a:rPr>
                        <a:t> SN40L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Configurable PE, </a:t>
                      </a:r>
                      <a:r>
                        <a:rPr lang="en-US" sz="1400" b="1" dirty="0">
                          <a:effectLst/>
                        </a:rPr>
                        <a:t>2D NoC mesh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b="1" dirty="0">
                          <a:effectLst/>
                        </a:rPr>
                        <a:t>Streaming dataflow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FP/INT32, BF16, </a:t>
                      </a:r>
                      <a:r>
                        <a:rPr lang="en-US" sz="1400" b="1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Unstructured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46767504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i="0" dirty="0">
                          <a:effectLst/>
                        </a:rPr>
                        <a:t>Furiosa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i="1" dirty="0">
                          <a:effectLst/>
                        </a:rPr>
                        <a:t>RNGD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Cluster of tensor contraction units, </a:t>
                      </a:r>
                      <a:r>
                        <a:rPr lang="en-US" sz="1400" b="1" dirty="0">
                          <a:effectLst/>
                        </a:rPr>
                        <a:t>2D NoC mesh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BF16, </a:t>
                      </a:r>
                      <a:r>
                        <a:rPr lang="en-US" sz="1400" b="1" dirty="0">
                          <a:effectLst/>
                        </a:rPr>
                        <a:t>INT8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b="1" dirty="0">
                          <a:effectLst/>
                        </a:rPr>
                        <a:t>FP8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b="1" dirty="0">
                          <a:effectLst/>
                        </a:rPr>
                        <a:t>INT4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N.A.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92925592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Huawei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i="1" dirty="0">
                          <a:effectLst/>
                        </a:rPr>
                        <a:t>Ascent 910C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Cluster of cube and vector units, On-chip mesh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FP/INT32, FP16, </a:t>
                      </a:r>
                      <a:r>
                        <a:rPr lang="en-US" sz="1400" b="1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dirty="0">
                          <a:effectLst/>
                        </a:rPr>
                        <a:t>N.A.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62127331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d-Matrix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i="1" dirty="0">
                          <a:effectLst/>
                        </a:rPr>
                        <a:t>Corsair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CIM , Vector engine, Hierarchical interconnect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MXINT16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b="1" dirty="0">
                          <a:effectLst/>
                        </a:rPr>
                        <a:t>MXINT8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b="1" dirty="0">
                          <a:effectLst/>
                        </a:rPr>
                        <a:t>MXINT4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dirty="0">
                          <a:effectLst/>
                        </a:rPr>
                        <a:t>N.A.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39862292"/>
                  </a:ext>
                </a:extLst>
              </a:tr>
              <a:tr h="26822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2024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effectLst/>
                        </a:rPr>
                        <a:t>Cerebras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i="1" dirty="0">
                          <a:effectLst/>
                        </a:rPr>
                        <a:t>WSE-3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Cluster of TU, </a:t>
                      </a:r>
                      <a:r>
                        <a:rPr lang="en-US" sz="1400" b="1" dirty="0">
                          <a:effectLst/>
                        </a:rPr>
                        <a:t>2D NoC mesh, Streaming dataflow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FP/BF16, </a:t>
                      </a:r>
                      <a:r>
                        <a:rPr lang="en-US" sz="1400" b="1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effectLst/>
                        </a:rPr>
                        <a:t>Unstructured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78172244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58D23-4B96-70CC-43B5-E20B608C46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91F73-B856-5A0E-1957-4BD83E7C6D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F5A67BE-3D31-CFE0-3600-272F6A774813}"/>
              </a:ext>
            </a:extLst>
          </p:cNvPr>
          <p:cNvSpPr txBox="1">
            <a:spLocks/>
          </p:cNvSpPr>
          <p:nvPr/>
        </p:nvSpPr>
        <p:spPr>
          <a:xfrm>
            <a:off x="5870587" y="1027840"/>
            <a:ext cx="5579835" cy="2276519"/>
          </a:xfrm>
          <a:prstGeom prst="rect">
            <a:avLst/>
          </a:prstGeom>
          <a:effectLst/>
        </p:spPr>
        <p:txBody>
          <a:bodyPr vert="horz" lIns="0" tIns="46800" rIns="0" bIns="45720" rtlCol="0">
            <a:noAutofit/>
          </a:bodyPr>
          <a:lstStyle>
            <a:lvl1pPr marL="288004" indent="-288004" algn="l" defTabSz="7200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000" indent="-216004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00" indent="-216004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6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2000" indent="-216004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Quantization trend</a:t>
            </a:r>
          </a:p>
          <a:p>
            <a:pPr lvl="1"/>
            <a:r>
              <a:rPr lang="en-US" dirty="0"/>
              <a:t>8-bit quantization dominates AI accelerators</a:t>
            </a:r>
          </a:p>
          <a:p>
            <a:pPr lvl="1"/>
            <a:r>
              <a:rPr lang="en-US" dirty="0"/>
              <a:t>Emerging sub-8-bit and block quantization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Art: Sparse Accelerators in Research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3"/>
          </p:nvPr>
        </p:nvSpPr>
        <p:spPr>
          <a:xfrm>
            <a:off x="298451" y="936625"/>
            <a:ext cx="4653876" cy="2276519"/>
          </a:xfrm>
        </p:spPr>
        <p:txBody>
          <a:bodyPr/>
          <a:lstStyle/>
          <a:p>
            <a:r>
              <a:rPr lang="en-US" dirty="0"/>
              <a:t>Target different abstraction levels</a:t>
            </a:r>
          </a:p>
          <a:p>
            <a:pPr lvl="1"/>
            <a:r>
              <a:rPr lang="en-US" dirty="0"/>
              <a:t>Direct ML workload acceleration</a:t>
            </a:r>
          </a:p>
          <a:p>
            <a:pPr lvl="1"/>
            <a:r>
              <a:rPr lang="en-US" dirty="0"/>
              <a:t>Sparse linear/tensor algebra</a:t>
            </a:r>
          </a:p>
          <a:p>
            <a:pPr lvl="1"/>
            <a:r>
              <a:rPr lang="en-US" dirty="0"/>
              <a:t>General-purpose stream operations</a:t>
            </a:r>
          </a:p>
          <a:p>
            <a:r>
              <a:rPr lang="en-US" dirty="0"/>
              <a:t>Usually target low (ML) precisions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4"/>
          </p:nvPr>
        </p:nvSpPr>
        <p:spPr>
          <a:xfrm>
            <a:off x="5338762" y="936626"/>
            <a:ext cx="4590165" cy="2276518"/>
          </a:xfrm>
        </p:spPr>
        <p:txBody>
          <a:bodyPr/>
          <a:lstStyle/>
          <a:p>
            <a:r>
              <a:rPr lang="en-US" dirty="0"/>
              <a:t>Almost always </a:t>
            </a:r>
            <a:r>
              <a:rPr lang="en-US" i="1" dirty="0"/>
              <a:t>unstructured</a:t>
            </a:r>
          </a:p>
          <a:p>
            <a:pPr lvl="1"/>
            <a:r>
              <a:rPr lang="en-US" i="1" dirty="0"/>
              <a:t>Bitmap</a:t>
            </a:r>
            <a:r>
              <a:rPr lang="en-US" dirty="0"/>
              <a:t> or </a:t>
            </a:r>
            <a:r>
              <a:rPr lang="en-US" i="1" dirty="0"/>
              <a:t>indexed</a:t>
            </a:r>
            <a:r>
              <a:rPr lang="en-US" dirty="0"/>
              <a:t> sparse encoding</a:t>
            </a:r>
            <a:br>
              <a:rPr lang="en-US" dirty="0"/>
            </a:br>
            <a:r>
              <a:rPr lang="en-US" dirty="0"/>
              <a:t>depending on required sparsity range</a:t>
            </a:r>
          </a:p>
          <a:p>
            <a:r>
              <a:rPr lang="en-US" dirty="0"/>
              <a:t>Trend toward </a:t>
            </a:r>
            <a:r>
              <a:rPr lang="en-US" i="1" dirty="0"/>
              <a:t>higher flexibility</a:t>
            </a:r>
          </a:p>
          <a:p>
            <a:pPr lvl="1"/>
            <a:r>
              <a:rPr lang="en-US" dirty="0"/>
              <a:t>Less structure, higher range, flexible</a:t>
            </a:r>
            <a:br>
              <a:rPr lang="en-US" dirty="0"/>
            </a:br>
            <a:r>
              <a:rPr lang="en-US" dirty="0"/>
              <a:t>dataflow, single- and dual-side sparsity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40518817"/>
              </p:ext>
            </p:extLst>
          </p:nvPr>
        </p:nvGraphicFramePr>
        <p:xfrm>
          <a:off x="387463" y="3489522"/>
          <a:ext cx="10739085" cy="22101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0753">
                  <a:extLst>
                    <a:ext uri="{9D8B030D-6E8A-4147-A177-3AD203B41FA5}">
                      <a16:colId xmlns:a16="http://schemas.microsoft.com/office/drawing/2014/main" val="3387470358"/>
                    </a:ext>
                  </a:extLst>
                </a:gridCol>
                <a:gridCol w="954860">
                  <a:extLst>
                    <a:ext uri="{9D8B030D-6E8A-4147-A177-3AD203B41FA5}">
                      <a16:colId xmlns:a16="http://schemas.microsoft.com/office/drawing/2014/main" val="1066534195"/>
                    </a:ext>
                  </a:extLst>
                </a:gridCol>
                <a:gridCol w="606903">
                  <a:extLst>
                    <a:ext uri="{9D8B030D-6E8A-4147-A177-3AD203B41FA5}">
                      <a16:colId xmlns:a16="http://schemas.microsoft.com/office/drawing/2014/main" val="1169452650"/>
                    </a:ext>
                  </a:extLst>
                </a:gridCol>
                <a:gridCol w="1262357">
                  <a:extLst>
                    <a:ext uri="{9D8B030D-6E8A-4147-A177-3AD203B41FA5}">
                      <a16:colId xmlns:a16="http://schemas.microsoft.com/office/drawing/2014/main" val="908305138"/>
                    </a:ext>
                  </a:extLst>
                </a:gridCol>
                <a:gridCol w="1723604">
                  <a:extLst>
                    <a:ext uri="{9D8B030D-6E8A-4147-A177-3AD203B41FA5}">
                      <a16:colId xmlns:a16="http://schemas.microsoft.com/office/drawing/2014/main" val="2859284334"/>
                    </a:ext>
                  </a:extLst>
                </a:gridCol>
                <a:gridCol w="1909720">
                  <a:extLst>
                    <a:ext uri="{9D8B030D-6E8A-4147-A177-3AD203B41FA5}">
                      <a16:colId xmlns:a16="http://schemas.microsoft.com/office/drawing/2014/main" val="920811035"/>
                    </a:ext>
                  </a:extLst>
                </a:gridCol>
                <a:gridCol w="736375">
                  <a:extLst>
                    <a:ext uri="{9D8B030D-6E8A-4147-A177-3AD203B41FA5}">
                      <a16:colId xmlns:a16="http://schemas.microsoft.com/office/drawing/2014/main" val="2872574554"/>
                    </a:ext>
                  </a:extLst>
                </a:gridCol>
                <a:gridCol w="943494">
                  <a:extLst>
                    <a:ext uri="{9D8B030D-6E8A-4147-A177-3AD203B41FA5}">
                      <a16:colId xmlns:a16="http://schemas.microsoft.com/office/drawing/2014/main" val="3907145382"/>
                    </a:ext>
                  </a:extLst>
                </a:gridCol>
                <a:gridCol w="645909">
                  <a:extLst>
                    <a:ext uri="{9D8B030D-6E8A-4147-A177-3AD203B41FA5}">
                      <a16:colId xmlns:a16="http://schemas.microsoft.com/office/drawing/2014/main" val="1685401525"/>
                    </a:ext>
                  </a:extLst>
                </a:gridCol>
                <a:gridCol w="748103">
                  <a:extLst>
                    <a:ext uri="{9D8B030D-6E8A-4147-A177-3AD203B41FA5}">
                      <a16:colId xmlns:a16="http://schemas.microsoft.com/office/drawing/2014/main" val="3160725450"/>
                    </a:ext>
                  </a:extLst>
                </a:gridCol>
                <a:gridCol w="697007">
                  <a:extLst>
                    <a:ext uri="{9D8B030D-6E8A-4147-A177-3AD203B41FA5}">
                      <a16:colId xmlns:a16="http://schemas.microsoft.com/office/drawing/2014/main" val="3995341937"/>
                    </a:ext>
                  </a:extLst>
                </a:gridCol>
              </a:tblGrid>
              <a:tr h="4990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pc="-100" baseline="0" dirty="0">
                          <a:solidFill>
                            <a:schemeClr val="bg2"/>
                          </a:solidFill>
                        </a:rPr>
                        <a:t>Silicon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Sparsity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Handling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pc="-100" baseline="0" dirty="0">
                          <a:solidFill>
                            <a:schemeClr val="bg2"/>
                          </a:solidFill>
                        </a:rPr>
                        <a:t>Data</a:t>
                      </a:r>
                      <a:br>
                        <a:rPr lang="en-US" sz="1400" spc="-10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400" spc="-100" baseline="0" dirty="0">
                          <a:solidFill>
                            <a:schemeClr val="bg2"/>
                          </a:solidFill>
                        </a:rPr>
                        <a:t>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Data</a:t>
                      </a:r>
                      <a:br>
                        <a:rPr lang="en-US" sz="14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Formats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spc="-50" baseline="0" dirty="0">
                          <a:solidFill>
                            <a:schemeClr val="bg2"/>
                          </a:solidFill>
                        </a:rPr>
                        <a:t>Sided-</a:t>
                      </a:r>
                      <a:br>
                        <a:rPr lang="en-US" sz="1400" spc="-5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1400" spc="-50" baseline="0" dirty="0">
                          <a:solidFill>
                            <a:schemeClr val="bg2"/>
                          </a:solidFill>
                        </a:rPr>
                        <a:t>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Sparse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</a:rPr>
                        <a:t>encod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Sparse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</a:rPr>
                        <a:t> r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426341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1" spc="-50" dirty="0">
                          <a:effectLst/>
                        </a:rPr>
                        <a:t>Dadu et al.</a:t>
                      </a:r>
                      <a:r>
                        <a:rPr lang="en-US" sz="1400" i="1" spc="-50" baseline="30000" dirty="0">
                          <a:effectLst/>
                        </a:rPr>
                        <a:t>[1]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✗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CGRA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dirty="0">
                          <a:effectLst/>
                        </a:rPr>
                        <a:t>General</a:t>
                      </a:r>
                      <a:r>
                        <a:rPr lang="en-US" sz="1400" spc="-50" baseline="0" dirty="0">
                          <a:effectLst/>
                        </a:rPr>
                        <a:t>-purpose str. ops</a:t>
                      </a:r>
                      <a:endParaRPr lang="en-US" sz="1400" spc="-5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Indirection, Inters., Union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Flexible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FP32, FP64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Both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Indexed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63358398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SIGMA</a:t>
                      </a:r>
                      <a:r>
                        <a:rPr lang="en-US" sz="1400" i="1" spc="-50" baseline="30000" dirty="0">
                          <a:effectLst/>
                        </a:rPr>
                        <a:t>[2]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✗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MAC PE Array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Sparse-Sparse Matmul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Distribution Networks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Fixed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BF16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Dual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Bitmap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Med.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6475429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1" spc="-80" baseline="0" dirty="0">
                          <a:effectLst/>
                        </a:rPr>
                        <a:t>Huang et al.</a:t>
                      </a:r>
                      <a:r>
                        <a:rPr lang="en-US" sz="1400" i="1" spc="-80" baseline="30000" dirty="0">
                          <a:effectLst/>
                        </a:rPr>
                        <a:t> [3]</a:t>
                      </a:r>
                      <a:endParaRPr lang="en-US" sz="1400" i="1" spc="-80" baseline="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✓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baseline="0" dirty="0">
                          <a:effectLst/>
                        </a:rPr>
                        <a:t>Multi-Accelerator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Sp. CNN &amp; GCN infer.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Distribution Networks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Fixed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Single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Bitmap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Med.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00577010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i="1" dirty="0">
                          <a:effectLst/>
                        </a:rPr>
                        <a:t>Liu et al.</a:t>
                      </a:r>
                      <a:r>
                        <a:rPr lang="en-US" sz="1400" i="1" spc="-50" baseline="30000" dirty="0">
                          <a:effectLst/>
                        </a:rPr>
                        <a:t> [4]</a:t>
                      </a:r>
                      <a:endParaRPr lang="en-US" sz="1400" i="1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✓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CIM Unit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Sp. transformer infer.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Distribution Networks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Fixed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INT8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Single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Bitmap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Med. 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46767504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2023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Flexagon</a:t>
                      </a:r>
                      <a:r>
                        <a:rPr lang="en-US" sz="1400" i="1" spc="-50" baseline="30000" dirty="0">
                          <a:effectLst/>
                        </a:rPr>
                        <a:t>[5]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✗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MAC PE Array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Sparse-Sparse Matmul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Merge-Reduce Trees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Flexible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INT16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Dual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Indexed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92925592"/>
                  </a:ext>
                </a:extLst>
              </a:tr>
              <a:tr h="28200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dirty="0">
                          <a:effectLst/>
                        </a:rPr>
                        <a:t>2024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Onyx</a:t>
                      </a:r>
                      <a:r>
                        <a:rPr lang="en-US" sz="1400" i="1" spc="-50" baseline="30000" dirty="0">
                          <a:effectLst/>
                        </a:rPr>
                        <a:t>[6]</a:t>
                      </a:r>
                      <a:endParaRPr lang="en-US" sz="140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✓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CGRA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spc="-50" dirty="0">
                          <a:effectLst/>
                        </a:rPr>
                        <a:t>General</a:t>
                      </a:r>
                      <a:r>
                        <a:rPr lang="en-US" sz="1400" spc="-50" baseline="0" dirty="0">
                          <a:effectLst/>
                        </a:rPr>
                        <a:t>-purpose str. ops</a:t>
                      </a:r>
                      <a:endParaRPr lang="en-US" sz="1400" spc="-50" dirty="0">
                        <a:effectLst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Indirection, Inters., Union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Flexible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BF16, INT16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Both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Indexed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High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212733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7463" y="5732653"/>
            <a:ext cx="10761209" cy="185732"/>
            <a:chOff x="387463" y="5732653"/>
            <a:chExt cx="10761209" cy="185732"/>
          </a:xfrm>
        </p:grpSpPr>
        <p:sp>
          <p:nvSpPr>
            <p:cNvPr id="8" name="TextBox 7"/>
            <p:cNvSpPr txBox="1"/>
            <p:nvPr/>
          </p:nvSpPr>
          <p:spPr>
            <a:xfrm>
              <a:off x="387463" y="5748461"/>
              <a:ext cx="1485787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[1] V. Dadu et al., MICRO ‘52, 2019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01055" y="5740841"/>
              <a:ext cx="1485787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[2] E. Qin et al., IEEE HPCA, 2020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23211" y="5737240"/>
              <a:ext cx="1612046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[3] W. Huang et al., IEEE VLSI, 2022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3550" y="5737240"/>
              <a:ext cx="1612046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[4] S. Liu et al., IEEE ISSCC, 2023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43733" y="5736620"/>
              <a:ext cx="1897902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[5] F. Muñoz-</a:t>
              </a:r>
              <a:r>
                <a:rPr lang="en-US" sz="900" dirty="0" err="1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Martínez</a:t>
              </a:r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et al., ASPLOS, 2023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703661" y="5732653"/>
              <a:ext cx="1445011" cy="1699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defTabSz="720000"/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[6] K. </a:t>
              </a:r>
              <a:r>
                <a:rPr lang="en-US" sz="900" dirty="0" err="1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Koul</a:t>
              </a:r>
              <a:r>
                <a:rPr lang="en-US" sz="90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et al., IEEE VLSI,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3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uiExpand="1" build="p"/>
    </p:bldLst>
  </p:timing>
</p:sld>
</file>

<file path=ppt/theme/theme1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3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4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5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ULP palette">
    <a:dk1>
      <a:srgbClr val="000000"/>
    </a:dk1>
    <a:lt1>
      <a:srgbClr val="ABABAB"/>
    </a:lt1>
    <a:dk2>
      <a:srgbClr val="5D5D5D"/>
    </a:dk2>
    <a:lt2>
      <a:srgbClr val="FFFFFF"/>
    </a:lt2>
    <a:accent1>
      <a:srgbClr val="A8322C"/>
    </a:accent1>
    <a:accent2>
      <a:srgbClr val="1269B0"/>
    </a:accent2>
    <a:accent3>
      <a:srgbClr val="168638"/>
    </a:accent3>
    <a:accent4>
      <a:srgbClr val="F29545"/>
    </a:accent4>
    <a:accent5>
      <a:srgbClr val="910569"/>
    </a:accent5>
    <a:accent6>
      <a:srgbClr val="48592C"/>
    </a:accent6>
    <a:hlink>
      <a:srgbClr val="007996"/>
    </a:hlink>
    <a:folHlink>
      <a:srgbClr val="ABABAB"/>
    </a:folHlink>
  </a:clrScheme>
</a:themeOverride>
</file>

<file path=ppt/theme/themeOverride2.xml><?xml version="1.0" encoding="utf-8"?>
<a:themeOverride xmlns:a="http://schemas.openxmlformats.org/drawingml/2006/main">
  <a:clrScheme name="PULP palette">
    <a:dk1>
      <a:srgbClr val="000000"/>
    </a:dk1>
    <a:lt1>
      <a:srgbClr val="ABABAB"/>
    </a:lt1>
    <a:dk2>
      <a:srgbClr val="5D5D5D"/>
    </a:dk2>
    <a:lt2>
      <a:srgbClr val="FFFFFF"/>
    </a:lt2>
    <a:accent1>
      <a:srgbClr val="A8322C"/>
    </a:accent1>
    <a:accent2>
      <a:srgbClr val="1269B0"/>
    </a:accent2>
    <a:accent3>
      <a:srgbClr val="168638"/>
    </a:accent3>
    <a:accent4>
      <a:srgbClr val="F29545"/>
    </a:accent4>
    <a:accent5>
      <a:srgbClr val="910569"/>
    </a:accent5>
    <a:accent6>
      <a:srgbClr val="48592C"/>
    </a:accent6>
    <a:hlink>
      <a:srgbClr val="007996"/>
    </a:hlink>
    <a:folHlink>
      <a:srgbClr val="ABABA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727A0BC19BDA40A15B78EF4EA6A333" ma:contentTypeVersion="4" ma:contentTypeDescription="Ein neues Dokument erstellen." ma:contentTypeScope="" ma:versionID="740674bf627e5d9f2477de13f9ae3b0e">
  <xsd:schema xmlns:xsd="http://www.w3.org/2001/XMLSchema" xmlns:xs="http://www.w3.org/2001/XMLSchema" xmlns:p="http://schemas.microsoft.com/office/2006/metadata/properties" xmlns:ns3="c8edf7ca-e63a-4581-9fa2-287a76a8566f" targetNamespace="http://schemas.microsoft.com/office/2006/metadata/properties" ma:root="true" ma:fieldsID="0663cb524646d0633c2ceb3da247dbaa" ns3:_="">
    <xsd:import namespace="c8edf7ca-e63a-4581-9fa2-287a76a856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df7ca-e63a-4581-9fa2-287a76a856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256854-27BA-4BE7-9275-29FDD3BC72C9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c8edf7ca-e63a-4581-9fa2-287a76a8566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7C63BF1-8421-4E77-B2DC-6656849F0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df7ca-e63a-4581-9fa2-287a76a85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EAE6D9-6FFA-453C-A776-C791E19F14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pulp_2022</Template>
  <TotalTime>8716</TotalTime>
  <Words>2073</Words>
  <Application>Microsoft Office PowerPoint</Application>
  <PresentationFormat>Custom</PresentationFormat>
  <Paragraphs>645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宋体</vt:lpstr>
      <vt:lpstr>Arial</vt:lpstr>
      <vt:lpstr>Arial Narrow</vt:lpstr>
      <vt:lpstr>Calibri</vt:lpstr>
      <vt:lpstr>Calibri Light</vt:lpstr>
      <vt:lpstr>Consolas</vt:lpstr>
      <vt:lpstr>Courier New</vt:lpstr>
      <vt:lpstr>Helvetica</vt:lpstr>
      <vt:lpstr>Roboto</vt:lpstr>
      <vt:lpstr>Roboto Condensed</vt:lpstr>
      <vt:lpstr>Roboto Condensed Light</vt:lpstr>
      <vt:lpstr>Roboto Light</vt:lpstr>
      <vt:lpstr>Wingdings</vt:lpstr>
      <vt:lpstr>PULP Triangle</vt:lpstr>
      <vt:lpstr>PULP Triangle</vt:lpstr>
      <vt:lpstr>PULP Triangle</vt:lpstr>
      <vt:lpstr>PULP Triangle</vt:lpstr>
      <vt:lpstr>PULP Triangle</vt:lpstr>
      <vt:lpstr>QuantSparse 3D Kickoff</vt:lpstr>
      <vt:lpstr>Team Introduction</vt:lpstr>
      <vt:lpstr>Background</vt:lpstr>
      <vt:lpstr>Project Structure</vt:lpstr>
      <vt:lpstr>Milestones</vt:lpstr>
      <vt:lpstr>Deliverables</vt:lpstr>
      <vt:lpstr>State of the Art: GPUs</vt:lpstr>
      <vt:lpstr>State of the Art: Commercial AI Accelerators</vt:lpstr>
      <vt:lpstr>State of the Art: Sparse Accelerators in Research</vt:lpstr>
      <vt:lpstr>Architecture: Background</vt:lpstr>
      <vt:lpstr>Architecture: Initial Ideas</vt:lpstr>
      <vt:lpstr>Architecture: Quantization</vt:lpstr>
      <vt:lpstr>Architecture: Sparsity in Compute Tile</vt:lpstr>
      <vt:lpstr>Architecture: Sparsity at NoC Level</vt:lpstr>
      <vt:lpstr>Architecture: Processing Near Memory</vt:lpstr>
      <vt:lpstr>Block-level Design and Evaluation</vt:lpstr>
      <vt:lpstr>System-level Design and Evaluation</vt:lpstr>
      <vt:lpstr>LLM Network Mapping</vt:lpstr>
      <vt:lpstr>Tuning for SoA LLM Workload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PULP Slides Template (v1.2, 03.2023)</dc:title>
  <dc:creator>Paul Scheffler</dc:creator>
  <cp:lastModifiedBy>Scheffler  Paul</cp:lastModifiedBy>
  <cp:revision>817</cp:revision>
  <dcterms:created xsi:type="dcterms:W3CDTF">2023-11-27T16:11:19Z</dcterms:created>
  <dcterms:modified xsi:type="dcterms:W3CDTF">2025-02-13T09:49:34Z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0x0101003B727A0BC19BDA40A15B78EF4EA6A333</vt:lpwstr>
  </property>
</Properties>
</file>