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57" r:id="rId4"/>
    <p:sldId id="700" r:id="rId5"/>
    <p:sldId id="701" r:id="rId6"/>
    <p:sldId id="702" r:id="rId7"/>
    <p:sldId id="703" r:id="rId8"/>
    <p:sldId id="629" r:id="rId9"/>
  </p:sldIdLst>
  <p:sldSz cx="12192000" cy="6858000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7671"/>
    <a:srgbClr val="F29545"/>
    <a:srgbClr val="168638"/>
    <a:srgbClr val="FFFFFF"/>
    <a:srgbClr val="A8322C"/>
    <a:srgbClr val="910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66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10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10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Calibration: Row-wise Red.Sum on NoC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RTL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86</c:v>
                </c:pt>
                <c:pt idx="1">
                  <c:v>107</c:v>
                </c:pt>
                <c:pt idx="2">
                  <c:v>125</c:v>
                </c:pt>
                <c:pt idx="3">
                  <c:v>189</c:v>
                </c:pt>
                <c:pt idx="4">
                  <c:v>261</c:v>
                </c:pt>
                <c:pt idx="5">
                  <c:v>331</c:v>
                </c:pt>
                <c:pt idx="6">
                  <c:v>403</c:v>
                </c:pt>
                <c:pt idx="7">
                  <c:v>467</c:v>
                </c:pt>
                <c:pt idx="8">
                  <c:v>539</c:v>
                </c:pt>
                <c:pt idx="9">
                  <c:v>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5-461F-B2D6-A870BEC58F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GVSoC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61</c:v>
                </c:pt>
                <c:pt idx="1">
                  <c:v>79</c:v>
                </c:pt>
                <c:pt idx="2">
                  <c:v>97</c:v>
                </c:pt>
                <c:pt idx="3">
                  <c:v>161</c:v>
                </c:pt>
                <c:pt idx="4">
                  <c:v>225</c:v>
                </c:pt>
                <c:pt idx="5">
                  <c:v>289</c:v>
                </c:pt>
                <c:pt idx="6">
                  <c:v>353</c:v>
                </c:pt>
                <c:pt idx="7">
                  <c:v>417</c:v>
                </c:pt>
                <c:pt idx="8">
                  <c:v>481</c:v>
                </c:pt>
                <c:pt idx="9">
                  <c:v>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5-461F-B2D6-A870BEC58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2033743"/>
        <c:axId val="196204478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Deviation(%)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20</c:v>
                </c:pt>
                <c:pt idx="7">
                  <c:v>24</c:v>
                </c:pt>
                <c:pt idx="8">
                  <c:v>28</c:v>
                </c:pt>
                <c:pt idx="9">
                  <c:v>32</c:v>
                </c:pt>
              </c:numCache>
            </c:numRef>
          </c:cat>
          <c:val>
            <c:numRef>
              <c:f>Sheet1!$D$2:$D$11</c:f>
              <c:numCache>
                <c:formatCode>0%</c:formatCode>
                <c:ptCount val="10"/>
                <c:pt idx="0">
                  <c:v>0.29069767441860467</c:v>
                </c:pt>
                <c:pt idx="1">
                  <c:v>0.26168224299065418</c:v>
                </c:pt>
                <c:pt idx="2">
                  <c:v>0.224</c:v>
                </c:pt>
                <c:pt idx="3">
                  <c:v>0.14814814814814814</c:v>
                </c:pt>
                <c:pt idx="4">
                  <c:v>0.13793103448275862</c:v>
                </c:pt>
                <c:pt idx="5">
                  <c:v>0.12688821752265861</c:v>
                </c:pt>
                <c:pt idx="6">
                  <c:v>0.12406947890818859</c:v>
                </c:pt>
                <c:pt idx="7">
                  <c:v>0.10706638115631692</c:v>
                </c:pt>
                <c:pt idx="8">
                  <c:v>0.10760667903525047</c:v>
                </c:pt>
                <c:pt idx="9">
                  <c:v>0.11092985318107668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65-461F-B2D6-A870BEC58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1993903"/>
        <c:axId val="1961988623"/>
      </c:lineChart>
      <c:catAx>
        <c:axId val="196203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Transfer Size (KiB)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62044783"/>
        <c:crosses val="autoZero"/>
        <c:auto val="1"/>
        <c:lblAlgn val="ctr"/>
        <c:lblOffset val="100"/>
        <c:noMultiLvlLbl val="0"/>
      </c:catAx>
      <c:valAx>
        <c:axId val="196204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Runtime Cycle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62033743"/>
        <c:crosses val="autoZero"/>
        <c:crossBetween val="between"/>
      </c:valAx>
      <c:valAx>
        <c:axId val="196198862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Cycle Deviation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61993903"/>
        <c:crosses val="max"/>
        <c:crossBetween val="between"/>
      </c:valAx>
      <c:catAx>
        <c:axId val="19619939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19886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CH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5074055B-029D-E18E-78BF-371FBB2C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ADC8C207-34BF-09B6-D73E-325A14DEB0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ECCD01D5-4D33-0B39-35A7-50834B263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80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FA0D0766-D2E2-2539-9C13-5A9E53705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742C2697-6F3C-4E39-C089-804736F8B0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7009ABB5-2BAC-01F1-04E6-10416847B3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3EC253EF-B8E5-45D6-F4F0-AA86C369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19108D6A-4EEC-A601-B498-9EFB97246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41156B5A-F10E-D07D-630D-C9E6D29868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186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9FFF95AA-B217-5417-FD3B-C0B7EE345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81EBB816-0B79-BEA3-6CAD-4603AF1E6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1DD891F6-FAEB-E387-5C25-5890C328C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85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3834707E-D329-5729-5B92-F7B03063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CDA81848-C4D6-1E00-7030-B9CA0AB38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5A5A2A73-5C84-DF2B-D702-648453589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03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22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2025/8/10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2025/8/10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2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2025/8/10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1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tbenz@iis.ee.ethz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 dirty="0"/>
              <a:t>SoftHier Bi-Weekly Meeting</a:t>
            </a:r>
            <a:endParaRPr dirty="0"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384962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35" dirty="0" err="1">
                <a:solidFill>
                  <a:srgbClr val="000000"/>
                </a:solidFill>
                <a:latin typeface="Calibri Light"/>
              </a:rPr>
              <a:t>FlooNoC</a:t>
            </a: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 RTL Updates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Support collective operations {Multicast + Reduction}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Reduction operation implementation: reuse FPUs of snitch cores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Performance analyze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Calibrate with GVSoC NoC models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Absence Announcement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Chi will take holiday from 22</a:t>
            </a:r>
            <a:r>
              <a:rPr lang="en-US" altLang="zh-CN" sz="2012" baseline="30000" dirty="0">
                <a:solidFill>
                  <a:srgbClr val="000000"/>
                </a:solidFill>
                <a:latin typeface="Calibri Light"/>
              </a:rPr>
              <a:t>nd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Aug to 12</a:t>
            </a:r>
            <a:r>
              <a:rPr lang="en-US" altLang="zh-CN" sz="2012" baseline="30000" dirty="0">
                <a:solidFill>
                  <a:srgbClr val="000000"/>
                </a:solidFill>
                <a:latin typeface="Calibri Light"/>
              </a:rPr>
              <a:t>nd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Sep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C785C796-4749-62B9-C2ED-7A4B153E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B65A6769-73C2-DB9D-4141-7169B940B60A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Reduction on </a:t>
            </a:r>
            <a:r>
              <a:rPr lang="en-US" sz="3600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FlooNoC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0B49ABDD-3C06-E9D3-1D93-18CB20843C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83F93-B5A4-B37E-93BC-5D5D313EEA2B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5654532" cy="265226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Reduction Extension in Router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Flit extension: </a:t>
            </a: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Add tag in flit head {</a:t>
            </a:r>
            <a:r>
              <a:rPr lang="en-GB" altLang="zh-CN" sz="1765" dirty="0" err="1">
                <a:solidFill>
                  <a:srgbClr val="000000"/>
                </a:solidFill>
                <a:latin typeface="Calibri Light"/>
              </a:rPr>
              <a:t>OffloadRed</a:t>
            </a: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GB" altLang="zh-CN" sz="1765" dirty="0" err="1">
                <a:solidFill>
                  <a:srgbClr val="000000"/>
                </a:solidFill>
                <a:latin typeface="Calibri Light"/>
              </a:rPr>
              <a:t>RedOp</a:t>
            </a: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}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Router Extension:</a:t>
            </a:r>
          </a:p>
          <a:p>
            <a:pPr lvl="2">
              <a:defRPr/>
            </a:pP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FSM extension and export offload ports to Snitch FPUs</a:t>
            </a:r>
          </a:p>
          <a:p>
            <a:pPr lvl="2">
              <a:defRPr/>
            </a:pP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Execute Reduction in a SIMD way</a:t>
            </a:r>
          </a:p>
          <a:p>
            <a:pPr lvl="2">
              <a:defRPr/>
            </a:pP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Pipelined scheduling for best performance</a:t>
            </a:r>
          </a:p>
          <a:p>
            <a:pPr marL="0" indent="0">
              <a:buNone/>
              <a:defRPr/>
            </a:pP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E0556-7EFE-4041-268F-ABC7088F5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15" y="669721"/>
            <a:ext cx="4072094" cy="6066758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4692A64-13FB-38D4-4247-573D428432C6}"/>
              </a:ext>
            </a:extLst>
          </p:cNvPr>
          <p:cNvGrpSpPr/>
          <p:nvPr/>
        </p:nvGrpSpPr>
        <p:grpSpPr>
          <a:xfrm>
            <a:off x="7397496" y="1197864"/>
            <a:ext cx="2880360" cy="1197864"/>
            <a:chOff x="7397496" y="1197864"/>
            <a:chExt cx="2880360" cy="119786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6CA591-7D1A-6E71-DC06-5523F1A298D1}"/>
                </a:ext>
              </a:extLst>
            </p:cNvPr>
            <p:cNvCxnSpPr/>
            <p:nvPr/>
          </p:nvCxnSpPr>
          <p:spPr>
            <a:xfrm flipH="1">
              <a:off x="7397496" y="1197864"/>
              <a:ext cx="2880360" cy="1197864"/>
            </a:xfrm>
            <a:prstGeom prst="straightConnector1">
              <a:avLst/>
            </a:prstGeom>
            <a:ln w="38100" cap="flat" cmpd="sng" algn="ctr">
              <a:solidFill>
                <a:schemeClr val="accent3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501E8B-9109-7764-668A-9C6DEB56C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424" y="1197864"/>
              <a:ext cx="2313432" cy="1197864"/>
            </a:xfrm>
            <a:prstGeom prst="straightConnector1">
              <a:avLst/>
            </a:prstGeom>
            <a:ln w="38100" cap="flat" cmpd="sng" algn="ctr">
              <a:solidFill>
                <a:schemeClr val="accent3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074759-6EDA-8AC7-3FA9-8C7D4C221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4232" y="1197864"/>
              <a:ext cx="1563624" cy="1197864"/>
            </a:xfrm>
            <a:prstGeom prst="straightConnector1">
              <a:avLst/>
            </a:prstGeom>
            <a:ln w="38100" cap="flat" cmpd="sng" algn="ctr">
              <a:solidFill>
                <a:schemeClr val="accent3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06BDD0-E012-9708-3F6D-D11850230798}"/>
              </a:ext>
            </a:extLst>
          </p:cNvPr>
          <p:cNvGrpSpPr/>
          <p:nvPr/>
        </p:nvGrpSpPr>
        <p:grpSpPr>
          <a:xfrm>
            <a:off x="877824" y="3818681"/>
            <a:ext cx="5679716" cy="2445975"/>
            <a:chOff x="877824" y="3818681"/>
            <a:chExt cx="5679716" cy="24459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2213EC-3A4B-096A-80D7-415746C34621}"/>
                </a:ext>
              </a:extLst>
            </p:cNvPr>
            <p:cNvSpPr/>
            <p:nvPr/>
          </p:nvSpPr>
          <p:spPr>
            <a:xfrm>
              <a:off x="877824" y="5231384"/>
              <a:ext cx="5376672" cy="3931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2"/>
                  </a:solidFill>
                </a:rPr>
                <a:t>Pack &amp; Unpack</a:t>
              </a:r>
              <a:endParaRPr lang="en-CH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98FFA7-790C-0DCB-F26E-2A69DB0735D4}"/>
                </a:ext>
              </a:extLst>
            </p:cNvPr>
            <p:cNvSpPr/>
            <p:nvPr/>
          </p:nvSpPr>
          <p:spPr>
            <a:xfrm>
              <a:off x="877824" y="5935472"/>
              <a:ext cx="539496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2"/>
                  </a:solidFill>
                </a:rPr>
                <a:t>FPU</a:t>
              </a:r>
              <a:endParaRPr lang="en-CH" b="1" dirty="0">
                <a:solidFill>
                  <a:schemeClr val="tx2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6AA41B-AB0A-BCD4-566C-FB4270235B12}"/>
                </a:ext>
              </a:extLst>
            </p:cNvPr>
            <p:cNvCxnSpPr>
              <a:cxnSpLocks/>
            </p:cNvCxnSpPr>
            <p:nvPr/>
          </p:nvCxnSpPr>
          <p:spPr>
            <a:xfrm>
              <a:off x="2532888" y="4256542"/>
              <a:ext cx="0" cy="974842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13904F-745B-FC61-7FEC-345D219C2E79}"/>
                </a:ext>
              </a:extLst>
            </p:cNvPr>
            <p:cNvCxnSpPr>
              <a:cxnSpLocks/>
            </p:cNvCxnSpPr>
            <p:nvPr/>
          </p:nvCxnSpPr>
          <p:spPr>
            <a:xfrm>
              <a:off x="4059936" y="4552950"/>
              <a:ext cx="0" cy="678434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EF34C5-DB46-372C-3318-7A9A46675550}"/>
                </a:ext>
              </a:extLst>
            </p:cNvPr>
            <p:cNvSpPr/>
            <p:nvPr/>
          </p:nvSpPr>
          <p:spPr>
            <a:xfrm>
              <a:off x="1568849" y="5935472"/>
              <a:ext cx="539496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2"/>
                  </a:solidFill>
                </a:rPr>
                <a:t>FPU</a:t>
              </a:r>
              <a:endParaRPr lang="en-CH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AC1E16-4646-8C09-F8D5-99490870983D}"/>
                </a:ext>
              </a:extLst>
            </p:cNvPr>
            <p:cNvSpPr/>
            <p:nvPr/>
          </p:nvSpPr>
          <p:spPr>
            <a:xfrm>
              <a:off x="2259874" y="5935472"/>
              <a:ext cx="539496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2"/>
                  </a:solidFill>
                </a:rPr>
                <a:t>FPU</a:t>
              </a:r>
              <a:endParaRPr lang="en-CH" b="1" dirty="0">
                <a:solidFill>
                  <a:schemeClr val="tx2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A84FEF-A9E8-2A00-486A-E8EBA0E70167}"/>
                </a:ext>
              </a:extLst>
            </p:cNvPr>
            <p:cNvSpPr/>
            <p:nvPr/>
          </p:nvSpPr>
          <p:spPr>
            <a:xfrm>
              <a:off x="2950899" y="5935472"/>
              <a:ext cx="539496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2"/>
                  </a:solidFill>
                </a:rPr>
                <a:t>FPU</a:t>
              </a:r>
              <a:endParaRPr lang="en-CH" b="1" dirty="0">
                <a:solidFill>
                  <a:schemeClr val="tx2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A97FF4-D74F-82B9-CE51-9DAE22EF6CA9}"/>
                </a:ext>
              </a:extLst>
            </p:cNvPr>
            <p:cNvSpPr/>
            <p:nvPr/>
          </p:nvSpPr>
          <p:spPr>
            <a:xfrm>
              <a:off x="3641924" y="5935472"/>
              <a:ext cx="539496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2"/>
                  </a:solidFill>
                </a:rPr>
                <a:t>FPU</a:t>
              </a:r>
              <a:endParaRPr lang="en-CH" b="1" dirty="0">
                <a:solidFill>
                  <a:schemeClr val="tx2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AB3258-14C7-4882-7036-80DDD11D506D}"/>
                </a:ext>
              </a:extLst>
            </p:cNvPr>
            <p:cNvSpPr/>
            <p:nvPr/>
          </p:nvSpPr>
          <p:spPr>
            <a:xfrm>
              <a:off x="4332949" y="5935472"/>
              <a:ext cx="539496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2"/>
                  </a:solidFill>
                </a:rPr>
                <a:t>FPU</a:t>
              </a:r>
              <a:endParaRPr lang="en-CH" b="1" dirty="0">
                <a:solidFill>
                  <a:schemeClr val="tx2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5EC4355-F4D6-F037-D209-CCA60D0EFBC0}"/>
                </a:ext>
              </a:extLst>
            </p:cNvPr>
            <p:cNvSpPr/>
            <p:nvPr/>
          </p:nvSpPr>
          <p:spPr>
            <a:xfrm>
              <a:off x="5023974" y="5935472"/>
              <a:ext cx="539496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2"/>
                  </a:solidFill>
                </a:rPr>
                <a:t>FPU</a:t>
              </a:r>
              <a:endParaRPr lang="en-CH" b="1" dirty="0">
                <a:solidFill>
                  <a:schemeClr val="tx2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A2051A4-38CB-50F1-C670-396890CD2162}"/>
                </a:ext>
              </a:extLst>
            </p:cNvPr>
            <p:cNvSpPr/>
            <p:nvPr/>
          </p:nvSpPr>
          <p:spPr>
            <a:xfrm>
              <a:off x="5715000" y="5935472"/>
              <a:ext cx="539496" cy="329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2"/>
                  </a:solidFill>
                </a:rPr>
                <a:t>FPU</a:t>
              </a:r>
              <a:endParaRPr lang="en-CH" b="1" dirty="0">
                <a:solidFill>
                  <a:schemeClr val="tx2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3BBFA41-D544-33CA-D92F-455B9CFD8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5182" y="4673600"/>
              <a:ext cx="0" cy="557784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C4A6DC-F042-5756-B9D3-64C30D18709D}"/>
                </a:ext>
              </a:extLst>
            </p:cNvPr>
            <p:cNvSpPr txBox="1"/>
            <p:nvPr/>
          </p:nvSpPr>
          <p:spPr>
            <a:xfrm>
              <a:off x="2571232" y="4649734"/>
              <a:ext cx="9352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1400" b="1" dirty="0">
                  <a:solidFill>
                    <a:schemeClr val="accent6"/>
                  </a:solidFill>
                  <a:latin typeface="Calibri Light"/>
                </a:rPr>
                <a:t>Operand1</a:t>
              </a:r>
            </a:p>
            <a:p>
              <a:pPr algn="ctr"/>
              <a:r>
                <a:rPr lang="en-GB" b="1" dirty="0">
                  <a:solidFill>
                    <a:schemeClr val="accent6"/>
                  </a:solidFill>
                  <a:latin typeface="Calibri Light"/>
                </a:rPr>
                <a:t>512b</a:t>
              </a:r>
              <a:endParaRPr lang="en-CH" b="1" dirty="0">
                <a:solidFill>
                  <a:schemeClr val="accent6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8E0DA5D-B1C1-3049-5EA7-EF6004312115}"/>
                </a:ext>
              </a:extLst>
            </p:cNvPr>
            <p:cNvSpPr txBox="1"/>
            <p:nvPr/>
          </p:nvSpPr>
          <p:spPr>
            <a:xfrm>
              <a:off x="4070581" y="4649734"/>
              <a:ext cx="9352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1400" b="1" dirty="0">
                  <a:solidFill>
                    <a:schemeClr val="accent6"/>
                  </a:solidFill>
                  <a:latin typeface="Calibri Light"/>
                </a:rPr>
                <a:t>Operand2</a:t>
              </a:r>
            </a:p>
            <a:p>
              <a:pPr algn="ctr"/>
              <a:r>
                <a:rPr lang="en-GB" b="1" dirty="0">
                  <a:solidFill>
                    <a:schemeClr val="accent6"/>
                  </a:solidFill>
                  <a:latin typeface="Calibri Light"/>
                </a:rPr>
                <a:t>512b</a:t>
              </a:r>
              <a:endParaRPr lang="en-CH" b="1" dirty="0">
                <a:solidFill>
                  <a:schemeClr val="accent6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6CE9FC-9BA1-264F-AB17-FB1D659A7122}"/>
                </a:ext>
              </a:extLst>
            </p:cNvPr>
            <p:cNvSpPr txBox="1"/>
            <p:nvPr/>
          </p:nvSpPr>
          <p:spPr>
            <a:xfrm>
              <a:off x="5602676" y="4649734"/>
              <a:ext cx="9352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1400" b="1" dirty="0">
                  <a:solidFill>
                    <a:schemeClr val="accent4"/>
                  </a:solidFill>
                  <a:latin typeface="Calibri Light"/>
                </a:rPr>
                <a:t>Result</a:t>
              </a:r>
            </a:p>
            <a:p>
              <a:pPr algn="ctr"/>
              <a:r>
                <a:rPr lang="en-GB" b="1" dirty="0">
                  <a:solidFill>
                    <a:schemeClr val="accent4"/>
                  </a:solidFill>
                  <a:latin typeface="Calibri Light"/>
                </a:rPr>
                <a:t>512b</a:t>
              </a:r>
              <a:endParaRPr lang="en-CH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AB53D07-F5F3-4C86-33DB-644BBAE920B6}"/>
                </a:ext>
              </a:extLst>
            </p:cNvPr>
            <p:cNvCxnSpPr>
              <a:cxnSpLocks/>
            </p:cNvCxnSpPr>
            <p:nvPr/>
          </p:nvCxnSpPr>
          <p:spPr>
            <a:xfrm>
              <a:off x="1568849" y="3949700"/>
              <a:ext cx="0" cy="12999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5218B9C-F3AE-AAEE-A2B6-5AAFB7B048F1}"/>
                </a:ext>
              </a:extLst>
            </p:cNvPr>
            <p:cNvSpPr txBox="1"/>
            <p:nvPr/>
          </p:nvSpPr>
          <p:spPr>
            <a:xfrm>
              <a:off x="1665580" y="4677166"/>
              <a:ext cx="7064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1400" b="1" dirty="0" err="1">
                  <a:solidFill>
                    <a:schemeClr val="accent2"/>
                  </a:solidFill>
                  <a:latin typeface="Calibri Light"/>
                </a:rPr>
                <a:t>Optype</a:t>
              </a:r>
              <a:endParaRPr lang="en-CH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986799-A1B2-172D-4488-4D5B660FC7AD}"/>
                </a:ext>
              </a:extLst>
            </p:cNvPr>
            <p:cNvGrpSpPr/>
            <p:nvPr/>
          </p:nvGrpSpPr>
          <p:grpSpPr>
            <a:xfrm>
              <a:off x="961789" y="5615432"/>
              <a:ext cx="711997" cy="345912"/>
              <a:chOff x="961789" y="5056632"/>
              <a:chExt cx="711997" cy="345912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697F614C-BA03-6D43-B3B2-0D75F6C8A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789" y="5065776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87830A8-E37D-E3A1-A711-360DDD165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01D417ED-8294-6BCC-0617-71F180FC76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9830EAA-334D-F6ED-CFFE-F40EB9DBA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439" y="5056632"/>
                <a:ext cx="0" cy="32004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5E63232-8F77-276D-6929-8DCA7A484D24}"/>
                  </a:ext>
                </a:extLst>
              </p:cNvPr>
              <p:cNvSpPr txBox="1"/>
              <p:nvPr/>
            </p:nvSpPr>
            <p:spPr>
              <a:xfrm>
                <a:off x="1199095" y="5094767"/>
                <a:ext cx="474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alibri Light"/>
                  </a:rPr>
                  <a:t>/64</a:t>
                </a:r>
                <a:endParaRPr lang="en-CH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D89F13D-D004-A6BE-6AF4-7C05786C4BF4}"/>
                </a:ext>
              </a:extLst>
            </p:cNvPr>
            <p:cNvGrpSpPr/>
            <p:nvPr/>
          </p:nvGrpSpPr>
          <p:grpSpPr>
            <a:xfrm>
              <a:off x="1659468" y="5615432"/>
              <a:ext cx="711997" cy="345912"/>
              <a:chOff x="961789" y="5056632"/>
              <a:chExt cx="711997" cy="345912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DD7BC6BD-89E1-92DF-FA71-123426339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789" y="5065776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31468F3F-53CA-5426-0153-BACDEFCB8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099E1D30-F60E-EFED-58E1-76A79F69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69A499F-B2DC-F8A5-8DAA-86A5B2791A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439" y="5056632"/>
                <a:ext cx="0" cy="32004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937ABAF-7A2E-084E-36B7-DBD2F1E59790}"/>
                  </a:ext>
                </a:extLst>
              </p:cNvPr>
              <p:cNvSpPr txBox="1"/>
              <p:nvPr/>
            </p:nvSpPr>
            <p:spPr>
              <a:xfrm>
                <a:off x="1199095" y="5094767"/>
                <a:ext cx="474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alibri Light"/>
                  </a:rPr>
                  <a:t>/64</a:t>
                </a:r>
                <a:endParaRPr lang="en-CH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A22932-7A64-F564-926E-948111532C19}"/>
                </a:ext>
              </a:extLst>
            </p:cNvPr>
            <p:cNvGrpSpPr/>
            <p:nvPr/>
          </p:nvGrpSpPr>
          <p:grpSpPr>
            <a:xfrm>
              <a:off x="2357147" y="5615432"/>
              <a:ext cx="711997" cy="345912"/>
              <a:chOff x="961789" y="5056632"/>
              <a:chExt cx="711997" cy="345912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51393A7A-AD49-72AC-DF9D-B29A6C6ED1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789" y="5065776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514F224-617A-A76C-33F3-F2D96E77F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EA469CC9-A271-BC45-1400-CC0885545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368C048-81D9-D1B1-A30A-E68BD15CB1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439" y="5056632"/>
                <a:ext cx="0" cy="32004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69D4C1B-6C42-2BD2-753D-2C88740EFD29}"/>
                  </a:ext>
                </a:extLst>
              </p:cNvPr>
              <p:cNvSpPr txBox="1"/>
              <p:nvPr/>
            </p:nvSpPr>
            <p:spPr>
              <a:xfrm>
                <a:off x="1199095" y="5094767"/>
                <a:ext cx="474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alibri Light"/>
                  </a:rPr>
                  <a:t>/64</a:t>
                </a:r>
                <a:endParaRPr lang="en-CH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76F972B-7245-38C5-406F-D93530112CD9}"/>
                </a:ext>
              </a:extLst>
            </p:cNvPr>
            <p:cNvGrpSpPr/>
            <p:nvPr/>
          </p:nvGrpSpPr>
          <p:grpSpPr>
            <a:xfrm>
              <a:off x="3054826" y="5615432"/>
              <a:ext cx="711997" cy="345912"/>
              <a:chOff x="961789" y="5056632"/>
              <a:chExt cx="711997" cy="345912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41D60-C0BB-384D-33FF-4DA227A1F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789" y="5065776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03A60EA-3EC6-969E-BC2F-96A34F644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23F5FDC-5613-2746-2137-4294F6CA0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351BDB9-427E-2AF6-2AAE-9F609E436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439" y="5056632"/>
                <a:ext cx="0" cy="32004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E72B44F-132E-0E7E-E781-7B2F06F91116}"/>
                  </a:ext>
                </a:extLst>
              </p:cNvPr>
              <p:cNvSpPr txBox="1"/>
              <p:nvPr/>
            </p:nvSpPr>
            <p:spPr>
              <a:xfrm>
                <a:off x="1199095" y="5094767"/>
                <a:ext cx="474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alibri Light"/>
                  </a:rPr>
                  <a:t>/64</a:t>
                </a:r>
                <a:endParaRPr lang="en-CH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C0660F6-DB77-E8D7-D870-88C01B7FFDAC}"/>
                </a:ext>
              </a:extLst>
            </p:cNvPr>
            <p:cNvGrpSpPr/>
            <p:nvPr/>
          </p:nvGrpSpPr>
          <p:grpSpPr>
            <a:xfrm>
              <a:off x="3752505" y="5615432"/>
              <a:ext cx="711997" cy="345912"/>
              <a:chOff x="961789" y="5056632"/>
              <a:chExt cx="711997" cy="345912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870370A3-C129-3177-16C6-E2B301AC2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789" y="5065776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14BC905-D35C-3274-756C-F3F6159CCE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34BBB89-B02D-9B2E-734E-E1FFF2365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A452EDA-91B3-88F7-90A1-C0EA606D35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439" y="5056632"/>
                <a:ext cx="0" cy="32004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FC12B10-6933-E322-FDC7-EFCD4DE316D4}"/>
                  </a:ext>
                </a:extLst>
              </p:cNvPr>
              <p:cNvSpPr txBox="1"/>
              <p:nvPr/>
            </p:nvSpPr>
            <p:spPr>
              <a:xfrm>
                <a:off x="1199095" y="5094767"/>
                <a:ext cx="474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alibri Light"/>
                  </a:rPr>
                  <a:t>/64</a:t>
                </a:r>
                <a:endParaRPr lang="en-CH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C77555D-3798-A4E7-9954-BA44413EAA50}"/>
                </a:ext>
              </a:extLst>
            </p:cNvPr>
            <p:cNvGrpSpPr/>
            <p:nvPr/>
          </p:nvGrpSpPr>
          <p:grpSpPr>
            <a:xfrm>
              <a:off x="4450184" y="5615432"/>
              <a:ext cx="711997" cy="345912"/>
              <a:chOff x="961789" y="5056632"/>
              <a:chExt cx="711997" cy="345912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0DE6FCE6-7B44-73A7-5DF7-F8EDF5A43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789" y="5065776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090873F6-BE50-A292-2136-EC7A8A718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5AB011BA-739F-3B2D-B0F4-A8D153B70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125D508-CA45-0ABE-ED91-0E23D7EBA9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439" y="5056632"/>
                <a:ext cx="0" cy="32004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537BB6-D74B-946F-C628-1D24E5BAE201}"/>
                  </a:ext>
                </a:extLst>
              </p:cNvPr>
              <p:cNvSpPr txBox="1"/>
              <p:nvPr/>
            </p:nvSpPr>
            <p:spPr>
              <a:xfrm>
                <a:off x="1199095" y="5094767"/>
                <a:ext cx="474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alibri Light"/>
                  </a:rPr>
                  <a:t>/64</a:t>
                </a:r>
                <a:endParaRPr lang="en-CH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4B025EA-7481-21DB-AAF4-316398709C53}"/>
                </a:ext>
              </a:extLst>
            </p:cNvPr>
            <p:cNvGrpSpPr/>
            <p:nvPr/>
          </p:nvGrpSpPr>
          <p:grpSpPr>
            <a:xfrm>
              <a:off x="5147863" y="5615432"/>
              <a:ext cx="711997" cy="345912"/>
              <a:chOff x="961789" y="5056632"/>
              <a:chExt cx="711997" cy="34591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D020E51E-457E-1AC4-9D7A-E0F3199B8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789" y="5065776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D69497BE-3F5E-B076-F8FD-677E0FD60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03A7171E-A83E-DBEF-B867-5CD9BE813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DD54F2F9-27A2-59B0-9237-A9FAD3BA8B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439" y="5056632"/>
                <a:ext cx="0" cy="32004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15D292F-467F-7BB7-11F4-DE7041DAD141}"/>
                  </a:ext>
                </a:extLst>
              </p:cNvPr>
              <p:cNvSpPr txBox="1"/>
              <p:nvPr/>
            </p:nvSpPr>
            <p:spPr>
              <a:xfrm>
                <a:off x="1199095" y="5094767"/>
                <a:ext cx="474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alibri Light"/>
                  </a:rPr>
                  <a:t>/64</a:t>
                </a:r>
                <a:endParaRPr lang="en-CH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46C3045-53F6-E836-07B7-855BBE3F1D2C}"/>
                </a:ext>
              </a:extLst>
            </p:cNvPr>
            <p:cNvGrpSpPr/>
            <p:nvPr/>
          </p:nvGrpSpPr>
          <p:grpSpPr>
            <a:xfrm>
              <a:off x="5845543" y="5615432"/>
              <a:ext cx="711997" cy="345912"/>
              <a:chOff x="961789" y="5056632"/>
              <a:chExt cx="711997" cy="345912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3E8ED2BC-4A52-466F-5B60-6E95594427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789" y="5065776"/>
                <a:ext cx="0" cy="310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CCA0605B-B938-EEA9-BC03-2235BF62B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7F26E21E-EC63-83A4-733E-882C9ACD2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439" y="5065776"/>
                <a:ext cx="0" cy="310896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92636FAA-BFF1-22E6-4612-874AFBD42D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36439" y="5056632"/>
                <a:ext cx="0" cy="320040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7FA46EE-477E-E260-3B55-DEA9EC67A43F}"/>
                  </a:ext>
                </a:extLst>
              </p:cNvPr>
              <p:cNvSpPr txBox="1"/>
              <p:nvPr/>
            </p:nvSpPr>
            <p:spPr>
              <a:xfrm>
                <a:off x="1199095" y="5094767"/>
                <a:ext cx="4746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  <a:latin typeface="Calibri Light"/>
                  </a:rPr>
                  <a:t>/64</a:t>
                </a:r>
                <a:endParaRPr lang="en-CH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1E798BD-80F4-D2A9-0ED1-4B81809D4D04}"/>
                </a:ext>
              </a:extLst>
            </p:cNvPr>
            <p:cNvSpPr/>
            <p:nvPr/>
          </p:nvSpPr>
          <p:spPr>
            <a:xfrm>
              <a:off x="4994382" y="3818681"/>
              <a:ext cx="1138175" cy="8757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2"/>
                  </a:solidFill>
                </a:rPr>
                <a:t>Router</a:t>
              </a:r>
              <a:endParaRPr lang="en-CH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139BB16D-3258-8B41-2D18-116C346CF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6149" y="3956050"/>
              <a:ext cx="342553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B60EF0B-0BDE-AF27-D9BF-325251CE62C5}"/>
                </a:ext>
              </a:extLst>
            </p:cNvPr>
            <p:cNvCxnSpPr>
              <a:cxnSpLocks/>
              <a:stCxn id="135" idx="1"/>
            </p:cNvCxnSpPr>
            <p:nvPr/>
          </p:nvCxnSpPr>
          <p:spPr>
            <a:xfrm flipH="1">
              <a:off x="2494545" y="4256542"/>
              <a:ext cx="2499837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53380B1-A8E4-23AC-FC2E-F0A226DCC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936" y="4542292"/>
              <a:ext cx="934446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79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CA1DDA80-5E37-02E8-10DC-8A503B16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92D61C01-6171-F693-7ED1-62CE2E6AD00F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Example: Row-wise </a:t>
            </a:r>
            <a:r>
              <a:rPr lang="en-US" sz="3600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Red.Sum</a:t>
            </a: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in FlatAttention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D696A05A-08F9-7BF5-8BAB-9F33C8CBA5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02F272-BD4C-7CDA-8456-FCEC06A71FE0}"/>
              </a:ext>
            </a:extLst>
          </p:cNvPr>
          <p:cNvSpPr txBox="1">
            <a:spLocks/>
          </p:cNvSpPr>
          <p:nvPr/>
        </p:nvSpPr>
        <p:spPr>
          <a:xfrm>
            <a:off x="316500" y="685802"/>
            <a:ext cx="5654532" cy="98632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In RTL Implementation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Row-wise Reduction can be fully pipelined</a:t>
            </a:r>
            <a:endParaRPr lang="en-GB" altLang="zh-CN" sz="1765" dirty="0">
              <a:solidFill>
                <a:srgbClr val="000000"/>
              </a:solidFill>
              <a:latin typeface="Calibri Light"/>
            </a:endParaRPr>
          </a:p>
          <a:p>
            <a:pPr marL="0" indent="0">
              <a:buNone/>
              <a:defRPr/>
            </a:pP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FFEA3E-EA93-5AC4-829C-12A0EFFB133E}"/>
              </a:ext>
            </a:extLst>
          </p:cNvPr>
          <p:cNvSpPr/>
          <p:nvPr/>
        </p:nvSpPr>
        <p:spPr>
          <a:xfrm>
            <a:off x="8108085" y="1818302"/>
            <a:ext cx="1338682" cy="3175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</a:rPr>
              <a:t>Router3</a:t>
            </a:r>
            <a:endParaRPr lang="en-CH" sz="1600" b="1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47FA9-40D1-AD48-9399-0AA19C2B5E28}"/>
              </a:ext>
            </a:extLst>
          </p:cNvPr>
          <p:cNvSpPr/>
          <p:nvPr/>
        </p:nvSpPr>
        <p:spPr>
          <a:xfrm>
            <a:off x="8108085" y="2397020"/>
            <a:ext cx="1338683" cy="986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EC38C-39EB-367F-B347-4A9A828CF429}"/>
              </a:ext>
            </a:extLst>
          </p:cNvPr>
          <p:cNvSpPr/>
          <p:nvPr/>
        </p:nvSpPr>
        <p:spPr>
          <a:xfrm>
            <a:off x="8785893" y="2453407"/>
            <a:ext cx="539496" cy="81608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L1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10470-9D0B-A14E-150D-3F1E2548B13B}"/>
              </a:ext>
            </a:extLst>
          </p:cNvPr>
          <p:cNvSpPr/>
          <p:nvPr/>
        </p:nvSpPr>
        <p:spPr>
          <a:xfrm>
            <a:off x="8141953" y="2453406"/>
            <a:ext cx="539496" cy="816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FPU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314832-00C6-9E09-992A-685AFFE902A1}"/>
              </a:ext>
            </a:extLst>
          </p:cNvPr>
          <p:cNvSpPr/>
          <p:nvPr/>
        </p:nvSpPr>
        <p:spPr>
          <a:xfrm>
            <a:off x="6238290" y="1818302"/>
            <a:ext cx="1338682" cy="3175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</a:rPr>
              <a:t>Router2</a:t>
            </a:r>
            <a:endParaRPr lang="en-CH" sz="1600" b="1" dirty="0">
              <a:solidFill>
                <a:schemeClr val="tx2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E40ABE-4A78-BFF9-C001-E9E335E22931}"/>
              </a:ext>
            </a:extLst>
          </p:cNvPr>
          <p:cNvSpPr/>
          <p:nvPr/>
        </p:nvSpPr>
        <p:spPr>
          <a:xfrm>
            <a:off x="4368495" y="1818302"/>
            <a:ext cx="1338682" cy="3175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</a:rPr>
              <a:t>Router1</a:t>
            </a:r>
            <a:endParaRPr lang="en-CH" sz="1600" b="1" dirty="0">
              <a:solidFill>
                <a:schemeClr val="tx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58D0D3-29FA-3DA9-D5D4-38072EF2E942}"/>
              </a:ext>
            </a:extLst>
          </p:cNvPr>
          <p:cNvSpPr/>
          <p:nvPr/>
        </p:nvSpPr>
        <p:spPr>
          <a:xfrm>
            <a:off x="2498700" y="1818302"/>
            <a:ext cx="1338682" cy="3175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</a:rPr>
              <a:t>Router0</a:t>
            </a:r>
            <a:endParaRPr lang="en-CH" sz="1600" b="1" dirty="0">
              <a:solidFill>
                <a:schemeClr val="tx2"/>
              </a:solidFill>
            </a:endParaRPr>
          </a:p>
        </p:txBody>
      </p:sp>
      <p:sp>
        <p:nvSpPr>
          <p:cNvPr id="160" name="Arrow: Left 159">
            <a:extLst>
              <a:ext uri="{FF2B5EF4-FFF2-40B4-BE49-F238E27FC236}">
                <a16:creationId xmlns:a16="http://schemas.microsoft.com/office/drawing/2014/main" id="{C6E2C378-419C-2697-B339-A28FD6BB6CC0}"/>
              </a:ext>
            </a:extLst>
          </p:cNvPr>
          <p:cNvSpPr/>
          <p:nvPr/>
        </p:nvSpPr>
        <p:spPr>
          <a:xfrm>
            <a:off x="7576971" y="1834833"/>
            <a:ext cx="531113" cy="116840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1" name="Arrow: Left 160">
            <a:extLst>
              <a:ext uri="{FF2B5EF4-FFF2-40B4-BE49-F238E27FC236}">
                <a16:creationId xmlns:a16="http://schemas.microsoft.com/office/drawing/2014/main" id="{769325F1-3B6F-A5E8-C16C-444391F479CA}"/>
              </a:ext>
            </a:extLst>
          </p:cNvPr>
          <p:cNvSpPr/>
          <p:nvPr/>
        </p:nvSpPr>
        <p:spPr>
          <a:xfrm rot="10800000">
            <a:off x="7576971" y="1966913"/>
            <a:ext cx="531113" cy="116840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2" name="Arrow: Left 161">
            <a:extLst>
              <a:ext uri="{FF2B5EF4-FFF2-40B4-BE49-F238E27FC236}">
                <a16:creationId xmlns:a16="http://schemas.microsoft.com/office/drawing/2014/main" id="{5A3A5BA6-CB44-D65D-19ED-30936C3E141E}"/>
              </a:ext>
            </a:extLst>
          </p:cNvPr>
          <p:cNvSpPr/>
          <p:nvPr/>
        </p:nvSpPr>
        <p:spPr>
          <a:xfrm>
            <a:off x="5707177" y="1834833"/>
            <a:ext cx="531113" cy="116840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3" name="Arrow: Left 162">
            <a:extLst>
              <a:ext uri="{FF2B5EF4-FFF2-40B4-BE49-F238E27FC236}">
                <a16:creationId xmlns:a16="http://schemas.microsoft.com/office/drawing/2014/main" id="{80F75385-63D7-8B73-184E-A4EEA834B333}"/>
              </a:ext>
            </a:extLst>
          </p:cNvPr>
          <p:cNvSpPr/>
          <p:nvPr/>
        </p:nvSpPr>
        <p:spPr>
          <a:xfrm rot="10800000">
            <a:off x="5707177" y="1966913"/>
            <a:ext cx="531113" cy="116840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6" name="Arrow: Left 165">
            <a:extLst>
              <a:ext uri="{FF2B5EF4-FFF2-40B4-BE49-F238E27FC236}">
                <a16:creationId xmlns:a16="http://schemas.microsoft.com/office/drawing/2014/main" id="{15B2BF6D-067D-9F73-6728-7DE52F75521F}"/>
              </a:ext>
            </a:extLst>
          </p:cNvPr>
          <p:cNvSpPr/>
          <p:nvPr/>
        </p:nvSpPr>
        <p:spPr>
          <a:xfrm>
            <a:off x="3837381" y="1834833"/>
            <a:ext cx="531113" cy="116840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7" name="Arrow: Left 166">
            <a:extLst>
              <a:ext uri="{FF2B5EF4-FFF2-40B4-BE49-F238E27FC236}">
                <a16:creationId xmlns:a16="http://schemas.microsoft.com/office/drawing/2014/main" id="{B4294674-7FA9-6B74-8E42-8018F95A28DE}"/>
              </a:ext>
            </a:extLst>
          </p:cNvPr>
          <p:cNvSpPr/>
          <p:nvPr/>
        </p:nvSpPr>
        <p:spPr>
          <a:xfrm rot="10800000">
            <a:off x="3837381" y="1966913"/>
            <a:ext cx="531113" cy="116840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8" name="Arrow: Left 167">
            <a:extLst>
              <a:ext uri="{FF2B5EF4-FFF2-40B4-BE49-F238E27FC236}">
                <a16:creationId xmlns:a16="http://schemas.microsoft.com/office/drawing/2014/main" id="{FEBC1FA5-64E0-5C60-8B2E-13DC35FA5BFC}"/>
              </a:ext>
            </a:extLst>
          </p:cNvPr>
          <p:cNvSpPr/>
          <p:nvPr/>
        </p:nvSpPr>
        <p:spPr>
          <a:xfrm rot="5400000">
            <a:off x="8774794" y="2233050"/>
            <a:ext cx="322483" cy="128072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1" name="Arrow: Left 170">
            <a:extLst>
              <a:ext uri="{FF2B5EF4-FFF2-40B4-BE49-F238E27FC236}">
                <a16:creationId xmlns:a16="http://schemas.microsoft.com/office/drawing/2014/main" id="{16052CDD-6FBE-34D9-14D8-691F953E746E}"/>
              </a:ext>
            </a:extLst>
          </p:cNvPr>
          <p:cNvSpPr/>
          <p:nvPr/>
        </p:nvSpPr>
        <p:spPr>
          <a:xfrm rot="16200000">
            <a:off x="8933379" y="2233051"/>
            <a:ext cx="322483" cy="128072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2" name="Arrow: Left 171">
            <a:extLst>
              <a:ext uri="{FF2B5EF4-FFF2-40B4-BE49-F238E27FC236}">
                <a16:creationId xmlns:a16="http://schemas.microsoft.com/office/drawing/2014/main" id="{1C2A25E2-007B-A8E1-A3E5-85D9905D7324}"/>
              </a:ext>
            </a:extLst>
          </p:cNvPr>
          <p:cNvSpPr/>
          <p:nvPr/>
        </p:nvSpPr>
        <p:spPr>
          <a:xfrm rot="16200000">
            <a:off x="8221711" y="2233051"/>
            <a:ext cx="322483" cy="128072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3" name="Arrow: Left 172">
            <a:extLst>
              <a:ext uri="{FF2B5EF4-FFF2-40B4-BE49-F238E27FC236}">
                <a16:creationId xmlns:a16="http://schemas.microsoft.com/office/drawing/2014/main" id="{422C7BD2-CC7C-7FCC-03D4-06A643E7D2CE}"/>
              </a:ext>
            </a:extLst>
          </p:cNvPr>
          <p:cNvSpPr/>
          <p:nvPr/>
        </p:nvSpPr>
        <p:spPr>
          <a:xfrm rot="16200000">
            <a:off x="8381166" y="2233051"/>
            <a:ext cx="322483" cy="128072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4" name="Arrow: Left 173">
            <a:extLst>
              <a:ext uri="{FF2B5EF4-FFF2-40B4-BE49-F238E27FC236}">
                <a16:creationId xmlns:a16="http://schemas.microsoft.com/office/drawing/2014/main" id="{E64B86EE-0D96-DF75-D628-23B93C9D4E58}"/>
              </a:ext>
            </a:extLst>
          </p:cNvPr>
          <p:cNvSpPr/>
          <p:nvPr/>
        </p:nvSpPr>
        <p:spPr>
          <a:xfrm rot="5400000">
            <a:off x="8071771" y="2233051"/>
            <a:ext cx="322483" cy="128072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B00E4-13BD-DB33-7C1E-4E710EF1119D}"/>
              </a:ext>
            </a:extLst>
          </p:cNvPr>
          <p:cNvCxnSpPr>
            <a:cxnSpLocks/>
          </p:cNvCxnSpPr>
          <p:nvPr/>
        </p:nvCxnSpPr>
        <p:spPr>
          <a:xfrm>
            <a:off x="8335518" y="276148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855F68-62EF-9DEC-7DE8-EE8092AB3421}"/>
              </a:ext>
            </a:extLst>
          </p:cNvPr>
          <p:cNvCxnSpPr>
            <a:cxnSpLocks/>
          </p:cNvCxnSpPr>
          <p:nvPr/>
        </p:nvCxnSpPr>
        <p:spPr>
          <a:xfrm>
            <a:off x="8335518" y="284403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B248C6-1CC5-7C3C-7C75-539CB353BCF5}"/>
              </a:ext>
            </a:extLst>
          </p:cNvPr>
          <p:cNvCxnSpPr>
            <a:cxnSpLocks/>
          </p:cNvCxnSpPr>
          <p:nvPr/>
        </p:nvCxnSpPr>
        <p:spPr>
          <a:xfrm>
            <a:off x="8335518" y="292658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066F057-0F05-0ED4-40C3-95571BEF8979}"/>
              </a:ext>
            </a:extLst>
          </p:cNvPr>
          <p:cNvSpPr/>
          <p:nvPr/>
        </p:nvSpPr>
        <p:spPr>
          <a:xfrm>
            <a:off x="6235938" y="2397020"/>
            <a:ext cx="1338683" cy="986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753596A-CFEC-7983-E8B3-C4978D8D53AB}"/>
              </a:ext>
            </a:extLst>
          </p:cNvPr>
          <p:cNvSpPr/>
          <p:nvPr/>
        </p:nvSpPr>
        <p:spPr>
          <a:xfrm>
            <a:off x="6913746" y="2453407"/>
            <a:ext cx="539496" cy="81608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L1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A1EDA37-9ECB-E375-8CB1-28F22F4A398F}"/>
              </a:ext>
            </a:extLst>
          </p:cNvPr>
          <p:cNvSpPr/>
          <p:nvPr/>
        </p:nvSpPr>
        <p:spPr>
          <a:xfrm>
            <a:off x="6269806" y="2453406"/>
            <a:ext cx="539496" cy="816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FPU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86" name="Arrow: Left 185">
            <a:extLst>
              <a:ext uri="{FF2B5EF4-FFF2-40B4-BE49-F238E27FC236}">
                <a16:creationId xmlns:a16="http://schemas.microsoft.com/office/drawing/2014/main" id="{87848B35-C512-62C3-9BD6-EF80635C143E}"/>
              </a:ext>
            </a:extLst>
          </p:cNvPr>
          <p:cNvSpPr/>
          <p:nvPr/>
        </p:nvSpPr>
        <p:spPr>
          <a:xfrm rot="5400000">
            <a:off x="6902647" y="2233050"/>
            <a:ext cx="322483" cy="128072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7" name="Arrow: Left 186">
            <a:extLst>
              <a:ext uri="{FF2B5EF4-FFF2-40B4-BE49-F238E27FC236}">
                <a16:creationId xmlns:a16="http://schemas.microsoft.com/office/drawing/2014/main" id="{39B06670-A6C6-353D-22E4-226794870641}"/>
              </a:ext>
            </a:extLst>
          </p:cNvPr>
          <p:cNvSpPr/>
          <p:nvPr/>
        </p:nvSpPr>
        <p:spPr>
          <a:xfrm rot="16200000">
            <a:off x="7061232" y="2233051"/>
            <a:ext cx="322483" cy="128072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8" name="Arrow: Left 187">
            <a:extLst>
              <a:ext uri="{FF2B5EF4-FFF2-40B4-BE49-F238E27FC236}">
                <a16:creationId xmlns:a16="http://schemas.microsoft.com/office/drawing/2014/main" id="{9A9F4341-1CC6-3EE6-4253-153D8C89397D}"/>
              </a:ext>
            </a:extLst>
          </p:cNvPr>
          <p:cNvSpPr/>
          <p:nvPr/>
        </p:nvSpPr>
        <p:spPr>
          <a:xfrm rot="16200000">
            <a:off x="6349564" y="2233051"/>
            <a:ext cx="322483" cy="128072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9" name="Arrow: Left 188">
            <a:extLst>
              <a:ext uri="{FF2B5EF4-FFF2-40B4-BE49-F238E27FC236}">
                <a16:creationId xmlns:a16="http://schemas.microsoft.com/office/drawing/2014/main" id="{F65AF17E-B9B2-B733-EFD2-DC8355E3FADA}"/>
              </a:ext>
            </a:extLst>
          </p:cNvPr>
          <p:cNvSpPr/>
          <p:nvPr/>
        </p:nvSpPr>
        <p:spPr>
          <a:xfrm rot="16200000">
            <a:off x="6509019" y="2233051"/>
            <a:ext cx="322483" cy="128072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0" name="Arrow: Left 189">
            <a:extLst>
              <a:ext uri="{FF2B5EF4-FFF2-40B4-BE49-F238E27FC236}">
                <a16:creationId xmlns:a16="http://schemas.microsoft.com/office/drawing/2014/main" id="{7A720846-8AD6-483F-D786-297CCF3F6BBD}"/>
              </a:ext>
            </a:extLst>
          </p:cNvPr>
          <p:cNvSpPr/>
          <p:nvPr/>
        </p:nvSpPr>
        <p:spPr>
          <a:xfrm rot="5400000">
            <a:off x="6199624" y="2233051"/>
            <a:ext cx="322483" cy="128072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5E61601-1551-5849-46F9-FEA006C4862F}"/>
              </a:ext>
            </a:extLst>
          </p:cNvPr>
          <p:cNvCxnSpPr>
            <a:cxnSpLocks/>
            <a:stCxn id="189" idx="1"/>
          </p:cNvCxnSpPr>
          <p:nvPr/>
        </p:nvCxnSpPr>
        <p:spPr>
          <a:xfrm flipH="1">
            <a:off x="6606224" y="2458329"/>
            <a:ext cx="64037" cy="486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92EEFBF-0D42-F441-8A31-1CAEF64AD2F7}"/>
              </a:ext>
            </a:extLst>
          </p:cNvPr>
          <p:cNvCxnSpPr>
            <a:cxnSpLocks/>
            <a:stCxn id="185" idx="0"/>
          </p:cNvCxnSpPr>
          <p:nvPr/>
        </p:nvCxnSpPr>
        <p:spPr>
          <a:xfrm>
            <a:off x="6539554" y="2453406"/>
            <a:ext cx="57155" cy="47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3" name="Free-form: Shape 192">
            <a:extLst>
              <a:ext uri="{FF2B5EF4-FFF2-40B4-BE49-F238E27FC236}">
                <a16:creationId xmlns:a16="http://schemas.microsoft.com/office/drawing/2014/main" id="{22F80530-7E19-EE31-876D-F9EBA2E7E52D}"/>
              </a:ext>
            </a:extLst>
          </p:cNvPr>
          <p:cNvSpPr/>
          <p:nvPr/>
        </p:nvSpPr>
        <p:spPr>
          <a:xfrm>
            <a:off x="6349988" y="2452243"/>
            <a:ext cx="256258" cy="557148"/>
          </a:xfrm>
          <a:custGeom>
            <a:avLst/>
            <a:gdLst>
              <a:gd name="connsiteX0" fmla="*/ 256258 w 256258"/>
              <a:gd name="connsiteY0" fmla="*/ 482600 h 557148"/>
              <a:gd name="connsiteX1" fmla="*/ 24483 w 256258"/>
              <a:gd name="connsiteY1" fmla="*/ 517525 h 557148"/>
              <a:gd name="connsiteX2" fmla="*/ 5433 w 256258"/>
              <a:gd name="connsiteY2" fmla="*/ 0 h 5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258" h="557148">
                <a:moveTo>
                  <a:pt x="256258" y="482600"/>
                </a:moveTo>
                <a:cubicBezTo>
                  <a:pt x="161272" y="540279"/>
                  <a:pt x="66287" y="597958"/>
                  <a:pt x="24483" y="517525"/>
                </a:cubicBezTo>
                <a:cubicBezTo>
                  <a:pt x="-17321" y="437092"/>
                  <a:pt x="7550" y="76200"/>
                  <a:pt x="5433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1ED5F0D-225B-DA1A-A09C-984BAA4D0020}"/>
              </a:ext>
            </a:extLst>
          </p:cNvPr>
          <p:cNvCxnSpPr>
            <a:cxnSpLocks/>
          </p:cNvCxnSpPr>
          <p:nvPr/>
        </p:nvCxnSpPr>
        <p:spPr>
          <a:xfrm>
            <a:off x="6463371" y="276148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B0C22C5-E9AB-A275-4E7A-C072E24FB385}"/>
              </a:ext>
            </a:extLst>
          </p:cNvPr>
          <p:cNvCxnSpPr>
            <a:cxnSpLocks/>
          </p:cNvCxnSpPr>
          <p:nvPr/>
        </p:nvCxnSpPr>
        <p:spPr>
          <a:xfrm>
            <a:off x="6463371" y="284403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670FA1-64B6-0FBE-BFC5-613DDE43E418}"/>
              </a:ext>
            </a:extLst>
          </p:cNvPr>
          <p:cNvCxnSpPr>
            <a:cxnSpLocks/>
          </p:cNvCxnSpPr>
          <p:nvPr/>
        </p:nvCxnSpPr>
        <p:spPr>
          <a:xfrm>
            <a:off x="6463371" y="292658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46C1827-0ECB-7E6A-050C-0201FBF72870}"/>
              </a:ext>
            </a:extLst>
          </p:cNvPr>
          <p:cNvSpPr/>
          <p:nvPr/>
        </p:nvSpPr>
        <p:spPr>
          <a:xfrm>
            <a:off x="4363791" y="2397020"/>
            <a:ext cx="1338683" cy="986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1D6221E-1255-FDE3-D8CE-BD671E1107C0}"/>
              </a:ext>
            </a:extLst>
          </p:cNvPr>
          <p:cNvSpPr/>
          <p:nvPr/>
        </p:nvSpPr>
        <p:spPr>
          <a:xfrm>
            <a:off x="5041599" y="2453407"/>
            <a:ext cx="539496" cy="81608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L1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D854E6B-E5C6-0147-F08C-3F7C126CC9BB}"/>
              </a:ext>
            </a:extLst>
          </p:cNvPr>
          <p:cNvSpPr/>
          <p:nvPr/>
        </p:nvSpPr>
        <p:spPr>
          <a:xfrm>
            <a:off x="4397659" y="2453406"/>
            <a:ext cx="539496" cy="816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FPU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200" name="Arrow: Left 199">
            <a:extLst>
              <a:ext uri="{FF2B5EF4-FFF2-40B4-BE49-F238E27FC236}">
                <a16:creationId xmlns:a16="http://schemas.microsoft.com/office/drawing/2014/main" id="{7BAAF4D2-C51A-3BE3-5A4B-00EF731B4565}"/>
              </a:ext>
            </a:extLst>
          </p:cNvPr>
          <p:cNvSpPr/>
          <p:nvPr/>
        </p:nvSpPr>
        <p:spPr>
          <a:xfrm rot="5400000">
            <a:off x="5030500" y="2233050"/>
            <a:ext cx="322483" cy="128072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1" name="Arrow: Left 200">
            <a:extLst>
              <a:ext uri="{FF2B5EF4-FFF2-40B4-BE49-F238E27FC236}">
                <a16:creationId xmlns:a16="http://schemas.microsoft.com/office/drawing/2014/main" id="{F4C9CE9C-A6BD-742B-B81E-10129FC528F7}"/>
              </a:ext>
            </a:extLst>
          </p:cNvPr>
          <p:cNvSpPr/>
          <p:nvPr/>
        </p:nvSpPr>
        <p:spPr>
          <a:xfrm rot="16200000">
            <a:off x="5189085" y="2233051"/>
            <a:ext cx="322483" cy="128072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2" name="Arrow: Left 201">
            <a:extLst>
              <a:ext uri="{FF2B5EF4-FFF2-40B4-BE49-F238E27FC236}">
                <a16:creationId xmlns:a16="http://schemas.microsoft.com/office/drawing/2014/main" id="{BCB75BC0-EEC5-2CC0-444A-4ACC617F3737}"/>
              </a:ext>
            </a:extLst>
          </p:cNvPr>
          <p:cNvSpPr/>
          <p:nvPr/>
        </p:nvSpPr>
        <p:spPr>
          <a:xfrm rot="16200000">
            <a:off x="4477417" y="2233051"/>
            <a:ext cx="322483" cy="128072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3" name="Arrow: Left 202">
            <a:extLst>
              <a:ext uri="{FF2B5EF4-FFF2-40B4-BE49-F238E27FC236}">
                <a16:creationId xmlns:a16="http://schemas.microsoft.com/office/drawing/2014/main" id="{3F56C315-3278-AE29-70AF-03DD0CA6B198}"/>
              </a:ext>
            </a:extLst>
          </p:cNvPr>
          <p:cNvSpPr/>
          <p:nvPr/>
        </p:nvSpPr>
        <p:spPr>
          <a:xfrm rot="16200000">
            <a:off x="4636872" y="2233051"/>
            <a:ext cx="322483" cy="128072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4" name="Arrow: Left 203">
            <a:extLst>
              <a:ext uri="{FF2B5EF4-FFF2-40B4-BE49-F238E27FC236}">
                <a16:creationId xmlns:a16="http://schemas.microsoft.com/office/drawing/2014/main" id="{A8F68399-47D1-64DC-5D7B-E88CDDCF5848}"/>
              </a:ext>
            </a:extLst>
          </p:cNvPr>
          <p:cNvSpPr/>
          <p:nvPr/>
        </p:nvSpPr>
        <p:spPr>
          <a:xfrm rot="5400000">
            <a:off x="4327477" y="2233051"/>
            <a:ext cx="322483" cy="128072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ED55D09-E239-E493-5144-D5FFBA2C2C2E}"/>
              </a:ext>
            </a:extLst>
          </p:cNvPr>
          <p:cNvCxnSpPr>
            <a:cxnSpLocks/>
            <a:stCxn id="203" idx="1"/>
          </p:cNvCxnSpPr>
          <p:nvPr/>
        </p:nvCxnSpPr>
        <p:spPr>
          <a:xfrm flipH="1">
            <a:off x="4734077" y="2458329"/>
            <a:ext cx="64037" cy="486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D7C3379-28CD-A4C1-7F50-60A7DE8CEB57}"/>
              </a:ext>
            </a:extLst>
          </p:cNvPr>
          <p:cNvCxnSpPr>
            <a:cxnSpLocks/>
            <a:stCxn id="199" idx="0"/>
          </p:cNvCxnSpPr>
          <p:nvPr/>
        </p:nvCxnSpPr>
        <p:spPr>
          <a:xfrm>
            <a:off x="4667407" y="2453406"/>
            <a:ext cx="57155" cy="47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7" name="Free-form: Shape 206">
            <a:extLst>
              <a:ext uri="{FF2B5EF4-FFF2-40B4-BE49-F238E27FC236}">
                <a16:creationId xmlns:a16="http://schemas.microsoft.com/office/drawing/2014/main" id="{CB827D7C-3D88-CF55-6C16-8CC86755EB3C}"/>
              </a:ext>
            </a:extLst>
          </p:cNvPr>
          <p:cNvSpPr/>
          <p:nvPr/>
        </p:nvSpPr>
        <p:spPr>
          <a:xfrm>
            <a:off x="4477841" y="2452243"/>
            <a:ext cx="256258" cy="557148"/>
          </a:xfrm>
          <a:custGeom>
            <a:avLst/>
            <a:gdLst>
              <a:gd name="connsiteX0" fmla="*/ 256258 w 256258"/>
              <a:gd name="connsiteY0" fmla="*/ 482600 h 557148"/>
              <a:gd name="connsiteX1" fmla="*/ 24483 w 256258"/>
              <a:gd name="connsiteY1" fmla="*/ 517525 h 557148"/>
              <a:gd name="connsiteX2" fmla="*/ 5433 w 256258"/>
              <a:gd name="connsiteY2" fmla="*/ 0 h 5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258" h="557148">
                <a:moveTo>
                  <a:pt x="256258" y="482600"/>
                </a:moveTo>
                <a:cubicBezTo>
                  <a:pt x="161272" y="540279"/>
                  <a:pt x="66287" y="597958"/>
                  <a:pt x="24483" y="517525"/>
                </a:cubicBezTo>
                <a:cubicBezTo>
                  <a:pt x="-17321" y="437092"/>
                  <a:pt x="7550" y="76200"/>
                  <a:pt x="5433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09A22C6-549D-BAF1-258F-3AE79F9AE956}"/>
              </a:ext>
            </a:extLst>
          </p:cNvPr>
          <p:cNvCxnSpPr>
            <a:cxnSpLocks/>
          </p:cNvCxnSpPr>
          <p:nvPr/>
        </p:nvCxnSpPr>
        <p:spPr>
          <a:xfrm>
            <a:off x="4591224" y="276148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1B33775-CAAD-67DA-D129-BF13EA58E220}"/>
              </a:ext>
            </a:extLst>
          </p:cNvPr>
          <p:cNvCxnSpPr>
            <a:cxnSpLocks/>
          </p:cNvCxnSpPr>
          <p:nvPr/>
        </p:nvCxnSpPr>
        <p:spPr>
          <a:xfrm>
            <a:off x="4591224" y="284403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CAF354D-F21B-89D1-C0C3-2A7D009C9CE3}"/>
              </a:ext>
            </a:extLst>
          </p:cNvPr>
          <p:cNvCxnSpPr>
            <a:cxnSpLocks/>
          </p:cNvCxnSpPr>
          <p:nvPr/>
        </p:nvCxnSpPr>
        <p:spPr>
          <a:xfrm>
            <a:off x="4591224" y="292658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CB8E7C3-8D62-CEB7-BEFE-9CE5EF0FA0ED}"/>
              </a:ext>
            </a:extLst>
          </p:cNvPr>
          <p:cNvSpPr/>
          <p:nvPr/>
        </p:nvSpPr>
        <p:spPr>
          <a:xfrm>
            <a:off x="2491644" y="2397020"/>
            <a:ext cx="1338683" cy="986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68AB62D-8AF8-3811-8593-D9FCA878B5C4}"/>
              </a:ext>
            </a:extLst>
          </p:cNvPr>
          <p:cNvSpPr/>
          <p:nvPr/>
        </p:nvSpPr>
        <p:spPr>
          <a:xfrm>
            <a:off x="3169452" y="2453407"/>
            <a:ext cx="539496" cy="81608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L1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F664F4D-658B-5E1A-B465-31CDF2147C4E}"/>
              </a:ext>
            </a:extLst>
          </p:cNvPr>
          <p:cNvSpPr/>
          <p:nvPr/>
        </p:nvSpPr>
        <p:spPr>
          <a:xfrm>
            <a:off x="2525512" y="2453406"/>
            <a:ext cx="539496" cy="8160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FPU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214" name="Arrow: Left 213">
            <a:extLst>
              <a:ext uri="{FF2B5EF4-FFF2-40B4-BE49-F238E27FC236}">
                <a16:creationId xmlns:a16="http://schemas.microsoft.com/office/drawing/2014/main" id="{F4719C6F-0C61-A5F0-25DA-69E80B21B2F5}"/>
              </a:ext>
            </a:extLst>
          </p:cNvPr>
          <p:cNvSpPr/>
          <p:nvPr/>
        </p:nvSpPr>
        <p:spPr>
          <a:xfrm rot="5400000">
            <a:off x="3158353" y="2233050"/>
            <a:ext cx="322483" cy="128072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5" name="Arrow: Left 214">
            <a:extLst>
              <a:ext uri="{FF2B5EF4-FFF2-40B4-BE49-F238E27FC236}">
                <a16:creationId xmlns:a16="http://schemas.microsoft.com/office/drawing/2014/main" id="{DF2BC21C-3FDC-14C8-C7AD-B537877B7C1D}"/>
              </a:ext>
            </a:extLst>
          </p:cNvPr>
          <p:cNvSpPr/>
          <p:nvPr/>
        </p:nvSpPr>
        <p:spPr>
          <a:xfrm rot="16200000">
            <a:off x="3316938" y="2233051"/>
            <a:ext cx="322483" cy="128072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6" name="Arrow: Left 215">
            <a:extLst>
              <a:ext uri="{FF2B5EF4-FFF2-40B4-BE49-F238E27FC236}">
                <a16:creationId xmlns:a16="http://schemas.microsoft.com/office/drawing/2014/main" id="{E170251A-F1DA-03AE-84BB-6A71436ED2BF}"/>
              </a:ext>
            </a:extLst>
          </p:cNvPr>
          <p:cNvSpPr/>
          <p:nvPr/>
        </p:nvSpPr>
        <p:spPr>
          <a:xfrm rot="16200000">
            <a:off x="2605270" y="2233051"/>
            <a:ext cx="322483" cy="128072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7" name="Arrow: Left 216">
            <a:extLst>
              <a:ext uri="{FF2B5EF4-FFF2-40B4-BE49-F238E27FC236}">
                <a16:creationId xmlns:a16="http://schemas.microsoft.com/office/drawing/2014/main" id="{79069D85-6C69-2B26-5C92-5D8C4C2FF046}"/>
              </a:ext>
            </a:extLst>
          </p:cNvPr>
          <p:cNvSpPr/>
          <p:nvPr/>
        </p:nvSpPr>
        <p:spPr>
          <a:xfrm rot="16200000">
            <a:off x="2764725" y="2233051"/>
            <a:ext cx="322483" cy="128072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8" name="Arrow: Left 217">
            <a:extLst>
              <a:ext uri="{FF2B5EF4-FFF2-40B4-BE49-F238E27FC236}">
                <a16:creationId xmlns:a16="http://schemas.microsoft.com/office/drawing/2014/main" id="{8D25A0E7-4ACF-C20B-91F8-88B3DA35578D}"/>
              </a:ext>
            </a:extLst>
          </p:cNvPr>
          <p:cNvSpPr/>
          <p:nvPr/>
        </p:nvSpPr>
        <p:spPr>
          <a:xfrm rot="5400000">
            <a:off x="2455330" y="2233051"/>
            <a:ext cx="322483" cy="128072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B44BC02-C29B-F0B0-A5B2-6045CBAA98EA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2861930" y="2458329"/>
            <a:ext cx="64037" cy="486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B6DCB75-63F0-14B5-7A45-12A3226D992E}"/>
              </a:ext>
            </a:extLst>
          </p:cNvPr>
          <p:cNvCxnSpPr>
            <a:cxnSpLocks/>
            <a:stCxn id="213" idx="0"/>
          </p:cNvCxnSpPr>
          <p:nvPr/>
        </p:nvCxnSpPr>
        <p:spPr>
          <a:xfrm>
            <a:off x="2795260" y="2453406"/>
            <a:ext cx="57155" cy="47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1" name="Free-form: Shape 220">
            <a:extLst>
              <a:ext uri="{FF2B5EF4-FFF2-40B4-BE49-F238E27FC236}">
                <a16:creationId xmlns:a16="http://schemas.microsoft.com/office/drawing/2014/main" id="{E12A8868-5D33-5DC7-74E5-E6B7E585DAA1}"/>
              </a:ext>
            </a:extLst>
          </p:cNvPr>
          <p:cNvSpPr/>
          <p:nvPr/>
        </p:nvSpPr>
        <p:spPr>
          <a:xfrm>
            <a:off x="2605694" y="2452243"/>
            <a:ext cx="256258" cy="557148"/>
          </a:xfrm>
          <a:custGeom>
            <a:avLst/>
            <a:gdLst>
              <a:gd name="connsiteX0" fmla="*/ 256258 w 256258"/>
              <a:gd name="connsiteY0" fmla="*/ 482600 h 557148"/>
              <a:gd name="connsiteX1" fmla="*/ 24483 w 256258"/>
              <a:gd name="connsiteY1" fmla="*/ 517525 h 557148"/>
              <a:gd name="connsiteX2" fmla="*/ 5433 w 256258"/>
              <a:gd name="connsiteY2" fmla="*/ 0 h 5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258" h="557148">
                <a:moveTo>
                  <a:pt x="256258" y="482600"/>
                </a:moveTo>
                <a:cubicBezTo>
                  <a:pt x="161272" y="540279"/>
                  <a:pt x="66287" y="597958"/>
                  <a:pt x="24483" y="517525"/>
                </a:cubicBezTo>
                <a:cubicBezTo>
                  <a:pt x="-17321" y="437092"/>
                  <a:pt x="7550" y="76200"/>
                  <a:pt x="5433" y="0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D424616-2D51-1D86-6D02-6B2406CD6FD5}"/>
              </a:ext>
            </a:extLst>
          </p:cNvPr>
          <p:cNvCxnSpPr>
            <a:cxnSpLocks/>
          </p:cNvCxnSpPr>
          <p:nvPr/>
        </p:nvCxnSpPr>
        <p:spPr>
          <a:xfrm>
            <a:off x="2719077" y="276148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32892B4-3D34-A35E-F3D3-1FA40B1EC54D}"/>
              </a:ext>
            </a:extLst>
          </p:cNvPr>
          <p:cNvCxnSpPr>
            <a:cxnSpLocks/>
          </p:cNvCxnSpPr>
          <p:nvPr/>
        </p:nvCxnSpPr>
        <p:spPr>
          <a:xfrm>
            <a:off x="2719077" y="284403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C67387B-1FDE-40E5-D9FB-05BC66E950E2}"/>
              </a:ext>
            </a:extLst>
          </p:cNvPr>
          <p:cNvCxnSpPr>
            <a:cxnSpLocks/>
          </p:cNvCxnSpPr>
          <p:nvPr/>
        </p:nvCxnSpPr>
        <p:spPr>
          <a:xfrm>
            <a:off x="2719077" y="2926589"/>
            <a:ext cx="3069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Free-form: Shape 226">
            <a:extLst>
              <a:ext uri="{FF2B5EF4-FFF2-40B4-BE49-F238E27FC236}">
                <a16:creationId xmlns:a16="http://schemas.microsoft.com/office/drawing/2014/main" id="{82BC22E7-163A-1769-6360-B590BB96E82D}"/>
              </a:ext>
            </a:extLst>
          </p:cNvPr>
          <p:cNvSpPr/>
          <p:nvPr/>
        </p:nvSpPr>
        <p:spPr>
          <a:xfrm>
            <a:off x="6504375" y="1901768"/>
            <a:ext cx="2435691" cy="667950"/>
          </a:xfrm>
          <a:custGeom>
            <a:avLst/>
            <a:gdLst>
              <a:gd name="connsiteX0" fmla="*/ 2434393 w 2435691"/>
              <a:gd name="connsiteY0" fmla="*/ 667950 h 667950"/>
              <a:gd name="connsiteX1" fmla="*/ 2424868 w 2435691"/>
              <a:gd name="connsiteY1" fmla="*/ 115500 h 667950"/>
              <a:gd name="connsiteX2" fmla="*/ 2355018 w 2435691"/>
              <a:gd name="connsiteY2" fmla="*/ 71050 h 667950"/>
              <a:gd name="connsiteX3" fmla="*/ 2072443 w 2435691"/>
              <a:gd name="connsiteY3" fmla="*/ 7550 h 667950"/>
              <a:gd name="connsiteX4" fmla="*/ 1824793 w 2435691"/>
              <a:gd name="connsiteY4" fmla="*/ 1200 h 667950"/>
              <a:gd name="connsiteX5" fmla="*/ 491293 w 2435691"/>
              <a:gd name="connsiteY5" fmla="*/ 1200 h 667950"/>
              <a:gd name="connsiteX6" fmla="*/ 205543 w 2435691"/>
              <a:gd name="connsiteY6" fmla="*/ 48825 h 667950"/>
              <a:gd name="connsiteX7" fmla="*/ 30918 w 2435691"/>
              <a:gd name="connsiteY7" fmla="*/ 185350 h 667950"/>
              <a:gd name="connsiteX8" fmla="*/ 2343 w 2435691"/>
              <a:gd name="connsiteY8" fmla="*/ 537775 h 66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5691" h="667950">
                <a:moveTo>
                  <a:pt x="2434393" y="667950"/>
                </a:moveTo>
                <a:cubicBezTo>
                  <a:pt x="2436245" y="441466"/>
                  <a:pt x="2438097" y="214983"/>
                  <a:pt x="2424868" y="115500"/>
                </a:cubicBezTo>
                <a:cubicBezTo>
                  <a:pt x="2411639" y="16017"/>
                  <a:pt x="2413755" y="89042"/>
                  <a:pt x="2355018" y="71050"/>
                </a:cubicBezTo>
                <a:cubicBezTo>
                  <a:pt x="2296281" y="53058"/>
                  <a:pt x="2160814" y="19192"/>
                  <a:pt x="2072443" y="7550"/>
                </a:cubicBezTo>
                <a:cubicBezTo>
                  <a:pt x="1984072" y="-4092"/>
                  <a:pt x="1824793" y="1200"/>
                  <a:pt x="1824793" y="1200"/>
                </a:cubicBezTo>
                <a:lnTo>
                  <a:pt x="491293" y="1200"/>
                </a:lnTo>
                <a:cubicBezTo>
                  <a:pt x="221418" y="9137"/>
                  <a:pt x="282272" y="18133"/>
                  <a:pt x="205543" y="48825"/>
                </a:cubicBezTo>
                <a:cubicBezTo>
                  <a:pt x="128814" y="79517"/>
                  <a:pt x="64785" y="103858"/>
                  <a:pt x="30918" y="185350"/>
                </a:cubicBezTo>
                <a:cubicBezTo>
                  <a:pt x="-2949" y="266842"/>
                  <a:pt x="-2420" y="477450"/>
                  <a:pt x="2343" y="53777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8" name="Free-form: Shape 227">
            <a:extLst>
              <a:ext uri="{FF2B5EF4-FFF2-40B4-BE49-F238E27FC236}">
                <a16:creationId xmlns:a16="http://schemas.microsoft.com/office/drawing/2014/main" id="{EE096B45-0DCC-1DB7-BEA3-20362BB0FA34}"/>
              </a:ext>
            </a:extLst>
          </p:cNvPr>
          <p:cNvSpPr/>
          <p:nvPr/>
        </p:nvSpPr>
        <p:spPr>
          <a:xfrm>
            <a:off x="6656368" y="1987577"/>
            <a:ext cx="406053" cy="599074"/>
          </a:xfrm>
          <a:custGeom>
            <a:avLst/>
            <a:gdLst>
              <a:gd name="connsiteX0" fmla="*/ 404917 w 406053"/>
              <a:gd name="connsiteY0" fmla="*/ 599074 h 599074"/>
              <a:gd name="connsiteX1" fmla="*/ 402800 w 406053"/>
              <a:gd name="connsiteY1" fmla="*/ 135524 h 599074"/>
              <a:gd name="connsiteX2" fmla="*/ 377400 w 406053"/>
              <a:gd name="connsiteY2" fmla="*/ 36041 h 599074"/>
              <a:gd name="connsiteX3" fmla="*/ 250400 w 406053"/>
              <a:gd name="connsiteY3" fmla="*/ 58 h 599074"/>
              <a:gd name="connsiteX4" fmla="*/ 40850 w 406053"/>
              <a:gd name="connsiteY4" fmla="*/ 29691 h 599074"/>
              <a:gd name="connsiteX5" fmla="*/ 633 w 406053"/>
              <a:gd name="connsiteY5" fmla="*/ 103774 h 599074"/>
              <a:gd name="connsiteX6" fmla="*/ 15450 w 406053"/>
              <a:gd name="connsiteY6" fmla="*/ 438208 h 59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053" h="599074">
                <a:moveTo>
                  <a:pt x="404917" y="599074"/>
                </a:moveTo>
                <a:cubicBezTo>
                  <a:pt x="406151" y="414218"/>
                  <a:pt x="407386" y="229363"/>
                  <a:pt x="402800" y="135524"/>
                </a:cubicBezTo>
                <a:cubicBezTo>
                  <a:pt x="398214" y="41685"/>
                  <a:pt x="402800" y="58619"/>
                  <a:pt x="377400" y="36041"/>
                </a:cubicBezTo>
                <a:cubicBezTo>
                  <a:pt x="352000" y="13463"/>
                  <a:pt x="306492" y="1116"/>
                  <a:pt x="250400" y="58"/>
                </a:cubicBezTo>
                <a:cubicBezTo>
                  <a:pt x="194308" y="-1000"/>
                  <a:pt x="82478" y="12405"/>
                  <a:pt x="40850" y="29691"/>
                </a:cubicBezTo>
                <a:cubicBezTo>
                  <a:pt x="-778" y="46977"/>
                  <a:pt x="4866" y="35688"/>
                  <a:pt x="633" y="103774"/>
                </a:cubicBezTo>
                <a:cubicBezTo>
                  <a:pt x="-3600" y="171860"/>
                  <a:pt x="14744" y="382469"/>
                  <a:pt x="15450" y="43820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9" name="Free-form: Shape 228">
            <a:extLst>
              <a:ext uri="{FF2B5EF4-FFF2-40B4-BE49-F238E27FC236}">
                <a16:creationId xmlns:a16="http://schemas.microsoft.com/office/drawing/2014/main" id="{04BD1D00-9602-E2E6-0EDC-10010A504F81}"/>
              </a:ext>
            </a:extLst>
          </p:cNvPr>
          <p:cNvSpPr/>
          <p:nvPr/>
        </p:nvSpPr>
        <p:spPr>
          <a:xfrm>
            <a:off x="4629760" y="1886439"/>
            <a:ext cx="1742424" cy="545696"/>
          </a:xfrm>
          <a:custGeom>
            <a:avLst/>
            <a:gdLst>
              <a:gd name="connsiteX0" fmla="*/ 1739375 w 1742424"/>
              <a:gd name="connsiteY0" fmla="*/ 253596 h 545696"/>
              <a:gd name="connsiteX1" fmla="*/ 1735141 w 1742424"/>
              <a:gd name="connsiteY1" fmla="*/ 101196 h 545696"/>
              <a:gd name="connsiteX2" fmla="*/ 1675875 w 1742424"/>
              <a:gd name="connsiteY2" fmla="*/ 29229 h 545696"/>
              <a:gd name="connsiteX3" fmla="*/ 1379541 w 1742424"/>
              <a:gd name="connsiteY3" fmla="*/ 8062 h 545696"/>
              <a:gd name="connsiteX4" fmla="*/ 287341 w 1742424"/>
              <a:gd name="connsiteY4" fmla="*/ 8062 h 545696"/>
              <a:gd name="connsiteX5" fmla="*/ 29108 w 1742424"/>
              <a:gd name="connsiteY5" fmla="*/ 105429 h 545696"/>
              <a:gd name="connsiteX6" fmla="*/ 7941 w 1742424"/>
              <a:gd name="connsiteY6" fmla="*/ 545696 h 54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2424" h="545696">
                <a:moveTo>
                  <a:pt x="1739375" y="253596"/>
                </a:moveTo>
                <a:cubicBezTo>
                  <a:pt x="1742549" y="196093"/>
                  <a:pt x="1745724" y="138591"/>
                  <a:pt x="1735141" y="101196"/>
                </a:cubicBezTo>
                <a:cubicBezTo>
                  <a:pt x="1724558" y="63801"/>
                  <a:pt x="1735142" y="44751"/>
                  <a:pt x="1675875" y="29229"/>
                </a:cubicBezTo>
                <a:cubicBezTo>
                  <a:pt x="1616608" y="13707"/>
                  <a:pt x="1610963" y="11590"/>
                  <a:pt x="1379541" y="8062"/>
                </a:cubicBezTo>
                <a:cubicBezTo>
                  <a:pt x="1148119" y="4534"/>
                  <a:pt x="512413" y="-8166"/>
                  <a:pt x="287341" y="8062"/>
                </a:cubicBezTo>
                <a:cubicBezTo>
                  <a:pt x="62269" y="24290"/>
                  <a:pt x="75675" y="15823"/>
                  <a:pt x="29108" y="105429"/>
                </a:cubicBezTo>
                <a:cubicBezTo>
                  <a:pt x="-17459" y="195035"/>
                  <a:pt x="5119" y="488546"/>
                  <a:pt x="7941" y="5456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0" name="Free-form: Shape 229">
            <a:extLst>
              <a:ext uri="{FF2B5EF4-FFF2-40B4-BE49-F238E27FC236}">
                <a16:creationId xmlns:a16="http://schemas.microsoft.com/office/drawing/2014/main" id="{3F9657AA-416D-1ADB-E2F3-D6B07862BFFE}"/>
              </a:ext>
            </a:extLst>
          </p:cNvPr>
          <p:cNvSpPr/>
          <p:nvPr/>
        </p:nvSpPr>
        <p:spPr>
          <a:xfrm>
            <a:off x="4789623" y="1987577"/>
            <a:ext cx="406053" cy="599074"/>
          </a:xfrm>
          <a:custGeom>
            <a:avLst/>
            <a:gdLst>
              <a:gd name="connsiteX0" fmla="*/ 404917 w 406053"/>
              <a:gd name="connsiteY0" fmla="*/ 599074 h 599074"/>
              <a:gd name="connsiteX1" fmla="*/ 402800 w 406053"/>
              <a:gd name="connsiteY1" fmla="*/ 135524 h 599074"/>
              <a:gd name="connsiteX2" fmla="*/ 377400 w 406053"/>
              <a:gd name="connsiteY2" fmla="*/ 36041 h 599074"/>
              <a:gd name="connsiteX3" fmla="*/ 250400 w 406053"/>
              <a:gd name="connsiteY3" fmla="*/ 58 h 599074"/>
              <a:gd name="connsiteX4" fmla="*/ 40850 w 406053"/>
              <a:gd name="connsiteY4" fmla="*/ 29691 h 599074"/>
              <a:gd name="connsiteX5" fmla="*/ 633 w 406053"/>
              <a:gd name="connsiteY5" fmla="*/ 103774 h 599074"/>
              <a:gd name="connsiteX6" fmla="*/ 15450 w 406053"/>
              <a:gd name="connsiteY6" fmla="*/ 438208 h 59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053" h="599074">
                <a:moveTo>
                  <a:pt x="404917" y="599074"/>
                </a:moveTo>
                <a:cubicBezTo>
                  <a:pt x="406151" y="414218"/>
                  <a:pt x="407386" y="229363"/>
                  <a:pt x="402800" y="135524"/>
                </a:cubicBezTo>
                <a:cubicBezTo>
                  <a:pt x="398214" y="41685"/>
                  <a:pt x="402800" y="58619"/>
                  <a:pt x="377400" y="36041"/>
                </a:cubicBezTo>
                <a:cubicBezTo>
                  <a:pt x="352000" y="13463"/>
                  <a:pt x="306492" y="1116"/>
                  <a:pt x="250400" y="58"/>
                </a:cubicBezTo>
                <a:cubicBezTo>
                  <a:pt x="194308" y="-1000"/>
                  <a:pt x="82478" y="12405"/>
                  <a:pt x="40850" y="29691"/>
                </a:cubicBezTo>
                <a:cubicBezTo>
                  <a:pt x="-778" y="46977"/>
                  <a:pt x="4866" y="35688"/>
                  <a:pt x="633" y="103774"/>
                </a:cubicBezTo>
                <a:cubicBezTo>
                  <a:pt x="-3600" y="171860"/>
                  <a:pt x="14744" y="382469"/>
                  <a:pt x="15450" y="43820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1" name="Free-form: Shape 230">
            <a:extLst>
              <a:ext uri="{FF2B5EF4-FFF2-40B4-BE49-F238E27FC236}">
                <a16:creationId xmlns:a16="http://schemas.microsoft.com/office/drawing/2014/main" id="{5D3D41C0-3A87-33C4-FE42-42D9CE4552AA}"/>
              </a:ext>
            </a:extLst>
          </p:cNvPr>
          <p:cNvSpPr/>
          <p:nvPr/>
        </p:nvSpPr>
        <p:spPr>
          <a:xfrm>
            <a:off x="2753557" y="1886439"/>
            <a:ext cx="1742424" cy="545696"/>
          </a:xfrm>
          <a:custGeom>
            <a:avLst/>
            <a:gdLst>
              <a:gd name="connsiteX0" fmla="*/ 1739375 w 1742424"/>
              <a:gd name="connsiteY0" fmla="*/ 253596 h 545696"/>
              <a:gd name="connsiteX1" fmla="*/ 1735141 w 1742424"/>
              <a:gd name="connsiteY1" fmla="*/ 101196 h 545696"/>
              <a:gd name="connsiteX2" fmla="*/ 1675875 w 1742424"/>
              <a:gd name="connsiteY2" fmla="*/ 29229 h 545696"/>
              <a:gd name="connsiteX3" fmla="*/ 1379541 w 1742424"/>
              <a:gd name="connsiteY3" fmla="*/ 8062 h 545696"/>
              <a:gd name="connsiteX4" fmla="*/ 287341 w 1742424"/>
              <a:gd name="connsiteY4" fmla="*/ 8062 h 545696"/>
              <a:gd name="connsiteX5" fmla="*/ 29108 w 1742424"/>
              <a:gd name="connsiteY5" fmla="*/ 105429 h 545696"/>
              <a:gd name="connsiteX6" fmla="*/ 7941 w 1742424"/>
              <a:gd name="connsiteY6" fmla="*/ 545696 h 54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2424" h="545696">
                <a:moveTo>
                  <a:pt x="1739375" y="253596"/>
                </a:moveTo>
                <a:cubicBezTo>
                  <a:pt x="1742549" y="196093"/>
                  <a:pt x="1745724" y="138591"/>
                  <a:pt x="1735141" y="101196"/>
                </a:cubicBezTo>
                <a:cubicBezTo>
                  <a:pt x="1724558" y="63801"/>
                  <a:pt x="1735142" y="44751"/>
                  <a:pt x="1675875" y="29229"/>
                </a:cubicBezTo>
                <a:cubicBezTo>
                  <a:pt x="1616608" y="13707"/>
                  <a:pt x="1610963" y="11590"/>
                  <a:pt x="1379541" y="8062"/>
                </a:cubicBezTo>
                <a:cubicBezTo>
                  <a:pt x="1148119" y="4534"/>
                  <a:pt x="512413" y="-8166"/>
                  <a:pt x="287341" y="8062"/>
                </a:cubicBezTo>
                <a:cubicBezTo>
                  <a:pt x="62269" y="24290"/>
                  <a:pt x="75675" y="15823"/>
                  <a:pt x="29108" y="105429"/>
                </a:cubicBezTo>
                <a:cubicBezTo>
                  <a:pt x="-17459" y="195035"/>
                  <a:pt x="5119" y="488546"/>
                  <a:pt x="7941" y="54569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2" name="Free-form: Shape 231">
            <a:extLst>
              <a:ext uri="{FF2B5EF4-FFF2-40B4-BE49-F238E27FC236}">
                <a16:creationId xmlns:a16="http://schemas.microsoft.com/office/drawing/2014/main" id="{69076C27-A96C-F22D-1EBE-2A812EFB7663}"/>
              </a:ext>
            </a:extLst>
          </p:cNvPr>
          <p:cNvSpPr/>
          <p:nvPr/>
        </p:nvSpPr>
        <p:spPr>
          <a:xfrm>
            <a:off x="2913420" y="1987577"/>
            <a:ext cx="406053" cy="599074"/>
          </a:xfrm>
          <a:custGeom>
            <a:avLst/>
            <a:gdLst>
              <a:gd name="connsiteX0" fmla="*/ 404917 w 406053"/>
              <a:gd name="connsiteY0" fmla="*/ 599074 h 599074"/>
              <a:gd name="connsiteX1" fmla="*/ 402800 w 406053"/>
              <a:gd name="connsiteY1" fmla="*/ 135524 h 599074"/>
              <a:gd name="connsiteX2" fmla="*/ 377400 w 406053"/>
              <a:gd name="connsiteY2" fmla="*/ 36041 h 599074"/>
              <a:gd name="connsiteX3" fmla="*/ 250400 w 406053"/>
              <a:gd name="connsiteY3" fmla="*/ 58 h 599074"/>
              <a:gd name="connsiteX4" fmla="*/ 40850 w 406053"/>
              <a:gd name="connsiteY4" fmla="*/ 29691 h 599074"/>
              <a:gd name="connsiteX5" fmla="*/ 633 w 406053"/>
              <a:gd name="connsiteY5" fmla="*/ 103774 h 599074"/>
              <a:gd name="connsiteX6" fmla="*/ 15450 w 406053"/>
              <a:gd name="connsiteY6" fmla="*/ 438208 h 59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053" h="599074">
                <a:moveTo>
                  <a:pt x="404917" y="599074"/>
                </a:moveTo>
                <a:cubicBezTo>
                  <a:pt x="406151" y="414218"/>
                  <a:pt x="407386" y="229363"/>
                  <a:pt x="402800" y="135524"/>
                </a:cubicBezTo>
                <a:cubicBezTo>
                  <a:pt x="398214" y="41685"/>
                  <a:pt x="402800" y="58619"/>
                  <a:pt x="377400" y="36041"/>
                </a:cubicBezTo>
                <a:cubicBezTo>
                  <a:pt x="352000" y="13463"/>
                  <a:pt x="306492" y="1116"/>
                  <a:pt x="250400" y="58"/>
                </a:cubicBezTo>
                <a:cubicBezTo>
                  <a:pt x="194308" y="-1000"/>
                  <a:pt x="82478" y="12405"/>
                  <a:pt x="40850" y="29691"/>
                </a:cubicBezTo>
                <a:cubicBezTo>
                  <a:pt x="-778" y="46977"/>
                  <a:pt x="4866" y="35688"/>
                  <a:pt x="633" y="103774"/>
                </a:cubicBezTo>
                <a:cubicBezTo>
                  <a:pt x="-3600" y="171860"/>
                  <a:pt x="14744" y="382469"/>
                  <a:pt x="15450" y="43820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3" name="Free-form: Shape 232">
            <a:extLst>
              <a:ext uri="{FF2B5EF4-FFF2-40B4-BE49-F238E27FC236}">
                <a16:creationId xmlns:a16="http://schemas.microsoft.com/office/drawing/2014/main" id="{A852F85B-26B7-9DCF-7BAC-484A21B7A5AD}"/>
              </a:ext>
            </a:extLst>
          </p:cNvPr>
          <p:cNvSpPr/>
          <p:nvPr/>
        </p:nvSpPr>
        <p:spPr>
          <a:xfrm>
            <a:off x="2607734" y="1829431"/>
            <a:ext cx="918612" cy="816083"/>
          </a:xfrm>
          <a:custGeom>
            <a:avLst/>
            <a:gdLst>
              <a:gd name="connsiteX0" fmla="*/ 3386 w 918612"/>
              <a:gd name="connsiteY0" fmla="*/ 299088 h 608968"/>
              <a:gd name="connsiteX1" fmla="*/ 33866 w 918612"/>
              <a:gd name="connsiteY1" fmla="*/ 50168 h 608968"/>
              <a:gd name="connsiteX2" fmla="*/ 247226 w 918612"/>
              <a:gd name="connsiteY2" fmla="*/ 24768 h 608968"/>
              <a:gd name="connsiteX3" fmla="*/ 861906 w 918612"/>
              <a:gd name="connsiteY3" fmla="*/ 14608 h 608968"/>
              <a:gd name="connsiteX4" fmla="*/ 892386 w 918612"/>
              <a:gd name="connsiteY4" fmla="*/ 238128 h 608968"/>
              <a:gd name="connsiteX5" fmla="*/ 872066 w 918612"/>
              <a:gd name="connsiteY5" fmla="*/ 608968 h 60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612" h="608968">
                <a:moveTo>
                  <a:pt x="3386" y="299088"/>
                </a:moveTo>
                <a:cubicBezTo>
                  <a:pt x="-1694" y="197488"/>
                  <a:pt x="-6774" y="95888"/>
                  <a:pt x="33866" y="50168"/>
                </a:cubicBezTo>
                <a:cubicBezTo>
                  <a:pt x="74506" y="4448"/>
                  <a:pt x="109219" y="30695"/>
                  <a:pt x="247226" y="24768"/>
                </a:cubicBezTo>
                <a:cubicBezTo>
                  <a:pt x="385233" y="18841"/>
                  <a:pt x="754379" y="-20952"/>
                  <a:pt x="861906" y="14608"/>
                </a:cubicBezTo>
                <a:cubicBezTo>
                  <a:pt x="969433" y="50168"/>
                  <a:pt x="890693" y="139068"/>
                  <a:pt x="892386" y="238128"/>
                </a:cubicBezTo>
                <a:cubicBezTo>
                  <a:pt x="894079" y="337188"/>
                  <a:pt x="883072" y="473078"/>
                  <a:pt x="872066" y="608968"/>
                </a:cubicBezTo>
              </a:path>
            </a:pathLst>
          </a:custGeom>
          <a:noFill/>
          <a:ln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801CDBBE-3608-17A9-D3A7-F4AC0398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644" y="3542661"/>
            <a:ext cx="7354110" cy="3151761"/>
          </a:xfrm>
          <a:prstGeom prst="rect">
            <a:avLst/>
          </a:prstGeom>
        </p:spPr>
      </p:pic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E593AC7-CA6E-76CE-2010-F1CE864BA0FD}"/>
              </a:ext>
            </a:extLst>
          </p:cNvPr>
          <p:cNvCxnSpPr/>
          <p:nvPr/>
        </p:nvCxnSpPr>
        <p:spPr>
          <a:xfrm>
            <a:off x="5909733" y="4114800"/>
            <a:ext cx="537036" cy="33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72701F57-5412-24A7-2F93-4F5585B454A8}"/>
              </a:ext>
            </a:extLst>
          </p:cNvPr>
          <p:cNvSpPr txBox="1"/>
          <p:nvPr/>
        </p:nvSpPr>
        <p:spPr>
          <a:xfrm>
            <a:off x="6217108" y="4012631"/>
            <a:ext cx="1236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 Light"/>
              </a:rPr>
              <a:t>FPU Latency</a:t>
            </a:r>
            <a:endParaRPr lang="en-CH" sz="1600" b="1" dirty="0">
              <a:solidFill>
                <a:srgbClr val="FF0000"/>
              </a:solidFill>
            </a:endParaRP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28BD9F9-7D4A-2F70-5467-A074DD83A442}"/>
              </a:ext>
            </a:extLst>
          </p:cNvPr>
          <p:cNvCxnSpPr>
            <a:cxnSpLocks/>
          </p:cNvCxnSpPr>
          <p:nvPr/>
        </p:nvCxnSpPr>
        <p:spPr>
          <a:xfrm>
            <a:off x="6372184" y="4612784"/>
            <a:ext cx="167370" cy="41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AACB8A14-703B-CAA2-4B32-9482D7B9F81F}"/>
              </a:ext>
            </a:extLst>
          </p:cNvPr>
          <p:cNvSpPr txBox="1"/>
          <p:nvPr/>
        </p:nvSpPr>
        <p:spPr>
          <a:xfrm>
            <a:off x="6469559" y="4533815"/>
            <a:ext cx="1236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 Light"/>
              </a:rPr>
              <a:t>Hop Latency</a:t>
            </a:r>
            <a:endParaRPr lang="en-CH" sz="1600" b="1" dirty="0">
              <a:solidFill>
                <a:srgbClr val="FF0000"/>
              </a:solidFill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5262776-793E-64A6-3AE6-247B4063A98A}"/>
              </a:ext>
            </a:extLst>
          </p:cNvPr>
          <p:cNvCxnSpPr/>
          <p:nvPr/>
        </p:nvCxnSpPr>
        <p:spPr>
          <a:xfrm>
            <a:off x="6510805" y="5110102"/>
            <a:ext cx="537036" cy="33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286134CB-D621-588B-CF31-BD14F9CB0BA2}"/>
              </a:ext>
            </a:extLst>
          </p:cNvPr>
          <p:cNvSpPr txBox="1"/>
          <p:nvPr/>
        </p:nvSpPr>
        <p:spPr>
          <a:xfrm>
            <a:off x="6818180" y="5007933"/>
            <a:ext cx="1236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 Light"/>
              </a:rPr>
              <a:t>FPU Latency</a:t>
            </a:r>
            <a:endParaRPr lang="en-CH" sz="1600" b="1" dirty="0">
              <a:solidFill>
                <a:srgbClr val="FF0000"/>
              </a:solidFill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64B83AAD-C13D-D70E-1ECB-C9172810E133}"/>
              </a:ext>
            </a:extLst>
          </p:cNvPr>
          <p:cNvCxnSpPr>
            <a:cxnSpLocks/>
          </p:cNvCxnSpPr>
          <p:nvPr/>
        </p:nvCxnSpPr>
        <p:spPr>
          <a:xfrm>
            <a:off x="6973256" y="5608086"/>
            <a:ext cx="167370" cy="412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2FA38FF4-8E58-9FC3-91FC-3FE4295BAA0B}"/>
              </a:ext>
            </a:extLst>
          </p:cNvPr>
          <p:cNvSpPr txBox="1"/>
          <p:nvPr/>
        </p:nvSpPr>
        <p:spPr>
          <a:xfrm>
            <a:off x="7070631" y="5529117"/>
            <a:ext cx="1236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 Light"/>
              </a:rPr>
              <a:t>Hop Latency</a:t>
            </a:r>
            <a:endParaRPr lang="en-CH" sz="1600" b="1" dirty="0">
              <a:solidFill>
                <a:srgbClr val="FF0000"/>
              </a:solidFill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A3AA7C2-FA74-2099-422E-2D3CB403CFF8}"/>
              </a:ext>
            </a:extLst>
          </p:cNvPr>
          <p:cNvCxnSpPr/>
          <p:nvPr/>
        </p:nvCxnSpPr>
        <p:spPr>
          <a:xfrm>
            <a:off x="7137940" y="6134763"/>
            <a:ext cx="537036" cy="338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D3FFC5D1-1ED6-2152-B99E-90EBDF000760}"/>
              </a:ext>
            </a:extLst>
          </p:cNvPr>
          <p:cNvSpPr txBox="1"/>
          <p:nvPr/>
        </p:nvSpPr>
        <p:spPr>
          <a:xfrm>
            <a:off x="7445315" y="6032594"/>
            <a:ext cx="12361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alibri Light"/>
              </a:rPr>
              <a:t>FPU Latency</a:t>
            </a:r>
            <a:endParaRPr lang="en-CH" sz="1600" b="1" dirty="0">
              <a:solidFill>
                <a:srgbClr val="FF0000"/>
              </a:solidFill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691148A-33CC-1BEB-EE9E-4CF997AC12FB}"/>
              </a:ext>
            </a:extLst>
          </p:cNvPr>
          <p:cNvCxnSpPr/>
          <p:nvPr/>
        </p:nvCxnSpPr>
        <p:spPr>
          <a:xfrm>
            <a:off x="5971032" y="4012631"/>
            <a:ext cx="3874722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D59D0B36-D4FF-C8B6-A830-41D2ECF676BC}"/>
              </a:ext>
            </a:extLst>
          </p:cNvPr>
          <p:cNvSpPr txBox="1"/>
          <p:nvPr/>
        </p:nvSpPr>
        <p:spPr>
          <a:xfrm>
            <a:off x="8120289" y="3572345"/>
            <a:ext cx="1631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Fully Pipelined</a:t>
            </a:r>
            <a:endParaRPr lang="en-CH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00C8135A-20AF-8DB5-E5B3-2DFFF935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E454E2C-4E47-CFFA-DD7E-7F0B19F2C4A9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GVSoC Calibration: Row-wise </a:t>
            </a:r>
            <a:r>
              <a:rPr lang="en-US" sz="3600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Red.Sum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C6AE17C5-A4B0-D2D0-D3B3-2CE46BF109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C0DC37-6ECD-B99D-120B-3C527D640DA2}"/>
              </a:ext>
            </a:extLst>
          </p:cNvPr>
          <p:cNvSpPr txBox="1">
            <a:spLocks/>
          </p:cNvSpPr>
          <p:nvPr/>
        </p:nvSpPr>
        <p:spPr>
          <a:xfrm>
            <a:off x="316499" y="685802"/>
            <a:ext cx="7345833" cy="145389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Calibration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Average Runtime 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cycle </a:t>
            </a: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deviation 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is around 16%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In RTL the DMA generate intervals per 4KB (AXI Page Size) transfer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Fine-tune the GVSoC model for better accuracy</a:t>
            </a:r>
            <a:endParaRPr lang="en-GB" altLang="zh-CN" sz="1765" dirty="0">
              <a:solidFill>
                <a:srgbClr val="000000"/>
              </a:solidFill>
              <a:latin typeface="Calibri Light"/>
            </a:endParaRPr>
          </a:p>
          <a:p>
            <a:pPr marL="0" indent="0">
              <a:buNone/>
              <a:defRPr/>
            </a:pP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E75A3C-420C-6874-3612-CCBC70D5B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126011"/>
              </p:ext>
            </p:extLst>
          </p:nvPr>
        </p:nvGraphicFramePr>
        <p:xfrm>
          <a:off x="814917" y="2404533"/>
          <a:ext cx="4991100" cy="3611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221C6AD-AF67-7470-90DB-F796673F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343" y="3458503"/>
            <a:ext cx="6274656" cy="134619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1E2E340-5F3B-8D76-228E-E4995B590BE1}"/>
              </a:ext>
            </a:extLst>
          </p:cNvPr>
          <p:cNvSpPr/>
          <p:nvPr/>
        </p:nvSpPr>
        <p:spPr>
          <a:xfrm>
            <a:off x="9533467" y="3979202"/>
            <a:ext cx="389466" cy="211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00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D09B8E26-4157-89EB-AA54-77490C82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213CA3C-0BCC-B008-066F-6391918474B7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Performance Bottleneck: Router Reduce with &gt;2 inputs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8E46C23-65C5-43FA-47D3-72705B0868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CD035B-A6BE-FA71-C906-6135A1A46346}"/>
              </a:ext>
            </a:extLst>
          </p:cNvPr>
          <p:cNvSpPr txBox="1">
            <a:spLocks/>
          </p:cNvSpPr>
          <p:nvPr/>
        </p:nvSpPr>
        <p:spPr>
          <a:xfrm>
            <a:off x="316499" y="685802"/>
            <a:ext cx="8827501" cy="267893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When the reduction path is not on a single chain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For example: reduce from all clusters</a:t>
            </a:r>
          </a:p>
          <a:p>
            <a:pPr lvl="2">
              <a:defRPr/>
            </a:pP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Tree-based reduction path</a:t>
            </a:r>
            <a:endParaRPr lang="en-US" altLang="zh-CN" sz="1765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Routers on the merge node need to reduce &gt;2 inputs of flits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Since we did not implement with more FPUs in place (would be very expensive)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Introducing more stalls due to reduction dependency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are adding these details also in GVSoC model</a:t>
            </a:r>
            <a:endParaRPr lang="en-GB" altLang="zh-CN" sz="1765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BC699C-F31F-5DEC-8384-5CD6CBF61E70}"/>
              </a:ext>
            </a:extLst>
          </p:cNvPr>
          <p:cNvSpPr/>
          <p:nvPr/>
        </p:nvSpPr>
        <p:spPr>
          <a:xfrm>
            <a:off x="553722" y="3468923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D6DF4D-7023-4C4B-463D-1431B4852FC1}"/>
              </a:ext>
            </a:extLst>
          </p:cNvPr>
          <p:cNvSpPr/>
          <p:nvPr/>
        </p:nvSpPr>
        <p:spPr>
          <a:xfrm>
            <a:off x="1233312" y="3468923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F70B9-74E0-C56D-9F74-494F3E2545AA}"/>
              </a:ext>
            </a:extLst>
          </p:cNvPr>
          <p:cNvSpPr/>
          <p:nvPr/>
        </p:nvSpPr>
        <p:spPr>
          <a:xfrm>
            <a:off x="1912902" y="3468923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CE592-4347-0604-270A-8251F2377EC8}"/>
              </a:ext>
            </a:extLst>
          </p:cNvPr>
          <p:cNvSpPr/>
          <p:nvPr/>
        </p:nvSpPr>
        <p:spPr>
          <a:xfrm>
            <a:off x="2592492" y="3468923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02958C-C206-BD34-CE5A-461733CD93F6}"/>
              </a:ext>
            </a:extLst>
          </p:cNvPr>
          <p:cNvSpPr/>
          <p:nvPr/>
        </p:nvSpPr>
        <p:spPr>
          <a:xfrm>
            <a:off x="553722" y="4145579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616A8-2378-788A-24D4-27CB5A5173E2}"/>
              </a:ext>
            </a:extLst>
          </p:cNvPr>
          <p:cNvSpPr/>
          <p:nvPr/>
        </p:nvSpPr>
        <p:spPr>
          <a:xfrm>
            <a:off x="1233312" y="4145579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DF937-0540-6193-B63F-BE7106533950}"/>
              </a:ext>
            </a:extLst>
          </p:cNvPr>
          <p:cNvSpPr/>
          <p:nvPr/>
        </p:nvSpPr>
        <p:spPr>
          <a:xfrm>
            <a:off x="1912902" y="4145579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CA6495-76C2-9556-664C-790CC4643262}"/>
              </a:ext>
            </a:extLst>
          </p:cNvPr>
          <p:cNvSpPr/>
          <p:nvPr/>
        </p:nvSpPr>
        <p:spPr>
          <a:xfrm>
            <a:off x="2592492" y="4145579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DD4CF7-D7A5-17FC-1AFB-7F951F2F2C14}"/>
              </a:ext>
            </a:extLst>
          </p:cNvPr>
          <p:cNvSpPr/>
          <p:nvPr/>
        </p:nvSpPr>
        <p:spPr>
          <a:xfrm>
            <a:off x="553722" y="4822235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4BF8CE-47D6-0D79-8AFF-40F87F212F5D}"/>
              </a:ext>
            </a:extLst>
          </p:cNvPr>
          <p:cNvSpPr/>
          <p:nvPr/>
        </p:nvSpPr>
        <p:spPr>
          <a:xfrm>
            <a:off x="1233312" y="4822235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CED34-5FB5-A5A0-5A1E-EBDD2E215F3D}"/>
              </a:ext>
            </a:extLst>
          </p:cNvPr>
          <p:cNvSpPr/>
          <p:nvPr/>
        </p:nvSpPr>
        <p:spPr>
          <a:xfrm>
            <a:off x="1912902" y="4822235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D2183F-5D4B-7F73-DD2C-F27400A2CA6C}"/>
              </a:ext>
            </a:extLst>
          </p:cNvPr>
          <p:cNvSpPr/>
          <p:nvPr/>
        </p:nvSpPr>
        <p:spPr>
          <a:xfrm>
            <a:off x="2592492" y="4822235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1FD7A5-7612-6878-C347-6FE88AA14575}"/>
              </a:ext>
            </a:extLst>
          </p:cNvPr>
          <p:cNvSpPr/>
          <p:nvPr/>
        </p:nvSpPr>
        <p:spPr>
          <a:xfrm>
            <a:off x="553722" y="5498891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839B52-CBFC-5331-4724-18F79EDB5EAB}"/>
              </a:ext>
            </a:extLst>
          </p:cNvPr>
          <p:cNvSpPr/>
          <p:nvPr/>
        </p:nvSpPr>
        <p:spPr>
          <a:xfrm>
            <a:off x="1233312" y="5498891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BBB33-8E83-107F-F7B0-64EA287CC536}"/>
              </a:ext>
            </a:extLst>
          </p:cNvPr>
          <p:cNvSpPr/>
          <p:nvPr/>
        </p:nvSpPr>
        <p:spPr>
          <a:xfrm>
            <a:off x="1912902" y="5498891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F7A2DC-C3B4-092A-74FD-19D1BE7429EC}"/>
              </a:ext>
            </a:extLst>
          </p:cNvPr>
          <p:cNvSpPr/>
          <p:nvPr/>
        </p:nvSpPr>
        <p:spPr>
          <a:xfrm>
            <a:off x="2592492" y="5498891"/>
            <a:ext cx="318008" cy="337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R</a:t>
            </a:r>
            <a:endParaRPr lang="en-CH" b="1" dirty="0">
              <a:solidFill>
                <a:schemeClr val="tx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EF261-8F26-5E96-03AD-4227EA8E777F}"/>
              </a:ext>
            </a:extLst>
          </p:cNvPr>
          <p:cNvCxnSpPr/>
          <p:nvPr/>
        </p:nvCxnSpPr>
        <p:spPr>
          <a:xfrm flipH="1">
            <a:off x="719328" y="3645368"/>
            <a:ext cx="2042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7CB34B-7DF0-427D-3CC1-69A2F3A9839B}"/>
              </a:ext>
            </a:extLst>
          </p:cNvPr>
          <p:cNvCxnSpPr/>
          <p:nvPr/>
        </p:nvCxnSpPr>
        <p:spPr>
          <a:xfrm flipH="1">
            <a:off x="719328" y="4326088"/>
            <a:ext cx="2042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EE6625-3011-75B4-8545-2A5BCB1D6660}"/>
              </a:ext>
            </a:extLst>
          </p:cNvPr>
          <p:cNvCxnSpPr/>
          <p:nvPr/>
        </p:nvCxnSpPr>
        <p:spPr>
          <a:xfrm flipH="1">
            <a:off x="719328" y="5006808"/>
            <a:ext cx="2042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D53D5F-690C-8102-0336-A32E8603B14F}"/>
              </a:ext>
            </a:extLst>
          </p:cNvPr>
          <p:cNvCxnSpPr/>
          <p:nvPr/>
        </p:nvCxnSpPr>
        <p:spPr>
          <a:xfrm flipH="1">
            <a:off x="719328" y="5687528"/>
            <a:ext cx="20421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147AE3-875A-B8F8-CB4C-070AF9249114}"/>
              </a:ext>
            </a:extLst>
          </p:cNvPr>
          <p:cNvCxnSpPr>
            <a:cxnSpLocks/>
          </p:cNvCxnSpPr>
          <p:nvPr/>
        </p:nvCxnSpPr>
        <p:spPr>
          <a:xfrm>
            <a:off x="719328" y="3645368"/>
            <a:ext cx="0" cy="1361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932C1A-78DC-60DA-D7BB-71D81F1719BB}"/>
              </a:ext>
            </a:extLst>
          </p:cNvPr>
          <p:cNvCxnSpPr>
            <a:cxnSpLocks/>
          </p:cNvCxnSpPr>
          <p:nvPr/>
        </p:nvCxnSpPr>
        <p:spPr>
          <a:xfrm flipH="1" flipV="1">
            <a:off x="2761488" y="3645368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D07D36-581A-ADFC-B646-569AC8418F82}"/>
              </a:ext>
            </a:extLst>
          </p:cNvPr>
          <p:cNvCxnSpPr>
            <a:cxnSpLocks/>
          </p:cNvCxnSpPr>
          <p:nvPr/>
        </p:nvCxnSpPr>
        <p:spPr>
          <a:xfrm flipH="1" flipV="1">
            <a:off x="2080229" y="3645368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905F67-C832-4EA0-AB12-212FADA9329C}"/>
              </a:ext>
            </a:extLst>
          </p:cNvPr>
          <p:cNvCxnSpPr>
            <a:cxnSpLocks/>
          </p:cNvCxnSpPr>
          <p:nvPr/>
        </p:nvCxnSpPr>
        <p:spPr>
          <a:xfrm flipH="1" flipV="1">
            <a:off x="1398970" y="3645368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7AD33F-23F3-FAB7-9F03-6114EFABA89F}"/>
              </a:ext>
            </a:extLst>
          </p:cNvPr>
          <p:cNvCxnSpPr>
            <a:cxnSpLocks/>
          </p:cNvCxnSpPr>
          <p:nvPr/>
        </p:nvCxnSpPr>
        <p:spPr>
          <a:xfrm flipH="1" flipV="1">
            <a:off x="717711" y="3645368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0B5FE1-C65E-6D82-A740-51745859B783}"/>
              </a:ext>
            </a:extLst>
          </p:cNvPr>
          <p:cNvCxnSpPr>
            <a:cxnSpLocks/>
          </p:cNvCxnSpPr>
          <p:nvPr/>
        </p:nvCxnSpPr>
        <p:spPr>
          <a:xfrm flipH="1" flipV="1">
            <a:off x="2761488" y="4335401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0C4268-2DB6-EF9B-FEEE-1A449302C872}"/>
              </a:ext>
            </a:extLst>
          </p:cNvPr>
          <p:cNvCxnSpPr>
            <a:cxnSpLocks/>
          </p:cNvCxnSpPr>
          <p:nvPr/>
        </p:nvCxnSpPr>
        <p:spPr>
          <a:xfrm flipH="1" flipV="1">
            <a:off x="2080229" y="4335401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41A51D-BEEF-AF95-3EC1-48E4299F41E6}"/>
              </a:ext>
            </a:extLst>
          </p:cNvPr>
          <p:cNvCxnSpPr>
            <a:cxnSpLocks/>
          </p:cNvCxnSpPr>
          <p:nvPr/>
        </p:nvCxnSpPr>
        <p:spPr>
          <a:xfrm flipH="1" flipV="1">
            <a:off x="1398970" y="4335401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016ACE-8F97-7AEB-A814-35EF19BEA422}"/>
              </a:ext>
            </a:extLst>
          </p:cNvPr>
          <p:cNvCxnSpPr>
            <a:cxnSpLocks/>
          </p:cNvCxnSpPr>
          <p:nvPr/>
        </p:nvCxnSpPr>
        <p:spPr>
          <a:xfrm flipH="1" flipV="1">
            <a:off x="717711" y="4335401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0A52C8-5580-A494-FDBC-99008373162E}"/>
              </a:ext>
            </a:extLst>
          </p:cNvPr>
          <p:cNvCxnSpPr>
            <a:cxnSpLocks/>
          </p:cNvCxnSpPr>
          <p:nvPr/>
        </p:nvCxnSpPr>
        <p:spPr>
          <a:xfrm flipH="1" flipV="1">
            <a:off x="2761488" y="5025434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AEBF6D-33F9-BAC4-1E6D-D7C3B95B9DEB}"/>
              </a:ext>
            </a:extLst>
          </p:cNvPr>
          <p:cNvCxnSpPr>
            <a:cxnSpLocks/>
          </p:cNvCxnSpPr>
          <p:nvPr/>
        </p:nvCxnSpPr>
        <p:spPr>
          <a:xfrm flipH="1" flipV="1">
            <a:off x="2080229" y="5025434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457087-1D07-E8C2-4542-E44ADEF3319D}"/>
              </a:ext>
            </a:extLst>
          </p:cNvPr>
          <p:cNvCxnSpPr>
            <a:cxnSpLocks/>
          </p:cNvCxnSpPr>
          <p:nvPr/>
        </p:nvCxnSpPr>
        <p:spPr>
          <a:xfrm flipH="1" flipV="1">
            <a:off x="1398970" y="5025434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202C0D-BDCC-560E-5AB2-FC08846B163A}"/>
              </a:ext>
            </a:extLst>
          </p:cNvPr>
          <p:cNvCxnSpPr>
            <a:cxnSpLocks/>
          </p:cNvCxnSpPr>
          <p:nvPr/>
        </p:nvCxnSpPr>
        <p:spPr>
          <a:xfrm flipH="1" flipV="1">
            <a:off x="717711" y="5025434"/>
            <a:ext cx="28990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300A8B-DC7B-456A-7B0E-DA6B4F181C41}"/>
              </a:ext>
            </a:extLst>
          </p:cNvPr>
          <p:cNvCxnSpPr>
            <a:cxnSpLocks/>
          </p:cNvCxnSpPr>
          <p:nvPr/>
        </p:nvCxnSpPr>
        <p:spPr>
          <a:xfrm flipH="1" flipV="1">
            <a:off x="2761488" y="5715467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A564C2-1CF7-E1A1-BAEE-1AE2501C3D7C}"/>
              </a:ext>
            </a:extLst>
          </p:cNvPr>
          <p:cNvCxnSpPr>
            <a:cxnSpLocks/>
          </p:cNvCxnSpPr>
          <p:nvPr/>
        </p:nvCxnSpPr>
        <p:spPr>
          <a:xfrm flipH="1" flipV="1">
            <a:off x="2080229" y="5715467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8EB539-1FAB-9C29-1A04-013E758DC995}"/>
              </a:ext>
            </a:extLst>
          </p:cNvPr>
          <p:cNvCxnSpPr>
            <a:cxnSpLocks/>
          </p:cNvCxnSpPr>
          <p:nvPr/>
        </p:nvCxnSpPr>
        <p:spPr>
          <a:xfrm flipH="1" flipV="1">
            <a:off x="1398970" y="5715467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179681-A477-F7EE-F292-142DC73022FB}"/>
              </a:ext>
            </a:extLst>
          </p:cNvPr>
          <p:cNvCxnSpPr>
            <a:cxnSpLocks/>
          </p:cNvCxnSpPr>
          <p:nvPr/>
        </p:nvCxnSpPr>
        <p:spPr>
          <a:xfrm flipH="1" flipV="1">
            <a:off x="717711" y="5715467"/>
            <a:ext cx="229447" cy="254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B1C1DAC-A6DA-2DBD-55D0-EAF11C8A8DC1}"/>
              </a:ext>
            </a:extLst>
          </p:cNvPr>
          <p:cNvSpPr/>
          <p:nvPr/>
        </p:nvSpPr>
        <p:spPr>
          <a:xfrm>
            <a:off x="582586" y="4193111"/>
            <a:ext cx="327976" cy="32797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91D18C8-618F-FBD3-4B21-C9FD30D813C3}"/>
              </a:ext>
            </a:extLst>
          </p:cNvPr>
          <p:cNvSpPr/>
          <p:nvPr/>
        </p:nvSpPr>
        <p:spPr>
          <a:xfrm>
            <a:off x="582586" y="4876760"/>
            <a:ext cx="327976" cy="32797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D4CDB3-8979-055C-E223-4106D942C21F}"/>
              </a:ext>
            </a:extLst>
          </p:cNvPr>
          <p:cNvSpPr/>
          <p:nvPr/>
        </p:nvSpPr>
        <p:spPr>
          <a:xfrm>
            <a:off x="582586" y="5560409"/>
            <a:ext cx="327976" cy="32797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5F998A-065D-50A1-124D-8526A8738E95}"/>
              </a:ext>
            </a:extLst>
          </p:cNvPr>
          <p:cNvCxnSpPr>
            <a:cxnSpLocks/>
          </p:cNvCxnSpPr>
          <p:nvPr/>
        </p:nvCxnSpPr>
        <p:spPr>
          <a:xfrm flipV="1">
            <a:off x="717711" y="5025434"/>
            <a:ext cx="0" cy="662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66147A1D-B830-CF54-033F-B855BCB7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12" y="3468923"/>
            <a:ext cx="8116456" cy="254962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40C168-6999-7881-2217-D2973761B3E4}"/>
              </a:ext>
            </a:extLst>
          </p:cNvPr>
          <p:cNvSpPr txBox="1"/>
          <p:nvPr/>
        </p:nvSpPr>
        <p:spPr>
          <a:xfrm>
            <a:off x="5500467" y="3603260"/>
            <a:ext cx="481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A[</a:t>
            </a:r>
            <a:r>
              <a:rPr lang="en-US" altLang="zh-CN" sz="1600" b="1" dirty="0" err="1">
                <a:solidFill>
                  <a:srgbClr val="FFFF00"/>
                </a:solidFill>
                <a:latin typeface="Calibri Light"/>
              </a:rPr>
              <a:t>i</a:t>
            </a:r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]</a:t>
            </a:r>
            <a:endParaRPr lang="en-CH" sz="1600" b="1" dirty="0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9822DC-0C4C-4F2C-3586-E2D9FB130E2D}"/>
              </a:ext>
            </a:extLst>
          </p:cNvPr>
          <p:cNvSpPr txBox="1"/>
          <p:nvPr/>
        </p:nvSpPr>
        <p:spPr>
          <a:xfrm>
            <a:off x="5500467" y="4193111"/>
            <a:ext cx="481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B[</a:t>
            </a:r>
            <a:r>
              <a:rPr lang="en-US" altLang="zh-CN" sz="1600" b="1" dirty="0" err="1">
                <a:solidFill>
                  <a:srgbClr val="FFFF00"/>
                </a:solidFill>
                <a:latin typeface="Calibri Light"/>
              </a:rPr>
              <a:t>i</a:t>
            </a:r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]</a:t>
            </a:r>
            <a:endParaRPr lang="en-CH" sz="1600" b="1" dirty="0">
              <a:solidFill>
                <a:srgbClr val="FFFF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CE4B4E-D74C-39BC-D2E3-AD022B8586CB}"/>
              </a:ext>
            </a:extLst>
          </p:cNvPr>
          <p:cNvSpPr txBox="1"/>
          <p:nvPr/>
        </p:nvSpPr>
        <p:spPr>
          <a:xfrm>
            <a:off x="5871844" y="4489128"/>
            <a:ext cx="481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C[</a:t>
            </a:r>
            <a:r>
              <a:rPr lang="en-US" altLang="zh-CN" sz="1600" b="1" dirty="0" err="1">
                <a:solidFill>
                  <a:srgbClr val="FFFF00"/>
                </a:solidFill>
                <a:latin typeface="Calibri Light"/>
              </a:rPr>
              <a:t>i</a:t>
            </a:r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]</a:t>
            </a:r>
            <a:endParaRPr lang="en-CH" sz="1600" b="1" dirty="0">
              <a:solidFill>
                <a:srgbClr val="FFFF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7375D3-73BC-961E-0E7C-76FE656574B0}"/>
              </a:ext>
            </a:extLst>
          </p:cNvPr>
          <p:cNvSpPr txBox="1"/>
          <p:nvPr/>
        </p:nvSpPr>
        <p:spPr>
          <a:xfrm>
            <a:off x="5871844" y="5078979"/>
            <a:ext cx="481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D[</a:t>
            </a:r>
            <a:r>
              <a:rPr lang="en-US" altLang="zh-CN" sz="1600" b="1" dirty="0" err="1">
                <a:solidFill>
                  <a:srgbClr val="FFFF00"/>
                </a:solidFill>
                <a:latin typeface="Calibri Light"/>
              </a:rPr>
              <a:t>i</a:t>
            </a:r>
            <a:r>
              <a:rPr lang="en-US" altLang="zh-CN" sz="1600" b="1" dirty="0">
                <a:solidFill>
                  <a:srgbClr val="FFFF00"/>
                </a:solidFill>
                <a:latin typeface="Calibri Light"/>
              </a:rPr>
              <a:t>]</a:t>
            </a:r>
            <a:endParaRPr lang="en-CH" sz="1600" b="1" dirty="0">
              <a:solidFill>
                <a:srgbClr val="FFFF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EDC35A4-71B0-F889-2FAE-6A6B5C8D464C}"/>
              </a:ext>
            </a:extLst>
          </p:cNvPr>
          <p:cNvCxnSpPr>
            <a:cxnSpLocks/>
          </p:cNvCxnSpPr>
          <p:nvPr/>
        </p:nvCxnSpPr>
        <p:spPr>
          <a:xfrm>
            <a:off x="5871844" y="3806235"/>
            <a:ext cx="561668" cy="248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C22516-0361-A449-132D-B0338A20B6F3}"/>
              </a:ext>
            </a:extLst>
          </p:cNvPr>
          <p:cNvCxnSpPr>
            <a:cxnSpLocks/>
          </p:cNvCxnSpPr>
          <p:nvPr/>
        </p:nvCxnSpPr>
        <p:spPr>
          <a:xfrm flipV="1">
            <a:off x="5871844" y="4112462"/>
            <a:ext cx="561668" cy="231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F97072-A858-8568-5EB5-0CD853F68EE2}"/>
              </a:ext>
            </a:extLst>
          </p:cNvPr>
          <p:cNvCxnSpPr>
            <a:cxnSpLocks/>
          </p:cNvCxnSpPr>
          <p:nvPr/>
        </p:nvCxnSpPr>
        <p:spPr>
          <a:xfrm>
            <a:off x="6243221" y="4684367"/>
            <a:ext cx="561668" cy="2483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3EB07CE-A567-FB02-C5FF-F0BAC18B44F6}"/>
              </a:ext>
            </a:extLst>
          </p:cNvPr>
          <p:cNvCxnSpPr>
            <a:cxnSpLocks/>
          </p:cNvCxnSpPr>
          <p:nvPr/>
        </p:nvCxnSpPr>
        <p:spPr>
          <a:xfrm flipV="1">
            <a:off x="6243221" y="4990594"/>
            <a:ext cx="561668" cy="231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C5C0E8-43D9-7CEB-D778-B667970F4B02}"/>
              </a:ext>
            </a:extLst>
          </p:cNvPr>
          <p:cNvCxnSpPr>
            <a:cxnSpLocks/>
          </p:cNvCxnSpPr>
          <p:nvPr/>
        </p:nvCxnSpPr>
        <p:spPr>
          <a:xfrm>
            <a:off x="6885324" y="4112462"/>
            <a:ext cx="474326" cy="3704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C1C7BCD-8993-1809-1210-2D3839062725}"/>
              </a:ext>
            </a:extLst>
          </p:cNvPr>
          <p:cNvCxnSpPr>
            <a:cxnSpLocks/>
          </p:cNvCxnSpPr>
          <p:nvPr/>
        </p:nvCxnSpPr>
        <p:spPr>
          <a:xfrm flipV="1">
            <a:off x="6844045" y="4521087"/>
            <a:ext cx="515605" cy="34292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3B52A8-0271-ED0B-7ECA-CF79FAE7E2AF}"/>
              </a:ext>
            </a:extLst>
          </p:cNvPr>
          <p:cNvCxnSpPr>
            <a:cxnSpLocks/>
          </p:cNvCxnSpPr>
          <p:nvPr/>
        </p:nvCxnSpPr>
        <p:spPr>
          <a:xfrm>
            <a:off x="6433512" y="4074266"/>
            <a:ext cx="410533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21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83D213B8-1B44-D8C3-BD4E-4A71D4F7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52B24CBC-246D-A713-7BC5-2D9482B7DF9D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Plan For Next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C2D995F-FC9D-3A5F-71E2-BC443D7D3C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11AF70-FF5B-88AD-9C0E-A96335C43A73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1072945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Analyze Power and Area for </a:t>
            </a: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FlooNoC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with Collective Extensions</a:t>
            </a:r>
          </a:p>
          <a:p>
            <a:pPr>
              <a:defRPr/>
            </a:pPr>
            <a:r>
              <a:rPr lang="en-GB" altLang="zh-CN" sz="2435" dirty="0">
                <a:solidFill>
                  <a:srgbClr val="000000"/>
                </a:solidFill>
                <a:latin typeface="Calibri Light"/>
              </a:rPr>
              <a:t>As this project approaches its conclusion, we need to allocate time to finalize the report and the open-source code for release {</a:t>
            </a: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GVSoC, RTL</a:t>
            </a:r>
            <a:r>
              <a:rPr lang="en-GB" altLang="zh-CN" sz="2435" dirty="0">
                <a:solidFill>
                  <a:srgbClr val="000000"/>
                </a:solidFill>
                <a:latin typeface="Calibri Light"/>
              </a:rPr>
              <a:t>}.</a:t>
            </a:r>
            <a:endParaRPr lang="en-US" altLang="zh-CN" sz="2435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6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111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Consolas</vt:lpstr>
      <vt:lpstr>Calibri Light</vt:lpstr>
      <vt:lpstr>Calibri</vt:lpstr>
      <vt:lpstr>Arial Narrow</vt:lpstr>
      <vt:lpstr>Arial</vt:lpstr>
      <vt:lpstr>PULP Code</vt:lpstr>
      <vt:lpstr>1_PULP Code</vt:lpstr>
      <vt:lpstr>SoftHier Bi-Weekly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SoftHier Bi-Weekly Meeting</dc:title>
  <dc:creator>Chi Zhang</dc:creator>
  <cp:lastModifiedBy>Zhang  Chi</cp:lastModifiedBy>
  <cp:revision>53</cp:revision>
  <dcterms:created xsi:type="dcterms:W3CDTF">2023-03-05T10:39:52Z</dcterms:created>
  <dcterms:modified xsi:type="dcterms:W3CDTF">2025-08-10T09:18:07Z</dcterms:modified>
</cp:coreProperties>
</file>