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60" r:id="rId5"/>
    <p:sldId id="262" r:id="rId6"/>
    <p:sldId id="258"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95" autoAdjust="0"/>
  </p:normalViewPr>
  <p:slideViewPr>
    <p:cSldViewPr>
      <p:cViewPr varScale="1">
        <p:scale>
          <a:sx n="60" d="100"/>
          <a:sy n="60" d="100"/>
        </p:scale>
        <p:origin x="-16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6388BD-8A6F-4B9B-95D6-1E40DF29BA0B}" type="datetimeFigureOut">
              <a:rPr lang="en-CA" smtClean="0"/>
              <a:pPr/>
              <a:t>26/11/2014</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B6F02B-2270-4B11-A415-E41587E2850B}" type="slidenum">
              <a:rPr lang="en-CA" smtClean="0"/>
              <a:pPr/>
              <a:t>‹#›</a:t>
            </a:fld>
            <a:endParaRPr lang="en-CA"/>
          </a:p>
        </p:txBody>
      </p:sp>
    </p:spTree>
    <p:extLst>
      <p:ext uri="{BB962C8B-B14F-4D97-AF65-F5344CB8AC3E}">
        <p14:creationId xmlns:p14="http://schemas.microsoft.com/office/powerpoint/2010/main" xmlns="" val="3448995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our project, we went out and collected a new dataset</a:t>
            </a:r>
            <a:r>
              <a:rPr lang="en-CA" baseline="0" dirty="0" smtClean="0"/>
              <a:t> on real estate properties in Montreal. </a:t>
            </a:r>
            <a:r>
              <a:rPr lang="en-CA" baseline="0" dirty="0" smtClean="0"/>
              <a:t>With </a:t>
            </a:r>
            <a:r>
              <a:rPr lang="en-CA" baseline="0" dirty="0" smtClean="0"/>
              <a:t>the </a:t>
            </a:r>
            <a:r>
              <a:rPr lang="en-CA" baseline="0" dirty="0" smtClean="0"/>
              <a:t>m</a:t>
            </a:r>
            <a:r>
              <a:rPr lang="en-CA" dirty="0" smtClean="0"/>
              <a:t>otivation </a:t>
            </a:r>
            <a:r>
              <a:rPr lang="en-CA" dirty="0" smtClean="0"/>
              <a:t>to help families,</a:t>
            </a:r>
            <a:r>
              <a:rPr lang="en-CA" baseline="0" dirty="0" smtClean="0"/>
              <a:t> especially first time buyers, in Montreal.</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1</a:t>
            </a:fld>
            <a:endParaRPr lang="en-CA"/>
          </a:p>
        </p:txBody>
      </p:sp>
    </p:spTree>
    <p:extLst>
      <p:ext uri="{BB962C8B-B14F-4D97-AF65-F5344CB8AC3E}">
        <p14:creationId xmlns:p14="http://schemas.microsoft.com/office/powerpoint/2010/main" xmlns="" val="1733972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sz="800" b="0" baseline="0" dirty="0" smtClean="0">
                <a:latin typeface="+mn-lt"/>
              </a:rPr>
              <a:t>The key prediction question </a:t>
            </a:r>
            <a:r>
              <a:rPr lang="en-CA" sz="800" b="0" baseline="0" dirty="0" smtClean="0">
                <a:latin typeface="+mn-lt"/>
              </a:rPr>
              <a:t>is </a:t>
            </a:r>
            <a:r>
              <a:rPr lang="en-CA" sz="800" b="0" baseline="0" dirty="0" smtClean="0">
                <a:latin typeface="+mn-lt"/>
              </a:rPr>
              <a:t>to predict the price of real estate properties using regression analysis.</a:t>
            </a:r>
          </a:p>
          <a:p>
            <a:pPr marL="0" marR="0" indent="0" algn="l" defTabSz="914400" rtl="0" eaLnBrk="1" fontAlgn="auto" latinLnBrk="0" hangingPunct="1">
              <a:lnSpc>
                <a:spcPct val="100000"/>
              </a:lnSpc>
              <a:spcBef>
                <a:spcPts val="0"/>
              </a:spcBef>
              <a:spcAft>
                <a:spcPts val="0"/>
              </a:spcAft>
              <a:buClrTx/>
              <a:buSzTx/>
              <a:buFontTx/>
              <a:buNone/>
              <a:tabLst/>
              <a:defRPr/>
            </a:pPr>
            <a:r>
              <a:rPr lang="en-CA" sz="800" b="0" baseline="0" dirty="0" smtClean="0">
                <a:latin typeface="+mn-lt"/>
              </a:rPr>
              <a:t>This relates generally to real estate appraisals and </a:t>
            </a:r>
            <a:r>
              <a:rPr lang="en-CA" sz="800" b="0" baseline="0" dirty="0" smtClean="0">
                <a:latin typeface="+mn-lt"/>
              </a:rPr>
              <a:t>sale </a:t>
            </a:r>
            <a:r>
              <a:rPr lang="en-CA" sz="800" b="0" baseline="0" dirty="0" smtClean="0">
                <a:latin typeface="+mn-lt"/>
              </a:rPr>
              <a:t>price predictions. </a:t>
            </a:r>
            <a:r>
              <a:rPr lang="en-CA" sz="800" b="0" baseline="0" dirty="0" smtClean="0">
                <a:latin typeface="+mn-lt"/>
              </a:rPr>
              <a:t>The disadvantage of the traditional human appraiser system </a:t>
            </a:r>
            <a:r>
              <a:rPr lang="en-CA" sz="800" b="0" baseline="0" dirty="0" smtClean="0">
                <a:latin typeface="+mn-lt"/>
              </a:rPr>
              <a:t>is that the </a:t>
            </a:r>
            <a:r>
              <a:rPr lang="en-CA" sz="800" b="0" baseline="0" dirty="0" smtClean="0">
                <a:latin typeface="+mn-lt"/>
              </a:rPr>
              <a:t>appraiser </a:t>
            </a:r>
            <a:r>
              <a:rPr lang="en-CA" sz="800" b="0" baseline="0" dirty="0" smtClean="0">
                <a:latin typeface="+mn-lt"/>
              </a:rPr>
              <a:t>is biased towards the interest of the lender, mortgage broker, seller, or buyer, and </a:t>
            </a:r>
            <a:r>
              <a:rPr lang="en-CA" sz="800" b="0" baseline="0" dirty="0" smtClean="0">
                <a:latin typeface="+mn-lt"/>
              </a:rPr>
              <a:t>he or she might also </a:t>
            </a:r>
            <a:r>
              <a:rPr lang="en-CA" sz="800" b="0" baseline="0" dirty="0" smtClean="0">
                <a:latin typeface="+mn-lt"/>
              </a:rPr>
              <a:t>be costly. Whereas t</a:t>
            </a:r>
            <a:r>
              <a:rPr lang="en-CA" sz="800" b="0" dirty="0" smtClean="0">
                <a:latin typeface="+mn-lt"/>
              </a:rPr>
              <a:t>his</a:t>
            </a:r>
            <a:r>
              <a:rPr lang="en-CA" sz="800" b="0" baseline="0" dirty="0" smtClean="0">
                <a:latin typeface="+mn-lt"/>
              </a:rPr>
              <a:t> is free, and is a quick and automated system that uses predictive </a:t>
            </a:r>
            <a:r>
              <a:rPr lang="en-CA" sz="800" b="0" baseline="0" smtClean="0">
                <a:latin typeface="+mn-lt"/>
              </a:rPr>
              <a:t>modeling </a:t>
            </a:r>
            <a:r>
              <a:rPr lang="en-CA" sz="800" b="0" baseline="0" smtClean="0">
                <a:latin typeface="+mn-lt"/>
              </a:rPr>
              <a:t>without </a:t>
            </a:r>
            <a:r>
              <a:rPr lang="en-CA" sz="800" b="0" baseline="0" dirty="0" smtClean="0">
                <a:latin typeface="+mn-lt"/>
              </a:rPr>
              <a:t>human bias.</a:t>
            </a:r>
            <a:endParaRPr lang="en-CA" sz="800" b="0" dirty="0" smtClean="0">
              <a:latin typeface="+mn-lt"/>
            </a:endParaRPr>
          </a:p>
          <a:p>
            <a:r>
              <a:rPr lang="en-CA" sz="800" b="0" dirty="0" smtClean="0">
                <a:latin typeface="+mn-lt"/>
              </a:rPr>
              <a:t>For the buyers, this</a:t>
            </a:r>
            <a:r>
              <a:rPr lang="en-CA" sz="800" b="0" baseline="0" dirty="0" smtClean="0">
                <a:latin typeface="+mn-lt"/>
              </a:rPr>
              <a:t> system is useful to </a:t>
            </a:r>
            <a:r>
              <a:rPr lang="en-CA" sz="800" b="0" baseline="0" dirty="0" smtClean="0">
                <a:latin typeface="Arial" pitchFamily="34" charset="0"/>
                <a:cs typeface="Arial" pitchFamily="34" charset="0"/>
              </a:rPr>
              <a:t>determine good or bad deals on the market</a:t>
            </a:r>
            <a:r>
              <a:rPr lang="en-CA" sz="800" b="0" baseline="0" dirty="0" smtClean="0">
                <a:latin typeface="+mn-lt"/>
                <a:cs typeface="+mn-cs"/>
              </a:rPr>
              <a:t> in terms of value and investment.</a:t>
            </a:r>
            <a:endParaRPr lang="en-CA" sz="800" b="0" dirty="0" smtClean="0">
              <a:latin typeface="+mn-lt"/>
            </a:endParaRPr>
          </a:p>
        </p:txBody>
      </p:sp>
      <p:sp>
        <p:nvSpPr>
          <p:cNvPr id="4" name="Slide Number Placeholder 3"/>
          <p:cNvSpPr>
            <a:spLocks noGrp="1"/>
          </p:cNvSpPr>
          <p:nvPr>
            <p:ph type="sldNum" sz="quarter" idx="10"/>
          </p:nvPr>
        </p:nvSpPr>
        <p:spPr/>
        <p:txBody>
          <a:bodyPr/>
          <a:lstStyle/>
          <a:p>
            <a:fld id="{F7B6F02B-2270-4B11-A415-E41587E2850B}" type="slidenum">
              <a:rPr lang="en-CA" smtClean="0"/>
              <a:pPr/>
              <a:t>2</a:t>
            </a:fld>
            <a:endParaRPr lang="en-CA"/>
          </a:p>
        </p:txBody>
      </p:sp>
    </p:spTree>
    <p:extLst>
      <p:ext uri="{BB962C8B-B14F-4D97-AF65-F5344CB8AC3E}">
        <p14:creationId xmlns:p14="http://schemas.microsoft.com/office/powerpoint/2010/main" xmlns="" val="3485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Majority of the dataset were</a:t>
            </a:r>
            <a:r>
              <a:rPr lang="en-CA" baseline="0" dirty="0" smtClean="0"/>
              <a:t> scraped from a real estate listing website, Centris.ca. </a:t>
            </a:r>
            <a:r>
              <a:rPr lang="en-CA" dirty="0" smtClean="0"/>
              <a:t>The targets we</a:t>
            </a:r>
            <a:r>
              <a:rPr lang="en-CA" baseline="0" dirty="0" smtClean="0"/>
              <a:t> are trying to predict are the prices of the properties. The features </a:t>
            </a:r>
            <a:r>
              <a:rPr lang="en-CA" baseline="0" dirty="0" smtClean="0"/>
              <a:t>of </a:t>
            </a:r>
            <a:r>
              <a:rPr lang="en-CA" baseline="0" dirty="0" smtClean="0"/>
              <a:t>the data were from the listings themselves, examples such as its </a:t>
            </a:r>
            <a:r>
              <a:rPr lang="en-CA" baseline="0" dirty="0" smtClean="0"/>
              <a:t>living area </a:t>
            </a:r>
            <a:r>
              <a:rPr lang="en-CA" baseline="0" dirty="0" smtClean="0"/>
              <a:t>and </a:t>
            </a:r>
            <a:r>
              <a:rPr lang="en-CA" baseline="0" dirty="0" smtClean="0"/>
              <a:t>the number of rooms, </a:t>
            </a:r>
            <a:r>
              <a:rPr lang="en-CA" baseline="0" dirty="0" smtClean="0"/>
              <a:t>etc.</a:t>
            </a:r>
          </a:p>
          <a:p>
            <a:r>
              <a:rPr lang="en-CA" baseline="0" dirty="0" smtClean="0"/>
              <a:t>We plan to include additional geographical features to the listings based on the Montreal borough they belong to. The boroughs are defined by </a:t>
            </a:r>
            <a:r>
              <a:rPr lang="en-CA" baseline="0" dirty="0" smtClean="0"/>
              <a:t>the bounding </a:t>
            </a:r>
            <a:r>
              <a:rPr lang="en-CA" baseline="0" dirty="0" smtClean="0"/>
              <a:t>polygons from Montreal open data.</a:t>
            </a:r>
          </a:p>
          <a:p>
            <a:r>
              <a:rPr lang="en-CA" baseline="0" dirty="0" smtClean="0"/>
              <a:t>The additional geographical features are from statistics Canada such as </a:t>
            </a:r>
            <a:r>
              <a:rPr lang="en-CA" baseline="0" dirty="0" smtClean="0"/>
              <a:t>income and </a:t>
            </a:r>
            <a:r>
              <a:rPr lang="en-CA" baseline="0" dirty="0" smtClean="0"/>
              <a:t>crime rate, etc.</a:t>
            </a:r>
          </a:p>
        </p:txBody>
      </p:sp>
      <p:sp>
        <p:nvSpPr>
          <p:cNvPr id="4" name="Slide Number Placeholder 3"/>
          <p:cNvSpPr>
            <a:spLocks noGrp="1"/>
          </p:cNvSpPr>
          <p:nvPr>
            <p:ph type="sldNum" sz="quarter" idx="10"/>
          </p:nvPr>
        </p:nvSpPr>
        <p:spPr/>
        <p:txBody>
          <a:bodyPr/>
          <a:lstStyle/>
          <a:p>
            <a:fld id="{F7B6F02B-2270-4B11-A415-E41587E2850B}" type="slidenum">
              <a:rPr lang="en-CA" smtClean="0"/>
              <a:pPr/>
              <a:t>3</a:t>
            </a:fld>
            <a:endParaRPr lang="en-CA"/>
          </a:p>
        </p:txBody>
      </p:sp>
    </p:spTree>
    <p:extLst>
      <p:ext uri="{BB962C8B-B14F-4D97-AF65-F5344CB8AC3E}">
        <p14:creationId xmlns:p14="http://schemas.microsoft.com/office/powerpoint/2010/main" xmlns="" val="3101789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machine learning methods </a:t>
            </a:r>
            <a:r>
              <a:rPr lang="en-CA" dirty="0" smtClean="0"/>
              <a:t>for </a:t>
            </a:r>
            <a:r>
              <a:rPr lang="en-CA" dirty="0" smtClean="0"/>
              <a:t>the regression of the prices</a:t>
            </a:r>
            <a:r>
              <a:rPr lang="en-CA" baseline="0" dirty="0" smtClean="0"/>
              <a:t> </a:t>
            </a:r>
            <a:r>
              <a:rPr lang="en-CA" dirty="0" smtClean="0"/>
              <a:t>are</a:t>
            </a:r>
          </a:p>
          <a:p>
            <a:r>
              <a:rPr lang="en-CA" dirty="0" smtClean="0"/>
              <a:t>Linear and logistic regression</a:t>
            </a:r>
          </a:p>
          <a:p>
            <a:r>
              <a:rPr lang="en-CA" baseline="0" dirty="0" smtClean="0"/>
              <a:t>Decision tree or random forest repressor, which gives </a:t>
            </a:r>
            <a:r>
              <a:rPr lang="en-CA" baseline="0" dirty="0" smtClean="0"/>
              <a:t>the best results so far.</a:t>
            </a:r>
            <a:endParaRPr lang="en-CA" dirty="0" smtClean="0"/>
          </a:p>
          <a:p>
            <a:r>
              <a:rPr lang="en-CA" dirty="0" err="1" smtClean="0"/>
              <a:t>kNN</a:t>
            </a:r>
            <a:r>
              <a:rPr lang="en-CA" dirty="0" smtClean="0"/>
              <a:t> is the most similar to the current</a:t>
            </a:r>
            <a:r>
              <a:rPr lang="en-CA" baseline="0" dirty="0" smtClean="0"/>
              <a:t> system used by the brokers. Where we look at neighbouring properties of similar types</a:t>
            </a:r>
            <a:r>
              <a:rPr lang="en-CA" baseline="0" dirty="0" smtClean="0"/>
              <a:t>.</a:t>
            </a:r>
          </a:p>
          <a:p>
            <a:r>
              <a:rPr lang="en-CA" dirty="0" smtClean="0"/>
              <a:t>Neural </a:t>
            </a:r>
            <a:r>
              <a:rPr lang="en-CA" dirty="0" smtClean="0"/>
              <a:t>network</a:t>
            </a:r>
            <a:r>
              <a:rPr lang="en-CA" baseline="0" dirty="0" smtClean="0"/>
              <a:t> for regression is something we are working on, but </a:t>
            </a:r>
            <a:r>
              <a:rPr lang="en-CA" baseline="0" dirty="0" smtClean="0"/>
              <a:t>this is </a:t>
            </a:r>
            <a:r>
              <a:rPr lang="en-CA" baseline="0" dirty="0" smtClean="0"/>
              <a:t>suppose to have good improvement on other methods.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4</a:t>
            </a:fld>
            <a:endParaRPr lang="en-CA"/>
          </a:p>
        </p:txBody>
      </p:sp>
    </p:spTree>
    <p:extLst>
      <p:ext uri="{BB962C8B-B14F-4D97-AF65-F5344CB8AC3E}">
        <p14:creationId xmlns:p14="http://schemas.microsoft.com/office/powerpoint/2010/main" xmlns="" val="9281994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aseline="0" dirty="0" smtClean="0"/>
              <a:t>Plotting the predicted </a:t>
            </a:r>
            <a:r>
              <a:rPr lang="en-CA" baseline="0" dirty="0" smtClean="0"/>
              <a:t>price versus the actual price. The regression model tends to over predict the cheap properties and under predict the expensive properties. Currently, we can predict within 0.87 of the actual price. This prediction is useful, as predicted data points that falls largely overly the unity line are under-valued properties according to our model. Also, the points that are largely under the unity line might be overly priced according to our model.</a:t>
            </a:r>
            <a:endParaRPr lang="en-CA" dirty="0" smtClean="0"/>
          </a:p>
          <a:p>
            <a:r>
              <a:rPr lang="en-CA" baseline="0" dirty="0" smtClean="0"/>
              <a:t>Our goal is to predict within 0.95 of the selling price as similar performance has been achieve by Yann </a:t>
            </a:r>
            <a:r>
              <a:rPr lang="en-CA" baseline="0" dirty="0" err="1" smtClean="0"/>
              <a:t>LeCun’s</a:t>
            </a:r>
            <a:r>
              <a:rPr lang="en-CA" baseline="0" dirty="0" smtClean="0"/>
              <a:t> group on a similar dataset by incorporating more features.</a:t>
            </a:r>
          </a:p>
          <a:p>
            <a:r>
              <a:rPr lang="en-CA" baseline="0" dirty="0" smtClean="0"/>
              <a:t> </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5</a:t>
            </a:fld>
            <a:endParaRPr lang="en-CA"/>
          </a:p>
        </p:txBody>
      </p:sp>
    </p:spTree>
    <p:extLst>
      <p:ext uri="{BB962C8B-B14F-4D97-AF65-F5344CB8AC3E}">
        <p14:creationId xmlns:p14="http://schemas.microsoft.com/office/powerpoint/2010/main" xmlns="" val="210400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For now, the features</a:t>
            </a:r>
            <a:r>
              <a:rPr lang="en-CA" baseline="0" dirty="0" smtClean="0"/>
              <a:t> that account for most of the </a:t>
            </a:r>
            <a:r>
              <a:rPr lang="en-CA" baseline="0" dirty="0" smtClean="0"/>
              <a:t>price variance for </a:t>
            </a:r>
            <a:r>
              <a:rPr lang="en-CA" baseline="0" dirty="0" smtClean="0"/>
              <a:t>the linear model is the living area and number of rooms (especially the bathrooms). The geographical locations did not have a huge impact so far as we did not incorporate the relevant geographical features besides the absolute </a:t>
            </a:r>
            <a:r>
              <a:rPr lang="en-CA" baseline="0" dirty="0" smtClean="0"/>
              <a:t>locations.</a:t>
            </a:r>
            <a:endParaRPr lang="en-CA" dirty="0"/>
          </a:p>
        </p:txBody>
      </p:sp>
      <p:sp>
        <p:nvSpPr>
          <p:cNvPr id="4" name="Slide Number Placeholder 3"/>
          <p:cNvSpPr>
            <a:spLocks noGrp="1"/>
          </p:cNvSpPr>
          <p:nvPr>
            <p:ph type="sldNum" sz="quarter" idx="10"/>
          </p:nvPr>
        </p:nvSpPr>
        <p:spPr/>
        <p:txBody>
          <a:bodyPr/>
          <a:lstStyle/>
          <a:p>
            <a:fld id="{F7B6F02B-2270-4B11-A415-E41587E2850B}" type="slidenum">
              <a:rPr lang="en-CA" smtClean="0"/>
              <a:pPr/>
              <a:t>6</a:t>
            </a:fld>
            <a:endParaRPr lang="en-CA"/>
          </a:p>
        </p:txBody>
      </p:sp>
    </p:spTree>
    <p:extLst>
      <p:ext uri="{BB962C8B-B14F-4D97-AF65-F5344CB8AC3E}">
        <p14:creationId xmlns:p14="http://schemas.microsoft.com/office/powerpoint/2010/main" xmlns="" val="3047244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This is of course still</a:t>
            </a:r>
            <a:r>
              <a:rPr lang="en-CA" baseline="0" dirty="0" smtClean="0"/>
              <a:t> a work in progress.</a:t>
            </a:r>
          </a:p>
          <a:p>
            <a:r>
              <a:rPr lang="en-CA" baseline="0" dirty="0" smtClean="0"/>
              <a:t>As we still need to add the geographical location features into the dataset as mentioned.</a:t>
            </a:r>
          </a:p>
          <a:p>
            <a:r>
              <a:rPr lang="en-CA" baseline="0" dirty="0" smtClean="0"/>
              <a:t>Since most of the project was collecting the data and getting the right features, we also plan to look at the price across years if we can get that data.</a:t>
            </a:r>
          </a:p>
          <a:p>
            <a:r>
              <a:rPr lang="en-CA" baseline="0" dirty="0" smtClean="0"/>
              <a:t>Some previous </a:t>
            </a:r>
            <a:r>
              <a:rPr lang="en-CA" baseline="0" dirty="0" smtClean="0"/>
              <a:t>works have </a:t>
            </a:r>
            <a:r>
              <a:rPr lang="en-CA" baseline="0" dirty="0" smtClean="0"/>
              <a:t>looked at the expansion of features into higher order terms, and we plan to do so as well.</a:t>
            </a:r>
          </a:p>
          <a:p>
            <a:r>
              <a:rPr lang="en-CA" baseline="0" dirty="0" smtClean="0"/>
              <a:t>In terms of the </a:t>
            </a:r>
            <a:r>
              <a:rPr lang="en-CA" baseline="0" dirty="0" smtClean="0"/>
              <a:t>machine learning </a:t>
            </a:r>
            <a:r>
              <a:rPr lang="en-CA" baseline="0" dirty="0" smtClean="0"/>
              <a:t>method,</a:t>
            </a:r>
            <a:r>
              <a:rPr lang="en-CA" baseline="0" dirty="0"/>
              <a:t> </a:t>
            </a:r>
            <a:r>
              <a:rPr lang="en-CA" baseline="0" dirty="0" smtClean="0"/>
              <a:t>we plan to implement neural network for regression, which might further improve performance.</a:t>
            </a:r>
          </a:p>
        </p:txBody>
      </p:sp>
      <p:sp>
        <p:nvSpPr>
          <p:cNvPr id="4" name="Slide Number Placeholder 3"/>
          <p:cNvSpPr>
            <a:spLocks noGrp="1"/>
          </p:cNvSpPr>
          <p:nvPr>
            <p:ph type="sldNum" sz="quarter" idx="10"/>
          </p:nvPr>
        </p:nvSpPr>
        <p:spPr/>
        <p:txBody>
          <a:bodyPr/>
          <a:lstStyle/>
          <a:p>
            <a:fld id="{F7B6F02B-2270-4B11-A415-E41587E2850B}" type="slidenum">
              <a:rPr lang="en-CA" smtClean="0"/>
              <a:pPr/>
              <a:t>7</a:t>
            </a:fld>
            <a:endParaRPr lang="en-CA"/>
          </a:p>
        </p:txBody>
      </p:sp>
    </p:spTree>
    <p:extLst>
      <p:ext uri="{BB962C8B-B14F-4D97-AF65-F5344CB8AC3E}">
        <p14:creationId xmlns:p14="http://schemas.microsoft.com/office/powerpoint/2010/main" xmlns="" val="573097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4F1A96-3F81-4DB8-AC7E-AF17C81A9AD7}" type="datetimeFigureOut">
              <a:rPr lang="en-CA" smtClean="0"/>
              <a:pPr/>
              <a:t>26/11/2014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6D7AC939-B0EF-49F1-AA8C-99FC6ACEE967}" type="slidenum">
              <a:rPr lang="en-CA" smtClean="0"/>
              <a:pPr/>
              <a:t>‹#›</a:t>
            </a:fld>
            <a:endParaRPr lang="en-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F1A96-3F81-4DB8-AC7E-AF17C81A9AD7}" type="datetimeFigureOut">
              <a:rPr lang="en-CA" smtClean="0"/>
              <a:pPr/>
              <a:t>26/11/2014</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AC939-B0EF-49F1-AA8C-99FC6ACEE967}" type="slidenum">
              <a:rPr lang="en-CA" smtClean="0"/>
              <a:pPr/>
              <a:t>‹#›</a:t>
            </a:fld>
            <a:endParaRPr lang="en-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38016" y="5847655"/>
            <a:ext cx="8287846" cy="461665"/>
          </a:xfrm>
          <a:prstGeom prst="rect">
            <a:avLst/>
          </a:prstGeom>
          <a:noFill/>
        </p:spPr>
        <p:txBody>
          <a:bodyPr wrap="none" rtlCol="0">
            <a:spAutoFit/>
          </a:bodyPr>
          <a:lstStyle/>
          <a:p>
            <a:pPr algn="ctr"/>
            <a:r>
              <a:rPr lang="en-CA" sz="2400" b="1" dirty="0" smtClean="0">
                <a:latin typeface="Arial" pitchFamily="34" charset="0"/>
                <a:cs typeface="Arial" pitchFamily="34" charset="0"/>
              </a:rPr>
              <a:t>Nissan Pow		Emil </a:t>
            </a:r>
            <a:r>
              <a:rPr lang="en-CA" sz="2400" b="1" dirty="0" err="1" smtClean="0">
                <a:latin typeface="Arial" pitchFamily="34" charset="0"/>
                <a:cs typeface="Arial" pitchFamily="34" charset="0"/>
              </a:rPr>
              <a:t>Janulewicz</a:t>
            </a:r>
            <a:r>
              <a:rPr lang="en-CA" sz="2400" b="1" dirty="0">
                <a:latin typeface="Arial" pitchFamily="34" charset="0"/>
                <a:cs typeface="Arial" pitchFamily="34" charset="0"/>
              </a:rPr>
              <a:t>	</a:t>
            </a:r>
            <a:r>
              <a:rPr lang="en-CA" sz="2400" b="1" dirty="0" smtClean="0">
                <a:latin typeface="Arial" pitchFamily="34" charset="0"/>
                <a:cs typeface="Arial" pitchFamily="34" charset="0"/>
              </a:rPr>
              <a:t>		L</a:t>
            </a:r>
            <a:r>
              <a:rPr lang="en-CA" sz="2400" b="1" dirty="0">
                <a:latin typeface="Arial" pitchFamily="34" charset="0"/>
                <a:cs typeface="Arial" pitchFamily="34" charset="0"/>
              </a:rPr>
              <a:t>. Dave Liu</a:t>
            </a:r>
          </a:p>
        </p:txBody>
      </p:sp>
      <p:sp>
        <p:nvSpPr>
          <p:cNvPr id="6" name="TextBox 5"/>
          <p:cNvSpPr txBox="1"/>
          <p:nvPr/>
        </p:nvSpPr>
        <p:spPr>
          <a:xfrm>
            <a:off x="179512" y="356463"/>
            <a:ext cx="8784976" cy="1200329"/>
          </a:xfrm>
          <a:prstGeom prst="rect">
            <a:avLst/>
          </a:prstGeom>
          <a:noFill/>
        </p:spPr>
        <p:txBody>
          <a:bodyPr wrap="square" rtlCol="0">
            <a:spAutoFit/>
          </a:bodyPr>
          <a:lstStyle/>
          <a:p>
            <a:pPr algn="ctr"/>
            <a:r>
              <a:rPr lang="en-CA" sz="3600" b="1" dirty="0" smtClean="0">
                <a:latin typeface="Arial" pitchFamily="34" charset="0"/>
                <a:cs typeface="Arial" pitchFamily="34" charset="0"/>
              </a:rPr>
              <a:t>Prediction of real estate property prices in Montreal</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2786608" y="1859632"/>
            <a:ext cx="3657600" cy="36576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79512" y="653787"/>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Prediction Question</a:t>
            </a:r>
            <a:endParaRPr lang="en-CA" sz="4800" b="1" dirty="0">
              <a:latin typeface="Arial" pitchFamily="34" charset="0"/>
              <a:cs typeface="Arial" pitchFamily="34" charset="0"/>
            </a:endParaRPr>
          </a:p>
        </p:txBody>
      </p:sp>
      <p:sp>
        <p:nvSpPr>
          <p:cNvPr id="4" name="TextBox 3"/>
          <p:cNvSpPr txBox="1"/>
          <p:nvPr/>
        </p:nvSpPr>
        <p:spPr>
          <a:xfrm>
            <a:off x="395536" y="2172920"/>
            <a:ext cx="8424936" cy="3416320"/>
          </a:xfrm>
          <a:prstGeom prst="rect">
            <a:avLst/>
          </a:prstGeom>
          <a:noFill/>
        </p:spPr>
        <p:txBody>
          <a:bodyPr wrap="square" rtlCol="0">
            <a:spAutoFit/>
          </a:bodyPr>
          <a:lstStyle/>
          <a:p>
            <a:pPr marL="457200" indent="-457200" algn="ctr"/>
            <a:r>
              <a:rPr lang="en-CA" sz="3600" b="1" u="sng" dirty="0" smtClean="0">
                <a:latin typeface="Arial" pitchFamily="34" charset="0"/>
                <a:cs typeface="Arial" pitchFamily="34" charset="0"/>
              </a:rPr>
              <a:t>Predict the selling price of properties</a:t>
            </a:r>
          </a:p>
          <a:p>
            <a:pPr marL="457200" indent="-457200" algn="ctr"/>
            <a:endParaRPr lang="en-CA" sz="3600" b="1" dirty="0" smtClean="0">
              <a:latin typeface="Arial" pitchFamily="34" charset="0"/>
              <a:cs typeface="Arial" pitchFamily="34" charset="0"/>
            </a:endParaRPr>
          </a:p>
          <a:p>
            <a:pPr marL="457200" indent="-457200" algn="ctr"/>
            <a:endParaRPr lang="en-CA" sz="3600" b="1" dirty="0" smtClean="0">
              <a:latin typeface="Arial" pitchFamily="34" charset="0"/>
              <a:cs typeface="Arial" pitchFamily="34" charset="0"/>
            </a:endParaRPr>
          </a:p>
          <a:p>
            <a:pPr marL="457200" indent="-457200" algn="ctr"/>
            <a:r>
              <a:rPr lang="en-CA" sz="3600" b="1" dirty="0" smtClean="0">
                <a:solidFill>
                  <a:srgbClr val="FF0000"/>
                </a:solidFill>
                <a:latin typeface="Arial" pitchFamily="34" charset="0"/>
                <a:cs typeface="Arial" pitchFamily="34" charset="0"/>
              </a:rPr>
              <a:t>Motivations:</a:t>
            </a:r>
            <a:r>
              <a:rPr lang="en-CA" sz="3600" b="1" dirty="0" smtClean="0">
                <a:latin typeface="Arial" pitchFamily="34" charset="0"/>
                <a:cs typeface="Arial" pitchFamily="34" charset="0"/>
              </a:rPr>
              <a:t> Suggest appropriate</a:t>
            </a:r>
          </a:p>
          <a:p>
            <a:pPr marL="742950" indent="-742950" algn="ctr">
              <a:buFont typeface="+mj-lt"/>
              <a:buAutoNum type="arabicPeriod"/>
            </a:pPr>
            <a:r>
              <a:rPr lang="en-CA" sz="3600" b="1" dirty="0" smtClean="0">
                <a:latin typeface="Arial" pitchFamily="34" charset="0"/>
                <a:cs typeface="Arial" pitchFamily="34" charset="0"/>
              </a:rPr>
              <a:t>Selling prices for the sellers</a:t>
            </a:r>
          </a:p>
          <a:p>
            <a:pPr marL="742950" indent="-742950" algn="ctr">
              <a:buFont typeface="+mj-lt"/>
              <a:buAutoNum type="arabicPeriod"/>
            </a:pPr>
            <a:r>
              <a:rPr lang="en-CA" sz="3600" b="1" dirty="0" smtClean="0">
                <a:latin typeface="Arial" pitchFamily="34" charset="0"/>
                <a:cs typeface="Arial" pitchFamily="34" charset="0"/>
              </a:rPr>
              <a:t>Buying prices for the buyers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stretch>
            <a:fillRect/>
          </a:stretch>
        </p:blipFill>
        <p:spPr>
          <a:xfrm>
            <a:off x="5868144" y="2852936"/>
            <a:ext cx="2743200" cy="2273912"/>
          </a:xfrm>
          <a:prstGeom prst="rect">
            <a:avLst/>
          </a:prstGeom>
        </p:spPr>
      </p:pic>
      <p:sp>
        <p:nvSpPr>
          <p:cNvPr id="7" name="TextBox 6"/>
          <p:cNvSpPr txBox="1"/>
          <p:nvPr/>
        </p:nvSpPr>
        <p:spPr>
          <a:xfrm>
            <a:off x="467544" y="1568981"/>
            <a:ext cx="6048672" cy="4524315"/>
          </a:xfrm>
          <a:prstGeom prst="rect">
            <a:avLst/>
          </a:prstGeom>
          <a:noFill/>
        </p:spPr>
        <p:txBody>
          <a:bodyPr wrap="square" rtlCol="0">
            <a:spAutoFit/>
          </a:bodyPr>
          <a:lstStyle/>
          <a:p>
            <a:r>
              <a:rPr lang="en-CA" sz="2400" b="1" dirty="0" smtClean="0">
                <a:latin typeface="Arial" pitchFamily="34" charset="0"/>
                <a:cs typeface="Arial" pitchFamily="34" charset="0"/>
              </a:rPr>
              <a:t>1.  Property listings in Montreal from real estate website</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targets</a:t>
            </a:r>
            <a:r>
              <a:rPr lang="en-CA" sz="2400" b="1" dirty="0" smtClean="0">
                <a:latin typeface="Arial" pitchFamily="34" charset="0"/>
                <a:cs typeface="Arial" pitchFamily="34" charset="0"/>
              </a:rPr>
              <a:t>: Prices</a:t>
            </a:r>
          </a:p>
          <a:p>
            <a:pPr marL="914400" lvl="1" indent="-457200">
              <a:buFont typeface="Arial" panose="020B0604020202020204" pitchFamily="34" charset="0"/>
              <a:buChar char="•"/>
            </a:pPr>
            <a:r>
              <a:rPr lang="en-CA" sz="2400" b="1" dirty="0" smtClean="0">
                <a:latin typeface="Arial" pitchFamily="34" charset="0"/>
                <a:cs typeface="Arial" pitchFamily="34" charset="0"/>
              </a:rPr>
              <a:t>The </a:t>
            </a:r>
            <a:r>
              <a:rPr lang="en-CA" sz="2400" b="1" u="sng" dirty="0" smtClean="0">
                <a:latin typeface="Arial" pitchFamily="34" charset="0"/>
                <a:cs typeface="Arial" pitchFamily="34" charset="0"/>
              </a:rPr>
              <a:t>features</a:t>
            </a:r>
            <a:r>
              <a:rPr lang="en-CA" sz="2400" b="1" dirty="0" smtClean="0">
                <a:latin typeface="Arial" pitchFamily="34" charset="0"/>
                <a:cs typeface="Arial" pitchFamily="34" charset="0"/>
              </a:rPr>
              <a:t>: </a:t>
            </a:r>
            <a:r>
              <a:rPr lang="en-CA" sz="2400" b="1" dirty="0" smtClean="0">
                <a:latin typeface="Arial" pitchFamily="34" charset="0"/>
                <a:cs typeface="Arial" pitchFamily="34" charset="0"/>
              </a:rPr>
              <a:t>Area</a:t>
            </a:r>
            <a:r>
              <a:rPr lang="en-CA" sz="2400" b="1" dirty="0" smtClean="0">
                <a:latin typeface="Arial" pitchFamily="34" charset="0"/>
                <a:cs typeface="Arial" pitchFamily="34" charset="0"/>
              </a:rPr>
              <a:t>, # Rooms, </a:t>
            </a:r>
            <a:r>
              <a:rPr lang="en-CA" sz="2400" b="1" dirty="0" smtClean="0">
                <a:latin typeface="Arial" pitchFamily="34" charset="0"/>
                <a:cs typeface="Arial" pitchFamily="34" charset="0"/>
              </a:rPr>
              <a:t>etc.</a:t>
            </a:r>
            <a:endParaRPr lang="en-CA" sz="2400" b="1" dirty="0">
              <a:latin typeface="Arial" pitchFamily="34" charset="0"/>
              <a:cs typeface="Arial" pitchFamily="34" charset="0"/>
            </a:endParaRP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2.  Bounding polygons from Montreal Open Data</a:t>
            </a:r>
          </a:p>
          <a:p>
            <a:pPr lvl="1"/>
            <a:endParaRPr lang="en-CA" sz="2400" b="1" dirty="0">
              <a:latin typeface="Arial" pitchFamily="34" charset="0"/>
              <a:cs typeface="Arial" pitchFamily="34" charset="0"/>
            </a:endParaRPr>
          </a:p>
          <a:p>
            <a:r>
              <a:rPr lang="en-CA" sz="2400" b="1" dirty="0" smtClean="0">
                <a:latin typeface="Arial" pitchFamily="34" charset="0"/>
                <a:cs typeface="Arial" pitchFamily="34" charset="0"/>
              </a:rPr>
              <a:t>3.  Additional </a:t>
            </a:r>
            <a:r>
              <a:rPr lang="en-CA" sz="2400" b="1" dirty="0">
                <a:latin typeface="Arial" pitchFamily="34" charset="0"/>
                <a:cs typeface="Arial" pitchFamily="34" charset="0"/>
              </a:rPr>
              <a:t>demographics from Statistics Canada</a:t>
            </a:r>
          </a:p>
          <a:p>
            <a:pPr marL="914400" lvl="1" indent="-457200">
              <a:buFont typeface="Arial" panose="020B0604020202020204" pitchFamily="34" charset="0"/>
              <a:buChar char="•"/>
            </a:pPr>
            <a:r>
              <a:rPr lang="en-CA" sz="2400" b="1" dirty="0">
                <a:latin typeface="Arial" pitchFamily="34" charset="0"/>
                <a:cs typeface="Arial" pitchFamily="34" charset="0"/>
              </a:rPr>
              <a:t>The </a:t>
            </a:r>
            <a:r>
              <a:rPr lang="en-CA" sz="2400" b="1" u="sng" dirty="0">
                <a:latin typeface="Arial" pitchFamily="34" charset="0"/>
                <a:cs typeface="Arial" pitchFamily="34" charset="0"/>
              </a:rPr>
              <a:t>features</a:t>
            </a:r>
            <a:r>
              <a:rPr lang="en-CA" sz="2400" b="1" dirty="0">
                <a:latin typeface="Arial" pitchFamily="34" charset="0"/>
                <a:cs typeface="Arial" pitchFamily="34" charset="0"/>
              </a:rPr>
              <a:t>: </a:t>
            </a:r>
            <a:r>
              <a:rPr lang="en-CA" sz="2400" b="1" dirty="0" smtClean="0">
                <a:latin typeface="Arial" pitchFamily="34" charset="0"/>
                <a:cs typeface="Arial" pitchFamily="34" charset="0"/>
              </a:rPr>
              <a:t>Income</a:t>
            </a:r>
            <a:r>
              <a:rPr lang="en-CA" sz="2400" b="1" dirty="0">
                <a:latin typeface="Arial" pitchFamily="34" charset="0"/>
                <a:cs typeface="Arial" pitchFamily="34" charset="0"/>
              </a:rPr>
              <a:t>, </a:t>
            </a:r>
            <a:r>
              <a:rPr lang="en-CA" sz="2400" b="1" dirty="0" smtClean="0">
                <a:latin typeface="Arial" pitchFamily="34" charset="0"/>
                <a:cs typeface="Arial" pitchFamily="34" charset="0"/>
              </a:rPr>
              <a:t>Crime </a:t>
            </a:r>
            <a:r>
              <a:rPr lang="en-CA" sz="2400" b="1" dirty="0">
                <a:latin typeface="Arial" pitchFamily="34" charset="0"/>
                <a:cs typeface="Arial" pitchFamily="34" charset="0"/>
              </a:rPr>
              <a:t>rate, etc</a:t>
            </a:r>
            <a:r>
              <a:rPr lang="en-CA" sz="2400" b="1" dirty="0" smtClean="0">
                <a:latin typeface="Arial" pitchFamily="34" charset="0"/>
                <a:cs typeface="Arial" pitchFamily="34" charset="0"/>
              </a:rPr>
              <a:t>.</a:t>
            </a:r>
            <a:endParaRPr lang="en-CA" sz="2400" b="1" dirty="0">
              <a:latin typeface="Arial" pitchFamily="34" charset="0"/>
              <a:cs typeface="Arial" pitchFamily="34" charset="0"/>
            </a:endParaRPr>
          </a:p>
        </p:txBody>
      </p:sp>
      <p:sp>
        <p:nvSpPr>
          <p:cNvPr id="6" name="TextBox 5"/>
          <p:cNvSpPr txBox="1"/>
          <p:nvPr/>
        </p:nvSpPr>
        <p:spPr>
          <a:xfrm>
            <a:off x="179512" y="550421"/>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Data sets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4" cstate="print"/>
          <a:stretch>
            <a:fillRect/>
          </a:stretch>
        </p:blipFill>
        <p:spPr>
          <a:xfrm>
            <a:off x="6323519" y="1916832"/>
            <a:ext cx="1632857" cy="457200"/>
          </a:xfrm>
          <a:prstGeom prst="rect">
            <a:avLst/>
          </a:prstGeom>
        </p:spPr>
      </p:pic>
      <p:pic>
        <p:nvPicPr>
          <p:cNvPr id="3" name="Picture 2"/>
          <p:cNvPicPr>
            <a:picLocks noChangeAspect="1"/>
          </p:cNvPicPr>
          <p:nvPr/>
        </p:nvPicPr>
        <p:blipFill>
          <a:blip r:embed="rId5" cstate="print"/>
          <a:stretch>
            <a:fillRect/>
          </a:stretch>
        </p:blipFill>
        <p:spPr>
          <a:xfrm>
            <a:off x="6300192" y="3421757"/>
            <a:ext cx="1114425" cy="2952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55576" y="2438886"/>
            <a:ext cx="7488832" cy="2862322"/>
          </a:xfrm>
          <a:prstGeom prst="rect">
            <a:avLst/>
          </a:prstGeom>
          <a:noFill/>
        </p:spPr>
        <p:txBody>
          <a:bodyPr wrap="square" rtlCol="0">
            <a:spAutoFit/>
          </a:bodyPr>
          <a:lstStyle/>
          <a:p>
            <a:r>
              <a:rPr lang="en-CA" sz="3600" b="1" dirty="0" smtClean="0">
                <a:solidFill>
                  <a:srgbClr val="FF0000"/>
                </a:solidFill>
                <a:latin typeface="Arial" pitchFamily="34" charset="0"/>
                <a:cs typeface="Arial" pitchFamily="34" charset="0"/>
              </a:rPr>
              <a:t>Regression</a:t>
            </a:r>
            <a:r>
              <a:rPr lang="en-CA" sz="3600" b="1" dirty="0" smtClean="0">
                <a:latin typeface="Arial" pitchFamily="34" charset="0"/>
                <a:cs typeface="Arial" pitchFamily="34" charset="0"/>
              </a:rPr>
              <a:t> of the prices</a:t>
            </a:r>
          </a:p>
          <a:p>
            <a:r>
              <a:rPr lang="en-CA" sz="3600" b="1" dirty="0">
                <a:latin typeface="Arial" pitchFamily="34" charset="0"/>
                <a:cs typeface="Arial" pitchFamily="34" charset="0"/>
              </a:rPr>
              <a:t>	</a:t>
            </a:r>
            <a:r>
              <a:rPr lang="en-CA" sz="3600" b="1" dirty="0" smtClean="0">
                <a:latin typeface="Arial" pitchFamily="34" charset="0"/>
                <a:cs typeface="Arial" pitchFamily="34" charset="0"/>
              </a:rPr>
              <a:t>Linear regression</a:t>
            </a:r>
            <a:endParaRPr lang="en-CA" sz="3600" b="1" dirty="0" smtClean="0">
              <a:latin typeface="Arial" pitchFamily="34" charset="0"/>
              <a:cs typeface="Arial" pitchFamily="34" charset="0"/>
            </a:endParaRPr>
          </a:p>
          <a:p>
            <a:r>
              <a:rPr lang="en-CA" sz="3600" b="1" dirty="0">
                <a:latin typeface="Arial" pitchFamily="34" charset="0"/>
                <a:cs typeface="Arial" pitchFamily="34" charset="0"/>
              </a:rPr>
              <a:t>	</a:t>
            </a:r>
            <a:r>
              <a:rPr lang="en-CA" sz="3600" b="1" dirty="0" smtClean="0">
                <a:latin typeface="Arial" pitchFamily="34" charset="0"/>
                <a:cs typeface="Arial" pitchFamily="34" charset="0"/>
              </a:rPr>
              <a:t>Decision tree</a:t>
            </a:r>
            <a:endParaRPr lang="en-CA" sz="3600" b="1" dirty="0" smtClean="0">
              <a:latin typeface="Arial" pitchFamily="34" charset="0"/>
              <a:cs typeface="Arial" pitchFamily="34" charset="0"/>
            </a:endParaRPr>
          </a:p>
          <a:p>
            <a:r>
              <a:rPr lang="en-CA" sz="3600" b="1" dirty="0">
                <a:latin typeface="Arial" pitchFamily="34" charset="0"/>
                <a:cs typeface="Arial" pitchFamily="34" charset="0"/>
              </a:rPr>
              <a:t>	</a:t>
            </a:r>
            <a:r>
              <a:rPr lang="en-CA" sz="3600" b="1" dirty="0" smtClean="0">
                <a:latin typeface="Arial" pitchFamily="34" charset="0"/>
                <a:cs typeface="Arial" pitchFamily="34" charset="0"/>
              </a:rPr>
              <a:t>k-Nearest Neighbours</a:t>
            </a:r>
          </a:p>
          <a:p>
            <a:r>
              <a:rPr lang="en-CA" sz="3600" b="1" dirty="0" smtClean="0">
                <a:latin typeface="Arial" pitchFamily="34" charset="0"/>
                <a:cs typeface="Arial" pitchFamily="34" charset="0"/>
              </a:rPr>
              <a:t>	</a:t>
            </a:r>
            <a:r>
              <a:rPr lang="en-CA" sz="3600" b="1" dirty="0" smtClean="0">
                <a:latin typeface="Arial" pitchFamily="34" charset="0"/>
                <a:cs typeface="Arial" pitchFamily="34" charset="0"/>
              </a:rPr>
              <a:t>Neural </a:t>
            </a:r>
            <a:r>
              <a:rPr lang="en-CA" sz="3600" b="1" dirty="0" smtClean="0">
                <a:latin typeface="Arial" pitchFamily="34" charset="0"/>
                <a:cs typeface="Arial" pitchFamily="34" charset="0"/>
              </a:rPr>
              <a:t>Networks </a:t>
            </a:r>
            <a:r>
              <a:rPr lang="en-CA" sz="1200" b="1" dirty="0" smtClean="0">
                <a:latin typeface="Arial" pitchFamily="34" charset="0"/>
                <a:cs typeface="Arial" pitchFamily="34" charset="0"/>
              </a:rPr>
              <a:t>(Quinlan 93)</a:t>
            </a:r>
          </a:p>
        </p:txBody>
      </p:sp>
      <p:sp>
        <p:nvSpPr>
          <p:cNvPr id="6" name="TextBox 5"/>
          <p:cNvSpPr txBox="1"/>
          <p:nvPr/>
        </p:nvSpPr>
        <p:spPr>
          <a:xfrm>
            <a:off x="179512" y="869811"/>
            <a:ext cx="8784976" cy="830997"/>
          </a:xfrm>
          <a:prstGeom prst="rect">
            <a:avLst/>
          </a:prstGeom>
          <a:noFill/>
        </p:spPr>
        <p:txBody>
          <a:bodyPr wrap="square" rtlCol="0">
            <a:spAutoFit/>
          </a:bodyPr>
          <a:lstStyle/>
          <a:p>
            <a:pPr algn="ctr"/>
            <a:r>
              <a:rPr lang="en-CA" sz="4800" b="1" dirty="0" smtClean="0">
                <a:latin typeface="Arial" pitchFamily="34" charset="0"/>
                <a:cs typeface="Arial" pitchFamily="34" charset="0"/>
              </a:rPr>
              <a:t>Machine learning methods</a:t>
            </a:r>
            <a:endParaRPr lang="en-CA" sz="48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536" y="5919663"/>
            <a:ext cx="8352928" cy="461665"/>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Goal: </a:t>
            </a:r>
            <a:r>
              <a:rPr lang="en-CA" sz="2400" b="1" dirty="0" smtClean="0">
                <a:latin typeface="Arial" pitchFamily="34" charset="0"/>
                <a:cs typeface="Arial" pitchFamily="34" charset="0"/>
              </a:rPr>
              <a:t>Predict within 0.95. </a:t>
            </a:r>
            <a:r>
              <a:rPr lang="en-CA" sz="1200" b="1" dirty="0" smtClean="0">
                <a:latin typeface="Arial" pitchFamily="34" charset="0"/>
                <a:cs typeface="Arial" pitchFamily="34" charset="0"/>
              </a:rPr>
              <a:t>(</a:t>
            </a:r>
            <a:r>
              <a:rPr lang="en-CA" sz="1200" b="1" dirty="0" err="1" smtClean="0">
                <a:latin typeface="Arial" pitchFamily="34" charset="0"/>
                <a:cs typeface="Arial" pitchFamily="34" charset="0"/>
              </a:rPr>
              <a:t>Caplin</a:t>
            </a:r>
            <a:r>
              <a:rPr lang="en-CA" sz="1200" b="1" dirty="0" smtClean="0">
                <a:latin typeface="Arial" pitchFamily="34" charset="0"/>
                <a:cs typeface="Arial" pitchFamily="34" charset="0"/>
              </a:rPr>
              <a:t> et al. 08)</a:t>
            </a:r>
            <a:endParaRPr lang="en-CA" sz="1200" b="1" dirty="0">
              <a:latin typeface="Arial" pitchFamily="34" charset="0"/>
              <a:cs typeface="Arial" pitchFamily="34" charset="0"/>
            </a:endParaRPr>
          </a:p>
        </p:txBody>
      </p:sp>
      <p:sp>
        <p:nvSpPr>
          <p:cNvPr id="6" name="TextBox 5"/>
          <p:cNvSpPr txBox="1"/>
          <p:nvPr/>
        </p:nvSpPr>
        <p:spPr>
          <a:xfrm>
            <a:off x="179512" y="26238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2" name="Picture 1"/>
          <p:cNvPicPr>
            <a:picLocks noChangeAspect="1"/>
          </p:cNvPicPr>
          <p:nvPr/>
        </p:nvPicPr>
        <p:blipFill>
          <a:blip r:embed="rId3" cstate="print"/>
          <a:stretch>
            <a:fillRect/>
          </a:stretch>
        </p:blipFill>
        <p:spPr>
          <a:xfrm>
            <a:off x="467544" y="908720"/>
            <a:ext cx="6400800" cy="4795483"/>
          </a:xfrm>
          <a:prstGeom prst="rect">
            <a:avLst/>
          </a:prstGeom>
        </p:spPr>
      </p:pic>
      <p:sp>
        <p:nvSpPr>
          <p:cNvPr id="3" name="TextBox 2"/>
          <p:cNvSpPr txBox="1"/>
          <p:nvPr/>
        </p:nvSpPr>
        <p:spPr>
          <a:xfrm>
            <a:off x="6444208" y="2492896"/>
            <a:ext cx="1944216" cy="1200329"/>
          </a:xfrm>
          <a:prstGeom prst="rect">
            <a:avLst/>
          </a:prstGeom>
          <a:noFill/>
        </p:spPr>
        <p:txBody>
          <a:bodyPr wrap="square" rtlCol="0">
            <a:spAutoFit/>
          </a:bodyPr>
          <a:lstStyle/>
          <a:p>
            <a:r>
              <a:rPr lang="en-US" sz="2400" b="1" dirty="0" smtClean="0">
                <a:latin typeface="Arial" panose="020B0604020202020204" pitchFamily="34" charset="0"/>
                <a:cs typeface="Arial" panose="020B0604020202020204" pitchFamily="34" charset="0"/>
              </a:rPr>
              <a:t>Currently at 0.87 of actual price</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3085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11560" y="4010288"/>
            <a:ext cx="8064895" cy="1938992"/>
          </a:xfrm>
          <a:prstGeom prst="rect">
            <a:avLst/>
          </a:prstGeom>
          <a:noFill/>
        </p:spPr>
        <p:txBody>
          <a:bodyPr wrap="square" rtlCol="0">
            <a:spAutoFit/>
          </a:bodyPr>
          <a:lstStyle/>
          <a:p>
            <a:r>
              <a:rPr lang="en-CA" sz="2400" b="1" dirty="0" smtClean="0">
                <a:solidFill>
                  <a:srgbClr val="FF0000"/>
                </a:solidFill>
                <a:latin typeface="Arial" pitchFamily="34" charset="0"/>
                <a:cs typeface="Arial" pitchFamily="34" charset="0"/>
              </a:rPr>
              <a:t>Regression</a:t>
            </a:r>
            <a:r>
              <a:rPr lang="en-CA" sz="2400" b="1" dirty="0" smtClean="0">
                <a:latin typeface="Arial" pitchFamily="34" charset="0"/>
                <a:cs typeface="Arial" pitchFamily="34" charset="0"/>
              </a:rPr>
              <a:t> analysis of the prices</a:t>
            </a:r>
          </a:p>
          <a:p>
            <a:endParaRPr lang="en-CA" sz="2400" b="1" dirty="0" smtClean="0">
              <a:latin typeface="Arial" pitchFamily="34" charset="0"/>
              <a:cs typeface="Arial" pitchFamily="34" charset="0"/>
            </a:endParaRPr>
          </a:p>
          <a:p>
            <a:r>
              <a:rPr lang="en-CA" sz="2400" b="1" dirty="0" smtClean="0">
                <a:latin typeface="Arial" pitchFamily="34" charset="0"/>
                <a:cs typeface="Arial" pitchFamily="34" charset="0"/>
              </a:rPr>
              <a:t>	So far, the living area and the number of rooms (bathrooms) account for the most of the variance in price.</a:t>
            </a:r>
            <a:endParaRPr lang="en-CA" sz="2400" b="1" dirty="0">
              <a:latin typeface="Arial" pitchFamily="34" charset="0"/>
              <a:cs typeface="Arial" pitchFamily="34" charset="0"/>
            </a:endParaRPr>
          </a:p>
        </p:txBody>
      </p:sp>
      <p:sp>
        <p:nvSpPr>
          <p:cNvPr id="6" name="TextBox 5"/>
          <p:cNvSpPr txBox="1"/>
          <p:nvPr/>
        </p:nvSpPr>
        <p:spPr>
          <a:xfrm>
            <a:off x="179512" y="62242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Preliminary Results</a:t>
            </a:r>
            <a:endParaRPr lang="en-CA" sz="3600" b="1" dirty="0">
              <a:latin typeface="Arial" pitchFamily="34" charset="0"/>
              <a:cs typeface="Arial" pitchFamily="34" charset="0"/>
            </a:endParaRPr>
          </a:p>
        </p:txBody>
      </p:sp>
      <p:pic>
        <p:nvPicPr>
          <p:cNvPr id="3" name="Picture 2"/>
          <p:cNvPicPr>
            <a:picLocks noChangeAspect="1"/>
          </p:cNvPicPr>
          <p:nvPr/>
        </p:nvPicPr>
        <p:blipFill>
          <a:blip r:embed="rId3" cstate="print"/>
          <a:stretch>
            <a:fillRect/>
          </a:stretch>
        </p:blipFill>
        <p:spPr>
          <a:xfrm>
            <a:off x="427788" y="1924270"/>
            <a:ext cx="8229600" cy="128669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552" y="2407528"/>
            <a:ext cx="8064896" cy="2677656"/>
          </a:xfrm>
          <a:prstGeom prst="rect">
            <a:avLst/>
          </a:prstGeom>
          <a:noFill/>
        </p:spPr>
        <p:txBody>
          <a:bodyPr wrap="square" rtlCol="0">
            <a:spAutoFit/>
          </a:bodyPr>
          <a:lstStyle/>
          <a:p>
            <a:pPr marL="342900" indent="-342900">
              <a:buFont typeface="Arial" panose="020B0604020202020204" pitchFamily="34" charset="0"/>
              <a:buChar char="•"/>
            </a:pPr>
            <a:r>
              <a:rPr lang="en-CA" sz="2400" b="1" dirty="0" smtClean="0">
                <a:latin typeface="Arial" pitchFamily="34" charset="0"/>
                <a:cs typeface="Arial" pitchFamily="34" charset="0"/>
              </a:rPr>
              <a:t>Incorporate data from Statistics Canada based on the defined Montreal boroughs</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additional features such as higher order terms and their interactions </a:t>
            </a:r>
            <a:r>
              <a:rPr lang="en-CA" sz="1200" b="1" dirty="0" smtClean="0">
                <a:latin typeface="Arial" pitchFamily="34" charset="0"/>
                <a:cs typeface="Arial" pitchFamily="34" charset="0"/>
              </a:rPr>
              <a:t>(Boston housing price dataset)</a:t>
            </a:r>
          </a:p>
          <a:p>
            <a:pPr marL="342900" indent="-342900">
              <a:buFont typeface="Arial" panose="020B0604020202020204" pitchFamily="34" charset="0"/>
              <a:buChar char="•"/>
            </a:pPr>
            <a:endParaRPr lang="en-CA" sz="2400" b="1" dirty="0">
              <a:latin typeface="Arial" pitchFamily="34" charset="0"/>
              <a:cs typeface="Arial" pitchFamily="34" charset="0"/>
            </a:endParaRPr>
          </a:p>
          <a:p>
            <a:pPr marL="342900" indent="-342900">
              <a:buFont typeface="Arial" panose="020B0604020202020204" pitchFamily="34" charset="0"/>
              <a:buChar char="•"/>
            </a:pPr>
            <a:r>
              <a:rPr lang="en-CA" sz="2400" b="1" dirty="0" smtClean="0">
                <a:latin typeface="Arial" pitchFamily="34" charset="0"/>
                <a:cs typeface="Arial" pitchFamily="34" charset="0"/>
              </a:rPr>
              <a:t>Implement neural network for regression </a:t>
            </a:r>
            <a:r>
              <a:rPr lang="en-CA" sz="1200" b="1" dirty="0" smtClean="0">
                <a:latin typeface="Arial" pitchFamily="34" charset="0"/>
                <a:cs typeface="Arial" pitchFamily="34" charset="0"/>
              </a:rPr>
              <a:t>(Quinlan 93)</a:t>
            </a:r>
            <a:endParaRPr lang="en-CA" sz="1200" b="1" dirty="0">
              <a:latin typeface="Arial" pitchFamily="34" charset="0"/>
              <a:cs typeface="Arial" pitchFamily="34" charset="0"/>
            </a:endParaRPr>
          </a:p>
        </p:txBody>
      </p:sp>
      <p:sp>
        <p:nvSpPr>
          <p:cNvPr id="6" name="TextBox 5"/>
          <p:cNvSpPr txBox="1"/>
          <p:nvPr/>
        </p:nvSpPr>
        <p:spPr>
          <a:xfrm>
            <a:off x="179512" y="982469"/>
            <a:ext cx="8784976" cy="646331"/>
          </a:xfrm>
          <a:prstGeom prst="rect">
            <a:avLst/>
          </a:prstGeom>
          <a:noFill/>
        </p:spPr>
        <p:txBody>
          <a:bodyPr wrap="square" rtlCol="0">
            <a:spAutoFit/>
          </a:bodyPr>
          <a:lstStyle/>
          <a:p>
            <a:pPr algn="ctr"/>
            <a:r>
              <a:rPr lang="en-CA" sz="3600" b="1" dirty="0" smtClean="0">
                <a:latin typeface="Arial" pitchFamily="34" charset="0"/>
                <a:cs typeface="Arial" pitchFamily="34" charset="0"/>
              </a:rPr>
              <a:t>Future directions</a:t>
            </a:r>
            <a:endParaRPr lang="en-CA" sz="36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1396</TotalTime>
  <Words>762</Words>
  <Application>Microsoft Office PowerPoint</Application>
  <PresentationFormat>On-screen Show (4:3)</PresentationFormat>
  <Paragraphs>65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OWNER</cp:lastModifiedBy>
  <cp:revision>101</cp:revision>
  <dcterms:created xsi:type="dcterms:W3CDTF">2014-11-21T18:47:37Z</dcterms:created>
  <dcterms:modified xsi:type="dcterms:W3CDTF">2014-11-26T21:12:48Z</dcterms:modified>
</cp:coreProperties>
</file>