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95" autoAdjust="0"/>
  </p:normalViewPr>
  <p:slideViewPr>
    <p:cSldViewPr>
      <p:cViewPr>
        <p:scale>
          <a:sx n="66" d="100"/>
          <a:sy n="66" d="100"/>
        </p:scale>
        <p:origin x="-150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388BD-8A6F-4B9B-95D6-1E40DF29BA0B}" type="datetimeFigureOut">
              <a:rPr lang="en-CA" smtClean="0"/>
              <a:pPr/>
              <a:t>25/11/2014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6F02B-2270-4B11-A415-E41587E2850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448995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Motivation to help families,</a:t>
            </a:r>
            <a:r>
              <a:rPr lang="en-CA" baseline="0" dirty="0" smtClean="0"/>
              <a:t> especially first time buyers, Montreal.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733972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800" b="0" baseline="0" dirty="0" smtClean="0">
                <a:latin typeface="+mn-lt"/>
              </a:rPr>
              <a:t>This is relates generally to real estate appraisals and sales price predictions. In particular, this is an automated system and uses predictive modeling to perform pattern recognition.</a:t>
            </a:r>
            <a:endParaRPr lang="en-CA" sz="800" b="0" dirty="0" smtClean="0"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800" b="0" dirty="0" smtClean="0">
                <a:latin typeface="+mn-lt"/>
              </a:rPr>
              <a:t>Versus finding a broker. This</a:t>
            </a:r>
            <a:r>
              <a:rPr lang="en-CA" sz="800" b="0" baseline="0" dirty="0" smtClean="0">
                <a:latin typeface="+mn-lt"/>
              </a:rPr>
              <a:t> is free. Give prediction quickly at the comfort of your home.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800" b="0" baseline="0" dirty="0" smtClean="0">
                <a:latin typeface="+mn-lt"/>
              </a:rPr>
              <a:t>Conventionally</a:t>
            </a:r>
            <a:endParaRPr lang="en-CA" sz="800" b="0" dirty="0" smtClean="0">
              <a:latin typeface="+mn-lt"/>
            </a:endParaRPr>
          </a:p>
          <a:p>
            <a:r>
              <a:rPr lang="en-CA" sz="800" b="0" dirty="0" smtClean="0">
                <a:latin typeface="+mn-lt"/>
              </a:rPr>
              <a:t>For the buyers, this</a:t>
            </a:r>
            <a:r>
              <a:rPr lang="en-CA" sz="800" b="0" baseline="0" dirty="0" smtClean="0">
                <a:latin typeface="+mn-lt"/>
              </a:rPr>
              <a:t> is useful to </a:t>
            </a:r>
            <a:r>
              <a:rPr lang="en-CA" sz="800" b="0" baseline="0" dirty="0" smtClean="0">
                <a:latin typeface="Arial" pitchFamily="34" charset="0"/>
                <a:cs typeface="Arial" pitchFamily="34" charset="0"/>
              </a:rPr>
              <a:t>find good deals on the market</a:t>
            </a:r>
            <a:r>
              <a:rPr lang="en-CA" sz="800" b="0" dirty="0" smtClean="0">
                <a:latin typeface="+mn-lt"/>
              </a:rPr>
              <a:t>.</a:t>
            </a:r>
          </a:p>
          <a:p>
            <a:pPr marL="457200" indent="-457200"/>
            <a:r>
              <a:rPr lang="en-CA" sz="800" b="0" dirty="0" smtClean="0">
                <a:latin typeface="+mn-lt"/>
                <a:cs typeface="Arial" pitchFamily="34" charset="0"/>
              </a:rPr>
              <a:t>Predict the Montreal borough and/or cluster that the property is most likely to belong to.</a:t>
            </a:r>
            <a:r>
              <a:rPr lang="en-CA" sz="800" b="0" baseline="0" dirty="0" smtClean="0">
                <a:latin typeface="+mn-lt"/>
                <a:cs typeface="Arial" pitchFamily="34" charset="0"/>
              </a:rPr>
              <a:t> </a:t>
            </a:r>
            <a:r>
              <a:rPr lang="en-CA" sz="800" b="0" dirty="0" smtClean="0">
                <a:solidFill>
                  <a:srgbClr val="FF0000"/>
                </a:solidFill>
                <a:latin typeface="+mn-lt"/>
                <a:cs typeface="Arial" pitchFamily="34" charset="0"/>
              </a:rPr>
              <a:t>Motivation:</a:t>
            </a:r>
            <a:r>
              <a:rPr lang="en-CA" sz="800" b="0" dirty="0" smtClean="0">
                <a:latin typeface="+mn-lt"/>
                <a:cs typeface="Arial" pitchFamily="34" charset="0"/>
              </a:rPr>
              <a:t> Suggest buying locations for buyers depending</a:t>
            </a:r>
            <a:r>
              <a:rPr lang="en-CA" sz="800" b="0" baseline="0" dirty="0" smtClean="0">
                <a:latin typeface="+mn-lt"/>
                <a:cs typeface="Arial" pitchFamily="34" charset="0"/>
              </a:rPr>
              <a:t> </a:t>
            </a:r>
            <a:r>
              <a:rPr lang="en-CA" sz="800" b="0" dirty="0" smtClean="0">
                <a:latin typeface="+mn-lt"/>
                <a:cs typeface="Arial" pitchFamily="34" charset="0"/>
              </a:rPr>
              <a:t>on their</a:t>
            </a:r>
            <a:r>
              <a:rPr lang="en-CA" sz="800" b="0" baseline="0" dirty="0" smtClean="0">
                <a:latin typeface="+mn-lt"/>
                <a:cs typeface="Arial" pitchFamily="34" charset="0"/>
              </a:rPr>
              <a:t> </a:t>
            </a:r>
            <a:r>
              <a:rPr lang="en-CA" sz="800" b="0" dirty="0" smtClean="0">
                <a:latin typeface="+mn-lt"/>
                <a:cs typeface="Arial" pitchFamily="34" charset="0"/>
              </a:rPr>
              <a:t>circumstances</a:t>
            </a:r>
            <a:endParaRPr lang="en-CA" sz="800" b="0" dirty="0" smtClean="0">
              <a:latin typeface="+mn-lt"/>
            </a:endParaRPr>
          </a:p>
          <a:p>
            <a:r>
              <a:rPr lang="en-CA" sz="800" b="0" dirty="0" smtClean="0">
                <a:latin typeface="+mn-lt"/>
              </a:rPr>
              <a:t>Second Question: How</a:t>
            </a:r>
            <a:r>
              <a:rPr lang="en-CA" sz="800" b="0" baseline="0" dirty="0" smtClean="0">
                <a:latin typeface="+mn-lt"/>
              </a:rPr>
              <a:t> it is different from a search or decision tree. </a:t>
            </a:r>
            <a:r>
              <a:rPr lang="en-CA" sz="800" b="0" dirty="0" smtClean="0">
                <a:latin typeface="+mn-lt"/>
              </a:rPr>
              <a:t>Find a good area for the family.</a:t>
            </a:r>
            <a:endParaRPr lang="en-CA" sz="800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485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Majority of the dataset were</a:t>
            </a:r>
            <a:r>
              <a:rPr lang="en-CA" baseline="0" dirty="0" smtClean="0"/>
              <a:t> scraped from a real estate listing website, Centris.ca. </a:t>
            </a:r>
            <a:r>
              <a:rPr lang="en-CA" dirty="0" smtClean="0"/>
              <a:t>The targets we</a:t>
            </a:r>
            <a:r>
              <a:rPr lang="en-CA" baseline="0" dirty="0" smtClean="0"/>
              <a:t> are trying to predict are the prices. The features or attributes of the data were from the listings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101789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kNN</a:t>
            </a:r>
            <a:r>
              <a:rPr lang="en-CA" dirty="0" smtClean="0"/>
              <a:t> is the most similar to the current</a:t>
            </a:r>
            <a:r>
              <a:rPr lang="en-CA" baseline="0" dirty="0" smtClean="0"/>
              <a:t> system used by the brokers. Where we look at neighbouring properties of similar types.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928199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variable</a:t>
            </a:r>
            <a:r>
              <a:rPr lang="en-CA" baseline="0" dirty="0" smtClean="0"/>
              <a:t> that accounts for most of it.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047244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Sell</a:t>
            </a:r>
            <a:r>
              <a:rPr lang="en-CA" baseline="0" dirty="0" smtClean="0"/>
              <a:t>ing broker is biased to have higher selling price</a:t>
            </a:r>
            <a:r>
              <a:rPr lang="en-CA" baseline="0" dirty="0" smtClean="0"/>
              <a:t>.</a:t>
            </a:r>
          </a:p>
          <a:p>
            <a:r>
              <a:rPr lang="en-CA" baseline="0" dirty="0" smtClean="0"/>
              <a:t>Plot the actual vs. </a:t>
            </a:r>
            <a:r>
              <a:rPr lang="en-CA" baseline="0" smtClean="0"/>
              <a:t>Predicted.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10400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6F02B-2270-4B11-A415-E41587E2850B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573097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25/11/2014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25/11/2014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25/11/2014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25/11/2014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25/11/2014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25/11/2014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25/11/2014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25/11/2014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25/11/2014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25/11/2014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1A96-3F81-4DB8-AC7E-AF17C81A9AD7}" type="datetimeFigureOut">
              <a:rPr lang="en-CA" smtClean="0"/>
              <a:pPr/>
              <a:t>25/11/2014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F1A96-3F81-4DB8-AC7E-AF17C81A9AD7}" type="datetimeFigureOut">
              <a:rPr lang="en-CA" smtClean="0"/>
              <a:pPr/>
              <a:t>25/11/2014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AC939-B0EF-49F1-AA8C-99FC6ACEE967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8016" y="5847655"/>
            <a:ext cx="8287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b="1" dirty="0" smtClean="0">
                <a:latin typeface="Arial" pitchFamily="34" charset="0"/>
                <a:cs typeface="Arial" pitchFamily="34" charset="0"/>
              </a:rPr>
              <a:t>Nissan Pow		Emil </a:t>
            </a:r>
            <a:r>
              <a:rPr lang="en-CA" sz="2400" b="1" dirty="0" err="1" smtClean="0">
                <a:latin typeface="Arial" pitchFamily="34" charset="0"/>
                <a:cs typeface="Arial" pitchFamily="34" charset="0"/>
              </a:rPr>
              <a:t>Janulewicz</a:t>
            </a:r>
            <a:r>
              <a:rPr lang="en-CA" sz="24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		L</a:t>
            </a:r>
            <a:r>
              <a:rPr lang="en-CA" sz="2400" b="1" dirty="0">
                <a:latin typeface="Arial" pitchFamily="34" charset="0"/>
                <a:cs typeface="Arial" pitchFamily="34" charset="0"/>
              </a:rPr>
              <a:t>. Dave Liu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260648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>
                <a:latin typeface="Arial" pitchFamily="34" charset="0"/>
                <a:cs typeface="Arial" pitchFamily="34" charset="0"/>
              </a:rPr>
              <a:t>Prediction of real estate property prices in Montreal</a:t>
            </a:r>
            <a:endParaRPr lang="en-CA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86608" y="1772816"/>
            <a:ext cx="36576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653787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800" b="1" dirty="0" smtClean="0">
                <a:latin typeface="Arial" pitchFamily="34" charset="0"/>
                <a:cs typeface="Arial" pitchFamily="34" charset="0"/>
              </a:rPr>
              <a:t>Prediction Question</a:t>
            </a:r>
            <a:endParaRPr lang="en-CA" sz="4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172920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/>
            <a:r>
              <a:rPr lang="en-CA" sz="3600" b="1" u="sng" dirty="0" smtClean="0">
                <a:latin typeface="Arial" pitchFamily="34" charset="0"/>
                <a:cs typeface="Arial" pitchFamily="34" charset="0"/>
              </a:rPr>
              <a:t>Predict the selling price of properties</a:t>
            </a:r>
          </a:p>
          <a:p>
            <a:pPr marL="457200" indent="-457200" algn="ctr"/>
            <a:endParaRPr lang="en-CA" sz="3600" b="1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ctr"/>
            <a:endParaRPr lang="en-CA" sz="3600" b="1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ctr"/>
            <a:r>
              <a:rPr lang="en-CA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Motivations:</a:t>
            </a:r>
            <a:r>
              <a:rPr lang="en-CA" sz="3600" b="1" dirty="0" smtClean="0">
                <a:latin typeface="Arial" pitchFamily="34" charset="0"/>
                <a:cs typeface="Arial" pitchFamily="34" charset="0"/>
              </a:rPr>
              <a:t> Suggest appropriate</a:t>
            </a:r>
          </a:p>
          <a:p>
            <a:pPr marL="742950" indent="-742950" algn="ctr">
              <a:buFont typeface="+mj-lt"/>
              <a:buAutoNum type="arabicPeriod"/>
            </a:pPr>
            <a:r>
              <a:rPr lang="en-CA" sz="3600" b="1" dirty="0" smtClean="0">
                <a:latin typeface="Arial" pitchFamily="34" charset="0"/>
                <a:cs typeface="Arial" pitchFamily="34" charset="0"/>
              </a:rPr>
              <a:t>Selling prices for the sellers</a:t>
            </a:r>
          </a:p>
          <a:p>
            <a:pPr marL="742950" indent="-742950" algn="ctr">
              <a:buFont typeface="+mj-lt"/>
              <a:buAutoNum type="arabicPeriod"/>
            </a:pPr>
            <a:r>
              <a:rPr lang="en-CA" sz="3600" b="1" dirty="0" smtClean="0">
                <a:latin typeface="Arial" pitchFamily="34" charset="0"/>
                <a:cs typeface="Arial" pitchFamily="34" charset="0"/>
              </a:rPr>
              <a:t>Buying prices for the buyers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144" y="2780928"/>
            <a:ext cx="2743200" cy="22739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536" y="1118349"/>
            <a:ext cx="604867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latin typeface="Arial" pitchFamily="34" charset="0"/>
                <a:cs typeface="Arial" pitchFamily="34" charset="0"/>
              </a:rPr>
              <a:t>1.  Property listings in Montreal from real estate website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CA" sz="2400" b="1" u="sng" dirty="0" smtClean="0">
                <a:latin typeface="Arial" pitchFamily="34" charset="0"/>
                <a:cs typeface="Arial" pitchFamily="34" charset="0"/>
              </a:rPr>
              <a:t>targets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: Prices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CA" sz="2400" b="1" u="sng" dirty="0" smtClean="0">
                <a:latin typeface="Arial" pitchFamily="34" charset="0"/>
                <a:cs typeface="Arial" pitchFamily="34" charset="0"/>
              </a:rPr>
              <a:t>features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: Location, Size, Property type, etc.</a:t>
            </a:r>
            <a:endParaRPr lang="en-CA" sz="2400" b="1" dirty="0">
              <a:latin typeface="Arial" pitchFamily="34" charset="0"/>
              <a:cs typeface="Arial" pitchFamily="34" charset="0"/>
            </a:endParaRPr>
          </a:p>
          <a:p>
            <a:endParaRPr lang="en-CA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CA" sz="2400" b="1" dirty="0" smtClean="0">
                <a:latin typeface="Arial" pitchFamily="34" charset="0"/>
                <a:cs typeface="Arial" pitchFamily="34" charset="0"/>
              </a:rPr>
              <a:t>2.  Bounding polygons from Montreal Open Data</a:t>
            </a:r>
          </a:p>
          <a:p>
            <a:pPr lvl="1"/>
            <a:endParaRPr lang="en-CA" sz="2400" b="1" dirty="0">
              <a:latin typeface="Arial" pitchFamily="34" charset="0"/>
              <a:cs typeface="Arial" pitchFamily="34" charset="0"/>
            </a:endParaRPr>
          </a:p>
          <a:p>
            <a:r>
              <a:rPr lang="en-CA" sz="2400" b="1" dirty="0" smtClean="0">
                <a:latin typeface="Arial" pitchFamily="34" charset="0"/>
                <a:cs typeface="Arial" pitchFamily="34" charset="0"/>
              </a:rPr>
              <a:t>3.  Additional </a:t>
            </a:r>
            <a:r>
              <a:rPr lang="en-CA" sz="2400" b="1" dirty="0">
                <a:latin typeface="Arial" pitchFamily="34" charset="0"/>
                <a:cs typeface="Arial" pitchFamily="34" charset="0"/>
              </a:rPr>
              <a:t>demographics from Statistics Canada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b="1" dirty="0">
                <a:latin typeface="Arial" pitchFamily="34" charset="0"/>
                <a:cs typeface="Arial" pitchFamily="34" charset="0"/>
              </a:rPr>
              <a:t>The </a:t>
            </a:r>
            <a:r>
              <a:rPr lang="en-CA" sz="2400" b="1" u="sng" dirty="0">
                <a:latin typeface="Arial" pitchFamily="34" charset="0"/>
                <a:cs typeface="Arial" pitchFamily="34" charset="0"/>
              </a:rPr>
              <a:t>features</a:t>
            </a:r>
            <a:r>
              <a:rPr lang="en-CA" sz="2400" b="1" dirty="0">
                <a:latin typeface="Arial" pitchFamily="34" charset="0"/>
                <a:cs typeface="Arial" pitchFamily="34" charset="0"/>
              </a:rPr>
              <a:t>: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Income</a:t>
            </a:r>
            <a:r>
              <a:rPr lang="en-CA" sz="2400" b="1" dirty="0">
                <a:latin typeface="Arial" pitchFamily="34" charset="0"/>
                <a:cs typeface="Arial" pitchFamily="34" charset="0"/>
              </a:rPr>
              <a:t>, Population age, Crime rate, etc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.</a:t>
            </a:r>
            <a:endParaRPr lang="en-CA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62389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>
                <a:latin typeface="Arial" pitchFamily="34" charset="0"/>
                <a:cs typeface="Arial" pitchFamily="34" charset="0"/>
              </a:rPr>
              <a:t>Data sets</a:t>
            </a:r>
            <a:endParaRPr lang="en-CA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23519" y="1700808"/>
            <a:ext cx="1632857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9903" y="2780928"/>
            <a:ext cx="1114425" cy="295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2222862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Regression</a:t>
            </a:r>
            <a:r>
              <a:rPr lang="en-CA" sz="3600" b="1" dirty="0" smtClean="0">
                <a:latin typeface="Arial" pitchFamily="34" charset="0"/>
                <a:cs typeface="Arial" pitchFamily="34" charset="0"/>
              </a:rPr>
              <a:t> of the prices</a:t>
            </a:r>
          </a:p>
          <a:p>
            <a:r>
              <a:rPr lang="en-CA" sz="3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CA" sz="3600" b="1" dirty="0" smtClean="0">
                <a:latin typeface="Arial" pitchFamily="34" charset="0"/>
                <a:cs typeface="Arial" pitchFamily="34" charset="0"/>
              </a:rPr>
              <a:t>Linear and logistic regressions</a:t>
            </a:r>
          </a:p>
          <a:p>
            <a:r>
              <a:rPr lang="en-CA" sz="3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CA" sz="3600" b="1" dirty="0" smtClean="0">
                <a:latin typeface="Arial" pitchFamily="34" charset="0"/>
                <a:cs typeface="Arial" pitchFamily="34" charset="0"/>
              </a:rPr>
              <a:t>Random forest</a:t>
            </a:r>
          </a:p>
          <a:p>
            <a:r>
              <a:rPr lang="en-CA" sz="3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CA" sz="3600" b="1" dirty="0" smtClean="0">
                <a:latin typeface="Arial" pitchFamily="34" charset="0"/>
                <a:cs typeface="Arial" pitchFamily="34" charset="0"/>
              </a:rPr>
              <a:t>k-Nearest Neighbours</a:t>
            </a:r>
          </a:p>
          <a:p>
            <a:r>
              <a:rPr lang="en-CA" sz="3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CA" sz="3600" b="1" dirty="0" smtClean="0">
                <a:latin typeface="Arial" pitchFamily="34" charset="0"/>
                <a:cs typeface="Arial" pitchFamily="34" charset="0"/>
              </a:rPr>
              <a:t>Neural Networks </a:t>
            </a:r>
            <a:r>
              <a:rPr lang="en-CA" sz="1200" b="1" dirty="0" smtClean="0">
                <a:latin typeface="Arial" pitchFamily="34" charset="0"/>
                <a:cs typeface="Arial" pitchFamily="34" charset="0"/>
              </a:rPr>
              <a:t>(Quinlan 93)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692696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800" b="1" dirty="0" smtClean="0">
                <a:latin typeface="Arial" pitchFamily="34" charset="0"/>
                <a:cs typeface="Arial" pitchFamily="34" charset="0"/>
              </a:rPr>
              <a:t>Machine learning methods</a:t>
            </a:r>
            <a:endParaRPr lang="en-CA" sz="48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93794" y="1124744"/>
            <a:ext cx="68339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Regression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analysis of the prices</a:t>
            </a:r>
          </a:p>
          <a:p>
            <a:r>
              <a:rPr lang="en-CA" sz="2400" b="1" dirty="0" smtClean="0">
                <a:latin typeface="Arial" pitchFamily="34" charset="0"/>
                <a:cs typeface="Arial" pitchFamily="34" charset="0"/>
              </a:rPr>
              <a:t>	Location accounts for variance in price</a:t>
            </a:r>
            <a:endParaRPr lang="en-CA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62389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>
                <a:latin typeface="Arial" pitchFamily="34" charset="0"/>
                <a:cs typeface="Arial" pitchFamily="34" charset="0"/>
              </a:rPr>
              <a:t>Preliminary Results</a:t>
            </a:r>
            <a:endParaRPr lang="en-CA" sz="3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5919663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Goal: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RMSE within </a:t>
            </a:r>
            <a:r>
              <a:rPr lang="en-CA" sz="2400" b="1" dirty="0" smtClean="0">
                <a:latin typeface="Arial" pitchFamily="34" charset="0"/>
                <a:cs typeface="Arial" pitchFamily="34" charset="0"/>
              </a:rPr>
              <a:t>0.90. </a:t>
            </a:r>
            <a:r>
              <a:rPr lang="en-CA" sz="1200" b="1" dirty="0" smtClean="0">
                <a:latin typeface="Arial" pitchFamily="34" charset="0"/>
                <a:cs typeface="Arial" pitchFamily="34" charset="0"/>
              </a:rPr>
              <a:t>(Note on average final deal is 97% of selling price)</a:t>
            </a:r>
            <a:endParaRPr lang="en-CA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62389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>
                <a:latin typeface="Arial" pitchFamily="34" charset="0"/>
                <a:cs typeface="Arial" pitchFamily="34" charset="0"/>
              </a:rPr>
              <a:t>Preliminary Results</a:t>
            </a:r>
            <a:endParaRPr lang="en-CA" sz="3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085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1052736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latin typeface="Arial" pitchFamily="34" charset="0"/>
                <a:cs typeface="Arial" pitchFamily="34" charset="0"/>
              </a:rPr>
              <a:t>Incorporate data from Statistics Canada based on the defined Montreal boroughs</a:t>
            </a:r>
            <a:endParaRPr lang="en-CA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60648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>
                <a:latin typeface="Arial" pitchFamily="34" charset="0"/>
                <a:cs typeface="Arial" pitchFamily="34" charset="0"/>
              </a:rPr>
              <a:t>Future directions</a:t>
            </a:r>
            <a:endParaRPr lang="en-CA" sz="3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356</Words>
  <Application>Microsoft Office PowerPoint</Application>
  <PresentationFormat>On-screen Show (4:3)</PresentationFormat>
  <Paragraphs>50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OWNER</dc:creator>
  <cp:lastModifiedBy>OWNER</cp:lastModifiedBy>
  <cp:revision>55</cp:revision>
  <dcterms:created xsi:type="dcterms:W3CDTF">2014-11-21T18:47:37Z</dcterms:created>
  <dcterms:modified xsi:type="dcterms:W3CDTF">2014-11-25T19:21:43Z</dcterms:modified>
</cp:coreProperties>
</file>