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0" r:id="rId5"/>
    <p:sldId id="262" r:id="rId6"/>
    <p:sldId id="258"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95" autoAdjust="0"/>
  </p:normalViewPr>
  <p:slideViewPr>
    <p:cSldViewPr>
      <p:cViewPr varScale="1">
        <p:scale>
          <a:sx n="105" d="100"/>
          <a:sy n="105" d="100"/>
        </p:scale>
        <p:origin x="1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6388BD-8A6F-4B9B-95D6-1E40DF29BA0B}" type="datetimeFigureOut">
              <a:rPr lang="en-CA" smtClean="0"/>
              <a:pPr/>
              <a:t>25/11/2014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B6F02B-2270-4B11-A415-E41587E2850B}" type="slidenum">
              <a:rPr lang="en-CA" smtClean="0"/>
              <a:pPr/>
              <a:t>‹#›</a:t>
            </a:fld>
            <a:endParaRPr lang="en-CA"/>
          </a:p>
        </p:txBody>
      </p:sp>
    </p:spTree>
    <p:extLst>
      <p:ext uri="{BB962C8B-B14F-4D97-AF65-F5344CB8AC3E}">
        <p14:creationId xmlns:p14="http://schemas.microsoft.com/office/powerpoint/2010/main" val="344899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For our project, we </a:t>
            </a:r>
            <a:r>
              <a:rPr lang="en-CA" dirty="0" smtClean="0"/>
              <a:t>went out and collected a new dataset</a:t>
            </a:r>
            <a:r>
              <a:rPr lang="en-CA" baseline="0" dirty="0" smtClean="0"/>
              <a:t> </a:t>
            </a:r>
            <a:r>
              <a:rPr lang="en-CA" baseline="0" dirty="0" smtClean="0"/>
              <a:t>on real estate properties in Montreal.  </a:t>
            </a:r>
            <a:r>
              <a:rPr lang="en-CA" baseline="0" dirty="0" smtClean="0"/>
              <a:t>With </a:t>
            </a:r>
            <a:r>
              <a:rPr lang="en-CA" baseline="0" dirty="0" smtClean="0"/>
              <a:t>the </a:t>
            </a:r>
            <a:r>
              <a:rPr lang="en-CA" dirty="0" smtClean="0"/>
              <a:t>Motivation to help families,</a:t>
            </a:r>
            <a:r>
              <a:rPr lang="en-CA" baseline="0" dirty="0" smtClean="0"/>
              <a:t> especially first time buyers, </a:t>
            </a:r>
            <a:r>
              <a:rPr lang="en-CA" baseline="0" dirty="0" smtClean="0"/>
              <a:t>in Montreal</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1</a:t>
            </a:fld>
            <a:endParaRPr lang="en-CA"/>
          </a:p>
        </p:txBody>
      </p:sp>
    </p:spTree>
    <p:extLst>
      <p:ext uri="{BB962C8B-B14F-4D97-AF65-F5344CB8AC3E}">
        <p14:creationId xmlns:p14="http://schemas.microsoft.com/office/powerpoint/2010/main" val="1733972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800" b="0" baseline="0" dirty="0" smtClean="0">
                <a:latin typeface="+mn-lt"/>
              </a:rPr>
              <a:t>The key prediction question focused on at the moment is to predict the price of real estate properties using regression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CA" sz="800" b="0" baseline="0" dirty="0" smtClean="0">
                <a:latin typeface="+mn-lt"/>
              </a:rPr>
              <a:t>This relates </a:t>
            </a:r>
            <a:r>
              <a:rPr lang="en-CA" sz="800" b="0" baseline="0" dirty="0" smtClean="0">
                <a:latin typeface="+mn-lt"/>
              </a:rPr>
              <a:t>generally to real estate appraisals and sales price predictions. </a:t>
            </a:r>
            <a:r>
              <a:rPr lang="en-CA" sz="800" b="0" baseline="0" dirty="0" smtClean="0">
                <a:latin typeface="+mn-lt"/>
              </a:rPr>
              <a:t>Traditionally, the property’s price is determined by a professional appraiser, and the appraised value is important for sales, loans, and marketability. The disadvantage is that the human appraiser is biased towards the interest of the lender, mortgage broker, seller, or buyer, and might be costly. Whereas t</a:t>
            </a:r>
            <a:r>
              <a:rPr lang="en-CA" sz="800" b="0" dirty="0" smtClean="0">
                <a:latin typeface="+mn-lt"/>
              </a:rPr>
              <a:t>his</a:t>
            </a:r>
            <a:r>
              <a:rPr lang="en-CA" sz="800" b="0" baseline="0" dirty="0" smtClean="0">
                <a:latin typeface="+mn-lt"/>
              </a:rPr>
              <a:t> is free, and is a quick and </a:t>
            </a:r>
            <a:r>
              <a:rPr lang="en-CA" sz="800" b="0" baseline="0" dirty="0" smtClean="0">
                <a:latin typeface="+mn-lt"/>
              </a:rPr>
              <a:t>automated system </a:t>
            </a:r>
            <a:r>
              <a:rPr lang="en-CA" sz="800" b="0" baseline="0" dirty="0" smtClean="0">
                <a:latin typeface="+mn-lt"/>
              </a:rPr>
              <a:t>that </a:t>
            </a:r>
            <a:r>
              <a:rPr lang="en-CA" sz="800" b="0" baseline="0" dirty="0" smtClean="0">
                <a:latin typeface="+mn-lt"/>
              </a:rPr>
              <a:t>uses predictive modeling to perform pattern </a:t>
            </a:r>
            <a:r>
              <a:rPr lang="en-CA" sz="800" b="0" baseline="0" dirty="0" smtClean="0">
                <a:latin typeface="+mn-lt"/>
              </a:rPr>
              <a:t>recognition without human bias.</a:t>
            </a:r>
            <a:endParaRPr lang="en-CA" sz="800" b="0" dirty="0" smtClean="0">
              <a:latin typeface="+mn-lt"/>
            </a:endParaRPr>
          </a:p>
          <a:p>
            <a:r>
              <a:rPr lang="en-CA" sz="800" b="0" dirty="0" smtClean="0">
                <a:latin typeface="+mn-lt"/>
              </a:rPr>
              <a:t>For </a:t>
            </a:r>
            <a:r>
              <a:rPr lang="en-CA" sz="800" b="0" dirty="0" smtClean="0">
                <a:latin typeface="+mn-lt"/>
              </a:rPr>
              <a:t>the buyers, this</a:t>
            </a:r>
            <a:r>
              <a:rPr lang="en-CA" sz="800" b="0" baseline="0" dirty="0" smtClean="0">
                <a:latin typeface="+mn-lt"/>
              </a:rPr>
              <a:t> </a:t>
            </a:r>
            <a:r>
              <a:rPr lang="en-CA" sz="800" b="0" baseline="0" dirty="0" smtClean="0">
                <a:latin typeface="+mn-lt"/>
              </a:rPr>
              <a:t>system is </a:t>
            </a:r>
            <a:r>
              <a:rPr lang="en-CA" sz="800" b="0" baseline="0" dirty="0" smtClean="0">
                <a:latin typeface="+mn-lt"/>
              </a:rPr>
              <a:t>useful to </a:t>
            </a:r>
            <a:r>
              <a:rPr lang="en-CA" sz="800" b="0" baseline="0" dirty="0" smtClean="0">
                <a:latin typeface="Arial" pitchFamily="34" charset="0"/>
                <a:cs typeface="Arial" pitchFamily="34" charset="0"/>
              </a:rPr>
              <a:t>determine good or bad </a:t>
            </a:r>
            <a:r>
              <a:rPr lang="en-CA" sz="800" b="0" baseline="0" dirty="0" smtClean="0">
                <a:latin typeface="Arial" pitchFamily="34" charset="0"/>
                <a:cs typeface="Arial" pitchFamily="34" charset="0"/>
              </a:rPr>
              <a:t>deals on the </a:t>
            </a:r>
            <a:r>
              <a:rPr lang="en-CA" sz="800" b="0" baseline="0" dirty="0" smtClean="0">
                <a:latin typeface="Arial" pitchFamily="34" charset="0"/>
                <a:cs typeface="Arial" pitchFamily="34" charset="0"/>
              </a:rPr>
              <a:t>market</a:t>
            </a:r>
            <a:r>
              <a:rPr lang="en-CA" sz="800" b="0" baseline="0" dirty="0" smtClean="0">
                <a:latin typeface="+mn-lt"/>
                <a:cs typeface="+mn-cs"/>
              </a:rPr>
              <a:t> in terms of value and investment.</a:t>
            </a:r>
            <a:endParaRPr lang="en-CA" sz="800" b="0" dirty="0" smtClean="0">
              <a:latin typeface="+mn-lt"/>
            </a:endParaRPr>
          </a:p>
        </p:txBody>
      </p:sp>
      <p:sp>
        <p:nvSpPr>
          <p:cNvPr id="4" name="Slide Number Placeholder 3"/>
          <p:cNvSpPr>
            <a:spLocks noGrp="1"/>
          </p:cNvSpPr>
          <p:nvPr>
            <p:ph type="sldNum" sz="quarter" idx="10"/>
          </p:nvPr>
        </p:nvSpPr>
        <p:spPr/>
        <p:txBody>
          <a:bodyPr/>
          <a:lstStyle/>
          <a:p>
            <a:fld id="{F7B6F02B-2270-4B11-A415-E41587E2850B}" type="slidenum">
              <a:rPr lang="en-CA" smtClean="0"/>
              <a:pPr/>
              <a:t>2</a:t>
            </a:fld>
            <a:endParaRPr lang="en-CA"/>
          </a:p>
        </p:txBody>
      </p:sp>
    </p:spTree>
    <p:extLst>
      <p:ext uri="{BB962C8B-B14F-4D97-AF65-F5344CB8AC3E}">
        <p14:creationId xmlns:p14="http://schemas.microsoft.com/office/powerpoint/2010/main" val="348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Majority of the dataset were</a:t>
            </a:r>
            <a:r>
              <a:rPr lang="en-CA" baseline="0" dirty="0" smtClean="0"/>
              <a:t> scraped from a real estate listing website, Centris.ca. </a:t>
            </a:r>
            <a:r>
              <a:rPr lang="en-CA" dirty="0" smtClean="0"/>
              <a:t>The targets we</a:t>
            </a:r>
            <a:r>
              <a:rPr lang="en-CA" baseline="0" dirty="0" smtClean="0"/>
              <a:t> are trying to predict are the </a:t>
            </a:r>
            <a:r>
              <a:rPr lang="en-CA" baseline="0" dirty="0" smtClean="0"/>
              <a:t>prices of the properties. </a:t>
            </a:r>
            <a:r>
              <a:rPr lang="en-CA" baseline="0" dirty="0" smtClean="0"/>
              <a:t>The features or attributes of the data were from the </a:t>
            </a:r>
            <a:r>
              <a:rPr lang="en-CA" baseline="0" dirty="0" smtClean="0"/>
              <a:t>listings themselves, examples such as its geographical location, living area, whether it is an apartment, townhouse, or detached home</a:t>
            </a:r>
            <a:r>
              <a:rPr lang="en-CA" baseline="0" smtClean="0"/>
              <a:t>, etc.</a:t>
            </a:r>
            <a:endParaRPr lang="en-CA" baseline="0" dirty="0" smtClean="0"/>
          </a:p>
        </p:txBody>
      </p:sp>
      <p:sp>
        <p:nvSpPr>
          <p:cNvPr id="4" name="Slide Number Placeholder 3"/>
          <p:cNvSpPr>
            <a:spLocks noGrp="1"/>
          </p:cNvSpPr>
          <p:nvPr>
            <p:ph type="sldNum" sz="quarter" idx="10"/>
          </p:nvPr>
        </p:nvSpPr>
        <p:spPr/>
        <p:txBody>
          <a:bodyPr/>
          <a:lstStyle/>
          <a:p>
            <a:fld id="{F7B6F02B-2270-4B11-A415-E41587E2850B}" type="slidenum">
              <a:rPr lang="en-CA" smtClean="0"/>
              <a:pPr/>
              <a:t>3</a:t>
            </a:fld>
            <a:endParaRPr lang="en-CA"/>
          </a:p>
        </p:txBody>
      </p:sp>
    </p:spTree>
    <p:extLst>
      <p:ext uri="{BB962C8B-B14F-4D97-AF65-F5344CB8AC3E}">
        <p14:creationId xmlns:p14="http://schemas.microsoft.com/office/powerpoint/2010/main" val="3101789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smtClean="0"/>
          </a:p>
          <a:p>
            <a:r>
              <a:rPr lang="en-CA" dirty="0" smtClean="0"/>
              <a:t>Bagging</a:t>
            </a:r>
            <a:r>
              <a:rPr lang="en-CA" baseline="0" dirty="0" smtClean="0"/>
              <a:t> with decision tree is the best results so far.</a:t>
            </a:r>
            <a:endParaRPr lang="en-CA" dirty="0" smtClean="0"/>
          </a:p>
          <a:p>
            <a:r>
              <a:rPr lang="en-CA" dirty="0" err="1" smtClean="0"/>
              <a:t>kNN</a:t>
            </a:r>
            <a:r>
              <a:rPr lang="en-CA" dirty="0" smtClean="0"/>
              <a:t> is the most similar to the current</a:t>
            </a:r>
            <a:r>
              <a:rPr lang="en-CA" baseline="0" dirty="0" smtClean="0"/>
              <a:t> system used by the brokers. Where we look at neighbouring properties of similar types.</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4</a:t>
            </a:fld>
            <a:endParaRPr lang="en-CA"/>
          </a:p>
        </p:txBody>
      </p:sp>
    </p:spTree>
    <p:extLst>
      <p:ext uri="{BB962C8B-B14F-4D97-AF65-F5344CB8AC3E}">
        <p14:creationId xmlns:p14="http://schemas.microsoft.com/office/powerpoint/2010/main" val="92819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Plot the predicted price versus the actual price. The regression model tends to over predict the cheap properties and under predict the expensive properties. Currently, we can predict within 0.87 of the actual price. This prediction is useful, as predicted data points that </a:t>
            </a:r>
            <a:endParaRPr lang="en-CA" dirty="0" smtClean="0"/>
          </a:p>
          <a:p>
            <a:r>
              <a:rPr lang="en-CA" dirty="0" smtClean="0"/>
              <a:t>Sell</a:t>
            </a:r>
            <a:r>
              <a:rPr lang="en-CA" baseline="0" dirty="0" smtClean="0"/>
              <a:t>ing broker is biased to have higher selling price.</a:t>
            </a:r>
          </a:p>
          <a:p>
            <a:r>
              <a:rPr lang="en-CA" baseline="0" dirty="0" smtClean="0"/>
              <a:t> </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5</a:t>
            </a:fld>
            <a:endParaRPr lang="en-CA"/>
          </a:p>
        </p:txBody>
      </p:sp>
    </p:spTree>
    <p:extLst>
      <p:ext uri="{BB962C8B-B14F-4D97-AF65-F5344CB8AC3E}">
        <p14:creationId xmlns:p14="http://schemas.microsoft.com/office/powerpoint/2010/main" val="21040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variables</a:t>
            </a:r>
            <a:r>
              <a:rPr lang="en-CA" baseline="0" dirty="0" smtClean="0"/>
              <a:t> that accounts for most of the variance are the number of washrooms and whether the property is in Westmount. So if you are a real estate developer in Montreal that wants to build expensive homes, then build a home with many bathrooms in Westmount</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6</a:t>
            </a:fld>
            <a:endParaRPr lang="en-CA"/>
          </a:p>
        </p:txBody>
      </p:sp>
    </p:spTree>
    <p:extLst>
      <p:ext uri="{BB962C8B-B14F-4D97-AF65-F5344CB8AC3E}">
        <p14:creationId xmlns:p14="http://schemas.microsoft.com/office/powerpoint/2010/main" val="3047244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Still</a:t>
            </a:r>
            <a:r>
              <a:rPr lang="en-CA" baseline="0" dirty="0" smtClean="0"/>
              <a:t> a work in progress.</a:t>
            </a:r>
          </a:p>
          <a:p>
            <a:r>
              <a:rPr lang="en-CA" baseline="0" dirty="0" smtClean="0"/>
              <a:t>There are still features to be added into the dataset, since </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7</a:t>
            </a:fld>
            <a:endParaRPr lang="en-CA"/>
          </a:p>
        </p:txBody>
      </p:sp>
    </p:spTree>
    <p:extLst>
      <p:ext uri="{BB962C8B-B14F-4D97-AF65-F5344CB8AC3E}">
        <p14:creationId xmlns:p14="http://schemas.microsoft.com/office/powerpoint/2010/main" val="57309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A96-3F81-4DB8-AC7E-AF17C81A9AD7}" type="datetimeFigureOut">
              <a:rPr lang="en-CA" smtClean="0"/>
              <a:pPr/>
              <a:t>25/11/2014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F1A96-3F81-4DB8-AC7E-AF17C81A9AD7}" type="datetimeFigureOut">
              <a:rPr lang="en-CA" smtClean="0"/>
              <a:pPr/>
              <a:t>25/11/2014</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AC939-B0EF-49F1-AA8C-99FC6ACEE967}"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8016" y="5847655"/>
            <a:ext cx="8287846" cy="461665"/>
          </a:xfrm>
          <a:prstGeom prst="rect">
            <a:avLst/>
          </a:prstGeom>
          <a:noFill/>
        </p:spPr>
        <p:txBody>
          <a:bodyPr wrap="none" rtlCol="0">
            <a:spAutoFit/>
          </a:bodyPr>
          <a:lstStyle/>
          <a:p>
            <a:pPr algn="ctr"/>
            <a:r>
              <a:rPr lang="en-CA" sz="2400" b="1" dirty="0" smtClean="0">
                <a:latin typeface="Arial" pitchFamily="34" charset="0"/>
                <a:cs typeface="Arial" pitchFamily="34" charset="0"/>
              </a:rPr>
              <a:t>Nissan Pow		Emil </a:t>
            </a:r>
            <a:r>
              <a:rPr lang="en-CA" sz="2400" b="1" dirty="0" err="1" smtClean="0">
                <a:latin typeface="Arial" pitchFamily="34" charset="0"/>
                <a:cs typeface="Arial" pitchFamily="34" charset="0"/>
              </a:rPr>
              <a:t>Janulewicz</a:t>
            </a:r>
            <a:r>
              <a:rPr lang="en-CA" sz="2400" b="1" dirty="0">
                <a:latin typeface="Arial" pitchFamily="34" charset="0"/>
                <a:cs typeface="Arial" pitchFamily="34" charset="0"/>
              </a:rPr>
              <a:t>	</a:t>
            </a:r>
            <a:r>
              <a:rPr lang="en-CA" sz="2400" b="1" dirty="0" smtClean="0">
                <a:latin typeface="Arial" pitchFamily="34" charset="0"/>
                <a:cs typeface="Arial" pitchFamily="34" charset="0"/>
              </a:rPr>
              <a:t>		L</a:t>
            </a:r>
            <a:r>
              <a:rPr lang="en-CA" sz="2400" b="1" dirty="0">
                <a:latin typeface="Arial" pitchFamily="34" charset="0"/>
                <a:cs typeface="Arial" pitchFamily="34" charset="0"/>
              </a:rPr>
              <a:t>. Dave Liu</a:t>
            </a:r>
          </a:p>
        </p:txBody>
      </p:sp>
      <p:sp>
        <p:nvSpPr>
          <p:cNvPr id="6" name="TextBox 5"/>
          <p:cNvSpPr txBox="1"/>
          <p:nvPr/>
        </p:nvSpPr>
        <p:spPr>
          <a:xfrm>
            <a:off x="179512" y="260648"/>
            <a:ext cx="8784976" cy="1200329"/>
          </a:xfrm>
          <a:prstGeom prst="rect">
            <a:avLst/>
          </a:prstGeom>
          <a:noFill/>
        </p:spPr>
        <p:txBody>
          <a:bodyPr wrap="square" rtlCol="0">
            <a:spAutoFit/>
          </a:bodyPr>
          <a:lstStyle/>
          <a:p>
            <a:pPr algn="ctr"/>
            <a:r>
              <a:rPr lang="en-CA" sz="3600" b="1" dirty="0" smtClean="0">
                <a:latin typeface="Arial" pitchFamily="34" charset="0"/>
                <a:cs typeface="Arial" pitchFamily="34" charset="0"/>
              </a:rPr>
              <a:t>Prediction of real estate property prices in Montreal</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3" cstate="print"/>
          <a:stretch>
            <a:fillRect/>
          </a:stretch>
        </p:blipFill>
        <p:spPr>
          <a:xfrm>
            <a:off x="2786608" y="1772816"/>
            <a:ext cx="3657600" cy="3657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512" y="653787"/>
            <a:ext cx="8784976" cy="830997"/>
          </a:xfrm>
          <a:prstGeom prst="rect">
            <a:avLst/>
          </a:prstGeom>
          <a:noFill/>
        </p:spPr>
        <p:txBody>
          <a:bodyPr wrap="square" rtlCol="0">
            <a:spAutoFit/>
          </a:bodyPr>
          <a:lstStyle/>
          <a:p>
            <a:pPr algn="ctr"/>
            <a:r>
              <a:rPr lang="en-CA" sz="4800" b="1" dirty="0" smtClean="0">
                <a:latin typeface="Arial" pitchFamily="34" charset="0"/>
                <a:cs typeface="Arial" pitchFamily="34" charset="0"/>
              </a:rPr>
              <a:t>Prediction Question</a:t>
            </a:r>
            <a:endParaRPr lang="en-CA" sz="4800" b="1" dirty="0">
              <a:latin typeface="Arial" pitchFamily="34" charset="0"/>
              <a:cs typeface="Arial" pitchFamily="34" charset="0"/>
            </a:endParaRPr>
          </a:p>
        </p:txBody>
      </p:sp>
      <p:sp>
        <p:nvSpPr>
          <p:cNvPr id="4" name="TextBox 3"/>
          <p:cNvSpPr txBox="1"/>
          <p:nvPr/>
        </p:nvSpPr>
        <p:spPr>
          <a:xfrm>
            <a:off x="395536" y="2172920"/>
            <a:ext cx="8424936" cy="3416320"/>
          </a:xfrm>
          <a:prstGeom prst="rect">
            <a:avLst/>
          </a:prstGeom>
          <a:noFill/>
        </p:spPr>
        <p:txBody>
          <a:bodyPr wrap="square" rtlCol="0">
            <a:spAutoFit/>
          </a:bodyPr>
          <a:lstStyle/>
          <a:p>
            <a:pPr marL="457200" indent="-457200" algn="ctr"/>
            <a:r>
              <a:rPr lang="en-CA" sz="3600" b="1" u="sng" dirty="0" smtClean="0">
                <a:latin typeface="Arial" pitchFamily="34" charset="0"/>
                <a:cs typeface="Arial" pitchFamily="34" charset="0"/>
              </a:rPr>
              <a:t>Predict the selling price of properties</a:t>
            </a:r>
          </a:p>
          <a:p>
            <a:pPr marL="457200" indent="-457200" algn="ctr"/>
            <a:endParaRPr lang="en-CA" sz="3600" b="1" dirty="0" smtClean="0">
              <a:latin typeface="Arial" pitchFamily="34" charset="0"/>
              <a:cs typeface="Arial" pitchFamily="34" charset="0"/>
            </a:endParaRPr>
          </a:p>
          <a:p>
            <a:pPr marL="457200" indent="-457200" algn="ctr"/>
            <a:endParaRPr lang="en-CA" sz="3600" b="1" dirty="0" smtClean="0">
              <a:latin typeface="Arial" pitchFamily="34" charset="0"/>
              <a:cs typeface="Arial" pitchFamily="34" charset="0"/>
            </a:endParaRPr>
          </a:p>
          <a:p>
            <a:pPr marL="457200" indent="-457200" algn="ctr"/>
            <a:r>
              <a:rPr lang="en-CA" sz="3600" b="1" dirty="0" smtClean="0">
                <a:solidFill>
                  <a:srgbClr val="FF0000"/>
                </a:solidFill>
                <a:latin typeface="Arial" pitchFamily="34" charset="0"/>
                <a:cs typeface="Arial" pitchFamily="34" charset="0"/>
              </a:rPr>
              <a:t>Motivations:</a:t>
            </a:r>
            <a:r>
              <a:rPr lang="en-CA" sz="3600" b="1" dirty="0" smtClean="0">
                <a:latin typeface="Arial" pitchFamily="34" charset="0"/>
                <a:cs typeface="Arial" pitchFamily="34" charset="0"/>
              </a:rPr>
              <a:t> Suggest appropriate</a:t>
            </a:r>
          </a:p>
          <a:p>
            <a:pPr marL="742950" indent="-742950" algn="ctr">
              <a:buFont typeface="+mj-lt"/>
              <a:buAutoNum type="arabicPeriod"/>
            </a:pPr>
            <a:r>
              <a:rPr lang="en-CA" sz="3600" b="1" dirty="0" smtClean="0">
                <a:latin typeface="Arial" pitchFamily="34" charset="0"/>
                <a:cs typeface="Arial" pitchFamily="34" charset="0"/>
              </a:rPr>
              <a:t>Selling prices for the sellers</a:t>
            </a:r>
          </a:p>
          <a:p>
            <a:pPr marL="742950" indent="-742950" algn="ctr">
              <a:buFont typeface="+mj-lt"/>
              <a:buAutoNum type="arabicPeriod"/>
            </a:pPr>
            <a:r>
              <a:rPr lang="en-CA" sz="3600" b="1" dirty="0" smtClean="0">
                <a:latin typeface="Arial" pitchFamily="34" charset="0"/>
                <a:cs typeface="Arial" pitchFamily="34" charset="0"/>
              </a:rPr>
              <a:t>Buying prices for the buyers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5868144" y="2780928"/>
            <a:ext cx="2743200" cy="2273912"/>
          </a:xfrm>
          <a:prstGeom prst="rect">
            <a:avLst/>
          </a:prstGeom>
        </p:spPr>
      </p:pic>
      <p:sp>
        <p:nvSpPr>
          <p:cNvPr id="7" name="TextBox 6"/>
          <p:cNvSpPr txBox="1"/>
          <p:nvPr/>
        </p:nvSpPr>
        <p:spPr>
          <a:xfrm>
            <a:off x="395536" y="1118349"/>
            <a:ext cx="6048672" cy="4893647"/>
          </a:xfrm>
          <a:prstGeom prst="rect">
            <a:avLst/>
          </a:prstGeom>
          <a:noFill/>
        </p:spPr>
        <p:txBody>
          <a:bodyPr wrap="square" rtlCol="0">
            <a:spAutoFit/>
          </a:bodyPr>
          <a:lstStyle/>
          <a:p>
            <a:r>
              <a:rPr lang="en-CA" sz="2400" b="1" dirty="0" smtClean="0">
                <a:latin typeface="Arial" pitchFamily="34" charset="0"/>
                <a:cs typeface="Arial" pitchFamily="34" charset="0"/>
              </a:rPr>
              <a:t>1.  Property listings in Montreal from real estate website</a:t>
            </a:r>
          </a:p>
          <a:p>
            <a:pPr marL="914400" lvl="1" indent="-457200">
              <a:buFont typeface="Arial" panose="020B0604020202020204" pitchFamily="34" charset="0"/>
              <a:buChar char="•"/>
            </a:pPr>
            <a:r>
              <a:rPr lang="en-CA" sz="2400" b="1" dirty="0" smtClean="0">
                <a:latin typeface="Arial" pitchFamily="34" charset="0"/>
                <a:cs typeface="Arial" pitchFamily="34" charset="0"/>
              </a:rPr>
              <a:t>The </a:t>
            </a:r>
            <a:r>
              <a:rPr lang="en-CA" sz="2400" b="1" u="sng" dirty="0" smtClean="0">
                <a:latin typeface="Arial" pitchFamily="34" charset="0"/>
                <a:cs typeface="Arial" pitchFamily="34" charset="0"/>
              </a:rPr>
              <a:t>targets</a:t>
            </a:r>
            <a:r>
              <a:rPr lang="en-CA" sz="2400" b="1" dirty="0" smtClean="0">
                <a:latin typeface="Arial" pitchFamily="34" charset="0"/>
                <a:cs typeface="Arial" pitchFamily="34" charset="0"/>
              </a:rPr>
              <a:t>: Prices</a:t>
            </a:r>
          </a:p>
          <a:p>
            <a:pPr marL="914400" lvl="1" indent="-457200">
              <a:buFont typeface="Arial" panose="020B0604020202020204" pitchFamily="34" charset="0"/>
              <a:buChar char="•"/>
            </a:pPr>
            <a:r>
              <a:rPr lang="en-CA" sz="2400" b="1" dirty="0" smtClean="0">
                <a:latin typeface="Arial" pitchFamily="34" charset="0"/>
                <a:cs typeface="Arial" pitchFamily="34" charset="0"/>
              </a:rPr>
              <a:t>The </a:t>
            </a:r>
            <a:r>
              <a:rPr lang="en-CA" sz="2400" b="1" u="sng" dirty="0" smtClean="0">
                <a:latin typeface="Arial" pitchFamily="34" charset="0"/>
                <a:cs typeface="Arial" pitchFamily="34" charset="0"/>
              </a:rPr>
              <a:t>features</a:t>
            </a:r>
            <a:r>
              <a:rPr lang="en-CA" sz="2400" b="1" dirty="0" smtClean="0">
                <a:latin typeface="Arial" pitchFamily="34" charset="0"/>
                <a:cs typeface="Arial" pitchFamily="34" charset="0"/>
              </a:rPr>
              <a:t>: Location, Size, Property type, etc.</a:t>
            </a:r>
            <a:endParaRPr lang="en-CA" sz="2400" b="1" dirty="0">
              <a:latin typeface="Arial" pitchFamily="34" charset="0"/>
              <a:cs typeface="Arial" pitchFamily="34" charset="0"/>
            </a:endParaRPr>
          </a:p>
          <a:p>
            <a:endParaRPr lang="en-CA" sz="2400" b="1" dirty="0" smtClean="0">
              <a:latin typeface="Arial" pitchFamily="34" charset="0"/>
              <a:cs typeface="Arial" pitchFamily="34" charset="0"/>
            </a:endParaRPr>
          </a:p>
          <a:p>
            <a:r>
              <a:rPr lang="en-CA" sz="2400" b="1" dirty="0" smtClean="0">
                <a:latin typeface="Arial" pitchFamily="34" charset="0"/>
                <a:cs typeface="Arial" pitchFamily="34" charset="0"/>
              </a:rPr>
              <a:t>2.  Bounding polygons from Montreal Open Data</a:t>
            </a:r>
          </a:p>
          <a:p>
            <a:pPr lvl="1"/>
            <a:endParaRPr lang="en-CA" sz="2400" b="1" dirty="0">
              <a:latin typeface="Arial" pitchFamily="34" charset="0"/>
              <a:cs typeface="Arial" pitchFamily="34" charset="0"/>
            </a:endParaRPr>
          </a:p>
          <a:p>
            <a:r>
              <a:rPr lang="en-CA" sz="2400" b="1" dirty="0" smtClean="0">
                <a:latin typeface="Arial" pitchFamily="34" charset="0"/>
                <a:cs typeface="Arial" pitchFamily="34" charset="0"/>
              </a:rPr>
              <a:t>3.  Additional </a:t>
            </a:r>
            <a:r>
              <a:rPr lang="en-CA" sz="2400" b="1" dirty="0">
                <a:latin typeface="Arial" pitchFamily="34" charset="0"/>
                <a:cs typeface="Arial" pitchFamily="34" charset="0"/>
              </a:rPr>
              <a:t>demographics from Statistics Canada</a:t>
            </a:r>
          </a:p>
          <a:p>
            <a:pPr marL="914400" lvl="1" indent="-457200">
              <a:buFont typeface="Arial" panose="020B0604020202020204" pitchFamily="34" charset="0"/>
              <a:buChar char="•"/>
            </a:pPr>
            <a:r>
              <a:rPr lang="en-CA" sz="2400" b="1" dirty="0">
                <a:latin typeface="Arial" pitchFamily="34" charset="0"/>
                <a:cs typeface="Arial" pitchFamily="34" charset="0"/>
              </a:rPr>
              <a:t>The </a:t>
            </a:r>
            <a:r>
              <a:rPr lang="en-CA" sz="2400" b="1" u="sng" dirty="0">
                <a:latin typeface="Arial" pitchFamily="34" charset="0"/>
                <a:cs typeface="Arial" pitchFamily="34" charset="0"/>
              </a:rPr>
              <a:t>features</a:t>
            </a:r>
            <a:r>
              <a:rPr lang="en-CA" sz="2400" b="1" dirty="0">
                <a:latin typeface="Arial" pitchFamily="34" charset="0"/>
                <a:cs typeface="Arial" pitchFamily="34" charset="0"/>
              </a:rPr>
              <a:t>: </a:t>
            </a:r>
            <a:r>
              <a:rPr lang="en-CA" sz="2400" b="1" dirty="0" smtClean="0">
                <a:latin typeface="Arial" pitchFamily="34" charset="0"/>
                <a:cs typeface="Arial" pitchFamily="34" charset="0"/>
              </a:rPr>
              <a:t>Income</a:t>
            </a:r>
            <a:r>
              <a:rPr lang="en-CA" sz="2400" b="1" dirty="0">
                <a:latin typeface="Arial" pitchFamily="34" charset="0"/>
                <a:cs typeface="Arial" pitchFamily="34" charset="0"/>
              </a:rPr>
              <a:t>, Population age, Crime rate, etc</a:t>
            </a:r>
            <a:r>
              <a:rPr lang="en-CA" sz="2400" b="1" dirty="0" smtClean="0">
                <a:latin typeface="Arial" pitchFamily="34" charset="0"/>
                <a:cs typeface="Arial" pitchFamily="34" charset="0"/>
              </a:rPr>
              <a:t>.</a:t>
            </a:r>
            <a:endParaRPr lang="en-CA" sz="2400" b="1" dirty="0">
              <a:latin typeface="Arial" pitchFamily="34" charset="0"/>
              <a:cs typeface="Arial" pitchFamily="34" charset="0"/>
            </a:endParaRPr>
          </a:p>
        </p:txBody>
      </p:sp>
      <p:sp>
        <p:nvSpPr>
          <p:cNvPr id="6" name="TextBox 5"/>
          <p:cNvSpPr txBox="1"/>
          <p:nvPr/>
        </p:nvSpPr>
        <p:spPr>
          <a:xfrm>
            <a:off x="179512" y="262389"/>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Data sets</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4" cstate="print"/>
          <a:stretch>
            <a:fillRect/>
          </a:stretch>
        </p:blipFill>
        <p:spPr>
          <a:xfrm>
            <a:off x="6323519" y="1700808"/>
            <a:ext cx="1632857" cy="457200"/>
          </a:xfrm>
          <a:prstGeom prst="rect">
            <a:avLst/>
          </a:prstGeom>
        </p:spPr>
      </p:pic>
      <p:pic>
        <p:nvPicPr>
          <p:cNvPr id="3" name="Picture 2"/>
          <p:cNvPicPr>
            <a:picLocks noChangeAspect="1"/>
          </p:cNvPicPr>
          <p:nvPr/>
        </p:nvPicPr>
        <p:blipFill>
          <a:blip r:embed="rId5" cstate="print"/>
          <a:stretch>
            <a:fillRect/>
          </a:stretch>
        </p:blipFill>
        <p:spPr>
          <a:xfrm>
            <a:off x="6409903" y="2780928"/>
            <a:ext cx="1114425" cy="2952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2222862"/>
            <a:ext cx="8064896" cy="2862322"/>
          </a:xfrm>
          <a:prstGeom prst="rect">
            <a:avLst/>
          </a:prstGeom>
          <a:noFill/>
        </p:spPr>
        <p:txBody>
          <a:bodyPr wrap="square" rtlCol="0">
            <a:spAutoFit/>
          </a:bodyPr>
          <a:lstStyle/>
          <a:p>
            <a:r>
              <a:rPr lang="en-CA" sz="3600" b="1" dirty="0" smtClean="0">
                <a:solidFill>
                  <a:srgbClr val="FF0000"/>
                </a:solidFill>
                <a:latin typeface="Arial" pitchFamily="34" charset="0"/>
                <a:cs typeface="Arial" pitchFamily="34" charset="0"/>
              </a:rPr>
              <a:t>Regression</a:t>
            </a:r>
            <a:r>
              <a:rPr lang="en-CA" sz="3600" b="1" dirty="0" smtClean="0">
                <a:latin typeface="Arial" pitchFamily="34" charset="0"/>
                <a:cs typeface="Arial" pitchFamily="34" charset="0"/>
              </a:rPr>
              <a:t> of the prices</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Linear and logistic regressions</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Random forest</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k-Nearest Neighbours</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Neural Networks </a:t>
            </a:r>
            <a:r>
              <a:rPr lang="en-CA" sz="1200" b="1" dirty="0" smtClean="0">
                <a:latin typeface="Arial" pitchFamily="34" charset="0"/>
                <a:cs typeface="Arial" pitchFamily="34" charset="0"/>
              </a:rPr>
              <a:t>(Quinlan 93)</a:t>
            </a:r>
          </a:p>
        </p:txBody>
      </p:sp>
      <p:sp>
        <p:nvSpPr>
          <p:cNvPr id="6" name="TextBox 5"/>
          <p:cNvSpPr txBox="1"/>
          <p:nvPr/>
        </p:nvSpPr>
        <p:spPr>
          <a:xfrm>
            <a:off x="179512" y="692696"/>
            <a:ext cx="8784976" cy="830997"/>
          </a:xfrm>
          <a:prstGeom prst="rect">
            <a:avLst/>
          </a:prstGeom>
          <a:noFill/>
        </p:spPr>
        <p:txBody>
          <a:bodyPr wrap="square" rtlCol="0">
            <a:spAutoFit/>
          </a:bodyPr>
          <a:lstStyle/>
          <a:p>
            <a:pPr algn="ctr"/>
            <a:r>
              <a:rPr lang="en-CA" sz="4800" b="1" dirty="0" smtClean="0">
                <a:latin typeface="Arial" pitchFamily="34" charset="0"/>
                <a:cs typeface="Arial" pitchFamily="34" charset="0"/>
              </a:rPr>
              <a:t>Machine learning methods</a:t>
            </a:r>
            <a:endParaRPr lang="en-CA" sz="4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5919663"/>
            <a:ext cx="8352928" cy="461665"/>
          </a:xfrm>
          <a:prstGeom prst="rect">
            <a:avLst/>
          </a:prstGeom>
          <a:noFill/>
        </p:spPr>
        <p:txBody>
          <a:bodyPr wrap="square" rtlCol="0">
            <a:spAutoFit/>
          </a:bodyPr>
          <a:lstStyle/>
          <a:p>
            <a:r>
              <a:rPr lang="en-CA" sz="2400" b="1" dirty="0" smtClean="0">
                <a:solidFill>
                  <a:srgbClr val="FF0000"/>
                </a:solidFill>
                <a:latin typeface="Arial" pitchFamily="34" charset="0"/>
                <a:cs typeface="Arial" pitchFamily="34" charset="0"/>
              </a:rPr>
              <a:t>Goal: </a:t>
            </a:r>
            <a:r>
              <a:rPr lang="en-CA" sz="2400" b="1" dirty="0" smtClean="0">
                <a:latin typeface="Arial" pitchFamily="34" charset="0"/>
                <a:cs typeface="Arial" pitchFamily="34" charset="0"/>
              </a:rPr>
              <a:t>Predict within 0.95. </a:t>
            </a:r>
            <a:r>
              <a:rPr lang="en-CA" sz="1200" b="1" dirty="0" smtClean="0">
                <a:latin typeface="Arial" pitchFamily="34" charset="0"/>
                <a:cs typeface="Arial" pitchFamily="34" charset="0"/>
              </a:rPr>
              <a:t>(</a:t>
            </a:r>
            <a:r>
              <a:rPr lang="en-CA" sz="1200" b="1" dirty="0" err="1" smtClean="0">
                <a:latin typeface="Arial" pitchFamily="34" charset="0"/>
                <a:cs typeface="Arial" pitchFamily="34" charset="0"/>
              </a:rPr>
              <a:t>Caplin</a:t>
            </a:r>
            <a:r>
              <a:rPr lang="en-CA" sz="1200" b="1" dirty="0" smtClean="0">
                <a:latin typeface="Arial" pitchFamily="34" charset="0"/>
                <a:cs typeface="Arial" pitchFamily="34" charset="0"/>
              </a:rPr>
              <a:t> et al. 08)</a:t>
            </a:r>
            <a:endParaRPr lang="en-CA" sz="1200" b="1" dirty="0">
              <a:latin typeface="Arial" pitchFamily="34" charset="0"/>
              <a:cs typeface="Arial" pitchFamily="34" charset="0"/>
            </a:endParaRPr>
          </a:p>
        </p:txBody>
      </p:sp>
      <p:sp>
        <p:nvSpPr>
          <p:cNvPr id="6" name="TextBox 5"/>
          <p:cNvSpPr txBox="1"/>
          <p:nvPr/>
        </p:nvSpPr>
        <p:spPr>
          <a:xfrm>
            <a:off x="179512" y="262389"/>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Preliminary Results</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3"/>
          <a:stretch>
            <a:fillRect/>
          </a:stretch>
        </p:blipFill>
        <p:spPr>
          <a:xfrm>
            <a:off x="467544" y="908720"/>
            <a:ext cx="6400800" cy="4795483"/>
          </a:xfrm>
          <a:prstGeom prst="rect">
            <a:avLst/>
          </a:prstGeom>
        </p:spPr>
      </p:pic>
      <p:sp>
        <p:nvSpPr>
          <p:cNvPr id="3" name="TextBox 2"/>
          <p:cNvSpPr txBox="1"/>
          <p:nvPr/>
        </p:nvSpPr>
        <p:spPr>
          <a:xfrm>
            <a:off x="6444208" y="2492896"/>
            <a:ext cx="1944216" cy="1200329"/>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Currently at 0.87 of actual price</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857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010288"/>
            <a:ext cx="8064895" cy="1938992"/>
          </a:xfrm>
          <a:prstGeom prst="rect">
            <a:avLst/>
          </a:prstGeom>
          <a:noFill/>
        </p:spPr>
        <p:txBody>
          <a:bodyPr wrap="square" rtlCol="0">
            <a:spAutoFit/>
          </a:bodyPr>
          <a:lstStyle/>
          <a:p>
            <a:r>
              <a:rPr lang="en-CA" sz="2400" b="1" dirty="0" smtClean="0">
                <a:solidFill>
                  <a:srgbClr val="FF0000"/>
                </a:solidFill>
                <a:latin typeface="Arial" pitchFamily="34" charset="0"/>
                <a:cs typeface="Arial" pitchFamily="34" charset="0"/>
              </a:rPr>
              <a:t>Regression</a:t>
            </a:r>
            <a:r>
              <a:rPr lang="en-CA" sz="2400" b="1" dirty="0" smtClean="0">
                <a:latin typeface="Arial" pitchFamily="34" charset="0"/>
                <a:cs typeface="Arial" pitchFamily="34" charset="0"/>
              </a:rPr>
              <a:t> analysis of the prices</a:t>
            </a:r>
          </a:p>
          <a:p>
            <a:endParaRPr lang="en-CA" sz="2400" b="1" dirty="0" smtClean="0">
              <a:latin typeface="Arial" pitchFamily="34" charset="0"/>
              <a:cs typeface="Arial" pitchFamily="34" charset="0"/>
            </a:endParaRPr>
          </a:p>
          <a:p>
            <a:r>
              <a:rPr lang="en-CA" sz="2400" b="1" dirty="0" smtClean="0">
                <a:latin typeface="Arial" pitchFamily="34" charset="0"/>
                <a:cs typeface="Arial" pitchFamily="34" charset="0"/>
              </a:rPr>
              <a:t>	So far, the living area and the number of rooms (bathrooms) account for the most of the variance in price.</a:t>
            </a:r>
            <a:endParaRPr lang="en-CA" sz="2400" b="1" dirty="0">
              <a:latin typeface="Arial" pitchFamily="34" charset="0"/>
              <a:cs typeface="Arial" pitchFamily="34" charset="0"/>
            </a:endParaRPr>
          </a:p>
        </p:txBody>
      </p:sp>
      <p:sp>
        <p:nvSpPr>
          <p:cNvPr id="6" name="TextBox 5"/>
          <p:cNvSpPr txBox="1"/>
          <p:nvPr/>
        </p:nvSpPr>
        <p:spPr>
          <a:xfrm>
            <a:off x="179512" y="622429"/>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Preliminary Results</a:t>
            </a:r>
            <a:endParaRPr lang="en-CA" sz="3600" b="1" dirty="0">
              <a:latin typeface="Arial" pitchFamily="34" charset="0"/>
              <a:cs typeface="Arial" pitchFamily="34" charset="0"/>
            </a:endParaRPr>
          </a:p>
        </p:txBody>
      </p:sp>
      <p:pic>
        <p:nvPicPr>
          <p:cNvPr id="3" name="Picture 2"/>
          <p:cNvPicPr>
            <a:picLocks noChangeAspect="1"/>
          </p:cNvPicPr>
          <p:nvPr/>
        </p:nvPicPr>
        <p:blipFill>
          <a:blip r:embed="rId3"/>
          <a:stretch>
            <a:fillRect/>
          </a:stretch>
        </p:blipFill>
        <p:spPr>
          <a:xfrm>
            <a:off x="427788" y="1924270"/>
            <a:ext cx="8229600" cy="128669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9552" y="1803588"/>
            <a:ext cx="8064896" cy="3785652"/>
          </a:xfrm>
          <a:prstGeom prst="rect">
            <a:avLst/>
          </a:prstGeom>
          <a:noFill/>
        </p:spPr>
        <p:txBody>
          <a:bodyPr wrap="square" rtlCol="0">
            <a:spAutoFit/>
          </a:bodyPr>
          <a:lstStyle/>
          <a:p>
            <a:pPr marL="342900" indent="-342900">
              <a:buFont typeface="Arial" panose="020B0604020202020204" pitchFamily="34" charset="0"/>
              <a:buChar char="•"/>
            </a:pPr>
            <a:r>
              <a:rPr lang="en-CA" sz="2400" b="1" dirty="0" smtClean="0">
                <a:latin typeface="Arial" pitchFamily="34" charset="0"/>
                <a:cs typeface="Arial" pitchFamily="34" charset="0"/>
              </a:rPr>
              <a:t>Incorporate data from Statistics Canada based on the defined Montreal boroughs</a:t>
            </a:r>
          </a:p>
          <a:p>
            <a:pPr marL="342900" indent="-342900">
              <a:buFont typeface="Arial" panose="020B0604020202020204" pitchFamily="34" charset="0"/>
              <a:buChar char="•"/>
            </a:pPr>
            <a:endParaRPr lang="en-CA" sz="2400" b="1" dirty="0">
              <a:latin typeface="Arial" pitchFamily="34" charset="0"/>
              <a:cs typeface="Arial" pitchFamily="34" charset="0"/>
            </a:endParaRPr>
          </a:p>
          <a:p>
            <a:pPr marL="342900" indent="-342900">
              <a:buFont typeface="Arial" panose="020B0604020202020204" pitchFamily="34" charset="0"/>
              <a:buChar char="•"/>
            </a:pPr>
            <a:r>
              <a:rPr lang="en-CA" sz="2400" b="1" dirty="0" smtClean="0">
                <a:latin typeface="Arial" pitchFamily="34" charset="0"/>
                <a:cs typeface="Arial" pitchFamily="34" charset="0"/>
              </a:rPr>
              <a:t>Looking at temporal trends pending on the availability of data</a:t>
            </a:r>
          </a:p>
          <a:p>
            <a:pPr marL="342900" indent="-342900">
              <a:buFont typeface="Arial" panose="020B0604020202020204" pitchFamily="34" charset="0"/>
              <a:buChar char="•"/>
            </a:pPr>
            <a:endParaRPr lang="en-CA" sz="2400" b="1" dirty="0">
              <a:latin typeface="Arial" pitchFamily="34" charset="0"/>
              <a:cs typeface="Arial" pitchFamily="34" charset="0"/>
            </a:endParaRPr>
          </a:p>
          <a:p>
            <a:pPr marL="342900" indent="-342900">
              <a:buFont typeface="Arial" panose="020B0604020202020204" pitchFamily="34" charset="0"/>
              <a:buChar char="•"/>
            </a:pPr>
            <a:r>
              <a:rPr lang="en-CA" sz="2400" b="1" dirty="0" smtClean="0">
                <a:latin typeface="Arial" pitchFamily="34" charset="0"/>
                <a:cs typeface="Arial" pitchFamily="34" charset="0"/>
              </a:rPr>
              <a:t>Implement additional features such as higher order terms and their interactions </a:t>
            </a:r>
            <a:r>
              <a:rPr lang="en-CA" sz="1200" b="1" dirty="0" smtClean="0">
                <a:latin typeface="Arial" pitchFamily="34" charset="0"/>
                <a:cs typeface="Arial" pitchFamily="34" charset="0"/>
              </a:rPr>
              <a:t>(Boston housing price dataset)</a:t>
            </a:r>
          </a:p>
          <a:p>
            <a:pPr marL="342900" indent="-342900">
              <a:buFont typeface="Arial" panose="020B0604020202020204" pitchFamily="34" charset="0"/>
              <a:buChar char="•"/>
            </a:pPr>
            <a:endParaRPr lang="en-CA" sz="2400" b="1" dirty="0">
              <a:latin typeface="Arial" pitchFamily="34" charset="0"/>
              <a:cs typeface="Arial" pitchFamily="34" charset="0"/>
            </a:endParaRPr>
          </a:p>
          <a:p>
            <a:pPr marL="342900" indent="-342900">
              <a:buFont typeface="Arial" panose="020B0604020202020204" pitchFamily="34" charset="0"/>
              <a:buChar char="•"/>
            </a:pPr>
            <a:r>
              <a:rPr lang="en-CA" sz="2400" b="1" dirty="0" smtClean="0">
                <a:latin typeface="Arial" pitchFamily="34" charset="0"/>
                <a:cs typeface="Arial" pitchFamily="34" charset="0"/>
              </a:rPr>
              <a:t>Implement neural network for regression </a:t>
            </a:r>
            <a:r>
              <a:rPr lang="en-CA" sz="1200" b="1" dirty="0" smtClean="0">
                <a:latin typeface="Arial" pitchFamily="34" charset="0"/>
                <a:cs typeface="Arial" pitchFamily="34" charset="0"/>
              </a:rPr>
              <a:t>(Quinlan 93)</a:t>
            </a:r>
            <a:endParaRPr lang="en-CA" sz="1200" b="1" dirty="0">
              <a:latin typeface="Arial" pitchFamily="34" charset="0"/>
              <a:cs typeface="Arial" pitchFamily="34" charset="0"/>
            </a:endParaRPr>
          </a:p>
        </p:txBody>
      </p:sp>
      <p:sp>
        <p:nvSpPr>
          <p:cNvPr id="6" name="TextBox 5"/>
          <p:cNvSpPr txBox="1"/>
          <p:nvPr/>
        </p:nvSpPr>
        <p:spPr>
          <a:xfrm>
            <a:off x="179512" y="620688"/>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Future directions</a:t>
            </a:r>
            <a:endParaRPr lang="en-CA" sz="3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TotalTime>
  <Words>576</Words>
  <Application>Microsoft Office PowerPoint</Application>
  <PresentationFormat>On-screen Show (4:3)</PresentationFormat>
  <Paragraphs>60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labuser</cp:lastModifiedBy>
  <cp:revision>70</cp:revision>
  <dcterms:created xsi:type="dcterms:W3CDTF">2014-11-21T18:47:37Z</dcterms:created>
  <dcterms:modified xsi:type="dcterms:W3CDTF">2014-11-26T03:01:12Z</dcterms:modified>
</cp:coreProperties>
</file>