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2" r:id="rId6"/>
    <p:sldId id="258"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95" autoAdjust="0"/>
  </p:normalViewPr>
  <p:slideViewPr>
    <p:cSldViewPr>
      <p:cViewPr varScale="1">
        <p:scale>
          <a:sx n="105" d="100"/>
          <a:sy n="105" d="100"/>
        </p:scale>
        <p:origin x="1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388BD-8A6F-4B9B-95D6-1E40DF29BA0B}" type="datetimeFigureOut">
              <a:rPr lang="en-CA" smtClean="0"/>
              <a:pPr/>
              <a:t>26/11/2014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6F02B-2270-4B11-A415-E41587E2850B}" type="slidenum">
              <a:rPr lang="en-CA" smtClean="0"/>
              <a:pPr/>
              <a:t>‹#›</a:t>
            </a:fld>
            <a:endParaRPr lang="en-CA"/>
          </a:p>
        </p:txBody>
      </p:sp>
    </p:spTree>
    <p:extLst>
      <p:ext uri="{BB962C8B-B14F-4D97-AF65-F5344CB8AC3E}">
        <p14:creationId xmlns:p14="http://schemas.microsoft.com/office/powerpoint/2010/main" val="344899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our project, we went out and collected a new dataset</a:t>
            </a:r>
            <a:r>
              <a:rPr lang="en-CA" baseline="0" dirty="0" smtClean="0"/>
              <a:t> on real estate properties in Montreal.  With the </a:t>
            </a:r>
            <a:r>
              <a:rPr lang="en-CA" dirty="0" smtClean="0"/>
              <a:t>Motivation to help families,</a:t>
            </a:r>
            <a:r>
              <a:rPr lang="en-CA" baseline="0" dirty="0" smtClean="0"/>
              <a:t> especially first time buyers, in Montreal.</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1</a:t>
            </a:fld>
            <a:endParaRPr lang="en-CA"/>
          </a:p>
        </p:txBody>
      </p:sp>
    </p:spTree>
    <p:extLst>
      <p:ext uri="{BB962C8B-B14F-4D97-AF65-F5344CB8AC3E}">
        <p14:creationId xmlns:p14="http://schemas.microsoft.com/office/powerpoint/2010/main" val="173397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800" b="0" baseline="0" dirty="0" smtClean="0">
                <a:latin typeface="+mn-lt"/>
              </a:rPr>
              <a:t>The key prediction question focused on at the moment is to predict the price of real estate properties using regression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CA" sz="800" b="0" baseline="0" dirty="0" smtClean="0">
                <a:latin typeface="+mn-lt"/>
              </a:rPr>
              <a:t>This relates generally to real estate appraisals and sales price predictions. Traditionally, the property’s price is determined by a professional appraiser, and the appraised value is important for sales, loans, and marketability. The disadvantage is that the human appraiser is biased towards the interest of the lender, mortgage broker, seller, or buyer, and might be costly. Whereas t</a:t>
            </a:r>
            <a:r>
              <a:rPr lang="en-CA" sz="800" b="0" dirty="0" smtClean="0">
                <a:latin typeface="+mn-lt"/>
              </a:rPr>
              <a:t>his</a:t>
            </a:r>
            <a:r>
              <a:rPr lang="en-CA" sz="800" b="0" baseline="0" dirty="0" smtClean="0">
                <a:latin typeface="+mn-lt"/>
              </a:rPr>
              <a:t> is free, and is a quick and automated system that uses predictive modeling to perform pattern recognition without human bias.</a:t>
            </a:r>
            <a:endParaRPr lang="en-CA" sz="800" b="0" dirty="0" smtClean="0">
              <a:latin typeface="+mn-lt"/>
            </a:endParaRPr>
          </a:p>
          <a:p>
            <a:r>
              <a:rPr lang="en-CA" sz="800" b="0" dirty="0" smtClean="0">
                <a:latin typeface="+mn-lt"/>
              </a:rPr>
              <a:t>For the buyers, this</a:t>
            </a:r>
            <a:r>
              <a:rPr lang="en-CA" sz="800" b="0" baseline="0" dirty="0" smtClean="0">
                <a:latin typeface="+mn-lt"/>
              </a:rPr>
              <a:t> system is useful to </a:t>
            </a:r>
            <a:r>
              <a:rPr lang="en-CA" sz="800" b="0" baseline="0" dirty="0" smtClean="0">
                <a:latin typeface="Arial" pitchFamily="34" charset="0"/>
                <a:cs typeface="Arial" pitchFamily="34" charset="0"/>
              </a:rPr>
              <a:t>determine good or bad deals on the market</a:t>
            </a:r>
            <a:r>
              <a:rPr lang="en-CA" sz="800" b="0" baseline="0" dirty="0" smtClean="0">
                <a:latin typeface="+mn-lt"/>
                <a:cs typeface="+mn-cs"/>
              </a:rPr>
              <a:t> in terms of value and investment.</a:t>
            </a:r>
            <a:endParaRPr lang="en-CA" sz="800" b="0" dirty="0" smtClean="0">
              <a:latin typeface="+mn-lt"/>
            </a:endParaRPr>
          </a:p>
        </p:txBody>
      </p:sp>
      <p:sp>
        <p:nvSpPr>
          <p:cNvPr id="4" name="Slide Number Placeholder 3"/>
          <p:cNvSpPr>
            <a:spLocks noGrp="1"/>
          </p:cNvSpPr>
          <p:nvPr>
            <p:ph type="sldNum" sz="quarter" idx="10"/>
          </p:nvPr>
        </p:nvSpPr>
        <p:spPr/>
        <p:txBody>
          <a:bodyPr/>
          <a:lstStyle/>
          <a:p>
            <a:fld id="{F7B6F02B-2270-4B11-A415-E41587E2850B}" type="slidenum">
              <a:rPr lang="en-CA" smtClean="0"/>
              <a:pPr/>
              <a:t>2</a:t>
            </a:fld>
            <a:endParaRPr lang="en-CA"/>
          </a:p>
        </p:txBody>
      </p:sp>
    </p:spTree>
    <p:extLst>
      <p:ext uri="{BB962C8B-B14F-4D97-AF65-F5344CB8AC3E}">
        <p14:creationId xmlns:p14="http://schemas.microsoft.com/office/powerpoint/2010/main" val="34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Majority of the dataset were</a:t>
            </a:r>
            <a:r>
              <a:rPr lang="en-CA" baseline="0" dirty="0" smtClean="0"/>
              <a:t> scraped from a real estate listing website, Centris.ca. </a:t>
            </a:r>
            <a:r>
              <a:rPr lang="en-CA" dirty="0" smtClean="0"/>
              <a:t>The targets we</a:t>
            </a:r>
            <a:r>
              <a:rPr lang="en-CA" baseline="0" dirty="0" smtClean="0"/>
              <a:t> are trying to predict are the prices of the properties. The features or attributes of the data were from the listings themselves, examples such as its geographical location, living area, </a:t>
            </a:r>
            <a:r>
              <a:rPr lang="en-CA" baseline="0" dirty="0" smtClean="0"/>
              <a:t>and type of property, whether </a:t>
            </a:r>
            <a:r>
              <a:rPr lang="en-CA" baseline="0" dirty="0" smtClean="0"/>
              <a:t>it is an apartment, townhouse, or detached home, etc</a:t>
            </a:r>
            <a:r>
              <a:rPr lang="en-CA" baseline="0" dirty="0" smtClean="0"/>
              <a:t>.</a:t>
            </a:r>
          </a:p>
          <a:p>
            <a:r>
              <a:rPr lang="en-CA" baseline="0" dirty="0" smtClean="0"/>
              <a:t>We plan to include additional geographical features to the listings based on the Montreal borough they belong to. The boroughs are defined by bounding polygons from Montreal open data.</a:t>
            </a:r>
          </a:p>
          <a:p>
            <a:r>
              <a:rPr lang="en-CA" baseline="0" dirty="0" smtClean="0"/>
              <a:t>The additional geographical features are from statistics Canada such as income, age of population, crime rate, etc.</a:t>
            </a:r>
            <a:endParaRPr lang="en-CA" baseline="0" dirty="0" smtClean="0"/>
          </a:p>
        </p:txBody>
      </p:sp>
      <p:sp>
        <p:nvSpPr>
          <p:cNvPr id="4" name="Slide Number Placeholder 3"/>
          <p:cNvSpPr>
            <a:spLocks noGrp="1"/>
          </p:cNvSpPr>
          <p:nvPr>
            <p:ph type="sldNum" sz="quarter" idx="10"/>
          </p:nvPr>
        </p:nvSpPr>
        <p:spPr/>
        <p:txBody>
          <a:bodyPr/>
          <a:lstStyle/>
          <a:p>
            <a:fld id="{F7B6F02B-2270-4B11-A415-E41587E2850B}" type="slidenum">
              <a:rPr lang="en-CA" smtClean="0"/>
              <a:pPr/>
              <a:t>3</a:t>
            </a:fld>
            <a:endParaRPr lang="en-CA"/>
          </a:p>
        </p:txBody>
      </p:sp>
    </p:spTree>
    <p:extLst>
      <p:ext uri="{BB962C8B-B14F-4D97-AF65-F5344CB8AC3E}">
        <p14:creationId xmlns:p14="http://schemas.microsoft.com/office/powerpoint/2010/main" val="310178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machine learning methods to be applied for the regression of the prices</a:t>
            </a:r>
            <a:r>
              <a:rPr lang="en-CA" baseline="0" dirty="0" smtClean="0"/>
              <a:t> </a:t>
            </a:r>
            <a:r>
              <a:rPr lang="en-CA" dirty="0" smtClean="0"/>
              <a:t>are</a:t>
            </a:r>
          </a:p>
          <a:p>
            <a:r>
              <a:rPr lang="en-CA" dirty="0" smtClean="0"/>
              <a:t>Linear and logistic regression</a:t>
            </a:r>
            <a:endParaRPr lang="en-CA" dirty="0" smtClean="0"/>
          </a:p>
          <a:p>
            <a:r>
              <a:rPr lang="en-CA" dirty="0" smtClean="0"/>
              <a:t>Bagging</a:t>
            </a:r>
            <a:r>
              <a:rPr lang="en-CA" baseline="0" dirty="0" smtClean="0"/>
              <a:t> with decision tree is the best results so far.</a:t>
            </a:r>
            <a:endParaRPr lang="en-CA" dirty="0" smtClean="0"/>
          </a:p>
          <a:p>
            <a:r>
              <a:rPr lang="en-CA" dirty="0" err="1" smtClean="0"/>
              <a:t>kNN</a:t>
            </a:r>
            <a:r>
              <a:rPr lang="en-CA" dirty="0" smtClean="0"/>
              <a:t> is the most similar to the current</a:t>
            </a:r>
            <a:r>
              <a:rPr lang="en-CA" baseline="0" dirty="0" smtClean="0"/>
              <a:t> system used by the brokers. Where we look at neighbouring properties of similar types</a:t>
            </a:r>
            <a:r>
              <a:rPr lang="en-CA" baseline="0" dirty="0" smtClean="0"/>
              <a:t>.</a:t>
            </a:r>
          </a:p>
          <a:p>
            <a:r>
              <a:rPr lang="en-CA" dirty="0" smtClean="0"/>
              <a:t>Neural network</a:t>
            </a:r>
            <a:r>
              <a:rPr lang="en-CA" baseline="0" dirty="0" smtClean="0"/>
              <a:t> for regression is something we are working on, but this suppose to have good improvement on other methods.</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4</a:t>
            </a:fld>
            <a:endParaRPr lang="en-CA"/>
          </a:p>
        </p:txBody>
      </p:sp>
    </p:spTree>
    <p:extLst>
      <p:ext uri="{BB962C8B-B14F-4D97-AF65-F5344CB8AC3E}">
        <p14:creationId xmlns:p14="http://schemas.microsoft.com/office/powerpoint/2010/main" val="92819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Plot the predicted price versus the actual price. The regression model tends to over predict the cheap properties and under predict the expensive properties. Currently, we can predict within 0.87 of the actual price. This prediction is useful, as predicted data points that </a:t>
            </a:r>
            <a:r>
              <a:rPr lang="en-CA" baseline="0" dirty="0" smtClean="0"/>
              <a:t>falls largely overly the unity line are under-valued properties according to our model. Also, the points that are largely under the unity line might be overly priced according to our model.</a:t>
            </a:r>
            <a:endParaRPr lang="en-CA" dirty="0" smtClean="0"/>
          </a:p>
          <a:p>
            <a:r>
              <a:rPr lang="en-CA" baseline="0" dirty="0" smtClean="0"/>
              <a:t>Our goal is to predict within 0.95 of the selling price as similar performance has been achieve by Yann </a:t>
            </a:r>
            <a:r>
              <a:rPr lang="en-CA" baseline="0" dirty="0" err="1" smtClean="0"/>
              <a:t>LeCun’s</a:t>
            </a:r>
            <a:r>
              <a:rPr lang="en-CA" baseline="0" dirty="0" smtClean="0"/>
              <a:t> group on a similar dataset by incorporating more features.</a:t>
            </a:r>
            <a:endParaRPr lang="en-CA" baseline="0" dirty="0" smtClean="0"/>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5</a:t>
            </a:fld>
            <a:endParaRPr lang="en-CA"/>
          </a:p>
        </p:txBody>
      </p:sp>
    </p:spTree>
    <p:extLst>
      <p:ext uri="{BB962C8B-B14F-4D97-AF65-F5344CB8AC3E}">
        <p14:creationId xmlns:p14="http://schemas.microsoft.com/office/powerpoint/2010/main" val="2104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now, the features</a:t>
            </a:r>
            <a:r>
              <a:rPr lang="en-CA" baseline="0" dirty="0" smtClean="0"/>
              <a:t> </a:t>
            </a:r>
            <a:r>
              <a:rPr lang="en-CA" baseline="0" dirty="0" smtClean="0"/>
              <a:t>that </a:t>
            </a:r>
            <a:r>
              <a:rPr lang="en-CA" baseline="0" dirty="0" smtClean="0"/>
              <a:t>account </a:t>
            </a:r>
            <a:r>
              <a:rPr lang="en-CA" baseline="0" dirty="0" smtClean="0"/>
              <a:t>for most of the variance </a:t>
            </a:r>
            <a:r>
              <a:rPr lang="en-CA" baseline="0" dirty="0" smtClean="0"/>
              <a:t>in price for the linear model is the living area and number of rooms (especially the bathrooms). The geographical locations did not have a huge impact so far as we did not incorporate the relevant geographical features besides the absolute location.</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6</a:t>
            </a:fld>
            <a:endParaRPr lang="en-CA"/>
          </a:p>
        </p:txBody>
      </p:sp>
    </p:spTree>
    <p:extLst>
      <p:ext uri="{BB962C8B-B14F-4D97-AF65-F5344CB8AC3E}">
        <p14:creationId xmlns:p14="http://schemas.microsoft.com/office/powerpoint/2010/main" val="30472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of course still</a:t>
            </a:r>
            <a:r>
              <a:rPr lang="en-CA" baseline="0" dirty="0" smtClean="0"/>
              <a:t> </a:t>
            </a:r>
            <a:r>
              <a:rPr lang="en-CA" baseline="0" dirty="0" smtClean="0"/>
              <a:t>a work in progress.</a:t>
            </a:r>
          </a:p>
          <a:p>
            <a:r>
              <a:rPr lang="en-CA" baseline="0" dirty="0" smtClean="0"/>
              <a:t>As we still need to add the geographical location </a:t>
            </a:r>
            <a:r>
              <a:rPr lang="en-CA" baseline="0" dirty="0" smtClean="0"/>
              <a:t>features </a:t>
            </a:r>
            <a:r>
              <a:rPr lang="en-CA" baseline="0" dirty="0" smtClean="0"/>
              <a:t>into </a:t>
            </a:r>
            <a:r>
              <a:rPr lang="en-CA" baseline="0" dirty="0" smtClean="0"/>
              <a:t>the </a:t>
            </a:r>
            <a:r>
              <a:rPr lang="en-CA" baseline="0" dirty="0" smtClean="0"/>
              <a:t>dataset as mentioned.</a:t>
            </a:r>
          </a:p>
          <a:p>
            <a:r>
              <a:rPr lang="en-CA" baseline="0" dirty="0" smtClean="0"/>
              <a:t>Since most of the project was collecting the data and getting the right features, we also plan to look at the price across years if we can get that data.</a:t>
            </a:r>
          </a:p>
          <a:p>
            <a:r>
              <a:rPr lang="en-CA" baseline="0" dirty="0" smtClean="0"/>
              <a:t>Some previous work has looked at the expansion of features into higher order terms, and we plan to do so as well.</a:t>
            </a:r>
          </a:p>
          <a:p>
            <a:r>
              <a:rPr lang="en-CA" baseline="0" dirty="0" smtClean="0"/>
              <a:t>In terms of the Machine Learning method,</a:t>
            </a:r>
            <a:r>
              <a:rPr lang="en-CA" baseline="0" dirty="0"/>
              <a:t> </a:t>
            </a:r>
            <a:r>
              <a:rPr lang="en-CA" baseline="0" dirty="0" smtClean="0"/>
              <a:t>we plan to implement neural network for regression, which might further improve performance.</a:t>
            </a:r>
          </a:p>
        </p:txBody>
      </p:sp>
      <p:sp>
        <p:nvSpPr>
          <p:cNvPr id="4" name="Slide Number Placeholder 3"/>
          <p:cNvSpPr>
            <a:spLocks noGrp="1"/>
          </p:cNvSpPr>
          <p:nvPr>
            <p:ph type="sldNum" sz="quarter" idx="10"/>
          </p:nvPr>
        </p:nvSpPr>
        <p:spPr/>
        <p:txBody>
          <a:bodyPr/>
          <a:lstStyle/>
          <a:p>
            <a:fld id="{F7B6F02B-2270-4B11-A415-E41587E2850B}" type="slidenum">
              <a:rPr lang="en-CA" smtClean="0"/>
              <a:pPr/>
              <a:t>7</a:t>
            </a:fld>
            <a:endParaRPr lang="en-CA"/>
          </a:p>
        </p:txBody>
      </p:sp>
    </p:spTree>
    <p:extLst>
      <p:ext uri="{BB962C8B-B14F-4D97-AF65-F5344CB8AC3E}">
        <p14:creationId xmlns:p14="http://schemas.microsoft.com/office/powerpoint/2010/main" val="5730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A96-3F81-4DB8-AC7E-AF17C81A9AD7}" type="datetimeFigureOut">
              <a:rPr lang="en-CA" smtClean="0"/>
              <a:pPr/>
              <a:t>26/11/2014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AC939-B0EF-49F1-AA8C-99FC6ACEE967}"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016" y="5847655"/>
            <a:ext cx="8287846" cy="461665"/>
          </a:xfrm>
          <a:prstGeom prst="rect">
            <a:avLst/>
          </a:prstGeom>
          <a:noFill/>
        </p:spPr>
        <p:txBody>
          <a:bodyPr wrap="none" rtlCol="0">
            <a:spAutoFit/>
          </a:bodyPr>
          <a:lstStyle/>
          <a:p>
            <a:pPr algn="ctr"/>
            <a:r>
              <a:rPr lang="en-CA" sz="2400" b="1" dirty="0" smtClean="0">
                <a:latin typeface="Arial" pitchFamily="34" charset="0"/>
                <a:cs typeface="Arial" pitchFamily="34" charset="0"/>
              </a:rPr>
              <a:t>Nissan Pow		Emil </a:t>
            </a:r>
            <a:r>
              <a:rPr lang="en-CA" sz="2400" b="1" dirty="0" err="1" smtClean="0">
                <a:latin typeface="Arial" pitchFamily="34" charset="0"/>
                <a:cs typeface="Arial" pitchFamily="34" charset="0"/>
              </a:rPr>
              <a:t>Janulewicz</a:t>
            </a:r>
            <a:r>
              <a:rPr lang="en-CA" sz="2400" b="1" dirty="0">
                <a:latin typeface="Arial" pitchFamily="34" charset="0"/>
                <a:cs typeface="Arial" pitchFamily="34" charset="0"/>
              </a:rPr>
              <a:t>	</a:t>
            </a:r>
            <a:r>
              <a:rPr lang="en-CA" sz="2400" b="1" dirty="0" smtClean="0">
                <a:latin typeface="Arial" pitchFamily="34" charset="0"/>
                <a:cs typeface="Arial" pitchFamily="34" charset="0"/>
              </a:rPr>
              <a:t>		L</a:t>
            </a:r>
            <a:r>
              <a:rPr lang="en-CA" sz="2400" b="1" dirty="0">
                <a:latin typeface="Arial" pitchFamily="34" charset="0"/>
                <a:cs typeface="Arial" pitchFamily="34" charset="0"/>
              </a:rPr>
              <a:t>. Dave Liu</a:t>
            </a:r>
          </a:p>
        </p:txBody>
      </p:sp>
      <p:sp>
        <p:nvSpPr>
          <p:cNvPr id="6" name="TextBox 5"/>
          <p:cNvSpPr txBox="1"/>
          <p:nvPr/>
        </p:nvSpPr>
        <p:spPr>
          <a:xfrm>
            <a:off x="179512" y="260648"/>
            <a:ext cx="8784976" cy="1200329"/>
          </a:xfrm>
          <a:prstGeom prst="rect">
            <a:avLst/>
          </a:prstGeom>
          <a:noFill/>
        </p:spPr>
        <p:txBody>
          <a:bodyPr wrap="square" rtlCol="0">
            <a:spAutoFit/>
          </a:bodyPr>
          <a:lstStyle/>
          <a:p>
            <a:pPr algn="ctr"/>
            <a:r>
              <a:rPr lang="en-CA" sz="3600" b="1" dirty="0" smtClean="0">
                <a:latin typeface="Arial" pitchFamily="34" charset="0"/>
                <a:cs typeface="Arial" pitchFamily="34" charset="0"/>
              </a:rPr>
              <a:t>Prediction of real estate property prices in Montreal</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2786608" y="1772816"/>
            <a:ext cx="3657600" cy="3657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653787"/>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Prediction Question</a:t>
            </a:r>
            <a:endParaRPr lang="en-CA" sz="4800" b="1" dirty="0">
              <a:latin typeface="Arial" pitchFamily="34" charset="0"/>
              <a:cs typeface="Arial" pitchFamily="34" charset="0"/>
            </a:endParaRPr>
          </a:p>
        </p:txBody>
      </p:sp>
      <p:sp>
        <p:nvSpPr>
          <p:cNvPr id="4" name="TextBox 3"/>
          <p:cNvSpPr txBox="1"/>
          <p:nvPr/>
        </p:nvSpPr>
        <p:spPr>
          <a:xfrm>
            <a:off x="395536" y="2172920"/>
            <a:ext cx="8424936" cy="3416320"/>
          </a:xfrm>
          <a:prstGeom prst="rect">
            <a:avLst/>
          </a:prstGeom>
          <a:noFill/>
        </p:spPr>
        <p:txBody>
          <a:bodyPr wrap="square" rtlCol="0">
            <a:spAutoFit/>
          </a:bodyPr>
          <a:lstStyle/>
          <a:p>
            <a:pPr marL="457200" indent="-457200" algn="ctr"/>
            <a:r>
              <a:rPr lang="en-CA" sz="3600" b="1" u="sng" dirty="0" smtClean="0">
                <a:latin typeface="Arial" pitchFamily="34" charset="0"/>
                <a:cs typeface="Arial" pitchFamily="34" charset="0"/>
              </a:rPr>
              <a:t>Predict the selling price of properties</a:t>
            </a:r>
          </a:p>
          <a:p>
            <a:pPr marL="457200" indent="-457200" algn="ctr"/>
            <a:endParaRPr lang="en-CA" sz="3600" b="1" dirty="0" smtClean="0">
              <a:latin typeface="Arial" pitchFamily="34" charset="0"/>
              <a:cs typeface="Arial" pitchFamily="34" charset="0"/>
            </a:endParaRPr>
          </a:p>
          <a:p>
            <a:pPr marL="457200" indent="-457200" algn="ctr"/>
            <a:endParaRPr lang="en-CA" sz="3600" b="1" dirty="0" smtClean="0">
              <a:latin typeface="Arial" pitchFamily="34" charset="0"/>
              <a:cs typeface="Arial" pitchFamily="34" charset="0"/>
            </a:endParaRPr>
          </a:p>
          <a:p>
            <a:pPr marL="457200" indent="-457200" algn="ctr"/>
            <a:r>
              <a:rPr lang="en-CA" sz="3600" b="1" dirty="0" smtClean="0">
                <a:solidFill>
                  <a:srgbClr val="FF0000"/>
                </a:solidFill>
                <a:latin typeface="Arial" pitchFamily="34" charset="0"/>
                <a:cs typeface="Arial" pitchFamily="34" charset="0"/>
              </a:rPr>
              <a:t>Motivations:</a:t>
            </a:r>
            <a:r>
              <a:rPr lang="en-CA" sz="3600" b="1" dirty="0" smtClean="0">
                <a:latin typeface="Arial" pitchFamily="34" charset="0"/>
                <a:cs typeface="Arial" pitchFamily="34" charset="0"/>
              </a:rPr>
              <a:t> Suggest appropriate</a:t>
            </a:r>
          </a:p>
          <a:p>
            <a:pPr marL="742950" indent="-742950" algn="ctr">
              <a:buFont typeface="+mj-lt"/>
              <a:buAutoNum type="arabicPeriod"/>
            </a:pPr>
            <a:r>
              <a:rPr lang="en-CA" sz="3600" b="1" dirty="0" smtClean="0">
                <a:latin typeface="Arial" pitchFamily="34" charset="0"/>
                <a:cs typeface="Arial" pitchFamily="34" charset="0"/>
              </a:rPr>
              <a:t>Selling prices for the sellers</a:t>
            </a:r>
          </a:p>
          <a:p>
            <a:pPr marL="742950" indent="-742950" algn="ctr">
              <a:buFont typeface="+mj-lt"/>
              <a:buAutoNum type="arabicPeriod"/>
            </a:pPr>
            <a:r>
              <a:rPr lang="en-CA" sz="3600" b="1" dirty="0" smtClean="0">
                <a:latin typeface="Arial" pitchFamily="34" charset="0"/>
                <a:cs typeface="Arial" pitchFamily="34" charset="0"/>
              </a:rPr>
              <a:t>Buying prices for the buyers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5868144" y="2780928"/>
            <a:ext cx="2743200" cy="2273912"/>
          </a:xfrm>
          <a:prstGeom prst="rect">
            <a:avLst/>
          </a:prstGeom>
        </p:spPr>
      </p:pic>
      <p:sp>
        <p:nvSpPr>
          <p:cNvPr id="7" name="TextBox 6"/>
          <p:cNvSpPr txBox="1"/>
          <p:nvPr/>
        </p:nvSpPr>
        <p:spPr>
          <a:xfrm>
            <a:off x="395536" y="1118349"/>
            <a:ext cx="6048672" cy="4893647"/>
          </a:xfrm>
          <a:prstGeom prst="rect">
            <a:avLst/>
          </a:prstGeom>
          <a:noFill/>
        </p:spPr>
        <p:txBody>
          <a:bodyPr wrap="square" rtlCol="0">
            <a:spAutoFit/>
          </a:bodyPr>
          <a:lstStyle/>
          <a:p>
            <a:r>
              <a:rPr lang="en-CA" sz="2400" b="1" dirty="0" smtClean="0">
                <a:latin typeface="Arial" pitchFamily="34" charset="0"/>
                <a:cs typeface="Arial" pitchFamily="34" charset="0"/>
              </a:rPr>
              <a:t>1.  Property listings in Montreal from real estate website</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targets</a:t>
            </a:r>
            <a:r>
              <a:rPr lang="en-CA" sz="2400" b="1" dirty="0" smtClean="0">
                <a:latin typeface="Arial" pitchFamily="34" charset="0"/>
                <a:cs typeface="Arial" pitchFamily="34" charset="0"/>
              </a:rPr>
              <a:t>: Prices</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features</a:t>
            </a:r>
            <a:r>
              <a:rPr lang="en-CA" sz="2400" b="1" dirty="0" smtClean="0">
                <a:latin typeface="Arial" pitchFamily="34" charset="0"/>
                <a:cs typeface="Arial" pitchFamily="34" charset="0"/>
              </a:rPr>
              <a:t>: Location, Size, Property type, etc.</a:t>
            </a:r>
            <a:endParaRPr lang="en-CA" sz="2400" b="1" dirty="0">
              <a:latin typeface="Arial" pitchFamily="34" charset="0"/>
              <a:cs typeface="Arial" pitchFamily="34" charset="0"/>
            </a:endParaRP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2.  Bounding polygons from Montreal Open Data</a:t>
            </a:r>
          </a:p>
          <a:p>
            <a:pPr lvl="1"/>
            <a:endParaRPr lang="en-CA" sz="2400" b="1" dirty="0">
              <a:latin typeface="Arial" pitchFamily="34" charset="0"/>
              <a:cs typeface="Arial" pitchFamily="34" charset="0"/>
            </a:endParaRPr>
          </a:p>
          <a:p>
            <a:r>
              <a:rPr lang="en-CA" sz="2400" b="1" dirty="0" smtClean="0">
                <a:latin typeface="Arial" pitchFamily="34" charset="0"/>
                <a:cs typeface="Arial" pitchFamily="34" charset="0"/>
              </a:rPr>
              <a:t>3.  Additional </a:t>
            </a:r>
            <a:r>
              <a:rPr lang="en-CA" sz="2400" b="1" dirty="0">
                <a:latin typeface="Arial" pitchFamily="34" charset="0"/>
                <a:cs typeface="Arial" pitchFamily="34" charset="0"/>
              </a:rPr>
              <a:t>demographics from Statistics Canada</a:t>
            </a:r>
          </a:p>
          <a:p>
            <a:pPr marL="914400" lvl="1" indent="-457200">
              <a:buFont typeface="Arial" panose="020B0604020202020204" pitchFamily="34" charset="0"/>
              <a:buChar char="•"/>
            </a:pPr>
            <a:r>
              <a:rPr lang="en-CA" sz="2400" b="1" dirty="0">
                <a:latin typeface="Arial" pitchFamily="34" charset="0"/>
                <a:cs typeface="Arial" pitchFamily="34" charset="0"/>
              </a:rPr>
              <a:t>The </a:t>
            </a:r>
            <a:r>
              <a:rPr lang="en-CA" sz="2400" b="1" u="sng" dirty="0">
                <a:latin typeface="Arial" pitchFamily="34" charset="0"/>
                <a:cs typeface="Arial" pitchFamily="34" charset="0"/>
              </a:rPr>
              <a:t>features</a:t>
            </a:r>
            <a:r>
              <a:rPr lang="en-CA" sz="2400" b="1" dirty="0">
                <a:latin typeface="Arial" pitchFamily="34" charset="0"/>
                <a:cs typeface="Arial" pitchFamily="34" charset="0"/>
              </a:rPr>
              <a:t>: </a:t>
            </a:r>
            <a:r>
              <a:rPr lang="en-CA" sz="2400" b="1" dirty="0" smtClean="0">
                <a:latin typeface="Arial" pitchFamily="34" charset="0"/>
                <a:cs typeface="Arial" pitchFamily="34" charset="0"/>
              </a:rPr>
              <a:t>Income</a:t>
            </a:r>
            <a:r>
              <a:rPr lang="en-CA" sz="2400" b="1" dirty="0">
                <a:latin typeface="Arial" pitchFamily="34" charset="0"/>
                <a:cs typeface="Arial" pitchFamily="34" charset="0"/>
              </a:rPr>
              <a:t>, Population age, Crime rate, etc</a:t>
            </a:r>
            <a:r>
              <a:rPr lang="en-CA" sz="2400" b="1" dirty="0" smtClean="0">
                <a:latin typeface="Arial" pitchFamily="34" charset="0"/>
                <a:cs typeface="Arial" pitchFamily="34" charset="0"/>
              </a:rPr>
              <a:t>.</a:t>
            </a:r>
            <a:endParaRPr lang="en-CA" sz="24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Data sets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4" cstate="print"/>
          <a:stretch>
            <a:fillRect/>
          </a:stretch>
        </p:blipFill>
        <p:spPr>
          <a:xfrm>
            <a:off x="6323519" y="1700808"/>
            <a:ext cx="1632857" cy="457200"/>
          </a:xfrm>
          <a:prstGeom prst="rect">
            <a:avLst/>
          </a:prstGeom>
        </p:spPr>
      </p:pic>
      <p:pic>
        <p:nvPicPr>
          <p:cNvPr id="3" name="Picture 2"/>
          <p:cNvPicPr>
            <a:picLocks noChangeAspect="1"/>
          </p:cNvPicPr>
          <p:nvPr/>
        </p:nvPicPr>
        <p:blipFill>
          <a:blip r:embed="rId5" cstate="print"/>
          <a:stretch>
            <a:fillRect/>
          </a:stretch>
        </p:blipFill>
        <p:spPr>
          <a:xfrm>
            <a:off x="6409903" y="2780928"/>
            <a:ext cx="1114425" cy="295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2222862"/>
            <a:ext cx="8064896" cy="3416320"/>
          </a:xfrm>
          <a:prstGeom prst="rect">
            <a:avLst/>
          </a:prstGeom>
          <a:noFill/>
        </p:spPr>
        <p:txBody>
          <a:bodyPr wrap="square" rtlCol="0">
            <a:spAutoFit/>
          </a:bodyPr>
          <a:lstStyle/>
          <a:p>
            <a:r>
              <a:rPr lang="en-CA" sz="3600" b="1" dirty="0" smtClean="0">
                <a:solidFill>
                  <a:srgbClr val="FF0000"/>
                </a:solidFill>
                <a:latin typeface="Arial" pitchFamily="34" charset="0"/>
                <a:cs typeface="Arial" pitchFamily="34" charset="0"/>
              </a:rPr>
              <a:t>Regression</a:t>
            </a:r>
            <a:r>
              <a:rPr lang="en-CA" sz="3600" b="1" dirty="0" smtClean="0">
                <a:latin typeface="Arial" pitchFamily="34" charset="0"/>
                <a:cs typeface="Arial" pitchFamily="34" charset="0"/>
              </a:rPr>
              <a:t> of the prices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Linear and logistic regressions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Random forest</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k-Nearest </a:t>
            </a:r>
            <a:r>
              <a:rPr lang="en-CA" sz="3600" b="1" dirty="0" smtClean="0">
                <a:latin typeface="Arial" pitchFamily="34" charset="0"/>
                <a:cs typeface="Arial" pitchFamily="34" charset="0"/>
              </a:rPr>
              <a:t>Neighbours</a:t>
            </a:r>
          </a:p>
          <a:p>
            <a:r>
              <a:rPr lang="en-CA" sz="3600" b="1" dirty="0" smtClean="0">
                <a:latin typeface="Arial" pitchFamily="34" charset="0"/>
                <a:cs typeface="Arial" pitchFamily="34" charset="0"/>
              </a:rPr>
              <a:t>	SVM</a:t>
            </a:r>
            <a:endParaRPr lang="en-CA" sz="3600" b="1" dirty="0" smtClean="0">
              <a:latin typeface="Arial" pitchFamily="34" charset="0"/>
              <a:cs typeface="Arial" pitchFamily="34" charset="0"/>
            </a:endParaRPr>
          </a:p>
          <a:p>
            <a:r>
              <a:rPr lang="en-CA" sz="3600" b="1" dirty="0">
                <a:latin typeface="Arial" pitchFamily="34" charset="0"/>
                <a:cs typeface="Arial" pitchFamily="34" charset="0"/>
              </a:rPr>
              <a:t>	</a:t>
            </a:r>
            <a:r>
              <a:rPr lang="en-CA" sz="3600" b="1" dirty="0" smtClean="0">
                <a:latin typeface="Arial" pitchFamily="34" charset="0"/>
                <a:cs typeface="Arial" pitchFamily="34" charset="0"/>
              </a:rPr>
              <a:t>Neural Networks </a:t>
            </a:r>
            <a:r>
              <a:rPr lang="en-CA" sz="1200" b="1" dirty="0" smtClean="0">
                <a:latin typeface="Arial" pitchFamily="34" charset="0"/>
                <a:cs typeface="Arial" pitchFamily="34" charset="0"/>
              </a:rPr>
              <a:t>(Quinlan 93)</a:t>
            </a:r>
          </a:p>
        </p:txBody>
      </p:sp>
      <p:sp>
        <p:nvSpPr>
          <p:cNvPr id="6" name="TextBox 5"/>
          <p:cNvSpPr txBox="1"/>
          <p:nvPr/>
        </p:nvSpPr>
        <p:spPr>
          <a:xfrm>
            <a:off x="179512" y="692696"/>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Machine learning methods</a:t>
            </a:r>
            <a:endParaRPr lang="en-CA"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5919663"/>
            <a:ext cx="8352928" cy="461665"/>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Goal: </a:t>
            </a:r>
            <a:r>
              <a:rPr lang="en-CA" sz="2400" b="1" dirty="0" smtClean="0">
                <a:latin typeface="Arial" pitchFamily="34" charset="0"/>
                <a:cs typeface="Arial" pitchFamily="34" charset="0"/>
              </a:rPr>
              <a:t>Predict within 0.95. </a:t>
            </a:r>
            <a:r>
              <a:rPr lang="en-CA" sz="1200" b="1" dirty="0" smtClean="0">
                <a:latin typeface="Arial" pitchFamily="34" charset="0"/>
                <a:cs typeface="Arial" pitchFamily="34" charset="0"/>
              </a:rPr>
              <a:t>(</a:t>
            </a:r>
            <a:r>
              <a:rPr lang="en-CA" sz="1200" b="1" dirty="0" err="1" smtClean="0">
                <a:latin typeface="Arial" pitchFamily="34" charset="0"/>
                <a:cs typeface="Arial" pitchFamily="34" charset="0"/>
              </a:rPr>
              <a:t>Caplin</a:t>
            </a:r>
            <a:r>
              <a:rPr lang="en-CA" sz="1200" b="1" dirty="0" smtClean="0">
                <a:latin typeface="Arial" pitchFamily="34" charset="0"/>
                <a:cs typeface="Arial" pitchFamily="34" charset="0"/>
              </a:rPr>
              <a:t> et al. 08)</a:t>
            </a:r>
            <a:endParaRPr lang="en-CA" sz="12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467544" y="908720"/>
            <a:ext cx="6400800" cy="4795483"/>
          </a:xfrm>
          <a:prstGeom prst="rect">
            <a:avLst/>
          </a:prstGeom>
        </p:spPr>
      </p:pic>
      <p:sp>
        <p:nvSpPr>
          <p:cNvPr id="3" name="TextBox 2"/>
          <p:cNvSpPr txBox="1"/>
          <p:nvPr/>
        </p:nvSpPr>
        <p:spPr>
          <a:xfrm>
            <a:off x="6444208" y="2492896"/>
            <a:ext cx="1944216"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Currently at 0.87 of actual price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85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010288"/>
            <a:ext cx="8064895" cy="1938992"/>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Regression</a:t>
            </a:r>
            <a:r>
              <a:rPr lang="en-CA" sz="2400" b="1" dirty="0" smtClean="0">
                <a:latin typeface="Arial" pitchFamily="34" charset="0"/>
                <a:cs typeface="Arial" pitchFamily="34" charset="0"/>
              </a:rPr>
              <a:t> analysis of the prices</a:t>
            </a: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	So far, the living area and the number of rooms (bathrooms) account for the most of the variance in price.</a:t>
            </a:r>
            <a:endParaRPr lang="en-CA" sz="2400" b="1" dirty="0">
              <a:latin typeface="Arial" pitchFamily="34" charset="0"/>
              <a:cs typeface="Arial" pitchFamily="34" charset="0"/>
            </a:endParaRPr>
          </a:p>
        </p:txBody>
      </p:sp>
      <p:sp>
        <p:nvSpPr>
          <p:cNvPr id="6" name="TextBox 5"/>
          <p:cNvSpPr txBox="1"/>
          <p:nvPr/>
        </p:nvSpPr>
        <p:spPr>
          <a:xfrm>
            <a:off x="179512" y="62242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427788" y="1924270"/>
            <a:ext cx="8229600" cy="12866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803588"/>
            <a:ext cx="8064896" cy="3785652"/>
          </a:xfrm>
          <a:prstGeom prst="rect">
            <a:avLst/>
          </a:prstGeom>
          <a:noFill/>
        </p:spPr>
        <p:txBody>
          <a:bodyPr wrap="square" rtlCol="0">
            <a:spAutoFit/>
          </a:bodyPr>
          <a:lstStyle/>
          <a:p>
            <a:pPr marL="342900" indent="-342900">
              <a:buFont typeface="Arial" panose="020B0604020202020204" pitchFamily="34" charset="0"/>
              <a:buChar char="•"/>
            </a:pPr>
            <a:r>
              <a:rPr lang="en-CA" sz="2400" b="1" dirty="0" smtClean="0">
                <a:latin typeface="Arial" pitchFamily="34" charset="0"/>
                <a:cs typeface="Arial" pitchFamily="34" charset="0"/>
              </a:rPr>
              <a:t>Incorporate data from Statistics Canada based on the defined Montreal boroughs</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Looking at temporal trends pending on the availability of data</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additional features such as higher order terms and their interactions </a:t>
            </a:r>
            <a:r>
              <a:rPr lang="en-CA" sz="1200" b="1" dirty="0" smtClean="0">
                <a:latin typeface="Arial" pitchFamily="34" charset="0"/>
                <a:cs typeface="Arial" pitchFamily="34" charset="0"/>
              </a:rPr>
              <a:t>(Boston housing price dataset)</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neural network for regression </a:t>
            </a:r>
            <a:r>
              <a:rPr lang="en-CA" sz="1200" b="1" dirty="0" smtClean="0">
                <a:latin typeface="Arial" pitchFamily="34" charset="0"/>
                <a:cs typeface="Arial" pitchFamily="34" charset="0"/>
              </a:rPr>
              <a:t>(Quinlan 93)</a:t>
            </a:r>
            <a:endParaRPr lang="en-CA" sz="1200" b="1" dirty="0">
              <a:latin typeface="Arial" pitchFamily="34" charset="0"/>
              <a:cs typeface="Arial" pitchFamily="34" charset="0"/>
            </a:endParaRPr>
          </a:p>
        </p:txBody>
      </p:sp>
      <p:sp>
        <p:nvSpPr>
          <p:cNvPr id="6" name="TextBox 5"/>
          <p:cNvSpPr txBox="1"/>
          <p:nvPr/>
        </p:nvSpPr>
        <p:spPr>
          <a:xfrm>
            <a:off x="179512" y="620688"/>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Future directions</a:t>
            </a:r>
            <a:endParaRPr lang="en-CA"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TotalTime>
  <Words>822</Words>
  <Application>Microsoft Office PowerPoint</Application>
  <PresentationFormat>On-screen Show (4:3)</PresentationFormat>
  <Paragraphs>68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labuser</cp:lastModifiedBy>
  <cp:revision>83</cp:revision>
  <dcterms:created xsi:type="dcterms:W3CDTF">2014-11-21T18:47:37Z</dcterms:created>
  <dcterms:modified xsi:type="dcterms:W3CDTF">2014-11-26T18:23:48Z</dcterms:modified>
</cp:coreProperties>
</file>