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58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95" autoAdjust="0"/>
  </p:normalViewPr>
  <p:slideViewPr>
    <p:cSldViewPr>
      <p:cViewPr varScale="1">
        <p:scale>
          <a:sx n="105" d="100"/>
          <a:sy n="105" d="100"/>
        </p:scale>
        <p:origin x="1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388BD-8A6F-4B9B-95D6-1E40DF29BA0B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6F02B-2270-4B11-A415-E41587E2850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8995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Motivation to help families,</a:t>
            </a:r>
            <a:r>
              <a:rPr lang="en-CA" baseline="0" dirty="0" smtClean="0"/>
              <a:t> especially first time buyers, Montreal.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97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800" b="0" baseline="0" dirty="0" smtClean="0">
                <a:latin typeface="+mn-lt"/>
              </a:rPr>
              <a:t>This is relates generally to real estate appraisals and sales price predictions. In particular, this is an automated system and uses predictive modeling to perform pattern recognition.</a:t>
            </a:r>
            <a:endParaRPr lang="en-CA" sz="800" b="0" dirty="0" smtClean="0"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800" b="0" dirty="0" smtClean="0">
                <a:latin typeface="+mn-lt"/>
              </a:rPr>
              <a:t>Versus finding a broker. This</a:t>
            </a:r>
            <a:r>
              <a:rPr lang="en-CA" sz="800" b="0" baseline="0" dirty="0" smtClean="0">
                <a:latin typeface="+mn-lt"/>
              </a:rPr>
              <a:t> is free. Give prediction quickly at the comfort of your home.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800" b="0" baseline="0" dirty="0" smtClean="0">
                <a:latin typeface="+mn-lt"/>
              </a:rPr>
              <a:t>Conventionally</a:t>
            </a:r>
            <a:endParaRPr lang="en-CA" sz="800" b="0" dirty="0" smtClean="0">
              <a:latin typeface="+mn-lt"/>
            </a:endParaRPr>
          </a:p>
          <a:p>
            <a:r>
              <a:rPr lang="en-CA" sz="800" b="0" dirty="0" smtClean="0">
                <a:latin typeface="+mn-lt"/>
              </a:rPr>
              <a:t>For the buyers, this</a:t>
            </a:r>
            <a:r>
              <a:rPr lang="en-CA" sz="800" b="0" baseline="0" dirty="0" smtClean="0">
                <a:latin typeface="+mn-lt"/>
              </a:rPr>
              <a:t> is useful to </a:t>
            </a:r>
            <a:r>
              <a:rPr lang="en-CA" sz="800" b="0" baseline="0" dirty="0" smtClean="0">
                <a:latin typeface="Arial" pitchFamily="34" charset="0"/>
                <a:cs typeface="Arial" pitchFamily="34" charset="0"/>
              </a:rPr>
              <a:t>find good deals on the market</a:t>
            </a:r>
            <a:r>
              <a:rPr lang="en-CA" sz="800" b="0" dirty="0" smtClean="0">
                <a:latin typeface="+mn-lt"/>
              </a:rPr>
              <a:t>.</a:t>
            </a:r>
          </a:p>
          <a:p>
            <a:pPr marL="457200" indent="-457200"/>
            <a:r>
              <a:rPr lang="en-CA" sz="800" b="0" dirty="0" smtClean="0">
                <a:latin typeface="+mn-lt"/>
                <a:cs typeface="Arial" pitchFamily="34" charset="0"/>
              </a:rPr>
              <a:t>Predict the Montreal borough and/or cluster that the property is most likely to belong to.</a:t>
            </a:r>
            <a:r>
              <a:rPr lang="en-CA" sz="800" b="0" baseline="0" dirty="0" smtClean="0">
                <a:latin typeface="+mn-lt"/>
                <a:cs typeface="Arial" pitchFamily="34" charset="0"/>
              </a:rPr>
              <a:t> </a:t>
            </a:r>
            <a:r>
              <a:rPr lang="en-CA" sz="800" b="0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Motivation:</a:t>
            </a:r>
            <a:r>
              <a:rPr lang="en-CA" sz="800" b="0" dirty="0" smtClean="0">
                <a:latin typeface="+mn-lt"/>
                <a:cs typeface="Arial" pitchFamily="34" charset="0"/>
              </a:rPr>
              <a:t> Suggest buying locations for buyers depending</a:t>
            </a:r>
            <a:r>
              <a:rPr lang="en-CA" sz="800" b="0" baseline="0" dirty="0" smtClean="0">
                <a:latin typeface="+mn-lt"/>
                <a:cs typeface="Arial" pitchFamily="34" charset="0"/>
              </a:rPr>
              <a:t> </a:t>
            </a:r>
            <a:r>
              <a:rPr lang="en-CA" sz="800" b="0" dirty="0" smtClean="0">
                <a:latin typeface="+mn-lt"/>
                <a:cs typeface="Arial" pitchFamily="34" charset="0"/>
              </a:rPr>
              <a:t>on their</a:t>
            </a:r>
            <a:r>
              <a:rPr lang="en-CA" sz="800" b="0" baseline="0" dirty="0" smtClean="0">
                <a:latin typeface="+mn-lt"/>
                <a:cs typeface="Arial" pitchFamily="34" charset="0"/>
              </a:rPr>
              <a:t> </a:t>
            </a:r>
            <a:r>
              <a:rPr lang="en-CA" sz="800" b="0" dirty="0" smtClean="0">
                <a:latin typeface="+mn-lt"/>
                <a:cs typeface="Arial" pitchFamily="34" charset="0"/>
              </a:rPr>
              <a:t>circumstances</a:t>
            </a:r>
            <a:endParaRPr lang="en-CA" sz="800" b="0" dirty="0" smtClean="0">
              <a:latin typeface="+mn-lt"/>
            </a:endParaRPr>
          </a:p>
          <a:p>
            <a:r>
              <a:rPr lang="en-CA" sz="800" b="0" dirty="0" smtClean="0">
                <a:latin typeface="+mn-lt"/>
              </a:rPr>
              <a:t>Second Question: How</a:t>
            </a:r>
            <a:r>
              <a:rPr lang="en-CA" sz="800" b="0" baseline="0" dirty="0" smtClean="0">
                <a:latin typeface="+mn-lt"/>
              </a:rPr>
              <a:t> it is different from a search or decision tree. </a:t>
            </a:r>
            <a:r>
              <a:rPr lang="en-CA" sz="800" b="0" dirty="0" smtClean="0">
                <a:latin typeface="+mn-lt"/>
              </a:rPr>
              <a:t>Find a good area for the family.</a:t>
            </a:r>
            <a:endParaRPr lang="en-CA" sz="8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Majority of the dataset were</a:t>
            </a:r>
            <a:r>
              <a:rPr lang="en-CA" baseline="0" dirty="0" smtClean="0"/>
              <a:t> scraped from a real estate listing website, Centris.ca. </a:t>
            </a:r>
            <a:r>
              <a:rPr lang="en-CA" dirty="0" smtClean="0"/>
              <a:t>The targets we</a:t>
            </a:r>
            <a:r>
              <a:rPr lang="en-CA" baseline="0" dirty="0" smtClean="0"/>
              <a:t> are trying to predict are the prices. The features or attributes of the data were from the listings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1789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r>
              <a:rPr lang="en-CA" dirty="0" smtClean="0"/>
              <a:t>Bagging</a:t>
            </a:r>
            <a:r>
              <a:rPr lang="en-CA" baseline="0" dirty="0" smtClean="0"/>
              <a:t> with decision tree is the best results so far.</a:t>
            </a:r>
            <a:endParaRPr lang="en-CA" dirty="0" smtClean="0"/>
          </a:p>
          <a:p>
            <a:r>
              <a:rPr lang="en-CA" dirty="0" err="1" smtClean="0"/>
              <a:t>kNN</a:t>
            </a:r>
            <a:r>
              <a:rPr lang="en-CA" dirty="0" smtClean="0"/>
              <a:t> </a:t>
            </a:r>
            <a:r>
              <a:rPr lang="en-CA" dirty="0" smtClean="0"/>
              <a:t>is the most similar to the current</a:t>
            </a:r>
            <a:r>
              <a:rPr lang="en-CA" baseline="0" dirty="0" smtClean="0"/>
              <a:t> system used by the brokers. Where we look at neighbouring properties of similar types.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19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Sell</a:t>
            </a:r>
            <a:r>
              <a:rPr lang="en-CA" baseline="0" dirty="0" smtClean="0"/>
              <a:t>ing broker is biased to have higher selling price.</a:t>
            </a:r>
          </a:p>
          <a:p>
            <a:r>
              <a:rPr lang="en-CA" baseline="0" dirty="0" smtClean="0"/>
              <a:t>Plot the </a:t>
            </a:r>
            <a:r>
              <a:rPr lang="en-CA" baseline="0" dirty="0" smtClean="0"/>
              <a:t>Predicted vs. actual.</a:t>
            </a:r>
          </a:p>
          <a:p>
            <a:r>
              <a:rPr lang="en-CA" baseline="0" dirty="0" smtClean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00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</a:t>
            </a:r>
            <a:r>
              <a:rPr lang="en-CA" dirty="0" smtClean="0"/>
              <a:t>variables</a:t>
            </a:r>
            <a:r>
              <a:rPr lang="en-CA" baseline="0" dirty="0" smtClean="0"/>
              <a:t> </a:t>
            </a:r>
            <a:r>
              <a:rPr lang="en-CA" baseline="0" dirty="0" smtClean="0"/>
              <a:t>that accounts for most of </a:t>
            </a:r>
            <a:r>
              <a:rPr lang="en-CA" baseline="0" dirty="0" smtClean="0"/>
              <a:t>the variance are the number of washrooms and whether the property is in Westmount. So if you are a real estate developer in Montreal that wants to build expensive homes, then build a home with many bathrooms in Westmount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244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Still</a:t>
            </a:r>
            <a:r>
              <a:rPr lang="en-CA" baseline="0" dirty="0" smtClean="0"/>
              <a:t> a work in progress.</a:t>
            </a:r>
          </a:p>
          <a:p>
            <a:r>
              <a:rPr lang="en-CA" baseline="0" dirty="0" smtClean="0"/>
              <a:t>There are still features to be added into the dataset, since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09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8016" y="5847655"/>
            <a:ext cx="8287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 smtClean="0">
                <a:latin typeface="Arial" pitchFamily="34" charset="0"/>
                <a:cs typeface="Arial" pitchFamily="34" charset="0"/>
              </a:rPr>
              <a:t>Nissan Pow		Emil </a:t>
            </a:r>
            <a:r>
              <a:rPr lang="en-CA" sz="2400" b="1" dirty="0" err="1" smtClean="0">
                <a:latin typeface="Arial" pitchFamily="34" charset="0"/>
                <a:cs typeface="Arial" pitchFamily="34" charset="0"/>
              </a:rPr>
              <a:t>Janulewicz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		L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. Dave Liu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260648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Prediction of real estate property prices in Montreal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6608" y="1772816"/>
            <a:ext cx="36576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653787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b="1" dirty="0" smtClean="0">
                <a:latin typeface="Arial" pitchFamily="34" charset="0"/>
                <a:cs typeface="Arial" pitchFamily="34" charset="0"/>
              </a:rPr>
              <a:t>Prediction Question</a:t>
            </a:r>
            <a:endParaRPr lang="en-CA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172920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CA" sz="3600" b="1" u="sng" dirty="0" smtClean="0">
                <a:latin typeface="Arial" pitchFamily="34" charset="0"/>
                <a:cs typeface="Arial" pitchFamily="34" charset="0"/>
              </a:rPr>
              <a:t>Predict the selling price of properties</a:t>
            </a:r>
          </a:p>
          <a:p>
            <a:pPr marL="457200" indent="-457200" algn="ctr"/>
            <a:endParaRPr lang="en-CA" sz="3600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ctr"/>
            <a:endParaRPr lang="en-CA" sz="3600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ctr"/>
            <a:r>
              <a:rPr lang="en-CA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Motivations: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 Suggest appropriate</a:t>
            </a:r>
          </a:p>
          <a:p>
            <a:pPr marL="742950" indent="-742950" algn="ctr">
              <a:buFont typeface="+mj-lt"/>
              <a:buAutoNum type="arabicPeriod"/>
            </a:pP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Selling prices for the sellers</a:t>
            </a:r>
          </a:p>
          <a:p>
            <a:pPr marL="742950" indent="-742950" algn="ctr">
              <a:buFont typeface="+mj-lt"/>
              <a:buAutoNum type="arabicPeriod"/>
            </a:pP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Buying prices for the buyers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2780928"/>
            <a:ext cx="2743200" cy="22739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1118349"/>
            <a:ext cx="60486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1.  Property listings in Montreal from real estate website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CA" sz="2400" b="1" u="sng" dirty="0" smtClean="0">
                <a:latin typeface="Arial" pitchFamily="34" charset="0"/>
                <a:cs typeface="Arial" pitchFamily="34" charset="0"/>
              </a:rPr>
              <a:t>targets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: Prices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CA" sz="2400" b="1" u="sng" dirty="0" smtClean="0">
                <a:latin typeface="Arial" pitchFamily="34" charset="0"/>
                <a:cs typeface="Arial" pitchFamily="34" charset="0"/>
              </a:rPr>
              <a:t>features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: Location, Size, Property type, etc.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  <a:p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2.  Bounding polygons from Montreal Open Data</a:t>
            </a:r>
          </a:p>
          <a:p>
            <a:pPr lvl="1"/>
            <a:endParaRPr lang="en-CA" sz="2400" b="1" dirty="0">
              <a:latin typeface="Arial" pitchFamily="34" charset="0"/>
              <a:cs typeface="Arial" pitchFamily="34" charset="0"/>
            </a:endParaRPr>
          </a:p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3.  Additional 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demographics from Statistics Canada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b="1" dirty="0">
                <a:latin typeface="Arial" pitchFamily="34" charset="0"/>
                <a:cs typeface="Arial" pitchFamily="34" charset="0"/>
              </a:rPr>
              <a:t>The </a:t>
            </a:r>
            <a:r>
              <a:rPr lang="en-CA" sz="2400" b="1" u="sng" dirty="0">
                <a:latin typeface="Arial" pitchFamily="34" charset="0"/>
                <a:cs typeface="Arial" pitchFamily="34" charset="0"/>
              </a:rPr>
              <a:t>features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Income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, Population age, Crime rate, etc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62389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Data sets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3519" y="1700808"/>
            <a:ext cx="1632857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9903" y="2780928"/>
            <a:ext cx="1114425" cy="29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2222862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Regression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 of the prices</a:t>
            </a:r>
          </a:p>
          <a:p>
            <a:r>
              <a:rPr lang="en-CA" sz="3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Linear and logistic regressions</a:t>
            </a:r>
          </a:p>
          <a:p>
            <a:r>
              <a:rPr lang="en-CA" sz="3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Random forest</a:t>
            </a:r>
          </a:p>
          <a:p>
            <a:r>
              <a:rPr lang="en-CA" sz="3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k-Nearest Neighbours</a:t>
            </a:r>
          </a:p>
          <a:p>
            <a:r>
              <a:rPr lang="en-CA" sz="3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Neural Networks </a:t>
            </a:r>
            <a:r>
              <a:rPr lang="en-CA" sz="1200" b="1" dirty="0" smtClean="0">
                <a:latin typeface="Arial" pitchFamily="34" charset="0"/>
                <a:cs typeface="Arial" pitchFamily="34" charset="0"/>
              </a:rPr>
              <a:t>(Quinlan 93)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692696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b="1" dirty="0" smtClean="0">
                <a:latin typeface="Arial" pitchFamily="34" charset="0"/>
                <a:cs typeface="Arial" pitchFamily="34" charset="0"/>
              </a:rPr>
              <a:t>Machine learning methods</a:t>
            </a:r>
            <a:endParaRPr lang="en-CA" sz="4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5919663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Goal: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Predict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within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0.95. </a:t>
            </a:r>
            <a:r>
              <a:rPr lang="en-CA" sz="12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CA" sz="1200" b="1" dirty="0" err="1" smtClean="0">
                <a:latin typeface="Arial" pitchFamily="34" charset="0"/>
                <a:cs typeface="Arial" pitchFamily="34" charset="0"/>
              </a:rPr>
              <a:t>Caplin</a:t>
            </a:r>
            <a:r>
              <a:rPr lang="en-CA" sz="1200" b="1" dirty="0" smtClean="0">
                <a:latin typeface="Arial" pitchFamily="34" charset="0"/>
                <a:cs typeface="Arial" pitchFamily="34" charset="0"/>
              </a:rPr>
              <a:t> et al. 08)</a:t>
            </a:r>
            <a:endParaRPr lang="en-CA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62389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Preliminary Results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908720"/>
            <a:ext cx="6400800" cy="47954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44208" y="2492896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at 0.87 of actual price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8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1827" y="1931348"/>
            <a:ext cx="80106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Regression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 analysis of the prices</a:t>
            </a:r>
          </a:p>
          <a:p>
            <a:r>
              <a:rPr lang="en-CA" sz="36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So far, the number of rooms (bathrooms) and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 geographical </a:t>
            </a:r>
            <a:r>
              <a:rPr lang="en-CA" sz="3600" b="1" dirty="0">
                <a:latin typeface="Arial" pitchFamily="34" charset="0"/>
                <a:cs typeface="Arial" pitchFamily="34" charset="0"/>
              </a:rPr>
              <a:t>l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ocation (being in Westmount) account 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the most of the variance 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price.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622429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b="1" dirty="0" smtClean="0">
                <a:latin typeface="Arial" pitchFamily="34" charset="0"/>
                <a:cs typeface="Arial" pitchFamily="34" charset="0"/>
              </a:rPr>
              <a:t>Preliminary Results</a:t>
            </a:r>
            <a:endParaRPr lang="en-CA" sz="4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1803588"/>
            <a:ext cx="828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Incorporate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data from Statistics Canada based on the defined Montreal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boroughs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Looking at temporal trends pending on the availability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Implement additional features such as higher order terms and their interactions </a:t>
            </a:r>
            <a:r>
              <a:rPr lang="en-CA" sz="1200" b="1" dirty="0" smtClean="0">
                <a:latin typeface="Arial" pitchFamily="34" charset="0"/>
                <a:cs typeface="Arial" pitchFamily="34" charset="0"/>
              </a:rPr>
              <a:t>(Boston housing price dataset)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Implement neural network for regression </a:t>
            </a:r>
            <a:r>
              <a:rPr lang="en-CA" sz="1200" b="1" dirty="0" smtClean="0">
                <a:latin typeface="Arial" pitchFamily="34" charset="0"/>
                <a:cs typeface="Arial" pitchFamily="34" charset="0"/>
              </a:rPr>
              <a:t>(Quinlan 93)</a:t>
            </a:r>
            <a:endParaRPr lang="en-CA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620688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Future directions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461</Words>
  <Application>Microsoft Office PowerPoint</Application>
  <PresentationFormat>On-screen Show (4:3)</PresentationFormat>
  <Paragraphs>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labuser</cp:lastModifiedBy>
  <cp:revision>61</cp:revision>
  <dcterms:created xsi:type="dcterms:W3CDTF">2014-11-21T18:47:37Z</dcterms:created>
  <dcterms:modified xsi:type="dcterms:W3CDTF">2014-11-25T23:40:30Z</dcterms:modified>
</cp:coreProperties>
</file>