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9" r:id="rId4"/>
    <p:sldId id="260" r:id="rId5"/>
    <p:sldId id="258" r:id="rId6"/>
    <p:sldId id="262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795" autoAdjust="0"/>
  </p:normalViewPr>
  <p:slideViewPr>
    <p:cSldViewPr>
      <p:cViewPr varScale="1">
        <p:scale>
          <a:sx n="105" d="100"/>
          <a:sy n="105" d="100"/>
        </p:scale>
        <p:origin x="17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6388BD-8A6F-4B9B-95D6-1E40DF29BA0B}" type="datetimeFigureOut">
              <a:rPr lang="en-CA" smtClean="0"/>
              <a:pPr/>
              <a:t>24/11/2014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B6F02B-2270-4B11-A415-E41587E2850B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489956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Motivation to help families,</a:t>
            </a:r>
            <a:r>
              <a:rPr lang="en-CA" baseline="0" dirty="0" smtClean="0"/>
              <a:t> especially first time buyers, Montreal.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B6F02B-2270-4B11-A415-E41587E2850B}" type="slidenum">
              <a:rPr lang="en-CA" smtClean="0"/>
              <a:pPr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339721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sz="800" b="0" baseline="0" dirty="0" smtClean="0">
                <a:latin typeface="+mn-lt"/>
              </a:rPr>
              <a:t>This is relates generally to real estate appraisals and sales price predictions. In particular, this is an automated system and uses predictive modeling to perform pattern recognition.</a:t>
            </a:r>
            <a:endParaRPr lang="en-CA" sz="800" b="0" dirty="0" smtClean="0">
              <a:latin typeface="+mn-lt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800" b="0" dirty="0" smtClean="0">
                <a:latin typeface="+mn-lt"/>
              </a:rPr>
              <a:t>Versus finding a broker. This</a:t>
            </a:r>
            <a:r>
              <a:rPr lang="en-CA" sz="800" b="0" baseline="0" dirty="0" smtClean="0">
                <a:latin typeface="+mn-lt"/>
              </a:rPr>
              <a:t> is free. Give prediction quickly at the comfort of your home.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800" b="0" baseline="0" dirty="0" smtClean="0">
                <a:latin typeface="+mn-lt"/>
              </a:rPr>
              <a:t>Conventionally</a:t>
            </a:r>
            <a:endParaRPr lang="en-CA" sz="800" b="0" dirty="0" smtClean="0">
              <a:latin typeface="+mn-lt"/>
            </a:endParaRPr>
          </a:p>
          <a:p>
            <a:r>
              <a:rPr lang="en-CA" sz="800" b="0" dirty="0" smtClean="0">
                <a:latin typeface="+mn-lt"/>
              </a:rPr>
              <a:t>For </a:t>
            </a:r>
            <a:r>
              <a:rPr lang="en-CA" sz="800" b="0" dirty="0" smtClean="0">
                <a:latin typeface="+mn-lt"/>
              </a:rPr>
              <a:t>the </a:t>
            </a:r>
            <a:r>
              <a:rPr lang="en-CA" sz="800" b="0" dirty="0" smtClean="0">
                <a:latin typeface="+mn-lt"/>
              </a:rPr>
              <a:t>buyers, this</a:t>
            </a:r>
            <a:r>
              <a:rPr lang="en-CA" sz="800" b="0" baseline="0" dirty="0" smtClean="0">
                <a:latin typeface="+mn-lt"/>
              </a:rPr>
              <a:t> is useful to </a:t>
            </a:r>
            <a:r>
              <a:rPr lang="en-CA" sz="800" b="0" baseline="0" dirty="0" smtClean="0">
                <a:latin typeface="Arial" pitchFamily="34" charset="0"/>
                <a:cs typeface="Arial" pitchFamily="34" charset="0"/>
              </a:rPr>
              <a:t>find good deals on the market</a:t>
            </a:r>
            <a:r>
              <a:rPr lang="en-CA" sz="800" b="0" dirty="0" smtClean="0">
                <a:latin typeface="+mn-lt"/>
              </a:rPr>
              <a:t>.</a:t>
            </a:r>
            <a:endParaRPr lang="en-CA" sz="800" b="0" dirty="0" smtClean="0">
              <a:latin typeface="+mn-lt"/>
            </a:endParaRPr>
          </a:p>
          <a:p>
            <a:pPr marL="457200" indent="-457200"/>
            <a:r>
              <a:rPr lang="en-CA" sz="800" b="0" dirty="0" smtClean="0">
                <a:latin typeface="+mn-lt"/>
                <a:cs typeface="Arial" pitchFamily="34" charset="0"/>
              </a:rPr>
              <a:t>Predict the Montreal borough and/or cluster that the property is most likely to belong to.</a:t>
            </a:r>
            <a:r>
              <a:rPr lang="en-CA" sz="800" b="0" baseline="0" dirty="0" smtClean="0">
                <a:latin typeface="+mn-lt"/>
                <a:cs typeface="Arial" pitchFamily="34" charset="0"/>
              </a:rPr>
              <a:t> </a:t>
            </a:r>
            <a:r>
              <a:rPr lang="en-CA" sz="800" b="0" dirty="0" smtClean="0">
                <a:solidFill>
                  <a:srgbClr val="FF0000"/>
                </a:solidFill>
                <a:latin typeface="+mn-lt"/>
                <a:cs typeface="Arial" pitchFamily="34" charset="0"/>
              </a:rPr>
              <a:t>Motivation:</a:t>
            </a:r>
            <a:r>
              <a:rPr lang="en-CA" sz="800" b="0" dirty="0" smtClean="0">
                <a:latin typeface="+mn-lt"/>
                <a:cs typeface="Arial" pitchFamily="34" charset="0"/>
              </a:rPr>
              <a:t> Suggest buying locations for buyers depending</a:t>
            </a:r>
            <a:r>
              <a:rPr lang="en-CA" sz="800" b="0" baseline="0" dirty="0" smtClean="0">
                <a:latin typeface="+mn-lt"/>
                <a:cs typeface="Arial" pitchFamily="34" charset="0"/>
              </a:rPr>
              <a:t> </a:t>
            </a:r>
            <a:r>
              <a:rPr lang="en-CA" sz="800" b="0" dirty="0" smtClean="0">
                <a:latin typeface="+mn-lt"/>
                <a:cs typeface="Arial" pitchFamily="34" charset="0"/>
              </a:rPr>
              <a:t>on their</a:t>
            </a:r>
            <a:r>
              <a:rPr lang="en-CA" sz="800" b="0" baseline="0" dirty="0" smtClean="0">
                <a:latin typeface="+mn-lt"/>
                <a:cs typeface="Arial" pitchFamily="34" charset="0"/>
              </a:rPr>
              <a:t> </a:t>
            </a:r>
            <a:r>
              <a:rPr lang="en-CA" sz="800" b="0" dirty="0" smtClean="0">
                <a:latin typeface="+mn-lt"/>
                <a:cs typeface="Arial" pitchFamily="34" charset="0"/>
              </a:rPr>
              <a:t>circumstances</a:t>
            </a:r>
            <a:endParaRPr lang="en-CA" sz="800" b="0" dirty="0" smtClean="0">
              <a:latin typeface="+mn-lt"/>
            </a:endParaRPr>
          </a:p>
          <a:p>
            <a:r>
              <a:rPr lang="en-CA" sz="800" b="0" dirty="0" smtClean="0">
                <a:latin typeface="+mn-lt"/>
              </a:rPr>
              <a:t>Second Question: How</a:t>
            </a:r>
            <a:r>
              <a:rPr lang="en-CA" sz="800" b="0" baseline="0" dirty="0" smtClean="0">
                <a:latin typeface="+mn-lt"/>
              </a:rPr>
              <a:t> it is different from a search or decision tree. </a:t>
            </a:r>
            <a:r>
              <a:rPr lang="en-CA" sz="800" b="0" dirty="0" smtClean="0">
                <a:latin typeface="+mn-lt"/>
              </a:rPr>
              <a:t>Find a good area for the family.</a:t>
            </a:r>
            <a:endParaRPr lang="en-CA" sz="800" b="0" dirty="0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B6F02B-2270-4B11-A415-E41587E2850B}" type="slidenum">
              <a:rPr lang="en-CA" smtClean="0"/>
              <a:pPr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853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Majority of the dataset were</a:t>
            </a:r>
            <a:r>
              <a:rPr lang="en-CA" baseline="0" dirty="0" smtClean="0"/>
              <a:t> scraped from a real estate listing website, Centris.ca. </a:t>
            </a:r>
            <a:r>
              <a:rPr lang="en-CA" dirty="0" smtClean="0"/>
              <a:t>The targets </a:t>
            </a:r>
            <a:r>
              <a:rPr lang="en-CA" dirty="0" smtClean="0"/>
              <a:t>we</a:t>
            </a:r>
            <a:r>
              <a:rPr lang="en-CA" baseline="0" dirty="0" smtClean="0"/>
              <a:t> are trying to predict are the prices</a:t>
            </a:r>
            <a:r>
              <a:rPr lang="en-CA" baseline="0" dirty="0" smtClean="0"/>
              <a:t>. The features or attributes of the data were from the listings </a:t>
            </a:r>
            <a:endParaRPr lang="en-CA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B6F02B-2270-4B11-A415-E41587E2850B}" type="slidenum">
              <a:rPr lang="en-CA" smtClean="0"/>
              <a:pPr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017894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 err="1" smtClean="0"/>
              <a:t>kNN</a:t>
            </a:r>
            <a:r>
              <a:rPr lang="en-CA" dirty="0" smtClean="0"/>
              <a:t> is the most similar to the current</a:t>
            </a:r>
            <a:r>
              <a:rPr lang="en-CA" baseline="0" dirty="0" smtClean="0"/>
              <a:t> system used by the brokers. Where we look at neighbouring properties of similar types.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B6F02B-2270-4B11-A415-E41587E2850B}" type="slidenum">
              <a:rPr lang="en-CA" smtClean="0"/>
              <a:pPr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281994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B6F02B-2270-4B11-A415-E41587E2850B}" type="slidenum">
              <a:rPr lang="en-CA" smtClean="0"/>
              <a:pPr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472447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Sell</a:t>
            </a:r>
            <a:r>
              <a:rPr lang="en-CA" baseline="0" dirty="0" smtClean="0"/>
              <a:t>ing broker is biased to have higher selling price. 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B6F02B-2270-4B11-A415-E41587E2850B}" type="slidenum">
              <a:rPr lang="en-CA" smtClean="0"/>
              <a:pPr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04004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B6F02B-2270-4B11-A415-E41587E2850B}" type="slidenum">
              <a:rPr lang="en-CA" smtClean="0"/>
              <a:pPr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73097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F1A96-3F81-4DB8-AC7E-AF17C81A9AD7}" type="datetimeFigureOut">
              <a:rPr lang="en-CA" smtClean="0"/>
              <a:pPr/>
              <a:t>24/11/2014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AC939-B0EF-49F1-AA8C-99FC6ACEE967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F1A96-3F81-4DB8-AC7E-AF17C81A9AD7}" type="datetimeFigureOut">
              <a:rPr lang="en-CA" smtClean="0"/>
              <a:pPr/>
              <a:t>24/11/2014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AC939-B0EF-49F1-AA8C-99FC6ACEE967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F1A96-3F81-4DB8-AC7E-AF17C81A9AD7}" type="datetimeFigureOut">
              <a:rPr lang="en-CA" smtClean="0"/>
              <a:pPr/>
              <a:t>24/11/2014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AC939-B0EF-49F1-AA8C-99FC6ACEE967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F1A96-3F81-4DB8-AC7E-AF17C81A9AD7}" type="datetimeFigureOut">
              <a:rPr lang="en-CA" smtClean="0"/>
              <a:pPr/>
              <a:t>24/11/2014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AC939-B0EF-49F1-AA8C-99FC6ACEE967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F1A96-3F81-4DB8-AC7E-AF17C81A9AD7}" type="datetimeFigureOut">
              <a:rPr lang="en-CA" smtClean="0"/>
              <a:pPr/>
              <a:t>24/11/2014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AC939-B0EF-49F1-AA8C-99FC6ACEE967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F1A96-3F81-4DB8-AC7E-AF17C81A9AD7}" type="datetimeFigureOut">
              <a:rPr lang="en-CA" smtClean="0"/>
              <a:pPr/>
              <a:t>24/11/2014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AC939-B0EF-49F1-AA8C-99FC6ACEE967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F1A96-3F81-4DB8-AC7E-AF17C81A9AD7}" type="datetimeFigureOut">
              <a:rPr lang="en-CA" smtClean="0"/>
              <a:pPr/>
              <a:t>24/11/2014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AC939-B0EF-49F1-AA8C-99FC6ACEE967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F1A96-3F81-4DB8-AC7E-AF17C81A9AD7}" type="datetimeFigureOut">
              <a:rPr lang="en-CA" smtClean="0"/>
              <a:pPr/>
              <a:t>24/11/2014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AC939-B0EF-49F1-AA8C-99FC6ACEE967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F1A96-3F81-4DB8-AC7E-AF17C81A9AD7}" type="datetimeFigureOut">
              <a:rPr lang="en-CA" smtClean="0"/>
              <a:pPr/>
              <a:t>24/11/2014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AC939-B0EF-49F1-AA8C-99FC6ACEE967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F1A96-3F81-4DB8-AC7E-AF17C81A9AD7}" type="datetimeFigureOut">
              <a:rPr lang="en-CA" smtClean="0"/>
              <a:pPr/>
              <a:t>24/11/2014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AC939-B0EF-49F1-AA8C-99FC6ACEE967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F1A96-3F81-4DB8-AC7E-AF17C81A9AD7}" type="datetimeFigureOut">
              <a:rPr lang="en-CA" smtClean="0"/>
              <a:pPr/>
              <a:t>24/11/2014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AC939-B0EF-49F1-AA8C-99FC6ACEE967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4F1A96-3F81-4DB8-AC7E-AF17C81A9AD7}" type="datetimeFigureOut">
              <a:rPr lang="en-CA" smtClean="0"/>
              <a:pPr/>
              <a:t>24/11/2014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7AC939-B0EF-49F1-AA8C-99FC6ACEE967}" type="slidenum">
              <a:rPr lang="en-CA" smtClean="0"/>
              <a:pPr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38016" y="5847655"/>
            <a:ext cx="82878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2400" b="1" dirty="0" smtClean="0">
                <a:latin typeface="Arial" pitchFamily="34" charset="0"/>
                <a:cs typeface="Arial" pitchFamily="34" charset="0"/>
              </a:rPr>
              <a:t>Nissan Pow		Emil </a:t>
            </a:r>
            <a:r>
              <a:rPr lang="en-CA" sz="2400" b="1" dirty="0" err="1" smtClean="0">
                <a:latin typeface="Arial" pitchFamily="34" charset="0"/>
                <a:cs typeface="Arial" pitchFamily="34" charset="0"/>
              </a:rPr>
              <a:t>Janulewicz</a:t>
            </a:r>
            <a:r>
              <a:rPr lang="en-CA" sz="2400" b="1" dirty="0">
                <a:latin typeface="Arial" pitchFamily="34" charset="0"/>
                <a:cs typeface="Arial" pitchFamily="34" charset="0"/>
              </a:rPr>
              <a:t>	</a:t>
            </a:r>
            <a:r>
              <a:rPr lang="en-CA" sz="2400" b="1" dirty="0" smtClean="0">
                <a:latin typeface="Arial" pitchFamily="34" charset="0"/>
                <a:cs typeface="Arial" pitchFamily="34" charset="0"/>
              </a:rPr>
              <a:t>		L</a:t>
            </a:r>
            <a:r>
              <a:rPr lang="en-CA" sz="2400" b="1" dirty="0">
                <a:latin typeface="Arial" pitchFamily="34" charset="0"/>
                <a:cs typeface="Arial" pitchFamily="34" charset="0"/>
              </a:rPr>
              <a:t>. Dave Liu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9512" y="260648"/>
            <a:ext cx="87849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600" b="1" dirty="0" smtClean="0">
                <a:latin typeface="Arial" pitchFamily="34" charset="0"/>
                <a:cs typeface="Arial" pitchFamily="34" charset="0"/>
              </a:rPr>
              <a:t>Prediction of real estate property prices in Montreal</a:t>
            </a:r>
            <a:endParaRPr lang="en-CA" sz="36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786608" y="1772816"/>
            <a:ext cx="3657600" cy="3657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79512" y="653787"/>
            <a:ext cx="87849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4800" b="1" dirty="0" smtClean="0">
                <a:latin typeface="Arial" pitchFamily="34" charset="0"/>
                <a:cs typeface="Arial" pitchFamily="34" charset="0"/>
              </a:rPr>
              <a:t>Prediction </a:t>
            </a:r>
            <a:r>
              <a:rPr lang="en-CA" sz="4800" b="1" dirty="0" smtClean="0">
                <a:latin typeface="Arial" pitchFamily="34" charset="0"/>
                <a:cs typeface="Arial" pitchFamily="34" charset="0"/>
              </a:rPr>
              <a:t>Question</a:t>
            </a:r>
            <a:endParaRPr lang="en-CA" sz="4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5536" y="2172920"/>
            <a:ext cx="842493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ctr"/>
            <a:r>
              <a:rPr lang="en-CA" sz="3600" b="1" u="sng" dirty="0" smtClean="0">
                <a:latin typeface="Arial" pitchFamily="34" charset="0"/>
                <a:cs typeface="Arial" pitchFamily="34" charset="0"/>
              </a:rPr>
              <a:t>Predict </a:t>
            </a:r>
            <a:r>
              <a:rPr lang="en-CA" sz="3600" b="1" u="sng" dirty="0" smtClean="0">
                <a:latin typeface="Arial" pitchFamily="34" charset="0"/>
                <a:cs typeface="Arial" pitchFamily="34" charset="0"/>
              </a:rPr>
              <a:t>the selling price of </a:t>
            </a:r>
            <a:r>
              <a:rPr lang="en-CA" sz="3600" b="1" u="sng" dirty="0" smtClean="0">
                <a:latin typeface="Arial" pitchFamily="34" charset="0"/>
                <a:cs typeface="Arial" pitchFamily="34" charset="0"/>
              </a:rPr>
              <a:t>properties</a:t>
            </a:r>
          </a:p>
          <a:p>
            <a:pPr marL="457200" indent="-457200" algn="ctr"/>
            <a:endParaRPr lang="en-CA" sz="3600" b="1" dirty="0" smtClean="0">
              <a:latin typeface="Arial" pitchFamily="34" charset="0"/>
              <a:cs typeface="Arial" pitchFamily="34" charset="0"/>
            </a:endParaRPr>
          </a:p>
          <a:p>
            <a:pPr marL="457200" indent="-457200" algn="ctr"/>
            <a:endParaRPr lang="en-CA" sz="3600" b="1" dirty="0" smtClean="0">
              <a:latin typeface="Arial" pitchFamily="34" charset="0"/>
              <a:cs typeface="Arial" pitchFamily="34" charset="0"/>
            </a:endParaRPr>
          </a:p>
          <a:p>
            <a:pPr marL="457200" indent="-457200" algn="ctr"/>
            <a:r>
              <a:rPr lang="en-CA" sz="36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Motivations</a:t>
            </a:r>
            <a:r>
              <a:rPr lang="en-CA" sz="36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:</a:t>
            </a:r>
            <a:r>
              <a:rPr lang="en-CA" sz="3600" b="1" dirty="0" smtClean="0">
                <a:latin typeface="Arial" pitchFamily="34" charset="0"/>
                <a:cs typeface="Arial" pitchFamily="34" charset="0"/>
              </a:rPr>
              <a:t> Suggest </a:t>
            </a:r>
            <a:r>
              <a:rPr lang="en-CA" sz="3600" b="1" dirty="0" smtClean="0">
                <a:latin typeface="Arial" pitchFamily="34" charset="0"/>
                <a:cs typeface="Arial" pitchFamily="34" charset="0"/>
              </a:rPr>
              <a:t>appropriate</a:t>
            </a:r>
          </a:p>
          <a:p>
            <a:pPr marL="742950" indent="-742950" algn="ctr">
              <a:buFont typeface="+mj-lt"/>
              <a:buAutoNum type="arabicPeriod"/>
            </a:pPr>
            <a:r>
              <a:rPr lang="en-CA" sz="3600" b="1" dirty="0" smtClean="0">
                <a:latin typeface="Arial" pitchFamily="34" charset="0"/>
                <a:cs typeface="Arial" pitchFamily="34" charset="0"/>
              </a:rPr>
              <a:t>Selling </a:t>
            </a:r>
            <a:r>
              <a:rPr lang="en-CA" sz="3600" b="1" dirty="0" smtClean="0">
                <a:latin typeface="Arial" pitchFamily="34" charset="0"/>
                <a:cs typeface="Arial" pitchFamily="34" charset="0"/>
              </a:rPr>
              <a:t>prices for the </a:t>
            </a:r>
            <a:r>
              <a:rPr lang="en-CA" sz="3600" b="1" dirty="0" smtClean="0">
                <a:latin typeface="Arial" pitchFamily="34" charset="0"/>
                <a:cs typeface="Arial" pitchFamily="34" charset="0"/>
              </a:rPr>
              <a:t>sellers</a:t>
            </a:r>
          </a:p>
          <a:p>
            <a:pPr marL="742950" indent="-742950" algn="ctr">
              <a:buFont typeface="+mj-lt"/>
              <a:buAutoNum type="arabicPeriod"/>
            </a:pPr>
            <a:r>
              <a:rPr lang="en-CA" sz="3600" b="1" dirty="0" smtClean="0">
                <a:latin typeface="Arial" pitchFamily="34" charset="0"/>
                <a:cs typeface="Arial" pitchFamily="34" charset="0"/>
              </a:rPr>
              <a:t>Buying </a:t>
            </a:r>
            <a:r>
              <a:rPr lang="en-CA" sz="3600" b="1" dirty="0" smtClean="0">
                <a:latin typeface="Arial" pitchFamily="34" charset="0"/>
                <a:cs typeface="Arial" pitchFamily="34" charset="0"/>
              </a:rPr>
              <a:t>prices for the </a:t>
            </a:r>
            <a:r>
              <a:rPr lang="en-CA" sz="3600" b="1" dirty="0" smtClean="0">
                <a:latin typeface="Arial" pitchFamily="34" charset="0"/>
                <a:cs typeface="Arial" pitchFamily="34" charset="0"/>
              </a:rPr>
              <a:t>buyers</a:t>
            </a:r>
            <a:endParaRPr lang="en-CA" sz="3600" b="1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868144" y="2780928"/>
            <a:ext cx="2743200" cy="227391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95536" y="1118349"/>
            <a:ext cx="604867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b="1" dirty="0" smtClean="0">
                <a:latin typeface="Arial" pitchFamily="34" charset="0"/>
                <a:cs typeface="Arial" pitchFamily="34" charset="0"/>
              </a:rPr>
              <a:t>1.  Property listings in Montreal from real estate website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CA" sz="2400" b="1" dirty="0" smtClean="0">
                <a:latin typeface="Arial" pitchFamily="34" charset="0"/>
                <a:cs typeface="Arial" pitchFamily="34" charset="0"/>
              </a:rPr>
              <a:t>The </a:t>
            </a:r>
            <a:r>
              <a:rPr lang="en-CA" sz="2400" b="1" u="sng" dirty="0" smtClean="0">
                <a:latin typeface="Arial" pitchFamily="34" charset="0"/>
                <a:cs typeface="Arial" pitchFamily="34" charset="0"/>
              </a:rPr>
              <a:t>targets</a:t>
            </a:r>
            <a:r>
              <a:rPr lang="en-CA" sz="2400" b="1" dirty="0" smtClean="0">
                <a:latin typeface="Arial" pitchFamily="34" charset="0"/>
                <a:cs typeface="Arial" pitchFamily="34" charset="0"/>
              </a:rPr>
              <a:t>: Prices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CA" sz="2400" b="1" dirty="0" smtClean="0">
                <a:latin typeface="Arial" pitchFamily="34" charset="0"/>
                <a:cs typeface="Arial" pitchFamily="34" charset="0"/>
              </a:rPr>
              <a:t>The </a:t>
            </a:r>
            <a:r>
              <a:rPr lang="en-CA" sz="2400" b="1" u="sng" dirty="0" smtClean="0">
                <a:latin typeface="Arial" pitchFamily="34" charset="0"/>
                <a:cs typeface="Arial" pitchFamily="34" charset="0"/>
              </a:rPr>
              <a:t>features</a:t>
            </a:r>
            <a:r>
              <a:rPr lang="en-CA" sz="2400" b="1" dirty="0" smtClean="0">
                <a:latin typeface="Arial" pitchFamily="34" charset="0"/>
                <a:cs typeface="Arial" pitchFamily="34" charset="0"/>
              </a:rPr>
              <a:t>: Location, Size, Property type, etc</a:t>
            </a:r>
            <a:r>
              <a:rPr lang="en-CA" sz="2400" b="1" dirty="0" smtClean="0">
                <a:latin typeface="Arial" pitchFamily="34" charset="0"/>
                <a:cs typeface="Arial" pitchFamily="34" charset="0"/>
              </a:rPr>
              <a:t>.</a:t>
            </a:r>
            <a:endParaRPr lang="en-CA" sz="2400" b="1" dirty="0">
              <a:latin typeface="Arial" pitchFamily="34" charset="0"/>
              <a:cs typeface="Arial" pitchFamily="34" charset="0"/>
            </a:endParaRPr>
          </a:p>
          <a:p>
            <a:endParaRPr lang="en-CA" sz="2400" b="1" dirty="0" smtClean="0">
              <a:latin typeface="Arial" pitchFamily="34" charset="0"/>
              <a:cs typeface="Arial" pitchFamily="34" charset="0"/>
            </a:endParaRPr>
          </a:p>
          <a:p>
            <a:r>
              <a:rPr lang="en-CA" sz="2400" b="1" dirty="0" smtClean="0">
                <a:latin typeface="Arial" pitchFamily="34" charset="0"/>
                <a:cs typeface="Arial" pitchFamily="34" charset="0"/>
              </a:rPr>
              <a:t>2.  Bounding polygons from Montreal Open Data</a:t>
            </a:r>
          </a:p>
          <a:p>
            <a:pPr lvl="1"/>
            <a:endParaRPr lang="en-CA" sz="2400" b="1" dirty="0">
              <a:latin typeface="Arial" pitchFamily="34" charset="0"/>
              <a:cs typeface="Arial" pitchFamily="34" charset="0"/>
            </a:endParaRPr>
          </a:p>
          <a:p>
            <a:r>
              <a:rPr lang="en-CA" sz="2400" b="1" dirty="0" smtClean="0">
                <a:latin typeface="Arial" pitchFamily="34" charset="0"/>
                <a:cs typeface="Arial" pitchFamily="34" charset="0"/>
              </a:rPr>
              <a:t>3.  Additional </a:t>
            </a:r>
            <a:r>
              <a:rPr lang="en-CA" sz="2400" b="1" dirty="0">
                <a:latin typeface="Arial" pitchFamily="34" charset="0"/>
                <a:cs typeface="Arial" pitchFamily="34" charset="0"/>
              </a:rPr>
              <a:t>demographics from Statistics Canada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CA" sz="2400" b="1" dirty="0">
                <a:latin typeface="Arial" pitchFamily="34" charset="0"/>
                <a:cs typeface="Arial" pitchFamily="34" charset="0"/>
              </a:rPr>
              <a:t>The </a:t>
            </a:r>
            <a:r>
              <a:rPr lang="en-CA" sz="2400" b="1" u="sng" dirty="0">
                <a:latin typeface="Arial" pitchFamily="34" charset="0"/>
                <a:cs typeface="Arial" pitchFamily="34" charset="0"/>
              </a:rPr>
              <a:t>features</a:t>
            </a:r>
            <a:r>
              <a:rPr lang="en-CA" sz="2400" b="1" dirty="0">
                <a:latin typeface="Arial" pitchFamily="34" charset="0"/>
                <a:cs typeface="Arial" pitchFamily="34" charset="0"/>
              </a:rPr>
              <a:t>: </a:t>
            </a:r>
            <a:r>
              <a:rPr lang="en-CA" sz="2400" b="1" dirty="0" smtClean="0">
                <a:latin typeface="Arial" pitchFamily="34" charset="0"/>
                <a:cs typeface="Arial" pitchFamily="34" charset="0"/>
              </a:rPr>
              <a:t>Income</a:t>
            </a:r>
            <a:r>
              <a:rPr lang="en-CA" sz="2400" b="1" dirty="0">
                <a:latin typeface="Arial" pitchFamily="34" charset="0"/>
                <a:cs typeface="Arial" pitchFamily="34" charset="0"/>
              </a:rPr>
              <a:t>, Population age, Crime rate, etc</a:t>
            </a:r>
            <a:r>
              <a:rPr lang="en-CA" sz="2400" b="1" dirty="0" smtClean="0">
                <a:latin typeface="Arial" pitchFamily="34" charset="0"/>
                <a:cs typeface="Arial" pitchFamily="34" charset="0"/>
              </a:rPr>
              <a:t>.</a:t>
            </a:r>
            <a:endParaRPr lang="en-CA" sz="2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9512" y="262389"/>
            <a:ext cx="87849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600" b="1" dirty="0" smtClean="0">
                <a:latin typeface="Arial" pitchFamily="34" charset="0"/>
                <a:cs typeface="Arial" pitchFamily="34" charset="0"/>
              </a:rPr>
              <a:t>Data sets</a:t>
            </a:r>
            <a:endParaRPr lang="en-CA" sz="36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323519" y="1700808"/>
            <a:ext cx="1632857" cy="457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409903" y="2780928"/>
            <a:ext cx="1114425" cy="2952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11560" y="2222862"/>
            <a:ext cx="806489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Regression</a:t>
            </a:r>
            <a:r>
              <a:rPr lang="en-CA" sz="36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CA" sz="3600" b="1" dirty="0" smtClean="0">
                <a:latin typeface="Arial" pitchFamily="34" charset="0"/>
                <a:cs typeface="Arial" pitchFamily="34" charset="0"/>
              </a:rPr>
              <a:t>of the prices</a:t>
            </a:r>
          </a:p>
          <a:p>
            <a:r>
              <a:rPr lang="en-CA" sz="3600" b="1" dirty="0">
                <a:latin typeface="Arial" pitchFamily="34" charset="0"/>
                <a:cs typeface="Arial" pitchFamily="34" charset="0"/>
              </a:rPr>
              <a:t>	</a:t>
            </a:r>
            <a:r>
              <a:rPr lang="en-CA" sz="3600" b="1" dirty="0" smtClean="0">
                <a:latin typeface="Arial" pitchFamily="34" charset="0"/>
                <a:cs typeface="Arial" pitchFamily="34" charset="0"/>
              </a:rPr>
              <a:t>Linear and logistic regressions</a:t>
            </a:r>
          </a:p>
          <a:p>
            <a:r>
              <a:rPr lang="en-CA" sz="3600" b="1" dirty="0">
                <a:latin typeface="Arial" pitchFamily="34" charset="0"/>
                <a:cs typeface="Arial" pitchFamily="34" charset="0"/>
              </a:rPr>
              <a:t>	</a:t>
            </a:r>
            <a:r>
              <a:rPr lang="en-CA" sz="3600" b="1" dirty="0" smtClean="0">
                <a:latin typeface="Arial" pitchFamily="34" charset="0"/>
                <a:cs typeface="Arial" pitchFamily="34" charset="0"/>
              </a:rPr>
              <a:t>Random forest</a:t>
            </a:r>
          </a:p>
          <a:p>
            <a:r>
              <a:rPr lang="en-CA" sz="3600" b="1" dirty="0">
                <a:latin typeface="Arial" pitchFamily="34" charset="0"/>
                <a:cs typeface="Arial" pitchFamily="34" charset="0"/>
              </a:rPr>
              <a:t>	</a:t>
            </a:r>
            <a:r>
              <a:rPr lang="en-CA" sz="3600" b="1" dirty="0" smtClean="0">
                <a:latin typeface="Arial" pitchFamily="34" charset="0"/>
                <a:cs typeface="Arial" pitchFamily="34" charset="0"/>
              </a:rPr>
              <a:t>k-Nearest Neighbours</a:t>
            </a:r>
            <a:endParaRPr lang="en-CA" sz="3600" b="1" dirty="0" smtClean="0">
              <a:latin typeface="Arial" pitchFamily="34" charset="0"/>
              <a:cs typeface="Arial" pitchFamily="34" charset="0"/>
            </a:endParaRPr>
          </a:p>
          <a:p>
            <a:r>
              <a:rPr lang="en-CA" sz="3600" b="1" dirty="0">
                <a:latin typeface="Arial" pitchFamily="34" charset="0"/>
                <a:cs typeface="Arial" pitchFamily="34" charset="0"/>
              </a:rPr>
              <a:t>	</a:t>
            </a:r>
            <a:r>
              <a:rPr lang="en-CA" sz="3600" b="1" dirty="0" smtClean="0">
                <a:latin typeface="Arial" pitchFamily="34" charset="0"/>
                <a:cs typeface="Arial" pitchFamily="34" charset="0"/>
              </a:rPr>
              <a:t>Neural </a:t>
            </a:r>
            <a:r>
              <a:rPr lang="en-CA" sz="3600" b="1" dirty="0" smtClean="0">
                <a:latin typeface="Arial" pitchFamily="34" charset="0"/>
                <a:cs typeface="Arial" pitchFamily="34" charset="0"/>
              </a:rPr>
              <a:t>Networks </a:t>
            </a:r>
            <a:r>
              <a:rPr lang="en-CA" sz="1200" b="1" dirty="0" smtClean="0">
                <a:latin typeface="Arial" pitchFamily="34" charset="0"/>
                <a:cs typeface="Arial" pitchFamily="34" charset="0"/>
              </a:rPr>
              <a:t>(Quinlan 93)</a:t>
            </a:r>
            <a:endParaRPr lang="en-CA" sz="1200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9512" y="692696"/>
            <a:ext cx="87849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4800" b="1" dirty="0" smtClean="0">
                <a:latin typeface="Arial" pitchFamily="34" charset="0"/>
                <a:cs typeface="Arial" pitchFamily="34" charset="0"/>
              </a:rPr>
              <a:t>Machine learning methods</a:t>
            </a:r>
            <a:endParaRPr lang="en-CA" sz="4800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93794" y="1124744"/>
            <a:ext cx="683392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 smtClean="0">
                <a:latin typeface="Arial" pitchFamily="34" charset="0"/>
                <a:cs typeface="Arial" pitchFamily="34" charset="0"/>
              </a:rPr>
              <a:t>1.  </a:t>
            </a:r>
            <a:r>
              <a:rPr lang="en-CA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Regression</a:t>
            </a:r>
            <a:r>
              <a:rPr lang="en-CA" sz="2400" b="1" dirty="0" smtClean="0">
                <a:latin typeface="Arial" pitchFamily="34" charset="0"/>
                <a:cs typeface="Arial" pitchFamily="34" charset="0"/>
              </a:rPr>
              <a:t> analysis of the prices</a:t>
            </a:r>
          </a:p>
          <a:p>
            <a:r>
              <a:rPr lang="en-CA" sz="2400" b="1" dirty="0" smtClean="0">
                <a:latin typeface="Arial" pitchFamily="34" charset="0"/>
                <a:cs typeface="Arial" pitchFamily="34" charset="0"/>
              </a:rPr>
              <a:t>	Location accounts for variance in price</a:t>
            </a:r>
            <a:endParaRPr lang="en-CA" sz="2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9512" y="262389"/>
            <a:ext cx="87849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600" b="1" dirty="0" smtClean="0">
                <a:latin typeface="Arial" pitchFamily="34" charset="0"/>
                <a:cs typeface="Arial" pitchFamily="34" charset="0"/>
              </a:rPr>
              <a:t>Preliminary Results</a:t>
            </a:r>
            <a:endParaRPr lang="en-CA" sz="3600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95536" y="5919663"/>
            <a:ext cx="8352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Goal: </a:t>
            </a:r>
            <a:r>
              <a:rPr lang="en-CA" sz="2400" b="1" dirty="0" smtClean="0">
                <a:latin typeface="Arial" pitchFamily="34" charset="0"/>
                <a:cs typeface="Arial" pitchFamily="34" charset="0"/>
              </a:rPr>
              <a:t>RMSE within 0.97. </a:t>
            </a:r>
            <a:r>
              <a:rPr lang="en-CA" sz="1200" b="1" dirty="0" smtClean="0">
                <a:latin typeface="Arial" pitchFamily="34" charset="0"/>
                <a:cs typeface="Arial" pitchFamily="34" charset="0"/>
              </a:rPr>
              <a:t>(Note on average final deal is 97% of selling price)</a:t>
            </a:r>
            <a:endParaRPr lang="en-CA" sz="1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9512" y="262389"/>
            <a:ext cx="87849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600" b="1" dirty="0" smtClean="0">
                <a:latin typeface="Arial" pitchFamily="34" charset="0"/>
                <a:cs typeface="Arial" pitchFamily="34" charset="0"/>
              </a:rPr>
              <a:t>Preliminary Results</a:t>
            </a:r>
            <a:endParaRPr lang="en-CA" sz="3600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0857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67544" y="1052736"/>
            <a:ext cx="82809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b="1" dirty="0" smtClean="0">
                <a:latin typeface="Arial" pitchFamily="34" charset="0"/>
                <a:cs typeface="Arial" pitchFamily="34" charset="0"/>
              </a:rPr>
              <a:t>Incorporate data from Statistics Canada based on the defined Montreal boroughs</a:t>
            </a:r>
            <a:endParaRPr lang="en-CA" sz="2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9512" y="260648"/>
            <a:ext cx="87849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600" b="1" dirty="0" smtClean="0">
                <a:latin typeface="Arial" pitchFamily="34" charset="0"/>
                <a:cs typeface="Arial" pitchFamily="34" charset="0"/>
              </a:rPr>
              <a:t>Future directions</a:t>
            </a:r>
            <a:endParaRPr lang="en-CA" sz="3600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794</TotalTime>
  <Words>342</Words>
  <Application>Microsoft Office PowerPoint</Application>
  <PresentationFormat>On-screen Show (4:3)</PresentationFormat>
  <Paragraphs>48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OWNER</dc:creator>
  <cp:lastModifiedBy>labuser</cp:lastModifiedBy>
  <cp:revision>50</cp:revision>
  <dcterms:created xsi:type="dcterms:W3CDTF">2014-11-21T18:47:37Z</dcterms:created>
  <dcterms:modified xsi:type="dcterms:W3CDTF">2014-11-24T22:23:09Z</dcterms:modified>
</cp:coreProperties>
</file>