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0" r:id="rId5"/>
    <p:sldId id="262" r:id="rId6"/>
    <p:sldId id="258"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59" autoAdjust="0"/>
  </p:normalViewPr>
  <p:slideViewPr>
    <p:cSldViewPr>
      <p:cViewPr varScale="1">
        <p:scale>
          <a:sx n="56" d="100"/>
          <a:sy n="56" d="100"/>
        </p:scale>
        <p:origin x="-177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6388BD-8A6F-4B9B-95D6-1E40DF29BA0B}" type="datetimeFigureOut">
              <a:rPr lang="en-CA" smtClean="0"/>
              <a:pPr/>
              <a:t>27/11/2014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B6F02B-2270-4B11-A415-E41587E2850B}" type="slidenum">
              <a:rPr lang="en-CA" smtClean="0"/>
              <a:pPr/>
              <a:t>‹#›</a:t>
            </a:fld>
            <a:endParaRPr lang="en-CA"/>
          </a:p>
        </p:txBody>
      </p:sp>
    </p:spTree>
    <p:extLst>
      <p:ext uri="{BB962C8B-B14F-4D97-AF65-F5344CB8AC3E}">
        <p14:creationId xmlns="" xmlns:p14="http://schemas.microsoft.com/office/powerpoint/2010/main" val="344899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For our project, we</a:t>
            </a:r>
            <a:r>
              <a:rPr lang="en-CA" baseline="0" dirty="0" smtClean="0"/>
              <a:t> predicted the real estate property prices in Montreal.</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1</a:t>
            </a:fld>
            <a:endParaRPr lang="en-CA"/>
          </a:p>
        </p:txBody>
      </p:sp>
    </p:spTree>
    <p:extLst>
      <p:ext uri="{BB962C8B-B14F-4D97-AF65-F5344CB8AC3E}">
        <p14:creationId xmlns="" xmlns:p14="http://schemas.microsoft.com/office/powerpoint/2010/main" val="1733972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800" b="0" baseline="0" dirty="0" smtClean="0">
                <a:latin typeface="+mn-lt"/>
              </a:rPr>
              <a:t>Why is it important to predict the price of properties using regression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CA" sz="800" b="0" baseline="0" dirty="0" smtClean="0">
                <a:latin typeface="+mn-lt"/>
              </a:rPr>
              <a:t>This relates generally to real estate appraisals and sales price predictions. The traditional human appraiser system has the disadvantage that the human </a:t>
            </a:r>
            <a:r>
              <a:rPr lang="en-CA" sz="800" b="0" baseline="0" dirty="0" smtClean="0">
                <a:latin typeface="+mn-lt"/>
              </a:rPr>
              <a:t>appraisers are </a:t>
            </a:r>
            <a:r>
              <a:rPr lang="en-CA" sz="800" b="0" baseline="0" dirty="0" smtClean="0">
                <a:latin typeface="+mn-lt"/>
              </a:rPr>
              <a:t>biased </a:t>
            </a:r>
            <a:r>
              <a:rPr lang="en-CA" sz="800" b="0" baseline="0" dirty="0" smtClean="0">
                <a:latin typeface="+mn-lt"/>
              </a:rPr>
              <a:t>toward </a:t>
            </a:r>
            <a:r>
              <a:rPr lang="en-CA" sz="800" b="0" baseline="0" dirty="0" smtClean="0">
                <a:latin typeface="+mn-lt"/>
              </a:rPr>
              <a:t>certain invested interest, and he or she might be costly. Whereas t</a:t>
            </a:r>
            <a:r>
              <a:rPr lang="en-CA" sz="800" b="0" dirty="0" smtClean="0">
                <a:latin typeface="+mn-lt"/>
              </a:rPr>
              <a:t>his</a:t>
            </a:r>
            <a:r>
              <a:rPr lang="en-CA" sz="800" b="0" baseline="0" dirty="0" smtClean="0">
                <a:latin typeface="+mn-lt"/>
              </a:rPr>
              <a:t> is a quick and automated system that provides an independent 3rd party source that might be less biased.</a:t>
            </a:r>
            <a:endParaRPr lang="en-CA" sz="800" b="0" dirty="0" smtClean="0">
              <a:latin typeface="+mn-lt"/>
            </a:endParaRPr>
          </a:p>
          <a:p>
            <a:r>
              <a:rPr lang="en-CA" sz="800" b="0" dirty="0" smtClean="0">
                <a:latin typeface="+mn-lt"/>
              </a:rPr>
              <a:t>For the buyers, this</a:t>
            </a:r>
            <a:r>
              <a:rPr lang="en-CA" sz="800" b="0" baseline="0" dirty="0" smtClean="0">
                <a:latin typeface="+mn-lt"/>
              </a:rPr>
              <a:t> system is also useful to </a:t>
            </a:r>
            <a:r>
              <a:rPr lang="en-CA" sz="800" b="0" baseline="0" dirty="0" smtClean="0">
                <a:latin typeface="Arial" pitchFamily="34" charset="0"/>
                <a:cs typeface="Arial" pitchFamily="34" charset="0"/>
              </a:rPr>
              <a:t>determine good or bad deals on the market</a:t>
            </a:r>
            <a:r>
              <a:rPr lang="en-CA" sz="800" b="0" baseline="0" dirty="0" smtClean="0">
                <a:latin typeface="+mn-lt"/>
                <a:cs typeface="+mn-cs"/>
              </a:rPr>
              <a:t> in terms of investment.</a:t>
            </a:r>
            <a:endParaRPr lang="en-CA" sz="800" b="0" dirty="0" smtClean="0">
              <a:latin typeface="+mn-lt"/>
            </a:endParaRPr>
          </a:p>
        </p:txBody>
      </p:sp>
      <p:sp>
        <p:nvSpPr>
          <p:cNvPr id="4" name="Slide Number Placeholder 3"/>
          <p:cNvSpPr>
            <a:spLocks noGrp="1"/>
          </p:cNvSpPr>
          <p:nvPr>
            <p:ph type="sldNum" sz="quarter" idx="10"/>
          </p:nvPr>
        </p:nvSpPr>
        <p:spPr/>
        <p:txBody>
          <a:bodyPr/>
          <a:lstStyle/>
          <a:p>
            <a:fld id="{F7B6F02B-2270-4B11-A415-E41587E2850B}" type="slidenum">
              <a:rPr lang="en-CA" smtClean="0"/>
              <a:pPr/>
              <a:t>2</a:t>
            </a:fld>
            <a:endParaRPr lang="en-CA"/>
          </a:p>
        </p:txBody>
      </p:sp>
    </p:spTree>
    <p:extLst>
      <p:ext uri="{BB962C8B-B14F-4D97-AF65-F5344CB8AC3E}">
        <p14:creationId xmlns="" xmlns:p14="http://schemas.microsoft.com/office/powerpoint/2010/main" val="348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Part of the dataset was</a:t>
            </a:r>
            <a:r>
              <a:rPr lang="en-CA" baseline="0" dirty="0" smtClean="0"/>
              <a:t> from a real estate listing website, Centris.ca. </a:t>
            </a:r>
            <a:r>
              <a:rPr lang="en-CA" dirty="0" smtClean="0"/>
              <a:t>The targets we</a:t>
            </a:r>
            <a:r>
              <a:rPr lang="en-CA" baseline="0" dirty="0" smtClean="0"/>
              <a:t> are trying to predict are the prices of the properties. Some of the features were from the listings themselves, examples such as its living area and the number of rooms.</a:t>
            </a:r>
          </a:p>
          <a:p>
            <a:r>
              <a:rPr lang="en-CA" baseline="0" dirty="0" smtClean="0"/>
              <a:t>We used the bounding polygons from Montreal Open Data to incorporate additional demographic data based on the boroughs in Montreal. Examples of the additional geographical features are income and crime rate.</a:t>
            </a:r>
          </a:p>
        </p:txBody>
      </p:sp>
      <p:sp>
        <p:nvSpPr>
          <p:cNvPr id="4" name="Slide Number Placeholder 3"/>
          <p:cNvSpPr>
            <a:spLocks noGrp="1"/>
          </p:cNvSpPr>
          <p:nvPr>
            <p:ph type="sldNum" sz="quarter" idx="10"/>
          </p:nvPr>
        </p:nvSpPr>
        <p:spPr/>
        <p:txBody>
          <a:bodyPr/>
          <a:lstStyle/>
          <a:p>
            <a:fld id="{F7B6F02B-2270-4B11-A415-E41587E2850B}" type="slidenum">
              <a:rPr lang="en-CA" smtClean="0"/>
              <a:pPr/>
              <a:t>3</a:t>
            </a:fld>
            <a:endParaRPr lang="en-CA"/>
          </a:p>
        </p:txBody>
      </p:sp>
    </p:spTree>
    <p:extLst>
      <p:ext uri="{BB962C8B-B14F-4D97-AF65-F5344CB8AC3E}">
        <p14:creationId xmlns="" xmlns:p14="http://schemas.microsoft.com/office/powerpoint/2010/main" val="3101789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baseline machine learning methods for the regression of the prices</a:t>
            </a:r>
            <a:r>
              <a:rPr lang="en-CA" baseline="0" dirty="0" smtClean="0"/>
              <a:t> </a:t>
            </a:r>
            <a:r>
              <a:rPr lang="en-CA" dirty="0" smtClean="0"/>
              <a:t>are</a:t>
            </a:r>
          </a:p>
          <a:p>
            <a:r>
              <a:rPr lang="en-CA" dirty="0" smtClean="0"/>
              <a:t>Linear regression</a:t>
            </a:r>
          </a:p>
          <a:p>
            <a:r>
              <a:rPr lang="en-CA" dirty="0" err="1" smtClean="0"/>
              <a:t>kNN</a:t>
            </a:r>
            <a:endParaRPr lang="en-CA" baseline="0" dirty="0" smtClean="0"/>
          </a:p>
          <a:p>
            <a:r>
              <a:rPr lang="en-CA" dirty="0" smtClean="0"/>
              <a:t>And support vector regression</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4</a:t>
            </a:fld>
            <a:endParaRPr lang="en-CA"/>
          </a:p>
        </p:txBody>
      </p:sp>
    </p:spTree>
    <p:extLst>
      <p:ext uri="{BB962C8B-B14F-4D97-AF65-F5344CB8AC3E}">
        <p14:creationId xmlns="" xmlns:p14="http://schemas.microsoft.com/office/powerpoint/2010/main" val="92819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Plotting the predicted price versus the actual price. The SVR model tends to over predict the cheap properties and under predict the expensive properties. This prediction is also useful for the buyers, as predicted data points that falls largely overly the unity line are under-valued properties according to our model. Whereas the points that are largely under the unity line might be overly priced according to our model.</a:t>
            </a:r>
            <a:endParaRPr lang="en-CA" dirty="0" smtClean="0"/>
          </a:p>
          <a:p>
            <a:r>
              <a:rPr lang="en-CA" baseline="0" dirty="0" smtClean="0"/>
              <a:t>Currently, we can have a prediction error of 0.13 with SVR. Our goal is to have a prediction error of 0.05. Since similar performance has been achieve by Yann </a:t>
            </a:r>
            <a:r>
              <a:rPr lang="en-CA" baseline="0" dirty="0" err="1" smtClean="0"/>
              <a:t>LeCun’s</a:t>
            </a:r>
            <a:r>
              <a:rPr lang="en-CA" baseline="0" dirty="0" smtClean="0"/>
              <a:t> group on a similar dataset by incorporating more </a:t>
            </a:r>
            <a:r>
              <a:rPr lang="en-CA" baseline="0" dirty="0" smtClean="0"/>
              <a:t>geographical </a:t>
            </a:r>
            <a:r>
              <a:rPr lang="en-CA" baseline="0" dirty="0" smtClean="0"/>
              <a:t>features that I mentioned.</a:t>
            </a:r>
          </a:p>
          <a:p>
            <a:r>
              <a:rPr lang="en-CA" baseline="0" dirty="0" smtClean="0"/>
              <a:t> </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5</a:t>
            </a:fld>
            <a:endParaRPr lang="en-CA"/>
          </a:p>
        </p:txBody>
      </p:sp>
    </p:spTree>
    <p:extLst>
      <p:ext uri="{BB962C8B-B14F-4D97-AF65-F5344CB8AC3E}">
        <p14:creationId xmlns="" xmlns:p14="http://schemas.microsoft.com/office/powerpoint/2010/main" val="21040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For now, the features</a:t>
            </a:r>
            <a:r>
              <a:rPr lang="en-CA" baseline="0" dirty="0" smtClean="0"/>
              <a:t> that account for most of the price variance for the linear model is the living area and the number of rooms (especially the number of </a:t>
            </a:r>
            <a:r>
              <a:rPr lang="en-CA" baseline="0" smtClean="0"/>
              <a:t>bathrooms).</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6</a:t>
            </a:fld>
            <a:endParaRPr lang="en-CA"/>
          </a:p>
        </p:txBody>
      </p:sp>
    </p:spTree>
    <p:extLst>
      <p:ext uri="{BB962C8B-B14F-4D97-AF65-F5344CB8AC3E}">
        <p14:creationId xmlns="" xmlns:p14="http://schemas.microsoft.com/office/powerpoint/2010/main" val="3047244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t>
            </a:r>
            <a:r>
              <a:rPr lang="en-CA" baseline="0" dirty="0" smtClean="0"/>
              <a:t>a </a:t>
            </a:r>
            <a:r>
              <a:rPr lang="en-CA" baseline="0" dirty="0" smtClean="0"/>
              <a:t>work in progress</a:t>
            </a:r>
          </a:p>
          <a:p>
            <a:r>
              <a:rPr lang="en-CA" baseline="0" dirty="0" smtClean="0"/>
              <a:t>We will need to add the geographical location features into the dataset as mentioned</a:t>
            </a:r>
          </a:p>
          <a:p>
            <a:r>
              <a:rPr lang="en-CA" baseline="0" dirty="0" smtClean="0"/>
              <a:t>Some previous works have looked at the expansion of features into higher order terms, and we plan to do so as well</a:t>
            </a:r>
          </a:p>
          <a:p>
            <a:r>
              <a:rPr lang="en-CA" baseline="0" dirty="0" smtClean="0"/>
              <a:t>In terms of the machine learning methods, we plan to implement neural network for regression, which might further improve regression performance</a:t>
            </a:r>
          </a:p>
        </p:txBody>
      </p:sp>
      <p:sp>
        <p:nvSpPr>
          <p:cNvPr id="4" name="Slide Number Placeholder 3"/>
          <p:cNvSpPr>
            <a:spLocks noGrp="1"/>
          </p:cNvSpPr>
          <p:nvPr>
            <p:ph type="sldNum" sz="quarter" idx="10"/>
          </p:nvPr>
        </p:nvSpPr>
        <p:spPr/>
        <p:txBody>
          <a:bodyPr/>
          <a:lstStyle/>
          <a:p>
            <a:fld id="{F7B6F02B-2270-4B11-A415-E41587E2850B}" type="slidenum">
              <a:rPr lang="en-CA" smtClean="0"/>
              <a:pPr/>
              <a:t>7</a:t>
            </a:fld>
            <a:endParaRPr lang="en-CA"/>
          </a:p>
        </p:txBody>
      </p:sp>
    </p:spTree>
    <p:extLst>
      <p:ext uri="{BB962C8B-B14F-4D97-AF65-F5344CB8AC3E}">
        <p14:creationId xmlns="" xmlns:p14="http://schemas.microsoft.com/office/powerpoint/2010/main" val="57309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27/11/2014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27/11/2014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27/11/2014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27/11/2014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4F1A96-3F81-4DB8-AC7E-AF17C81A9AD7}" type="datetimeFigureOut">
              <a:rPr lang="en-CA" smtClean="0"/>
              <a:pPr/>
              <a:t>27/11/2014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74F1A96-3F81-4DB8-AC7E-AF17C81A9AD7}" type="datetimeFigureOut">
              <a:rPr lang="en-CA" smtClean="0"/>
              <a:pPr/>
              <a:t>27/11/2014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74F1A96-3F81-4DB8-AC7E-AF17C81A9AD7}" type="datetimeFigureOut">
              <a:rPr lang="en-CA" smtClean="0"/>
              <a:pPr/>
              <a:t>27/11/2014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74F1A96-3F81-4DB8-AC7E-AF17C81A9AD7}" type="datetimeFigureOut">
              <a:rPr lang="en-CA" smtClean="0"/>
              <a:pPr/>
              <a:t>27/11/2014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F1A96-3F81-4DB8-AC7E-AF17C81A9AD7}" type="datetimeFigureOut">
              <a:rPr lang="en-CA" smtClean="0"/>
              <a:pPr/>
              <a:t>27/11/2014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A96-3F81-4DB8-AC7E-AF17C81A9AD7}" type="datetimeFigureOut">
              <a:rPr lang="en-CA" smtClean="0"/>
              <a:pPr/>
              <a:t>27/11/2014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A96-3F81-4DB8-AC7E-AF17C81A9AD7}" type="datetimeFigureOut">
              <a:rPr lang="en-CA" smtClean="0"/>
              <a:pPr/>
              <a:t>27/11/2014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F1A96-3F81-4DB8-AC7E-AF17C81A9AD7}" type="datetimeFigureOut">
              <a:rPr lang="en-CA" smtClean="0"/>
              <a:pPr/>
              <a:t>27/11/2014</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AC939-B0EF-49F1-AA8C-99FC6ACEE967}"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8016" y="5847655"/>
            <a:ext cx="8287846" cy="461665"/>
          </a:xfrm>
          <a:prstGeom prst="rect">
            <a:avLst/>
          </a:prstGeom>
          <a:noFill/>
        </p:spPr>
        <p:txBody>
          <a:bodyPr wrap="none" rtlCol="0">
            <a:spAutoFit/>
          </a:bodyPr>
          <a:lstStyle/>
          <a:p>
            <a:pPr algn="ctr"/>
            <a:r>
              <a:rPr lang="en-CA" sz="2400" b="1" dirty="0" smtClean="0">
                <a:latin typeface="Arial" pitchFamily="34" charset="0"/>
                <a:cs typeface="Arial" pitchFamily="34" charset="0"/>
              </a:rPr>
              <a:t>Nissan Pow		Emil </a:t>
            </a:r>
            <a:r>
              <a:rPr lang="en-CA" sz="2400" b="1" dirty="0" err="1" smtClean="0">
                <a:latin typeface="Arial" pitchFamily="34" charset="0"/>
                <a:cs typeface="Arial" pitchFamily="34" charset="0"/>
              </a:rPr>
              <a:t>Janulewicz</a:t>
            </a:r>
            <a:r>
              <a:rPr lang="en-CA" sz="2400" b="1" dirty="0">
                <a:latin typeface="Arial" pitchFamily="34" charset="0"/>
                <a:cs typeface="Arial" pitchFamily="34" charset="0"/>
              </a:rPr>
              <a:t>	</a:t>
            </a:r>
            <a:r>
              <a:rPr lang="en-CA" sz="2400" b="1" dirty="0" smtClean="0">
                <a:latin typeface="Arial" pitchFamily="34" charset="0"/>
                <a:cs typeface="Arial" pitchFamily="34" charset="0"/>
              </a:rPr>
              <a:t>		L</a:t>
            </a:r>
            <a:r>
              <a:rPr lang="en-CA" sz="2400" b="1" dirty="0">
                <a:latin typeface="Arial" pitchFamily="34" charset="0"/>
                <a:cs typeface="Arial" pitchFamily="34" charset="0"/>
              </a:rPr>
              <a:t>. Dave Liu</a:t>
            </a:r>
          </a:p>
        </p:txBody>
      </p:sp>
      <p:sp>
        <p:nvSpPr>
          <p:cNvPr id="6" name="TextBox 5"/>
          <p:cNvSpPr txBox="1"/>
          <p:nvPr/>
        </p:nvSpPr>
        <p:spPr>
          <a:xfrm>
            <a:off x="179512" y="356463"/>
            <a:ext cx="8784976" cy="1200329"/>
          </a:xfrm>
          <a:prstGeom prst="rect">
            <a:avLst/>
          </a:prstGeom>
          <a:noFill/>
        </p:spPr>
        <p:txBody>
          <a:bodyPr wrap="square" rtlCol="0">
            <a:spAutoFit/>
          </a:bodyPr>
          <a:lstStyle/>
          <a:p>
            <a:pPr algn="ctr"/>
            <a:r>
              <a:rPr lang="en-CA" sz="3600" b="1" dirty="0" smtClean="0">
                <a:latin typeface="Arial" pitchFamily="34" charset="0"/>
                <a:cs typeface="Arial" pitchFamily="34" charset="0"/>
              </a:rPr>
              <a:t>Prediction of real estate property prices in Montreal</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3" cstate="print"/>
          <a:stretch>
            <a:fillRect/>
          </a:stretch>
        </p:blipFill>
        <p:spPr>
          <a:xfrm>
            <a:off x="2786608" y="1859632"/>
            <a:ext cx="3657600" cy="3657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512" y="653787"/>
            <a:ext cx="8784976" cy="830997"/>
          </a:xfrm>
          <a:prstGeom prst="rect">
            <a:avLst/>
          </a:prstGeom>
          <a:noFill/>
        </p:spPr>
        <p:txBody>
          <a:bodyPr wrap="square" rtlCol="0">
            <a:spAutoFit/>
          </a:bodyPr>
          <a:lstStyle/>
          <a:p>
            <a:pPr algn="ctr"/>
            <a:r>
              <a:rPr lang="en-CA" sz="4800" b="1" dirty="0" smtClean="0">
                <a:latin typeface="Arial" pitchFamily="34" charset="0"/>
                <a:cs typeface="Arial" pitchFamily="34" charset="0"/>
              </a:rPr>
              <a:t>Prediction Question</a:t>
            </a:r>
            <a:endParaRPr lang="en-CA" sz="4800" b="1" dirty="0">
              <a:latin typeface="Arial" pitchFamily="34" charset="0"/>
              <a:cs typeface="Arial" pitchFamily="34" charset="0"/>
            </a:endParaRPr>
          </a:p>
        </p:txBody>
      </p:sp>
      <p:sp>
        <p:nvSpPr>
          <p:cNvPr id="4" name="TextBox 3"/>
          <p:cNvSpPr txBox="1"/>
          <p:nvPr/>
        </p:nvSpPr>
        <p:spPr>
          <a:xfrm>
            <a:off x="395536" y="2172920"/>
            <a:ext cx="8424936" cy="3416320"/>
          </a:xfrm>
          <a:prstGeom prst="rect">
            <a:avLst/>
          </a:prstGeom>
          <a:noFill/>
        </p:spPr>
        <p:txBody>
          <a:bodyPr wrap="square" rtlCol="0">
            <a:spAutoFit/>
          </a:bodyPr>
          <a:lstStyle/>
          <a:p>
            <a:pPr marL="457200" indent="-457200" algn="ctr"/>
            <a:r>
              <a:rPr lang="en-CA" sz="3600" b="1" u="sng" dirty="0" smtClean="0">
                <a:latin typeface="Arial" pitchFamily="34" charset="0"/>
                <a:cs typeface="Arial" pitchFamily="34" charset="0"/>
              </a:rPr>
              <a:t>Predict the selling price of properties</a:t>
            </a:r>
          </a:p>
          <a:p>
            <a:pPr marL="457200" indent="-457200" algn="ctr"/>
            <a:endParaRPr lang="en-CA" sz="3600" b="1" dirty="0" smtClean="0">
              <a:latin typeface="Arial" pitchFamily="34" charset="0"/>
              <a:cs typeface="Arial" pitchFamily="34" charset="0"/>
            </a:endParaRPr>
          </a:p>
          <a:p>
            <a:pPr marL="457200" indent="-457200" algn="ctr"/>
            <a:endParaRPr lang="en-CA" sz="3600" b="1" dirty="0" smtClean="0">
              <a:latin typeface="Arial" pitchFamily="34" charset="0"/>
              <a:cs typeface="Arial" pitchFamily="34" charset="0"/>
            </a:endParaRPr>
          </a:p>
          <a:p>
            <a:pPr marL="457200" indent="-457200" algn="ctr"/>
            <a:r>
              <a:rPr lang="en-CA" sz="3600" b="1" dirty="0" smtClean="0">
                <a:solidFill>
                  <a:srgbClr val="FF0000"/>
                </a:solidFill>
                <a:latin typeface="Arial" pitchFamily="34" charset="0"/>
                <a:cs typeface="Arial" pitchFamily="34" charset="0"/>
              </a:rPr>
              <a:t>Motivations:</a:t>
            </a:r>
            <a:r>
              <a:rPr lang="en-CA" sz="3600" b="1" dirty="0" smtClean="0">
                <a:latin typeface="Arial" pitchFamily="34" charset="0"/>
                <a:cs typeface="Arial" pitchFamily="34" charset="0"/>
              </a:rPr>
              <a:t> Suggest appropriate</a:t>
            </a:r>
          </a:p>
          <a:p>
            <a:pPr marL="742950" indent="-742950" algn="ctr">
              <a:buFont typeface="+mj-lt"/>
              <a:buAutoNum type="arabicPeriod"/>
            </a:pPr>
            <a:r>
              <a:rPr lang="en-CA" sz="3600" b="1" dirty="0" smtClean="0">
                <a:latin typeface="Arial" pitchFamily="34" charset="0"/>
                <a:cs typeface="Arial" pitchFamily="34" charset="0"/>
              </a:rPr>
              <a:t>Selling prices for the sellers</a:t>
            </a:r>
          </a:p>
          <a:p>
            <a:pPr marL="742950" indent="-742950" algn="ctr">
              <a:buFont typeface="+mj-lt"/>
              <a:buAutoNum type="arabicPeriod"/>
            </a:pPr>
            <a:r>
              <a:rPr lang="en-CA" sz="3600" b="1" dirty="0" smtClean="0">
                <a:latin typeface="Arial" pitchFamily="34" charset="0"/>
                <a:cs typeface="Arial" pitchFamily="34" charset="0"/>
              </a:rPr>
              <a:t>Buying prices for the buyers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5868144" y="2852936"/>
            <a:ext cx="2743200" cy="2273912"/>
          </a:xfrm>
          <a:prstGeom prst="rect">
            <a:avLst/>
          </a:prstGeom>
        </p:spPr>
      </p:pic>
      <p:sp>
        <p:nvSpPr>
          <p:cNvPr id="7" name="TextBox 6"/>
          <p:cNvSpPr txBox="1"/>
          <p:nvPr/>
        </p:nvSpPr>
        <p:spPr>
          <a:xfrm>
            <a:off x="467544" y="1794296"/>
            <a:ext cx="6048672" cy="4154984"/>
          </a:xfrm>
          <a:prstGeom prst="rect">
            <a:avLst/>
          </a:prstGeom>
          <a:noFill/>
        </p:spPr>
        <p:txBody>
          <a:bodyPr wrap="square" rtlCol="0">
            <a:spAutoFit/>
          </a:bodyPr>
          <a:lstStyle/>
          <a:p>
            <a:r>
              <a:rPr lang="en-CA" sz="2400" b="1" dirty="0" smtClean="0">
                <a:latin typeface="Arial" pitchFamily="34" charset="0"/>
                <a:cs typeface="Arial" pitchFamily="34" charset="0"/>
              </a:rPr>
              <a:t>1.  Property listings in Montreal from </a:t>
            </a:r>
            <a:r>
              <a:rPr lang="en-CA" sz="2400" b="1" dirty="0" smtClean="0">
                <a:latin typeface="Arial" pitchFamily="34" charset="0"/>
                <a:cs typeface="Arial" pitchFamily="34" charset="0"/>
              </a:rPr>
              <a:t>a </a:t>
            </a:r>
            <a:r>
              <a:rPr lang="en-CA" sz="2400" b="1" dirty="0" smtClean="0">
                <a:latin typeface="Arial" pitchFamily="34" charset="0"/>
                <a:cs typeface="Arial" pitchFamily="34" charset="0"/>
              </a:rPr>
              <a:t>real </a:t>
            </a:r>
            <a:r>
              <a:rPr lang="en-CA" sz="2400" b="1" dirty="0" smtClean="0">
                <a:latin typeface="Arial" pitchFamily="34" charset="0"/>
                <a:cs typeface="Arial" pitchFamily="34" charset="0"/>
              </a:rPr>
              <a:t>estate website</a:t>
            </a:r>
          </a:p>
          <a:p>
            <a:pPr marL="914400" lvl="1" indent="-457200">
              <a:buFont typeface="Arial" panose="020B0604020202020204" pitchFamily="34" charset="0"/>
              <a:buChar char="•"/>
            </a:pPr>
            <a:r>
              <a:rPr lang="en-CA" sz="2400" b="1" dirty="0" smtClean="0">
                <a:latin typeface="Arial" pitchFamily="34" charset="0"/>
                <a:cs typeface="Arial" pitchFamily="34" charset="0"/>
              </a:rPr>
              <a:t>The </a:t>
            </a:r>
            <a:r>
              <a:rPr lang="en-CA" sz="2400" b="1" u="sng" dirty="0" smtClean="0">
                <a:latin typeface="Arial" pitchFamily="34" charset="0"/>
                <a:cs typeface="Arial" pitchFamily="34" charset="0"/>
              </a:rPr>
              <a:t>targets</a:t>
            </a:r>
            <a:r>
              <a:rPr lang="en-CA" sz="2400" b="1" dirty="0" smtClean="0">
                <a:latin typeface="Arial" pitchFamily="34" charset="0"/>
                <a:cs typeface="Arial" pitchFamily="34" charset="0"/>
              </a:rPr>
              <a:t>: Prices</a:t>
            </a:r>
          </a:p>
          <a:p>
            <a:pPr marL="914400" lvl="1" indent="-457200">
              <a:buFont typeface="Arial" panose="020B0604020202020204" pitchFamily="34" charset="0"/>
              <a:buChar char="•"/>
            </a:pPr>
            <a:r>
              <a:rPr lang="en-CA" sz="2400" b="1" dirty="0" smtClean="0">
                <a:latin typeface="Arial" pitchFamily="34" charset="0"/>
                <a:cs typeface="Arial" pitchFamily="34" charset="0"/>
              </a:rPr>
              <a:t>The </a:t>
            </a:r>
            <a:r>
              <a:rPr lang="en-CA" sz="2400" b="1" u="sng" dirty="0" smtClean="0">
                <a:latin typeface="Arial" pitchFamily="34" charset="0"/>
                <a:cs typeface="Arial" pitchFamily="34" charset="0"/>
              </a:rPr>
              <a:t>features</a:t>
            </a:r>
            <a:r>
              <a:rPr lang="en-CA" sz="2400" b="1" dirty="0" smtClean="0">
                <a:latin typeface="Arial" pitchFamily="34" charset="0"/>
                <a:cs typeface="Arial" pitchFamily="34" charset="0"/>
              </a:rPr>
              <a:t>: Area, # Rooms, etc.</a:t>
            </a:r>
            <a:endParaRPr lang="en-CA" sz="2400" b="1" dirty="0">
              <a:latin typeface="Arial" pitchFamily="34" charset="0"/>
              <a:cs typeface="Arial" pitchFamily="34" charset="0"/>
            </a:endParaRPr>
          </a:p>
          <a:p>
            <a:endParaRPr lang="en-CA" sz="2400" b="1" dirty="0" smtClean="0">
              <a:latin typeface="Arial" pitchFamily="34" charset="0"/>
              <a:cs typeface="Arial" pitchFamily="34" charset="0"/>
            </a:endParaRPr>
          </a:p>
          <a:p>
            <a:endParaRPr lang="en-CA" sz="2400" b="1" dirty="0" smtClean="0">
              <a:latin typeface="Arial" pitchFamily="34" charset="0"/>
              <a:cs typeface="Arial" pitchFamily="34" charset="0"/>
            </a:endParaRPr>
          </a:p>
          <a:p>
            <a:r>
              <a:rPr lang="en-CA" sz="2400" b="1" dirty="0" smtClean="0">
                <a:latin typeface="Arial" pitchFamily="34" charset="0"/>
                <a:cs typeface="Arial" pitchFamily="34" charset="0"/>
              </a:rPr>
              <a:t>2.  Bounding polygons from Montreal Open Data to incorporate additional demographics</a:t>
            </a:r>
            <a:endParaRPr lang="en-CA" sz="2400" b="1" dirty="0">
              <a:latin typeface="Arial" pitchFamily="34" charset="0"/>
              <a:cs typeface="Arial" pitchFamily="34" charset="0"/>
            </a:endParaRPr>
          </a:p>
          <a:p>
            <a:pPr marL="914400" lvl="1" indent="-457200">
              <a:buFont typeface="Arial" panose="020B0604020202020204" pitchFamily="34" charset="0"/>
              <a:buChar char="•"/>
            </a:pPr>
            <a:r>
              <a:rPr lang="en-CA" sz="2400" b="1" dirty="0">
                <a:latin typeface="Arial" pitchFamily="34" charset="0"/>
                <a:cs typeface="Arial" pitchFamily="34" charset="0"/>
              </a:rPr>
              <a:t>The </a:t>
            </a:r>
            <a:r>
              <a:rPr lang="en-CA" sz="2400" b="1" u="sng" dirty="0">
                <a:latin typeface="Arial" pitchFamily="34" charset="0"/>
                <a:cs typeface="Arial" pitchFamily="34" charset="0"/>
              </a:rPr>
              <a:t>features</a:t>
            </a:r>
            <a:r>
              <a:rPr lang="en-CA" sz="2400" b="1" dirty="0">
                <a:latin typeface="Arial" pitchFamily="34" charset="0"/>
                <a:cs typeface="Arial" pitchFamily="34" charset="0"/>
              </a:rPr>
              <a:t>: </a:t>
            </a:r>
            <a:r>
              <a:rPr lang="en-CA" sz="2400" b="1" dirty="0" smtClean="0">
                <a:latin typeface="Arial" pitchFamily="34" charset="0"/>
                <a:cs typeface="Arial" pitchFamily="34" charset="0"/>
              </a:rPr>
              <a:t>Income</a:t>
            </a:r>
            <a:r>
              <a:rPr lang="en-CA" sz="2400" b="1" dirty="0">
                <a:latin typeface="Arial" pitchFamily="34" charset="0"/>
                <a:cs typeface="Arial" pitchFamily="34" charset="0"/>
              </a:rPr>
              <a:t>, </a:t>
            </a:r>
            <a:r>
              <a:rPr lang="en-CA" sz="2400" b="1" dirty="0" smtClean="0">
                <a:latin typeface="Arial" pitchFamily="34" charset="0"/>
                <a:cs typeface="Arial" pitchFamily="34" charset="0"/>
              </a:rPr>
              <a:t>Crime </a:t>
            </a:r>
            <a:r>
              <a:rPr lang="en-CA" sz="2400" b="1" dirty="0">
                <a:latin typeface="Arial" pitchFamily="34" charset="0"/>
                <a:cs typeface="Arial" pitchFamily="34" charset="0"/>
              </a:rPr>
              <a:t>rate, etc</a:t>
            </a:r>
            <a:r>
              <a:rPr lang="en-CA" sz="2400" b="1" dirty="0" smtClean="0">
                <a:latin typeface="Arial" pitchFamily="34" charset="0"/>
                <a:cs typeface="Arial" pitchFamily="34" charset="0"/>
              </a:rPr>
              <a:t>.</a:t>
            </a:r>
            <a:endParaRPr lang="en-CA" sz="2400" b="1" dirty="0">
              <a:latin typeface="Arial" pitchFamily="34" charset="0"/>
              <a:cs typeface="Arial" pitchFamily="34" charset="0"/>
            </a:endParaRPr>
          </a:p>
        </p:txBody>
      </p:sp>
      <p:sp>
        <p:nvSpPr>
          <p:cNvPr id="6" name="TextBox 5"/>
          <p:cNvSpPr txBox="1"/>
          <p:nvPr/>
        </p:nvSpPr>
        <p:spPr>
          <a:xfrm>
            <a:off x="179512" y="694437"/>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Data sets</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4" cstate="print"/>
          <a:stretch>
            <a:fillRect/>
          </a:stretch>
        </p:blipFill>
        <p:spPr>
          <a:xfrm>
            <a:off x="6323519" y="1916832"/>
            <a:ext cx="1632857" cy="457200"/>
          </a:xfrm>
          <a:prstGeom prst="rect">
            <a:avLst/>
          </a:prstGeom>
        </p:spPr>
      </p:pic>
      <p:pic>
        <p:nvPicPr>
          <p:cNvPr id="3" name="Picture 2"/>
          <p:cNvPicPr>
            <a:picLocks noChangeAspect="1"/>
          </p:cNvPicPr>
          <p:nvPr/>
        </p:nvPicPr>
        <p:blipFill>
          <a:blip r:embed="rId5" cstate="print"/>
          <a:stretch>
            <a:fillRect/>
          </a:stretch>
        </p:blipFill>
        <p:spPr>
          <a:xfrm>
            <a:off x="6300192" y="3421757"/>
            <a:ext cx="1114425" cy="2952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2636912"/>
            <a:ext cx="7488832" cy="3046988"/>
          </a:xfrm>
          <a:prstGeom prst="rect">
            <a:avLst/>
          </a:prstGeom>
          <a:noFill/>
        </p:spPr>
        <p:txBody>
          <a:bodyPr wrap="square" rtlCol="0">
            <a:spAutoFit/>
          </a:bodyPr>
          <a:lstStyle/>
          <a:p>
            <a:r>
              <a:rPr lang="en-CA" sz="3600" b="1" dirty="0" smtClean="0">
                <a:solidFill>
                  <a:srgbClr val="FF0000"/>
                </a:solidFill>
                <a:latin typeface="Arial" pitchFamily="34" charset="0"/>
                <a:cs typeface="Arial" pitchFamily="34" charset="0"/>
              </a:rPr>
              <a:t>Regression</a:t>
            </a:r>
            <a:r>
              <a:rPr lang="en-CA" sz="3600" b="1" dirty="0" smtClean="0">
                <a:latin typeface="Arial" pitchFamily="34" charset="0"/>
                <a:cs typeface="Arial" pitchFamily="34" charset="0"/>
              </a:rPr>
              <a:t> of the prices</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Linear regression</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k-Nearest Neighbours</a:t>
            </a:r>
          </a:p>
          <a:p>
            <a:r>
              <a:rPr lang="en-CA" sz="3600" b="1" dirty="0" smtClean="0">
                <a:latin typeface="Arial" pitchFamily="34" charset="0"/>
                <a:cs typeface="Arial" pitchFamily="34" charset="0"/>
              </a:rPr>
              <a:t>	Support Vector Regression</a:t>
            </a:r>
          </a:p>
          <a:p>
            <a:r>
              <a:rPr lang="en-CA" sz="3600" b="1" dirty="0" smtClean="0">
                <a:latin typeface="Arial" pitchFamily="34" charset="0"/>
                <a:cs typeface="Arial" pitchFamily="34" charset="0"/>
              </a:rPr>
              <a:t>	(SVR)</a:t>
            </a:r>
          </a:p>
          <a:p>
            <a:endParaRPr lang="en-CA" sz="1200" b="1" dirty="0" smtClean="0">
              <a:latin typeface="Arial" pitchFamily="34" charset="0"/>
              <a:cs typeface="Arial" pitchFamily="34" charset="0"/>
            </a:endParaRPr>
          </a:p>
        </p:txBody>
      </p:sp>
      <p:sp>
        <p:nvSpPr>
          <p:cNvPr id="6" name="TextBox 5"/>
          <p:cNvSpPr txBox="1"/>
          <p:nvPr/>
        </p:nvSpPr>
        <p:spPr>
          <a:xfrm>
            <a:off x="179512" y="1013827"/>
            <a:ext cx="8784976" cy="830997"/>
          </a:xfrm>
          <a:prstGeom prst="rect">
            <a:avLst/>
          </a:prstGeom>
          <a:noFill/>
        </p:spPr>
        <p:txBody>
          <a:bodyPr wrap="square" rtlCol="0">
            <a:spAutoFit/>
          </a:bodyPr>
          <a:lstStyle/>
          <a:p>
            <a:pPr algn="ctr"/>
            <a:r>
              <a:rPr lang="en-CA" sz="4800" b="1" dirty="0" smtClean="0">
                <a:latin typeface="Arial" pitchFamily="34" charset="0"/>
                <a:cs typeface="Arial" pitchFamily="34" charset="0"/>
              </a:rPr>
              <a:t>Machine learning methods</a:t>
            </a:r>
            <a:endParaRPr lang="en-CA" sz="4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5919663"/>
            <a:ext cx="8352928" cy="461665"/>
          </a:xfrm>
          <a:prstGeom prst="rect">
            <a:avLst/>
          </a:prstGeom>
          <a:noFill/>
        </p:spPr>
        <p:txBody>
          <a:bodyPr wrap="square" rtlCol="0">
            <a:spAutoFit/>
          </a:bodyPr>
          <a:lstStyle/>
          <a:p>
            <a:r>
              <a:rPr lang="en-CA" sz="2400" b="1" dirty="0" smtClean="0">
                <a:solidFill>
                  <a:srgbClr val="FF0000"/>
                </a:solidFill>
                <a:latin typeface="Arial" pitchFamily="34" charset="0"/>
                <a:cs typeface="Arial" pitchFamily="34" charset="0"/>
              </a:rPr>
              <a:t>Goal: </a:t>
            </a:r>
            <a:r>
              <a:rPr lang="en-CA" sz="2400" b="1" dirty="0" smtClean="0">
                <a:latin typeface="Arial" pitchFamily="34" charset="0"/>
                <a:cs typeface="Arial" pitchFamily="34" charset="0"/>
              </a:rPr>
              <a:t>Predict within 0.05 error. </a:t>
            </a:r>
            <a:r>
              <a:rPr lang="en-CA" sz="1200" b="1" dirty="0" smtClean="0">
                <a:latin typeface="Arial" pitchFamily="34" charset="0"/>
                <a:cs typeface="Arial" pitchFamily="34" charset="0"/>
              </a:rPr>
              <a:t>(</a:t>
            </a:r>
            <a:r>
              <a:rPr lang="en-CA" sz="1200" b="1" dirty="0" err="1" smtClean="0">
                <a:latin typeface="Arial" pitchFamily="34" charset="0"/>
                <a:cs typeface="Arial" pitchFamily="34" charset="0"/>
              </a:rPr>
              <a:t>Caplin</a:t>
            </a:r>
            <a:r>
              <a:rPr lang="en-CA" sz="1200" b="1" dirty="0" smtClean="0">
                <a:latin typeface="Arial" pitchFamily="34" charset="0"/>
                <a:cs typeface="Arial" pitchFamily="34" charset="0"/>
              </a:rPr>
              <a:t> et al. 08)</a:t>
            </a:r>
            <a:endParaRPr lang="en-CA" sz="1200" b="1" dirty="0">
              <a:latin typeface="Arial" pitchFamily="34" charset="0"/>
              <a:cs typeface="Arial" pitchFamily="34" charset="0"/>
            </a:endParaRPr>
          </a:p>
        </p:txBody>
      </p:sp>
      <p:sp>
        <p:nvSpPr>
          <p:cNvPr id="6" name="TextBox 5"/>
          <p:cNvSpPr txBox="1"/>
          <p:nvPr/>
        </p:nvSpPr>
        <p:spPr>
          <a:xfrm>
            <a:off x="179512" y="262389"/>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Preliminary Results (SVR)</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3" cstate="print"/>
          <a:stretch>
            <a:fillRect/>
          </a:stretch>
        </p:blipFill>
        <p:spPr>
          <a:xfrm>
            <a:off x="467544" y="908720"/>
            <a:ext cx="6400800" cy="4795483"/>
          </a:xfrm>
          <a:prstGeom prst="rect">
            <a:avLst/>
          </a:prstGeom>
        </p:spPr>
      </p:pic>
      <p:sp>
        <p:nvSpPr>
          <p:cNvPr id="3" name="TextBox 2"/>
          <p:cNvSpPr txBox="1"/>
          <p:nvPr/>
        </p:nvSpPr>
        <p:spPr>
          <a:xfrm>
            <a:off x="6444208" y="2492896"/>
            <a:ext cx="1944216" cy="830997"/>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Currently at 0.13 error</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230857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9552" y="4010288"/>
            <a:ext cx="8064895" cy="1754326"/>
          </a:xfrm>
          <a:prstGeom prst="rect">
            <a:avLst/>
          </a:prstGeom>
          <a:noFill/>
        </p:spPr>
        <p:txBody>
          <a:bodyPr wrap="square" rtlCol="0">
            <a:spAutoFit/>
          </a:bodyPr>
          <a:lstStyle/>
          <a:p>
            <a:r>
              <a:rPr lang="en-CA" sz="3600" b="1" dirty="0" smtClean="0">
                <a:latin typeface="Arial" pitchFamily="34" charset="0"/>
                <a:cs typeface="Arial" pitchFamily="34" charset="0"/>
              </a:rPr>
              <a:t>	The living area and the number of rooms (bathrooms) account for the most of the variance in price.</a:t>
            </a:r>
            <a:endParaRPr lang="en-CA" sz="3600" b="1" dirty="0">
              <a:latin typeface="Arial" pitchFamily="34" charset="0"/>
              <a:cs typeface="Arial" pitchFamily="34" charset="0"/>
            </a:endParaRPr>
          </a:p>
        </p:txBody>
      </p:sp>
      <p:sp>
        <p:nvSpPr>
          <p:cNvPr id="6" name="TextBox 5"/>
          <p:cNvSpPr txBox="1"/>
          <p:nvPr/>
        </p:nvSpPr>
        <p:spPr>
          <a:xfrm>
            <a:off x="179512" y="581779"/>
            <a:ext cx="8784976" cy="830997"/>
          </a:xfrm>
          <a:prstGeom prst="rect">
            <a:avLst/>
          </a:prstGeom>
          <a:noFill/>
        </p:spPr>
        <p:txBody>
          <a:bodyPr wrap="square" rtlCol="0">
            <a:spAutoFit/>
          </a:bodyPr>
          <a:lstStyle/>
          <a:p>
            <a:pPr algn="ctr"/>
            <a:r>
              <a:rPr lang="en-CA" sz="4800" b="1" dirty="0" smtClean="0">
                <a:latin typeface="Arial" pitchFamily="34" charset="0"/>
                <a:cs typeface="Arial" pitchFamily="34" charset="0"/>
              </a:rPr>
              <a:t>Preliminary Results (Cont’d)</a:t>
            </a:r>
            <a:endParaRPr lang="en-CA" sz="4800" b="1" dirty="0">
              <a:latin typeface="Arial" pitchFamily="34" charset="0"/>
              <a:cs typeface="Arial" pitchFamily="34" charset="0"/>
            </a:endParaRPr>
          </a:p>
        </p:txBody>
      </p:sp>
      <p:pic>
        <p:nvPicPr>
          <p:cNvPr id="3" name="Picture 2"/>
          <p:cNvPicPr>
            <a:picLocks noChangeAspect="1"/>
          </p:cNvPicPr>
          <p:nvPr/>
        </p:nvPicPr>
        <p:blipFill>
          <a:blip r:embed="rId3" cstate="print"/>
          <a:stretch>
            <a:fillRect/>
          </a:stretch>
        </p:blipFill>
        <p:spPr>
          <a:xfrm>
            <a:off x="427788" y="1924270"/>
            <a:ext cx="8229600" cy="1286693"/>
          </a:xfrm>
          <a:prstGeom prst="rect">
            <a:avLst/>
          </a:prstGeom>
        </p:spPr>
      </p:pic>
      <p:sp>
        <p:nvSpPr>
          <p:cNvPr id="5" name="Oval 4"/>
          <p:cNvSpPr/>
          <p:nvPr/>
        </p:nvSpPr>
        <p:spPr>
          <a:xfrm>
            <a:off x="1835696" y="2276872"/>
            <a:ext cx="1008112" cy="10801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5724128" y="2276872"/>
            <a:ext cx="1800200" cy="10801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9552" y="1671186"/>
            <a:ext cx="8064896" cy="4278094"/>
          </a:xfrm>
          <a:prstGeom prst="rect">
            <a:avLst/>
          </a:prstGeom>
          <a:noFill/>
        </p:spPr>
        <p:txBody>
          <a:bodyPr wrap="square" rtlCol="0">
            <a:spAutoFit/>
          </a:bodyPr>
          <a:lstStyle/>
          <a:p>
            <a:pPr marL="342900" indent="-342900">
              <a:buFont typeface="Arial" panose="020B0604020202020204" pitchFamily="34" charset="0"/>
              <a:buChar char="•"/>
            </a:pPr>
            <a:r>
              <a:rPr lang="en-CA" sz="3200" b="1" dirty="0" smtClean="0">
                <a:latin typeface="Arial" pitchFamily="34" charset="0"/>
                <a:cs typeface="Arial" pitchFamily="34" charset="0"/>
              </a:rPr>
              <a:t>Incorporate demographic data based on the defined Montreal boroughs</a:t>
            </a:r>
          </a:p>
          <a:p>
            <a:pPr marL="342900" indent="-342900">
              <a:buFont typeface="Arial" panose="020B0604020202020204" pitchFamily="34" charset="0"/>
              <a:buChar char="•"/>
            </a:pPr>
            <a:endParaRPr lang="en-CA" sz="2400" b="1" dirty="0">
              <a:latin typeface="Arial" pitchFamily="34" charset="0"/>
              <a:cs typeface="Arial" pitchFamily="34" charset="0"/>
            </a:endParaRPr>
          </a:p>
          <a:p>
            <a:pPr marL="342900" indent="-342900">
              <a:buFont typeface="Arial" panose="020B0604020202020204" pitchFamily="34" charset="0"/>
              <a:buChar char="•"/>
            </a:pPr>
            <a:r>
              <a:rPr lang="en-CA" sz="3200" b="1" dirty="0" smtClean="0">
                <a:latin typeface="Arial" pitchFamily="34" charset="0"/>
                <a:cs typeface="Arial" pitchFamily="34" charset="0"/>
              </a:rPr>
              <a:t>Implement additional features such as higher order terms and their interactions </a:t>
            </a:r>
            <a:r>
              <a:rPr lang="en-CA" sz="1200" b="1" dirty="0" smtClean="0">
                <a:latin typeface="Arial" pitchFamily="34" charset="0"/>
                <a:cs typeface="Arial" pitchFamily="34" charset="0"/>
              </a:rPr>
              <a:t>(Boston housing price dataset)</a:t>
            </a:r>
          </a:p>
          <a:p>
            <a:pPr marL="342900" indent="-342900">
              <a:buFont typeface="Arial" panose="020B0604020202020204" pitchFamily="34" charset="0"/>
              <a:buChar char="•"/>
            </a:pPr>
            <a:endParaRPr lang="en-CA" sz="2400" b="1" dirty="0">
              <a:latin typeface="Arial" pitchFamily="34" charset="0"/>
              <a:cs typeface="Arial" pitchFamily="34" charset="0"/>
            </a:endParaRPr>
          </a:p>
          <a:p>
            <a:pPr marL="342900" indent="-342900">
              <a:buFont typeface="Arial" panose="020B0604020202020204" pitchFamily="34" charset="0"/>
              <a:buChar char="•"/>
            </a:pPr>
            <a:r>
              <a:rPr lang="en-CA" sz="3200" b="1" dirty="0" smtClean="0">
                <a:latin typeface="Arial" pitchFamily="34" charset="0"/>
                <a:cs typeface="Arial" pitchFamily="34" charset="0"/>
              </a:rPr>
              <a:t>Implement neural network for regression</a:t>
            </a:r>
            <a:r>
              <a:rPr lang="en-CA" sz="2400" b="1" dirty="0" smtClean="0">
                <a:latin typeface="Arial" pitchFamily="34" charset="0"/>
                <a:cs typeface="Arial" pitchFamily="34" charset="0"/>
              </a:rPr>
              <a:t> </a:t>
            </a:r>
            <a:r>
              <a:rPr lang="en-CA" sz="1200" b="1" dirty="0" smtClean="0">
                <a:latin typeface="Arial" pitchFamily="34" charset="0"/>
                <a:cs typeface="Arial" pitchFamily="34" charset="0"/>
              </a:rPr>
              <a:t>(Quinlan 93)</a:t>
            </a:r>
            <a:endParaRPr lang="en-CA" sz="1200" b="1" dirty="0">
              <a:latin typeface="Arial" pitchFamily="34" charset="0"/>
              <a:cs typeface="Arial" pitchFamily="34" charset="0"/>
            </a:endParaRPr>
          </a:p>
        </p:txBody>
      </p:sp>
      <p:sp>
        <p:nvSpPr>
          <p:cNvPr id="6" name="TextBox 5"/>
          <p:cNvSpPr txBox="1"/>
          <p:nvPr/>
        </p:nvSpPr>
        <p:spPr>
          <a:xfrm>
            <a:off x="179512" y="509771"/>
            <a:ext cx="8784976" cy="830997"/>
          </a:xfrm>
          <a:prstGeom prst="rect">
            <a:avLst/>
          </a:prstGeom>
          <a:noFill/>
        </p:spPr>
        <p:txBody>
          <a:bodyPr wrap="square" rtlCol="0">
            <a:spAutoFit/>
          </a:bodyPr>
          <a:lstStyle/>
          <a:p>
            <a:pPr algn="ctr"/>
            <a:r>
              <a:rPr lang="en-CA" sz="4800" b="1" dirty="0" smtClean="0">
                <a:latin typeface="Arial" pitchFamily="34" charset="0"/>
                <a:cs typeface="Arial" pitchFamily="34" charset="0"/>
              </a:rPr>
              <a:t>Future directions</a:t>
            </a:r>
            <a:endParaRPr lang="en-CA" sz="4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1668</TotalTime>
  <Words>594</Words>
  <Application>Microsoft Office PowerPoint</Application>
  <PresentationFormat>On-screen Show (4:3)</PresentationFormat>
  <Paragraphs>59</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OWNER</cp:lastModifiedBy>
  <cp:revision>121</cp:revision>
  <dcterms:created xsi:type="dcterms:W3CDTF">2014-11-21T18:47:37Z</dcterms:created>
  <dcterms:modified xsi:type="dcterms:W3CDTF">2014-11-27T14:42:36Z</dcterms:modified>
</cp:coreProperties>
</file>