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62" r:id="rId6"/>
    <p:sldId id="258"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95" autoAdjust="0"/>
  </p:normalViewPr>
  <p:slideViewPr>
    <p:cSldViewPr>
      <p:cViewPr varScale="1">
        <p:scale>
          <a:sx n="105" d="100"/>
          <a:sy n="105" d="100"/>
        </p:scale>
        <p:origin x="1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388BD-8A6F-4B9B-95D6-1E40DF29BA0B}" type="datetimeFigureOut">
              <a:rPr lang="en-CA" smtClean="0"/>
              <a:pPr/>
              <a:t>25/11/2014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6F02B-2270-4B11-A415-E41587E2850B}" type="slidenum">
              <a:rPr lang="en-CA" smtClean="0"/>
              <a:pPr/>
              <a:t>‹#›</a:t>
            </a:fld>
            <a:endParaRPr lang="en-CA"/>
          </a:p>
        </p:txBody>
      </p:sp>
    </p:spTree>
    <p:extLst>
      <p:ext uri="{BB962C8B-B14F-4D97-AF65-F5344CB8AC3E}">
        <p14:creationId xmlns:p14="http://schemas.microsoft.com/office/powerpoint/2010/main" val="344899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For our project, we collected dataset</a:t>
            </a:r>
            <a:r>
              <a:rPr lang="en-CA" baseline="0" dirty="0" smtClean="0"/>
              <a:t> on real estate properties in Montreal.  with the </a:t>
            </a:r>
            <a:r>
              <a:rPr lang="en-CA" dirty="0" smtClean="0"/>
              <a:t>Motivation to help families,</a:t>
            </a:r>
            <a:r>
              <a:rPr lang="en-CA" baseline="0" dirty="0" smtClean="0"/>
              <a:t> especially first time buyers, Montreal.</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1</a:t>
            </a:fld>
            <a:endParaRPr lang="en-CA"/>
          </a:p>
        </p:txBody>
      </p:sp>
    </p:spTree>
    <p:extLst>
      <p:ext uri="{BB962C8B-B14F-4D97-AF65-F5344CB8AC3E}">
        <p14:creationId xmlns:p14="http://schemas.microsoft.com/office/powerpoint/2010/main" val="1733972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800" b="0" baseline="0" dirty="0" smtClean="0">
                <a:latin typeface="+mn-lt"/>
              </a:rPr>
              <a:t>This is relates generally to real estate appraisals and sales price predictions. In particular, this is an automated system and uses predictive modeling to perform pattern recognition.</a:t>
            </a:r>
            <a:endParaRPr lang="en-CA" sz="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800" b="0" dirty="0" smtClean="0">
                <a:latin typeface="+mn-lt"/>
              </a:rPr>
              <a:t>Versus finding a broker. This</a:t>
            </a:r>
            <a:r>
              <a:rPr lang="en-CA" sz="800" b="0" baseline="0" dirty="0" smtClean="0">
                <a:latin typeface="+mn-lt"/>
              </a:rPr>
              <a:t> is free. Give prediction quickly at the comfort of your home.</a:t>
            </a:r>
          </a:p>
          <a:p>
            <a:pPr marL="0" marR="0" indent="0" algn="l" defTabSz="914400" rtl="0" eaLnBrk="1" fontAlgn="auto" latinLnBrk="0" hangingPunct="1">
              <a:lnSpc>
                <a:spcPct val="100000"/>
              </a:lnSpc>
              <a:spcBef>
                <a:spcPts val="0"/>
              </a:spcBef>
              <a:spcAft>
                <a:spcPts val="0"/>
              </a:spcAft>
              <a:buClrTx/>
              <a:buSzTx/>
              <a:buFontTx/>
              <a:buNone/>
              <a:tabLst/>
              <a:defRPr/>
            </a:pPr>
            <a:r>
              <a:rPr lang="en-CA" sz="800" b="0" baseline="0" dirty="0" smtClean="0">
                <a:latin typeface="+mn-lt"/>
              </a:rPr>
              <a:t>Conventionally</a:t>
            </a:r>
            <a:endParaRPr lang="en-CA" sz="800" b="0" dirty="0" smtClean="0">
              <a:latin typeface="+mn-lt"/>
            </a:endParaRPr>
          </a:p>
          <a:p>
            <a:r>
              <a:rPr lang="en-CA" sz="800" b="0" dirty="0" smtClean="0">
                <a:latin typeface="+mn-lt"/>
              </a:rPr>
              <a:t>For the buyers, this</a:t>
            </a:r>
            <a:r>
              <a:rPr lang="en-CA" sz="800" b="0" baseline="0" dirty="0" smtClean="0">
                <a:latin typeface="+mn-lt"/>
              </a:rPr>
              <a:t> is useful to </a:t>
            </a:r>
            <a:r>
              <a:rPr lang="en-CA" sz="800" b="0" baseline="0" dirty="0" smtClean="0">
                <a:latin typeface="Arial" pitchFamily="34" charset="0"/>
                <a:cs typeface="Arial" pitchFamily="34" charset="0"/>
              </a:rPr>
              <a:t>find good deals on the market</a:t>
            </a:r>
            <a:r>
              <a:rPr lang="en-CA" sz="800" b="0" dirty="0" smtClean="0">
                <a:latin typeface="+mn-lt"/>
              </a:rPr>
              <a:t>.</a:t>
            </a:r>
          </a:p>
          <a:p>
            <a:pPr marL="457200" indent="-457200"/>
            <a:r>
              <a:rPr lang="en-CA" sz="800" b="0" dirty="0" smtClean="0">
                <a:latin typeface="+mn-lt"/>
                <a:cs typeface="Arial" pitchFamily="34" charset="0"/>
              </a:rPr>
              <a:t>Predict the Montreal borough and/or cluster that the property is most likely to belong to.</a:t>
            </a:r>
            <a:r>
              <a:rPr lang="en-CA" sz="800" b="0" baseline="0" dirty="0" smtClean="0">
                <a:latin typeface="+mn-lt"/>
                <a:cs typeface="Arial" pitchFamily="34" charset="0"/>
              </a:rPr>
              <a:t> </a:t>
            </a:r>
            <a:r>
              <a:rPr lang="en-CA" sz="800" b="0" dirty="0" smtClean="0">
                <a:solidFill>
                  <a:srgbClr val="FF0000"/>
                </a:solidFill>
                <a:latin typeface="+mn-lt"/>
                <a:cs typeface="Arial" pitchFamily="34" charset="0"/>
              </a:rPr>
              <a:t>Motivation:</a:t>
            </a:r>
            <a:r>
              <a:rPr lang="en-CA" sz="800" b="0" dirty="0" smtClean="0">
                <a:latin typeface="+mn-lt"/>
                <a:cs typeface="Arial" pitchFamily="34" charset="0"/>
              </a:rPr>
              <a:t> Suggest buying locations for buyers depending</a:t>
            </a:r>
            <a:r>
              <a:rPr lang="en-CA" sz="800" b="0" baseline="0" dirty="0" smtClean="0">
                <a:latin typeface="+mn-lt"/>
                <a:cs typeface="Arial" pitchFamily="34" charset="0"/>
              </a:rPr>
              <a:t> </a:t>
            </a:r>
            <a:r>
              <a:rPr lang="en-CA" sz="800" b="0" dirty="0" smtClean="0">
                <a:latin typeface="+mn-lt"/>
                <a:cs typeface="Arial" pitchFamily="34" charset="0"/>
              </a:rPr>
              <a:t>on their</a:t>
            </a:r>
            <a:r>
              <a:rPr lang="en-CA" sz="800" b="0" baseline="0" dirty="0" smtClean="0">
                <a:latin typeface="+mn-lt"/>
                <a:cs typeface="Arial" pitchFamily="34" charset="0"/>
              </a:rPr>
              <a:t> </a:t>
            </a:r>
            <a:r>
              <a:rPr lang="en-CA" sz="800" b="0" dirty="0" smtClean="0">
                <a:latin typeface="+mn-lt"/>
                <a:cs typeface="Arial" pitchFamily="34" charset="0"/>
              </a:rPr>
              <a:t>circumstances</a:t>
            </a:r>
            <a:endParaRPr lang="en-CA" sz="800" b="0" dirty="0" smtClean="0">
              <a:latin typeface="+mn-lt"/>
            </a:endParaRPr>
          </a:p>
          <a:p>
            <a:r>
              <a:rPr lang="en-CA" sz="800" b="0" dirty="0" smtClean="0">
                <a:latin typeface="+mn-lt"/>
              </a:rPr>
              <a:t>Second Question: How</a:t>
            </a:r>
            <a:r>
              <a:rPr lang="en-CA" sz="800" b="0" baseline="0" dirty="0" smtClean="0">
                <a:latin typeface="+mn-lt"/>
              </a:rPr>
              <a:t> it is different from a search or decision tree. </a:t>
            </a:r>
            <a:r>
              <a:rPr lang="en-CA" sz="800" b="0" dirty="0" smtClean="0">
                <a:latin typeface="+mn-lt"/>
              </a:rPr>
              <a:t>Find a good area for the family.</a:t>
            </a:r>
            <a:endParaRPr lang="en-CA" sz="800" b="0" dirty="0">
              <a:latin typeface="+mn-lt"/>
            </a:endParaRPr>
          </a:p>
        </p:txBody>
      </p:sp>
      <p:sp>
        <p:nvSpPr>
          <p:cNvPr id="4" name="Slide Number Placeholder 3"/>
          <p:cNvSpPr>
            <a:spLocks noGrp="1"/>
          </p:cNvSpPr>
          <p:nvPr>
            <p:ph type="sldNum" sz="quarter" idx="10"/>
          </p:nvPr>
        </p:nvSpPr>
        <p:spPr/>
        <p:txBody>
          <a:bodyPr/>
          <a:lstStyle/>
          <a:p>
            <a:fld id="{F7B6F02B-2270-4B11-A415-E41587E2850B}" type="slidenum">
              <a:rPr lang="en-CA" smtClean="0"/>
              <a:pPr/>
              <a:t>2</a:t>
            </a:fld>
            <a:endParaRPr lang="en-CA"/>
          </a:p>
        </p:txBody>
      </p:sp>
    </p:spTree>
    <p:extLst>
      <p:ext uri="{BB962C8B-B14F-4D97-AF65-F5344CB8AC3E}">
        <p14:creationId xmlns:p14="http://schemas.microsoft.com/office/powerpoint/2010/main" val="348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Majority of the dataset were</a:t>
            </a:r>
            <a:r>
              <a:rPr lang="en-CA" baseline="0" dirty="0" smtClean="0"/>
              <a:t> scraped from a real estate listing website, Centris.ca. </a:t>
            </a:r>
            <a:r>
              <a:rPr lang="en-CA" dirty="0" smtClean="0"/>
              <a:t>The targets we</a:t>
            </a:r>
            <a:r>
              <a:rPr lang="en-CA" baseline="0" dirty="0" smtClean="0"/>
              <a:t> are trying to predict are the prices. The features or attributes of the data were from the listings </a:t>
            </a:r>
          </a:p>
        </p:txBody>
      </p:sp>
      <p:sp>
        <p:nvSpPr>
          <p:cNvPr id="4" name="Slide Number Placeholder 3"/>
          <p:cNvSpPr>
            <a:spLocks noGrp="1"/>
          </p:cNvSpPr>
          <p:nvPr>
            <p:ph type="sldNum" sz="quarter" idx="10"/>
          </p:nvPr>
        </p:nvSpPr>
        <p:spPr/>
        <p:txBody>
          <a:bodyPr/>
          <a:lstStyle/>
          <a:p>
            <a:fld id="{F7B6F02B-2270-4B11-A415-E41587E2850B}" type="slidenum">
              <a:rPr lang="en-CA" smtClean="0"/>
              <a:pPr/>
              <a:t>3</a:t>
            </a:fld>
            <a:endParaRPr lang="en-CA"/>
          </a:p>
        </p:txBody>
      </p:sp>
    </p:spTree>
    <p:extLst>
      <p:ext uri="{BB962C8B-B14F-4D97-AF65-F5344CB8AC3E}">
        <p14:creationId xmlns:p14="http://schemas.microsoft.com/office/powerpoint/2010/main" val="3101789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smtClean="0"/>
          </a:p>
          <a:p>
            <a:r>
              <a:rPr lang="en-CA" dirty="0" smtClean="0"/>
              <a:t>Bagging</a:t>
            </a:r>
            <a:r>
              <a:rPr lang="en-CA" baseline="0" dirty="0" smtClean="0"/>
              <a:t> with decision tree is the best results so far.</a:t>
            </a:r>
            <a:endParaRPr lang="en-CA" dirty="0" smtClean="0"/>
          </a:p>
          <a:p>
            <a:r>
              <a:rPr lang="en-CA" dirty="0" err="1" smtClean="0"/>
              <a:t>kNN</a:t>
            </a:r>
            <a:r>
              <a:rPr lang="en-CA" dirty="0" smtClean="0"/>
              <a:t> is the most similar to the current</a:t>
            </a:r>
            <a:r>
              <a:rPr lang="en-CA" baseline="0" dirty="0" smtClean="0"/>
              <a:t> system used by the brokers. Where we look at neighbouring properties of similar types.</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4</a:t>
            </a:fld>
            <a:endParaRPr lang="en-CA"/>
          </a:p>
        </p:txBody>
      </p:sp>
    </p:spTree>
    <p:extLst>
      <p:ext uri="{BB962C8B-B14F-4D97-AF65-F5344CB8AC3E}">
        <p14:creationId xmlns:p14="http://schemas.microsoft.com/office/powerpoint/2010/main" val="92819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Plot the predicted price versus the actual price. The regression model tends to over predict the cheap properties and under predict the expensive properties. Currently, we can predict within 0.87 of the actual price. This prediction is useful, as predicted data points that </a:t>
            </a:r>
            <a:endParaRPr lang="en-CA" dirty="0" smtClean="0"/>
          </a:p>
          <a:p>
            <a:r>
              <a:rPr lang="en-CA" dirty="0" smtClean="0"/>
              <a:t>Sell</a:t>
            </a:r>
            <a:r>
              <a:rPr lang="en-CA" baseline="0" dirty="0" smtClean="0"/>
              <a:t>ing </a:t>
            </a:r>
            <a:r>
              <a:rPr lang="en-CA" baseline="0" dirty="0" smtClean="0"/>
              <a:t>broker is biased to have higher selling price.</a:t>
            </a:r>
          </a:p>
          <a:p>
            <a:r>
              <a:rPr lang="en-CA" baseline="0" dirty="0" smtClean="0"/>
              <a:t> </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5</a:t>
            </a:fld>
            <a:endParaRPr lang="en-CA"/>
          </a:p>
        </p:txBody>
      </p:sp>
    </p:spTree>
    <p:extLst>
      <p:ext uri="{BB962C8B-B14F-4D97-AF65-F5344CB8AC3E}">
        <p14:creationId xmlns:p14="http://schemas.microsoft.com/office/powerpoint/2010/main" val="21040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variables</a:t>
            </a:r>
            <a:r>
              <a:rPr lang="en-CA" baseline="0" dirty="0" smtClean="0"/>
              <a:t> that accounts for most of the variance are the number of washrooms and whether the property is in Westmount. So if you are a real estate developer in Montreal that wants to build expensive homes, then build a home with many bathrooms in Westmount</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6</a:t>
            </a:fld>
            <a:endParaRPr lang="en-CA"/>
          </a:p>
        </p:txBody>
      </p:sp>
    </p:spTree>
    <p:extLst>
      <p:ext uri="{BB962C8B-B14F-4D97-AF65-F5344CB8AC3E}">
        <p14:creationId xmlns:p14="http://schemas.microsoft.com/office/powerpoint/2010/main" val="304724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Still</a:t>
            </a:r>
            <a:r>
              <a:rPr lang="en-CA" baseline="0" dirty="0" smtClean="0"/>
              <a:t> a work in progress.</a:t>
            </a:r>
          </a:p>
          <a:p>
            <a:r>
              <a:rPr lang="en-CA" baseline="0" dirty="0" smtClean="0"/>
              <a:t>There are still features to be added into the dataset, since </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7</a:t>
            </a:fld>
            <a:endParaRPr lang="en-CA"/>
          </a:p>
        </p:txBody>
      </p:sp>
    </p:spTree>
    <p:extLst>
      <p:ext uri="{BB962C8B-B14F-4D97-AF65-F5344CB8AC3E}">
        <p14:creationId xmlns:p14="http://schemas.microsoft.com/office/powerpoint/2010/main" val="57309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F1A96-3F81-4DB8-AC7E-AF17C81A9AD7}" type="datetimeFigureOut">
              <a:rPr lang="en-CA" smtClean="0"/>
              <a:pPr/>
              <a:t>25/11/2014</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AC939-B0EF-49F1-AA8C-99FC6ACEE967}"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016" y="5847655"/>
            <a:ext cx="8287846" cy="461665"/>
          </a:xfrm>
          <a:prstGeom prst="rect">
            <a:avLst/>
          </a:prstGeom>
          <a:noFill/>
        </p:spPr>
        <p:txBody>
          <a:bodyPr wrap="none" rtlCol="0">
            <a:spAutoFit/>
          </a:bodyPr>
          <a:lstStyle/>
          <a:p>
            <a:pPr algn="ctr"/>
            <a:r>
              <a:rPr lang="en-CA" sz="2400" b="1" dirty="0" smtClean="0">
                <a:latin typeface="Arial" pitchFamily="34" charset="0"/>
                <a:cs typeface="Arial" pitchFamily="34" charset="0"/>
              </a:rPr>
              <a:t>Nissan Pow		Emil </a:t>
            </a:r>
            <a:r>
              <a:rPr lang="en-CA" sz="2400" b="1" dirty="0" err="1" smtClean="0">
                <a:latin typeface="Arial" pitchFamily="34" charset="0"/>
                <a:cs typeface="Arial" pitchFamily="34" charset="0"/>
              </a:rPr>
              <a:t>Janulewicz</a:t>
            </a:r>
            <a:r>
              <a:rPr lang="en-CA" sz="2400" b="1" dirty="0">
                <a:latin typeface="Arial" pitchFamily="34" charset="0"/>
                <a:cs typeface="Arial" pitchFamily="34" charset="0"/>
              </a:rPr>
              <a:t>	</a:t>
            </a:r>
            <a:r>
              <a:rPr lang="en-CA" sz="2400" b="1" dirty="0" smtClean="0">
                <a:latin typeface="Arial" pitchFamily="34" charset="0"/>
                <a:cs typeface="Arial" pitchFamily="34" charset="0"/>
              </a:rPr>
              <a:t>		L</a:t>
            </a:r>
            <a:r>
              <a:rPr lang="en-CA" sz="2400" b="1" dirty="0">
                <a:latin typeface="Arial" pitchFamily="34" charset="0"/>
                <a:cs typeface="Arial" pitchFamily="34" charset="0"/>
              </a:rPr>
              <a:t>. Dave Liu</a:t>
            </a:r>
          </a:p>
        </p:txBody>
      </p:sp>
      <p:sp>
        <p:nvSpPr>
          <p:cNvPr id="6" name="TextBox 5"/>
          <p:cNvSpPr txBox="1"/>
          <p:nvPr/>
        </p:nvSpPr>
        <p:spPr>
          <a:xfrm>
            <a:off x="179512" y="260648"/>
            <a:ext cx="8784976" cy="1200329"/>
          </a:xfrm>
          <a:prstGeom prst="rect">
            <a:avLst/>
          </a:prstGeom>
          <a:noFill/>
        </p:spPr>
        <p:txBody>
          <a:bodyPr wrap="square" rtlCol="0">
            <a:spAutoFit/>
          </a:bodyPr>
          <a:lstStyle/>
          <a:p>
            <a:pPr algn="ctr"/>
            <a:r>
              <a:rPr lang="en-CA" sz="3600" b="1" dirty="0" smtClean="0">
                <a:latin typeface="Arial" pitchFamily="34" charset="0"/>
                <a:cs typeface="Arial" pitchFamily="34" charset="0"/>
              </a:rPr>
              <a:t>Prediction of real estate property prices in Montreal</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3" cstate="print"/>
          <a:stretch>
            <a:fillRect/>
          </a:stretch>
        </p:blipFill>
        <p:spPr>
          <a:xfrm>
            <a:off x="2786608" y="1772816"/>
            <a:ext cx="3657600" cy="3657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512" y="653787"/>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Prediction Question</a:t>
            </a:r>
            <a:endParaRPr lang="en-CA" sz="4800" b="1" dirty="0">
              <a:latin typeface="Arial" pitchFamily="34" charset="0"/>
              <a:cs typeface="Arial" pitchFamily="34" charset="0"/>
            </a:endParaRPr>
          </a:p>
        </p:txBody>
      </p:sp>
      <p:sp>
        <p:nvSpPr>
          <p:cNvPr id="4" name="TextBox 3"/>
          <p:cNvSpPr txBox="1"/>
          <p:nvPr/>
        </p:nvSpPr>
        <p:spPr>
          <a:xfrm>
            <a:off x="395536" y="2172920"/>
            <a:ext cx="8424936" cy="3416320"/>
          </a:xfrm>
          <a:prstGeom prst="rect">
            <a:avLst/>
          </a:prstGeom>
          <a:noFill/>
        </p:spPr>
        <p:txBody>
          <a:bodyPr wrap="square" rtlCol="0">
            <a:spAutoFit/>
          </a:bodyPr>
          <a:lstStyle/>
          <a:p>
            <a:pPr marL="457200" indent="-457200" algn="ctr"/>
            <a:r>
              <a:rPr lang="en-CA" sz="3600" b="1" u="sng" dirty="0" smtClean="0">
                <a:latin typeface="Arial" pitchFamily="34" charset="0"/>
                <a:cs typeface="Arial" pitchFamily="34" charset="0"/>
              </a:rPr>
              <a:t>Predict the selling price of properties</a:t>
            </a:r>
          </a:p>
          <a:p>
            <a:pPr marL="457200" indent="-457200" algn="ctr"/>
            <a:endParaRPr lang="en-CA" sz="3600" b="1" dirty="0" smtClean="0">
              <a:latin typeface="Arial" pitchFamily="34" charset="0"/>
              <a:cs typeface="Arial" pitchFamily="34" charset="0"/>
            </a:endParaRPr>
          </a:p>
          <a:p>
            <a:pPr marL="457200" indent="-457200" algn="ctr"/>
            <a:endParaRPr lang="en-CA" sz="3600" b="1" dirty="0" smtClean="0">
              <a:latin typeface="Arial" pitchFamily="34" charset="0"/>
              <a:cs typeface="Arial" pitchFamily="34" charset="0"/>
            </a:endParaRPr>
          </a:p>
          <a:p>
            <a:pPr marL="457200" indent="-457200" algn="ctr"/>
            <a:r>
              <a:rPr lang="en-CA" sz="3600" b="1" dirty="0" smtClean="0">
                <a:solidFill>
                  <a:srgbClr val="FF0000"/>
                </a:solidFill>
                <a:latin typeface="Arial" pitchFamily="34" charset="0"/>
                <a:cs typeface="Arial" pitchFamily="34" charset="0"/>
              </a:rPr>
              <a:t>Motivations:</a:t>
            </a:r>
            <a:r>
              <a:rPr lang="en-CA" sz="3600" b="1" dirty="0" smtClean="0">
                <a:latin typeface="Arial" pitchFamily="34" charset="0"/>
                <a:cs typeface="Arial" pitchFamily="34" charset="0"/>
              </a:rPr>
              <a:t> Suggest appropriate</a:t>
            </a:r>
          </a:p>
          <a:p>
            <a:pPr marL="742950" indent="-742950" algn="ctr">
              <a:buFont typeface="+mj-lt"/>
              <a:buAutoNum type="arabicPeriod"/>
            </a:pPr>
            <a:r>
              <a:rPr lang="en-CA" sz="3600" b="1" dirty="0" smtClean="0">
                <a:latin typeface="Arial" pitchFamily="34" charset="0"/>
                <a:cs typeface="Arial" pitchFamily="34" charset="0"/>
              </a:rPr>
              <a:t>Selling prices for the sellers</a:t>
            </a:r>
          </a:p>
          <a:p>
            <a:pPr marL="742950" indent="-742950" algn="ctr">
              <a:buFont typeface="+mj-lt"/>
              <a:buAutoNum type="arabicPeriod"/>
            </a:pPr>
            <a:r>
              <a:rPr lang="en-CA" sz="3600" b="1" dirty="0" smtClean="0">
                <a:latin typeface="Arial" pitchFamily="34" charset="0"/>
                <a:cs typeface="Arial" pitchFamily="34" charset="0"/>
              </a:rPr>
              <a:t>Buying prices for the buyers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5868144" y="2780928"/>
            <a:ext cx="2743200" cy="2273912"/>
          </a:xfrm>
          <a:prstGeom prst="rect">
            <a:avLst/>
          </a:prstGeom>
        </p:spPr>
      </p:pic>
      <p:sp>
        <p:nvSpPr>
          <p:cNvPr id="7" name="TextBox 6"/>
          <p:cNvSpPr txBox="1"/>
          <p:nvPr/>
        </p:nvSpPr>
        <p:spPr>
          <a:xfrm>
            <a:off x="395536" y="1118349"/>
            <a:ext cx="6048672" cy="4893647"/>
          </a:xfrm>
          <a:prstGeom prst="rect">
            <a:avLst/>
          </a:prstGeom>
          <a:noFill/>
        </p:spPr>
        <p:txBody>
          <a:bodyPr wrap="square" rtlCol="0">
            <a:spAutoFit/>
          </a:bodyPr>
          <a:lstStyle/>
          <a:p>
            <a:r>
              <a:rPr lang="en-CA" sz="2400" b="1" dirty="0" smtClean="0">
                <a:latin typeface="Arial" pitchFamily="34" charset="0"/>
                <a:cs typeface="Arial" pitchFamily="34" charset="0"/>
              </a:rPr>
              <a:t>1.  Property listings in Montreal from real estate website</a:t>
            </a:r>
          </a:p>
          <a:p>
            <a:pPr marL="914400" lvl="1" indent="-457200">
              <a:buFont typeface="Arial" panose="020B0604020202020204" pitchFamily="34" charset="0"/>
              <a:buChar char="•"/>
            </a:pPr>
            <a:r>
              <a:rPr lang="en-CA" sz="2400" b="1" dirty="0" smtClean="0">
                <a:latin typeface="Arial" pitchFamily="34" charset="0"/>
                <a:cs typeface="Arial" pitchFamily="34" charset="0"/>
              </a:rPr>
              <a:t>The </a:t>
            </a:r>
            <a:r>
              <a:rPr lang="en-CA" sz="2400" b="1" u="sng" dirty="0" smtClean="0">
                <a:latin typeface="Arial" pitchFamily="34" charset="0"/>
                <a:cs typeface="Arial" pitchFamily="34" charset="0"/>
              </a:rPr>
              <a:t>targets</a:t>
            </a:r>
            <a:r>
              <a:rPr lang="en-CA" sz="2400" b="1" dirty="0" smtClean="0">
                <a:latin typeface="Arial" pitchFamily="34" charset="0"/>
                <a:cs typeface="Arial" pitchFamily="34" charset="0"/>
              </a:rPr>
              <a:t>: Prices</a:t>
            </a:r>
          </a:p>
          <a:p>
            <a:pPr marL="914400" lvl="1" indent="-457200">
              <a:buFont typeface="Arial" panose="020B0604020202020204" pitchFamily="34" charset="0"/>
              <a:buChar char="•"/>
            </a:pPr>
            <a:r>
              <a:rPr lang="en-CA" sz="2400" b="1" dirty="0" smtClean="0">
                <a:latin typeface="Arial" pitchFamily="34" charset="0"/>
                <a:cs typeface="Arial" pitchFamily="34" charset="0"/>
              </a:rPr>
              <a:t>The </a:t>
            </a:r>
            <a:r>
              <a:rPr lang="en-CA" sz="2400" b="1" u="sng" dirty="0" smtClean="0">
                <a:latin typeface="Arial" pitchFamily="34" charset="0"/>
                <a:cs typeface="Arial" pitchFamily="34" charset="0"/>
              </a:rPr>
              <a:t>features</a:t>
            </a:r>
            <a:r>
              <a:rPr lang="en-CA" sz="2400" b="1" dirty="0" smtClean="0">
                <a:latin typeface="Arial" pitchFamily="34" charset="0"/>
                <a:cs typeface="Arial" pitchFamily="34" charset="0"/>
              </a:rPr>
              <a:t>: Location, Size, Property type, etc.</a:t>
            </a:r>
            <a:endParaRPr lang="en-CA" sz="2400" b="1" dirty="0">
              <a:latin typeface="Arial" pitchFamily="34" charset="0"/>
              <a:cs typeface="Arial" pitchFamily="34" charset="0"/>
            </a:endParaRPr>
          </a:p>
          <a:p>
            <a:endParaRPr lang="en-CA" sz="2400" b="1" dirty="0" smtClean="0">
              <a:latin typeface="Arial" pitchFamily="34" charset="0"/>
              <a:cs typeface="Arial" pitchFamily="34" charset="0"/>
            </a:endParaRPr>
          </a:p>
          <a:p>
            <a:r>
              <a:rPr lang="en-CA" sz="2400" b="1" dirty="0" smtClean="0">
                <a:latin typeface="Arial" pitchFamily="34" charset="0"/>
                <a:cs typeface="Arial" pitchFamily="34" charset="0"/>
              </a:rPr>
              <a:t>2.  Bounding polygons from Montreal Open Data</a:t>
            </a:r>
          </a:p>
          <a:p>
            <a:pPr lvl="1"/>
            <a:endParaRPr lang="en-CA" sz="2400" b="1" dirty="0">
              <a:latin typeface="Arial" pitchFamily="34" charset="0"/>
              <a:cs typeface="Arial" pitchFamily="34" charset="0"/>
            </a:endParaRPr>
          </a:p>
          <a:p>
            <a:r>
              <a:rPr lang="en-CA" sz="2400" b="1" dirty="0" smtClean="0">
                <a:latin typeface="Arial" pitchFamily="34" charset="0"/>
                <a:cs typeface="Arial" pitchFamily="34" charset="0"/>
              </a:rPr>
              <a:t>3.  Additional </a:t>
            </a:r>
            <a:r>
              <a:rPr lang="en-CA" sz="2400" b="1" dirty="0">
                <a:latin typeface="Arial" pitchFamily="34" charset="0"/>
                <a:cs typeface="Arial" pitchFamily="34" charset="0"/>
              </a:rPr>
              <a:t>demographics from Statistics Canada</a:t>
            </a:r>
          </a:p>
          <a:p>
            <a:pPr marL="914400" lvl="1" indent="-457200">
              <a:buFont typeface="Arial" panose="020B0604020202020204" pitchFamily="34" charset="0"/>
              <a:buChar char="•"/>
            </a:pPr>
            <a:r>
              <a:rPr lang="en-CA" sz="2400" b="1" dirty="0">
                <a:latin typeface="Arial" pitchFamily="34" charset="0"/>
                <a:cs typeface="Arial" pitchFamily="34" charset="0"/>
              </a:rPr>
              <a:t>The </a:t>
            </a:r>
            <a:r>
              <a:rPr lang="en-CA" sz="2400" b="1" u="sng" dirty="0">
                <a:latin typeface="Arial" pitchFamily="34" charset="0"/>
                <a:cs typeface="Arial" pitchFamily="34" charset="0"/>
              </a:rPr>
              <a:t>features</a:t>
            </a:r>
            <a:r>
              <a:rPr lang="en-CA" sz="2400" b="1" dirty="0">
                <a:latin typeface="Arial" pitchFamily="34" charset="0"/>
                <a:cs typeface="Arial" pitchFamily="34" charset="0"/>
              </a:rPr>
              <a:t>: </a:t>
            </a:r>
            <a:r>
              <a:rPr lang="en-CA" sz="2400" b="1" dirty="0" smtClean="0">
                <a:latin typeface="Arial" pitchFamily="34" charset="0"/>
                <a:cs typeface="Arial" pitchFamily="34" charset="0"/>
              </a:rPr>
              <a:t>Income</a:t>
            </a:r>
            <a:r>
              <a:rPr lang="en-CA" sz="2400" b="1" dirty="0">
                <a:latin typeface="Arial" pitchFamily="34" charset="0"/>
                <a:cs typeface="Arial" pitchFamily="34" charset="0"/>
              </a:rPr>
              <a:t>, Population age, Crime rate, etc</a:t>
            </a:r>
            <a:r>
              <a:rPr lang="en-CA" sz="2400" b="1" dirty="0" smtClean="0">
                <a:latin typeface="Arial" pitchFamily="34" charset="0"/>
                <a:cs typeface="Arial" pitchFamily="34" charset="0"/>
              </a:rPr>
              <a:t>.</a:t>
            </a:r>
            <a:endParaRPr lang="en-CA" sz="2400" b="1" dirty="0">
              <a:latin typeface="Arial" pitchFamily="34" charset="0"/>
              <a:cs typeface="Arial" pitchFamily="34" charset="0"/>
            </a:endParaRPr>
          </a:p>
        </p:txBody>
      </p:sp>
      <p:sp>
        <p:nvSpPr>
          <p:cNvPr id="6" name="TextBox 5"/>
          <p:cNvSpPr txBox="1"/>
          <p:nvPr/>
        </p:nvSpPr>
        <p:spPr>
          <a:xfrm>
            <a:off x="179512" y="26238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Data sets</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4" cstate="print"/>
          <a:stretch>
            <a:fillRect/>
          </a:stretch>
        </p:blipFill>
        <p:spPr>
          <a:xfrm>
            <a:off x="6323519" y="1700808"/>
            <a:ext cx="1632857" cy="457200"/>
          </a:xfrm>
          <a:prstGeom prst="rect">
            <a:avLst/>
          </a:prstGeom>
        </p:spPr>
      </p:pic>
      <p:pic>
        <p:nvPicPr>
          <p:cNvPr id="3" name="Picture 2"/>
          <p:cNvPicPr>
            <a:picLocks noChangeAspect="1"/>
          </p:cNvPicPr>
          <p:nvPr/>
        </p:nvPicPr>
        <p:blipFill>
          <a:blip r:embed="rId5" cstate="print"/>
          <a:stretch>
            <a:fillRect/>
          </a:stretch>
        </p:blipFill>
        <p:spPr>
          <a:xfrm>
            <a:off x="6409903" y="2780928"/>
            <a:ext cx="1114425" cy="295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2222862"/>
            <a:ext cx="8064896" cy="2862322"/>
          </a:xfrm>
          <a:prstGeom prst="rect">
            <a:avLst/>
          </a:prstGeom>
          <a:noFill/>
        </p:spPr>
        <p:txBody>
          <a:bodyPr wrap="square" rtlCol="0">
            <a:spAutoFit/>
          </a:bodyPr>
          <a:lstStyle/>
          <a:p>
            <a:r>
              <a:rPr lang="en-CA" sz="3600" b="1" dirty="0" smtClean="0">
                <a:solidFill>
                  <a:srgbClr val="FF0000"/>
                </a:solidFill>
                <a:latin typeface="Arial" pitchFamily="34" charset="0"/>
                <a:cs typeface="Arial" pitchFamily="34" charset="0"/>
              </a:rPr>
              <a:t>Regression</a:t>
            </a:r>
            <a:r>
              <a:rPr lang="en-CA" sz="3600" b="1" dirty="0" smtClean="0">
                <a:latin typeface="Arial" pitchFamily="34" charset="0"/>
                <a:cs typeface="Arial" pitchFamily="34" charset="0"/>
              </a:rPr>
              <a:t> of the prices</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Linear and logistic regressions</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Random forest</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k-Nearest Neighbours</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Neural Networks </a:t>
            </a:r>
            <a:r>
              <a:rPr lang="en-CA" sz="1200" b="1" dirty="0" smtClean="0">
                <a:latin typeface="Arial" pitchFamily="34" charset="0"/>
                <a:cs typeface="Arial" pitchFamily="34" charset="0"/>
              </a:rPr>
              <a:t>(Quinlan 93)</a:t>
            </a:r>
          </a:p>
        </p:txBody>
      </p:sp>
      <p:sp>
        <p:nvSpPr>
          <p:cNvPr id="6" name="TextBox 5"/>
          <p:cNvSpPr txBox="1"/>
          <p:nvPr/>
        </p:nvSpPr>
        <p:spPr>
          <a:xfrm>
            <a:off x="179512" y="692696"/>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Machine learning methods</a:t>
            </a:r>
            <a:endParaRPr lang="en-CA" sz="4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5919663"/>
            <a:ext cx="8352928" cy="461665"/>
          </a:xfrm>
          <a:prstGeom prst="rect">
            <a:avLst/>
          </a:prstGeom>
          <a:noFill/>
        </p:spPr>
        <p:txBody>
          <a:bodyPr wrap="square" rtlCol="0">
            <a:spAutoFit/>
          </a:bodyPr>
          <a:lstStyle/>
          <a:p>
            <a:r>
              <a:rPr lang="en-CA" sz="2400" b="1" dirty="0" smtClean="0">
                <a:solidFill>
                  <a:srgbClr val="FF0000"/>
                </a:solidFill>
                <a:latin typeface="Arial" pitchFamily="34" charset="0"/>
                <a:cs typeface="Arial" pitchFamily="34" charset="0"/>
              </a:rPr>
              <a:t>Goal: </a:t>
            </a:r>
            <a:r>
              <a:rPr lang="en-CA" sz="2400" b="1" dirty="0" smtClean="0">
                <a:latin typeface="Arial" pitchFamily="34" charset="0"/>
                <a:cs typeface="Arial" pitchFamily="34" charset="0"/>
              </a:rPr>
              <a:t>Predict within 0.95. </a:t>
            </a:r>
            <a:r>
              <a:rPr lang="en-CA" sz="1200" b="1" dirty="0" smtClean="0">
                <a:latin typeface="Arial" pitchFamily="34" charset="0"/>
                <a:cs typeface="Arial" pitchFamily="34" charset="0"/>
              </a:rPr>
              <a:t>(</a:t>
            </a:r>
            <a:r>
              <a:rPr lang="en-CA" sz="1200" b="1" dirty="0" err="1" smtClean="0">
                <a:latin typeface="Arial" pitchFamily="34" charset="0"/>
                <a:cs typeface="Arial" pitchFamily="34" charset="0"/>
              </a:rPr>
              <a:t>Caplin</a:t>
            </a:r>
            <a:r>
              <a:rPr lang="en-CA" sz="1200" b="1" dirty="0" smtClean="0">
                <a:latin typeface="Arial" pitchFamily="34" charset="0"/>
                <a:cs typeface="Arial" pitchFamily="34" charset="0"/>
              </a:rPr>
              <a:t> et al. 08)</a:t>
            </a:r>
            <a:endParaRPr lang="en-CA" sz="1200" b="1" dirty="0">
              <a:latin typeface="Arial" pitchFamily="34" charset="0"/>
              <a:cs typeface="Arial" pitchFamily="34" charset="0"/>
            </a:endParaRPr>
          </a:p>
        </p:txBody>
      </p:sp>
      <p:sp>
        <p:nvSpPr>
          <p:cNvPr id="6" name="TextBox 5"/>
          <p:cNvSpPr txBox="1"/>
          <p:nvPr/>
        </p:nvSpPr>
        <p:spPr>
          <a:xfrm>
            <a:off x="179512" y="26238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Preliminary Results</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467544" y="908720"/>
            <a:ext cx="6400800" cy="4795483"/>
          </a:xfrm>
          <a:prstGeom prst="rect">
            <a:avLst/>
          </a:prstGeom>
        </p:spPr>
      </p:pic>
      <p:sp>
        <p:nvSpPr>
          <p:cNvPr id="3" name="TextBox 2"/>
          <p:cNvSpPr txBox="1"/>
          <p:nvPr/>
        </p:nvSpPr>
        <p:spPr>
          <a:xfrm>
            <a:off x="6444208" y="2492896"/>
            <a:ext cx="1944216" cy="120032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Currently at 0.87 of actual price</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857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010288"/>
            <a:ext cx="8064895" cy="1938992"/>
          </a:xfrm>
          <a:prstGeom prst="rect">
            <a:avLst/>
          </a:prstGeom>
          <a:noFill/>
        </p:spPr>
        <p:txBody>
          <a:bodyPr wrap="square" rtlCol="0">
            <a:spAutoFit/>
          </a:bodyPr>
          <a:lstStyle/>
          <a:p>
            <a:r>
              <a:rPr lang="en-CA" sz="2400" b="1" dirty="0" smtClean="0">
                <a:solidFill>
                  <a:srgbClr val="FF0000"/>
                </a:solidFill>
                <a:latin typeface="Arial" pitchFamily="34" charset="0"/>
                <a:cs typeface="Arial" pitchFamily="34" charset="0"/>
              </a:rPr>
              <a:t>Regression</a:t>
            </a:r>
            <a:r>
              <a:rPr lang="en-CA" sz="2400" b="1" dirty="0" smtClean="0">
                <a:latin typeface="Arial" pitchFamily="34" charset="0"/>
                <a:cs typeface="Arial" pitchFamily="34" charset="0"/>
              </a:rPr>
              <a:t> analysis of the prices</a:t>
            </a:r>
          </a:p>
          <a:p>
            <a:endParaRPr lang="en-CA" sz="2400" b="1" dirty="0" smtClean="0">
              <a:latin typeface="Arial" pitchFamily="34" charset="0"/>
              <a:cs typeface="Arial" pitchFamily="34" charset="0"/>
            </a:endParaRPr>
          </a:p>
          <a:p>
            <a:r>
              <a:rPr lang="en-CA" sz="2400" b="1" dirty="0" smtClean="0">
                <a:latin typeface="Arial" pitchFamily="34" charset="0"/>
                <a:cs typeface="Arial" pitchFamily="34" charset="0"/>
              </a:rPr>
              <a:t>	So far, the </a:t>
            </a:r>
            <a:r>
              <a:rPr lang="en-CA" sz="2400" b="1" dirty="0" smtClean="0">
                <a:latin typeface="Arial" pitchFamily="34" charset="0"/>
                <a:cs typeface="Arial" pitchFamily="34" charset="0"/>
              </a:rPr>
              <a:t>living area and the number of rooms (</a:t>
            </a:r>
            <a:r>
              <a:rPr lang="en-CA" sz="2400" b="1" dirty="0" smtClean="0">
                <a:latin typeface="Arial" pitchFamily="34" charset="0"/>
                <a:cs typeface="Arial" pitchFamily="34" charset="0"/>
              </a:rPr>
              <a:t>bathrooms)</a:t>
            </a:r>
            <a:r>
              <a:rPr lang="en-CA" sz="2400" b="1" dirty="0" smtClean="0">
                <a:latin typeface="Arial" pitchFamily="34" charset="0"/>
                <a:cs typeface="Arial" pitchFamily="34" charset="0"/>
              </a:rPr>
              <a:t> </a:t>
            </a:r>
            <a:r>
              <a:rPr lang="en-CA" sz="2400" b="1" dirty="0" smtClean="0">
                <a:latin typeface="Arial" pitchFamily="34" charset="0"/>
                <a:cs typeface="Arial" pitchFamily="34" charset="0"/>
              </a:rPr>
              <a:t>account for the most of the variance in price.</a:t>
            </a:r>
            <a:endParaRPr lang="en-CA" sz="2400" b="1" dirty="0">
              <a:latin typeface="Arial" pitchFamily="34" charset="0"/>
              <a:cs typeface="Arial" pitchFamily="34" charset="0"/>
            </a:endParaRPr>
          </a:p>
        </p:txBody>
      </p:sp>
      <p:sp>
        <p:nvSpPr>
          <p:cNvPr id="6" name="TextBox 5"/>
          <p:cNvSpPr txBox="1"/>
          <p:nvPr/>
        </p:nvSpPr>
        <p:spPr>
          <a:xfrm>
            <a:off x="179512" y="62242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Preliminary Results</a:t>
            </a:r>
            <a:endParaRPr lang="en-CA" sz="3600" b="1" dirty="0">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427788" y="1924270"/>
            <a:ext cx="8229600" cy="128669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1803588"/>
            <a:ext cx="8064896" cy="3785652"/>
          </a:xfrm>
          <a:prstGeom prst="rect">
            <a:avLst/>
          </a:prstGeom>
          <a:noFill/>
        </p:spPr>
        <p:txBody>
          <a:bodyPr wrap="square" rtlCol="0">
            <a:spAutoFit/>
          </a:bodyPr>
          <a:lstStyle/>
          <a:p>
            <a:pPr marL="342900" indent="-342900">
              <a:buFont typeface="Arial" panose="020B0604020202020204" pitchFamily="34" charset="0"/>
              <a:buChar char="•"/>
            </a:pPr>
            <a:r>
              <a:rPr lang="en-CA" sz="2400" b="1" dirty="0" smtClean="0">
                <a:latin typeface="Arial" pitchFamily="34" charset="0"/>
                <a:cs typeface="Arial" pitchFamily="34" charset="0"/>
              </a:rPr>
              <a:t>Incorporate data from Statistics Canada based on the defined Montreal boroughs</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Looking at temporal trends pending on the availability of data</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Implement additional features such as higher order terms and their interactions </a:t>
            </a:r>
            <a:r>
              <a:rPr lang="en-CA" sz="1200" b="1" dirty="0" smtClean="0">
                <a:latin typeface="Arial" pitchFamily="34" charset="0"/>
                <a:cs typeface="Arial" pitchFamily="34" charset="0"/>
              </a:rPr>
              <a:t>(Boston housing price dataset)</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Implement neural network for regression </a:t>
            </a:r>
            <a:r>
              <a:rPr lang="en-CA" sz="1200" b="1" dirty="0" smtClean="0">
                <a:latin typeface="Arial" pitchFamily="34" charset="0"/>
                <a:cs typeface="Arial" pitchFamily="34" charset="0"/>
              </a:rPr>
              <a:t>(Quinlan 93)</a:t>
            </a:r>
            <a:endParaRPr lang="en-CA" sz="1200" b="1" dirty="0">
              <a:latin typeface="Arial" pitchFamily="34" charset="0"/>
              <a:cs typeface="Arial" pitchFamily="34" charset="0"/>
            </a:endParaRPr>
          </a:p>
        </p:txBody>
      </p:sp>
      <p:sp>
        <p:nvSpPr>
          <p:cNvPr id="6" name="TextBox 5"/>
          <p:cNvSpPr txBox="1"/>
          <p:nvPr/>
        </p:nvSpPr>
        <p:spPr>
          <a:xfrm>
            <a:off x="179512" y="620688"/>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Future directions</a:t>
            </a:r>
            <a:endParaRPr lang="en-CA"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518</Words>
  <Application>Microsoft Office PowerPoint</Application>
  <PresentationFormat>On-screen Show (4:3)</PresentationFormat>
  <Paragraphs>63</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labuser</cp:lastModifiedBy>
  <cp:revision>67</cp:revision>
  <dcterms:created xsi:type="dcterms:W3CDTF">2014-11-21T18:47:37Z</dcterms:created>
  <dcterms:modified xsi:type="dcterms:W3CDTF">2014-11-26T02:32:22Z</dcterms:modified>
</cp:coreProperties>
</file>