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6" r:id="rId3"/>
    <p:sldId id="290" r:id="rId4"/>
    <p:sldId id="291" r:id="rId5"/>
    <p:sldId id="264" r:id="rId6"/>
    <p:sldId id="292" r:id="rId7"/>
    <p:sldId id="294" r:id="rId8"/>
    <p:sldId id="297" r:id="rId9"/>
    <p:sldId id="299" r:id="rId10"/>
    <p:sldId id="300" r:id="rId11"/>
    <p:sldId id="302" r:id="rId12"/>
    <p:sldId id="301" r:id="rId13"/>
    <p:sldId id="259" r:id="rId14"/>
    <p:sldId id="279" r:id="rId15"/>
    <p:sldId id="28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26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400mbar_jimm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4646;&#22739;&#36942;&#28670;(&#25105;&#20497;&#30340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4646;&#22739;&#36942;&#28670;(&#25105;&#20497;&#30340;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4646;&#22739;&#36942;&#28670;(&#25105;&#20497;&#30340;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4646;&#22739;&#36942;&#28670;(&#25105;&#20497;&#30340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450mbar_jimm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580mbar_jimm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630mbar_jimm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&#24646;&#22739;&#36942;&#28670;(&#25105;&#20497;&#30340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&#24646;&#22739;&#36942;&#28670;(&#25105;&#20497;&#30340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&#24646;&#22739;&#36942;&#28670;(&#25105;&#20497;&#30340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19968;\&#24646;&#22739;&#36942;&#28670;(&#25105;&#20497;&#30340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B508\AppData\Roaming\Microsoft\Excel\&#24646;&#22739;&#36942;&#28670;(&#25105;&#20497;&#30340;)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Former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'400mbar_jimmy'!$G$36:$G$50</c:f>
              <c:numCache>
                <c:formatCode>General</c:formatCode>
                <c:ptCount val="15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</c:numCache>
            </c:numRef>
          </c:xVal>
          <c:yVal>
            <c:numRef>
              <c:f>'400mbar_jimmy'!$E$36:$E$50</c:f>
              <c:numCache>
                <c:formatCode>General</c:formatCode>
                <c:ptCount val="15"/>
                <c:pt idx="0">
                  <c:v>7.8</c:v>
                </c:pt>
                <c:pt idx="1">
                  <c:v>34.4</c:v>
                </c:pt>
                <c:pt idx="2">
                  <c:v>59.2</c:v>
                </c:pt>
                <c:pt idx="3">
                  <c:v>79.8</c:v>
                </c:pt>
                <c:pt idx="4">
                  <c:v>98.8</c:v>
                </c:pt>
                <c:pt idx="5">
                  <c:v>117.6</c:v>
                </c:pt>
                <c:pt idx="6">
                  <c:v>133.19999999999999</c:v>
                </c:pt>
                <c:pt idx="7">
                  <c:v>147.69999999999999</c:v>
                </c:pt>
                <c:pt idx="8">
                  <c:v>161.30000000000001</c:v>
                </c:pt>
                <c:pt idx="9">
                  <c:v>175.2</c:v>
                </c:pt>
                <c:pt idx="10">
                  <c:v>186.9</c:v>
                </c:pt>
                <c:pt idx="11">
                  <c:v>197.4</c:v>
                </c:pt>
                <c:pt idx="12">
                  <c:v>206.5</c:v>
                </c:pt>
                <c:pt idx="13">
                  <c:v>213.8</c:v>
                </c:pt>
                <c:pt idx="14">
                  <c:v>218.8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4A-4863-BB9F-D40B80BDB00A}"/>
            </c:ext>
          </c:extLst>
        </c:ser>
        <c:ser>
          <c:idx val="1"/>
          <c:order val="1"/>
          <c:tx>
            <c:v>later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'400mbar_jimmy'!$G$51:$G$190</c:f>
              <c:numCache>
                <c:formatCode>General</c:formatCode>
                <c:ptCount val="140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40</c:v>
                </c:pt>
                <c:pt idx="6">
                  <c:v>42</c:v>
                </c:pt>
                <c:pt idx="7">
                  <c:v>44</c:v>
                </c:pt>
                <c:pt idx="8">
                  <c:v>46</c:v>
                </c:pt>
                <c:pt idx="9">
                  <c:v>48</c:v>
                </c:pt>
                <c:pt idx="10">
                  <c:v>50</c:v>
                </c:pt>
                <c:pt idx="11">
                  <c:v>52</c:v>
                </c:pt>
                <c:pt idx="12">
                  <c:v>54</c:v>
                </c:pt>
                <c:pt idx="13">
                  <c:v>56</c:v>
                </c:pt>
                <c:pt idx="14">
                  <c:v>58</c:v>
                </c:pt>
                <c:pt idx="15">
                  <c:v>60</c:v>
                </c:pt>
                <c:pt idx="16">
                  <c:v>62</c:v>
                </c:pt>
                <c:pt idx="17">
                  <c:v>64</c:v>
                </c:pt>
                <c:pt idx="18">
                  <c:v>66</c:v>
                </c:pt>
                <c:pt idx="19">
                  <c:v>68</c:v>
                </c:pt>
                <c:pt idx="20">
                  <c:v>70</c:v>
                </c:pt>
                <c:pt idx="21">
                  <c:v>72</c:v>
                </c:pt>
                <c:pt idx="22">
                  <c:v>74</c:v>
                </c:pt>
                <c:pt idx="23">
                  <c:v>76</c:v>
                </c:pt>
                <c:pt idx="24">
                  <c:v>78</c:v>
                </c:pt>
                <c:pt idx="25">
                  <c:v>80</c:v>
                </c:pt>
                <c:pt idx="26">
                  <c:v>82</c:v>
                </c:pt>
                <c:pt idx="27">
                  <c:v>84</c:v>
                </c:pt>
                <c:pt idx="28">
                  <c:v>86</c:v>
                </c:pt>
                <c:pt idx="29">
                  <c:v>88</c:v>
                </c:pt>
                <c:pt idx="30">
                  <c:v>90</c:v>
                </c:pt>
                <c:pt idx="31">
                  <c:v>92</c:v>
                </c:pt>
                <c:pt idx="32">
                  <c:v>94</c:v>
                </c:pt>
                <c:pt idx="33">
                  <c:v>96</c:v>
                </c:pt>
                <c:pt idx="34">
                  <c:v>98</c:v>
                </c:pt>
                <c:pt idx="35">
                  <c:v>100</c:v>
                </c:pt>
                <c:pt idx="36">
                  <c:v>102</c:v>
                </c:pt>
                <c:pt idx="37">
                  <c:v>104</c:v>
                </c:pt>
                <c:pt idx="38">
                  <c:v>106</c:v>
                </c:pt>
                <c:pt idx="39">
                  <c:v>108</c:v>
                </c:pt>
                <c:pt idx="40">
                  <c:v>110</c:v>
                </c:pt>
                <c:pt idx="41">
                  <c:v>112</c:v>
                </c:pt>
                <c:pt idx="42">
                  <c:v>114</c:v>
                </c:pt>
                <c:pt idx="43">
                  <c:v>116</c:v>
                </c:pt>
                <c:pt idx="44">
                  <c:v>118</c:v>
                </c:pt>
                <c:pt idx="45">
                  <c:v>120</c:v>
                </c:pt>
                <c:pt idx="46">
                  <c:v>122</c:v>
                </c:pt>
                <c:pt idx="47">
                  <c:v>124</c:v>
                </c:pt>
                <c:pt idx="48">
                  <c:v>126</c:v>
                </c:pt>
                <c:pt idx="49">
                  <c:v>128</c:v>
                </c:pt>
                <c:pt idx="50">
                  <c:v>130</c:v>
                </c:pt>
                <c:pt idx="51">
                  <c:v>132</c:v>
                </c:pt>
                <c:pt idx="52">
                  <c:v>134</c:v>
                </c:pt>
                <c:pt idx="53">
                  <c:v>136</c:v>
                </c:pt>
                <c:pt idx="54">
                  <c:v>138</c:v>
                </c:pt>
                <c:pt idx="55">
                  <c:v>140</c:v>
                </c:pt>
                <c:pt idx="56">
                  <c:v>142</c:v>
                </c:pt>
                <c:pt idx="57">
                  <c:v>144</c:v>
                </c:pt>
                <c:pt idx="58">
                  <c:v>146</c:v>
                </c:pt>
                <c:pt idx="59">
                  <c:v>148</c:v>
                </c:pt>
                <c:pt idx="60">
                  <c:v>150</c:v>
                </c:pt>
                <c:pt idx="61">
                  <c:v>152</c:v>
                </c:pt>
                <c:pt idx="62">
                  <c:v>154</c:v>
                </c:pt>
                <c:pt idx="63">
                  <c:v>156</c:v>
                </c:pt>
                <c:pt idx="64">
                  <c:v>158</c:v>
                </c:pt>
                <c:pt idx="65">
                  <c:v>160</c:v>
                </c:pt>
                <c:pt idx="66">
                  <c:v>162</c:v>
                </c:pt>
                <c:pt idx="67">
                  <c:v>164</c:v>
                </c:pt>
                <c:pt idx="68">
                  <c:v>166</c:v>
                </c:pt>
                <c:pt idx="69">
                  <c:v>168</c:v>
                </c:pt>
                <c:pt idx="70">
                  <c:v>170</c:v>
                </c:pt>
                <c:pt idx="71">
                  <c:v>172</c:v>
                </c:pt>
                <c:pt idx="72">
                  <c:v>174</c:v>
                </c:pt>
                <c:pt idx="73">
                  <c:v>176</c:v>
                </c:pt>
                <c:pt idx="74">
                  <c:v>178</c:v>
                </c:pt>
                <c:pt idx="75">
                  <c:v>180</c:v>
                </c:pt>
                <c:pt idx="76">
                  <c:v>182</c:v>
                </c:pt>
                <c:pt idx="77">
                  <c:v>184</c:v>
                </c:pt>
                <c:pt idx="78">
                  <c:v>186</c:v>
                </c:pt>
                <c:pt idx="79">
                  <c:v>188</c:v>
                </c:pt>
                <c:pt idx="80">
                  <c:v>190</c:v>
                </c:pt>
                <c:pt idx="81">
                  <c:v>192</c:v>
                </c:pt>
                <c:pt idx="82">
                  <c:v>194</c:v>
                </c:pt>
                <c:pt idx="83">
                  <c:v>196</c:v>
                </c:pt>
                <c:pt idx="84">
                  <c:v>198</c:v>
                </c:pt>
                <c:pt idx="85">
                  <c:v>200</c:v>
                </c:pt>
                <c:pt idx="86">
                  <c:v>202</c:v>
                </c:pt>
                <c:pt idx="87">
                  <c:v>204</c:v>
                </c:pt>
                <c:pt idx="88">
                  <c:v>206</c:v>
                </c:pt>
                <c:pt idx="89">
                  <c:v>208</c:v>
                </c:pt>
                <c:pt idx="90">
                  <c:v>210</c:v>
                </c:pt>
                <c:pt idx="91">
                  <c:v>212</c:v>
                </c:pt>
                <c:pt idx="92">
                  <c:v>214</c:v>
                </c:pt>
                <c:pt idx="93">
                  <c:v>216</c:v>
                </c:pt>
                <c:pt idx="94">
                  <c:v>218</c:v>
                </c:pt>
                <c:pt idx="95">
                  <c:v>220</c:v>
                </c:pt>
                <c:pt idx="96">
                  <c:v>222</c:v>
                </c:pt>
                <c:pt idx="97">
                  <c:v>224</c:v>
                </c:pt>
                <c:pt idx="98">
                  <c:v>226</c:v>
                </c:pt>
                <c:pt idx="99">
                  <c:v>228</c:v>
                </c:pt>
                <c:pt idx="100">
                  <c:v>230</c:v>
                </c:pt>
                <c:pt idx="101">
                  <c:v>232</c:v>
                </c:pt>
                <c:pt idx="102">
                  <c:v>234</c:v>
                </c:pt>
                <c:pt idx="103">
                  <c:v>236</c:v>
                </c:pt>
                <c:pt idx="104">
                  <c:v>238</c:v>
                </c:pt>
                <c:pt idx="105">
                  <c:v>240</c:v>
                </c:pt>
                <c:pt idx="106">
                  <c:v>242</c:v>
                </c:pt>
                <c:pt idx="107">
                  <c:v>244</c:v>
                </c:pt>
                <c:pt idx="108">
                  <c:v>246</c:v>
                </c:pt>
                <c:pt idx="109">
                  <c:v>248</c:v>
                </c:pt>
                <c:pt idx="110">
                  <c:v>250</c:v>
                </c:pt>
                <c:pt idx="111">
                  <c:v>252</c:v>
                </c:pt>
                <c:pt idx="112">
                  <c:v>254</c:v>
                </c:pt>
                <c:pt idx="113">
                  <c:v>256</c:v>
                </c:pt>
                <c:pt idx="114">
                  <c:v>258</c:v>
                </c:pt>
                <c:pt idx="115">
                  <c:v>260</c:v>
                </c:pt>
                <c:pt idx="116">
                  <c:v>262</c:v>
                </c:pt>
                <c:pt idx="117">
                  <c:v>264</c:v>
                </c:pt>
                <c:pt idx="118">
                  <c:v>266</c:v>
                </c:pt>
                <c:pt idx="119">
                  <c:v>268</c:v>
                </c:pt>
                <c:pt idx="120">
                  <c:v>270</c:v>
                </c:pt>
                <c:pt idx="121">
                  <c:v>272</c:v>
                </c:pt>
                <c:pt idx="122">
                  <c:v>274</c:v>
                </c:pt>
                <c:pt idx="123">
                  <c:v>276</c:v>
                </c:pt>
                <c:pt idx="124">
                  <c:v>278</c:v>
                </c:pt>
                <c:pt idx="125">
                  <c:v>280</c:v>
                </c:pt>
                <c:pt idx="126">
                  <c:v>282</c:v>
                </c:pt>
                <c:pt idx="127">
                  <c:v>284</c:v>
                </c:pt>
                <c:pt idx="128">
                  <c:v>286</c:v>
                </c:pt>
                <c:pt idx="129">
                  <c:v>288</c:v>
                </c:pt>
                <c:pt idx="130">
                  <c:v>290</c:v>
                </c:pt>
                <c:pt idx="131">
                  <c:v>292</c:v>
                </c:pt>
                <c:pt idx="132">
                  <c:v>294</c:v>
                </c:pt>
                <c:pt idx="133">
                  <c:v>296</c:v>
                </c:pt>
                <c:pt idx="134">
                  <c:v>298</c:v>
                </c:pt>
                <c:pt idx="135">
                  <c:v>300</c:v>
                </c:pt>
                <c:pt idx="136">
                  <c:v>302</c:v>
                </c:pt>
                <c:pt idx="137">
                  <c:v>304</c:v>
                </c:pt>
                <c:pt idx="138">
                  <c:v>306</c:v>
                </c:pt>
                <c:pt idx="139">
                  <c:v>308</c:v>
                </c:pt>
              </c:numCache>
            </c:numRef>
          </c:xVal>
          <c:yVal>
            <c:numRef>
              <c:f>'400mbar_jimmy'!$E$51:$E$190</c:f>
              <c:numCache>
                <c:formatCode>General</c:formatCode>
                <c:ptCount val="140"/>
                <c:pt idx="0">
                  <c:v>222</c:v>
                </c:pt>
                <c:pt idx="1">
                  <c:v>224.7</c:v>
                </c:pt>
                <c:pt idx="2">
                  <c:v>227.2</c:v>
                </c:pt>
                <c:pt idx="3">
                  <c:v>229.6</c:v>
                </c:pt>
                <c:pt idx="4">
                  <c:v>232</c:v>
                </c:pt>
                <c:pt idx="5">
                  <c:v>234.3</c:v>
                </c:pt>
                <c:pt idx="6">
                  <c:v>236.7</c:v>
                </c:pt>
                <c:pt idx="7">
                  <c:v>239</c:v>
                </c:pt>
                <c:pt idx="8">
                  <c:v>241.3</c:v>
                </c:pt>
                <c:pt idx="9">
                  <c:v>243.9</c:v>
                </c:pt>
                <c:pt idx="10">
                  <c:v>246.1</c:v>
                </c:pt>
                <c:pt idx="11">
                  <c:v>248.2</c:v>
                </c:pt>
                <c:pt idx="12">
                  <c:v>250.1</c:v>
                </c:pt>
                <c:pt idx="13">
                  <c:v>252.2</c:v>
                </c:pt>
                <c:pt idx="14">
                  <c:v>254.7</c:v>
                </c:pt>
                <c:pt idx="15">
                  <c:v>256.2</c:v>
                </c:pt>
                <c:pt idx="16">
                  <c:v>258.10000000000002</c:v>
                </c:pt>
                <c:pt idx="17">
                  <c:v>260.5</c:v>
                </c:pt>
                <c:pt idx="18">
                  <c:v>262.7</c:v>
                </c:pt>
                <c:pt idx="19">
                  <c:v>265</c:v>
                </c:pt>
                <c:pt idx="20">
                  <c:v>266.10000000000002</c:v>
                </c:pt>
                <c:pt idx="21">
                  <c:v>268.8</c:v>
                </c:pt>
                <c:pt idx="22">
                  <c:v>270.89999999999998</c:v>
                </c:pt>
                <c:pt idx="23">
                  <c:v>272.60000000000002</c:v>
                </c:pt>
                <c:pt idx="24">
                  <c:v>274.10000000000002</c:v>
                </c:pt>
                <c:pt idx="25">
                  <c:v>276.8</c:v>
                </c:pt>
                <c:pt idx="26">
                  <c:v>279</c:v>
                </c:pt>
                <c:pt idx="27">
                  <c:v>280.8</c:v>
                </c:pt>
                <c:pt idx="28">
                  <c:v>282.2</c:v>
                </c:pt>
                <c:pt idx="29">
                  <c:v>284.8</c:v>
                </c:pt>
                <c:pt idx="30">
                  <c:v>286.89999999999998</c:v>
                </c:pt>
                <c:pt idx="31">
                  <c:v>288.89999999999998</c:v>
                </c:pt>
                <c:pt idx="32">
                  <c:v>289.89999999999998</c:v>
                </c:pt>
                <c:pt idx="33">
                  <c:v>292.3</c:v>
                </c:pt>
                <c:pt idx="34">
                  <c:v>294.7</c:v>
                </c:pt>
                <c:pt idx="35">
                  <c:v>296.7</c:v>
                </c:pt>
                <c:pt idx="36">
                  <c:v>298</c:v>
                </c:pt>
                <c:pt idx="37">
                  <c:v>300.5</c:v>
                </c:pt>
                <c:pt idx="38">
                  <c:v>302.2</c:v>
                </c:pt>
                <c:pt idx="39">
                  <c:v>304.10000000000002</c:v>
                </c:pt>
                <c:pt idx="40">
                  <c:v>305.39999999999998</c:v>
                </c:pt>
                <c:pt idx="41">
                  <c:v>307.60000000000002</c:v>
                </c:pt>
                <c:pt idx="42">
                  <c:v>310</c:v>
                </c:pt>
                <c:pt idx="43">
                  <c:v>311.10000000000002</c:v>
                </c:pt>
                <c:pt idx="44">
                  <c:v>313.2</c:v>
                </c:pt>
                <c:pt idx="45">
                  <c:v>315.39999999999998</c:v>
                </c:pt>
                <c:pt idx="46">
                  <c:v>317.39999999999998</c:v>
                </c:pt>
                <c:pt idx="47">
                  <c:v>318.60000000000002</c:v>
                </c:pt>
                <c:pt idx="48">
                  <c:v>320.89999999999998</c:v>
                </c:pt>
                <c:pt idx="49">
                  <c:v>323</c:v>
                </c:pt>
                <c:pt idx="50">
                  <c:v>324.60000000000002</c:v>
                </c:pt>
                <c:pt idx="51">
                  <c:v>325.89999999999998</c:v>
                </c:pt>
                <c:pt idx="52">
                  <c:v>328.2</c:v>
                </c:pt>
                <c:pt idx="53">
                  <c:v>330.7</c:v>
                </c:pt>
                <c:pt idx="54">
                  <c:v>331.8</c:v>
                </c:pt>
                <c:pt idx="55">
                  <c:v>334</c:v>
                </c:pt>
                <c:pt idx="56">
                  <c:v>335.9</c:v>
                </c:pt>
                <c:pt idx="57">
                  <c:v>337.5</c:v>
                </c:pt>
                <c:pt idx="58">
                  <c:v>338.8</c:v>
                </c:pt>
                <c:pt idx="59">
                  <c:v>340.6</c:v>
                </c:pt>
                <c:pt idx="60">
                  <c:v>342.9</c:v>
                </c:pt>
                <c:pt idx="61">
                  <c:v>344.5</c:v>
                </c:pt>
                <c:pt idx="62">
                  <c:v>345.9</c:v>
                </c:pt>
                <c:pt idx="63">
                  <c:v>347.9</c:v>
                </c:pt>
                <c:pt idx="64">
                  <c:v>350.4</c:v>
                </c:pt>
                <c:pt idx="65">
                  <c:v>351.5</c:v>
                </c:pt>
                <c:pt idx="66">
                  <c:v>353.2</c:v>
                </c:pt>
                <c:pt idx="67">
                  <c:v>355.4</c:v>
                </c:pt>
                <c:pt idx="68">
                  <c:v>357.6</c:v>
                </c:pt>
                <c:pt idx="69">
                  <c:v>358.5</c:v>
                </c:pt>
                <c:pt idx="70">
                  <c:v>360</c:v>
                </c:pt>
                <c:pt idx="71">
                  <c:v>362.7</c:v>
                </c:pt>
                <c:pt idx="72">
                  <c:v>364.4</c:v>
                </c:pt>
                <c:pt idx="73">
                  <c:v>365.5</c:v>
                </c:pt>
                <c:pt idx="74">
                  <c:v>366.9</c:v>
                </c:pt>
                <c:pt idx="75">
                  <c:v>368.7</c:v>
                </c:pt>
                <c:pt idx="76">
                  <c:v>371.5</c:v>
                </c:pt>
                <c:pt idx="77">
                  <c:v>373.4</c:v>
                </c:pt>
                <c:pt idx="78">
                  <c:v>374.3</c:v>
                </c:pt>
                <c:pt idx="79">
                  <c:v>375.7</c:v>
                </c:pt>
                <c:pt idx="80">
                  <c:v>378.1</c:v>
                </c:pt>
                <c:pt idx="81">
                  <c:v>379.8</c:v>
                </c:pt>
                <c:pt idx="82">
                  <c:v>374.4</c:v>
                </c:pt>
                <c:pt idx="83">
                  <c:v>377.7</c:v>
                </c:pt>
                <c:pt idx="84">
                  <c:v>379.8</c:v>
                </c:pt>
                <c:pt idx="85">
                  <c:v>382.1</c:v>
                </c:pt>
                <c:pt idx="86">
                  <c:v>383.2</c:v>
                </c:pt>
                <c:pt idx="87">
                  <c:v>384.8</c:v>
                </c:pt>
                <c:pt idx="88">
                  <c:v>387.4</c:v>
                </c:pt>
                <c:pt idx="89">
                  <c:v>389.1</c:v>
                </c:pt>
                <c:pt idx="90">
                  <c:v>390.4</c:v>
                </c:pt>
                <c:pt idx="91">
                  <c:v>392</c:v>
                </c:pt>
                <c:pt idx="92">
                  <c:v>394</c:v>
                </c:pt>
                <c:pt idx="93">
                  <c:v>395.8</c:v>
                </c:pt>
                <c:pt idx="94">
                  <c:v>397.2</c:v>
                </c:pt>
                <c:pt idx="95">
                  <c:v>399</c:v>
                </c:pt>
                <c:pt idx="96">
                  <c:v>401.5</c:v>
                </c:pt>
                <c:pt idx="97">
                  <c:v>402.6</c:v>
                </c:pt>
                <c:pt idx="98">
                  <c:v>404.1</c:v>
                </c:pt>
                <c:pt idx="99">
                  <c:v>405.9</c:v>
                </c:pt>
                <c:pt idx="100">
                  <c:v>407.9</c:v>
                </c:pt>
                <c:pt idx="101">
                  <c:v>409.3</c:v>
                </c:pt>
                <c:pt idx="102">
                  <c:v>411</c:v>
                </c:pt>
                <c:pt idx="103">
                  <c:v>412.7</c:v>
                </c:pt>
                <c:pt idx="104">
                  <c:v>415</c:v>
                </c:pt>
                <c:pt idx="105">
                  <c:v>416.1</c:v>
                </c:pt>
                <c:pt idx="106">
                  <c:v>417.7</c:v>
                </c:pt>
                <c:pt idx="107">
                  <c:v>420.1</c:v>
                </c:pt>
                <c:pt idx="108">
                  <c:v>421.3</c:v>
                </c:pt>
                <c:pt idx="109">
                  <c:v>423</c:v>
                </c:pt>
                <c:pt idx="110">
                  <c:v>424.7</c:v>
                </c:pt>
                <c:pt idx="111">
                  <c:v>426.4</c:v>
                </c:pt>
                <c:pt idx="112">
                  <c:v>427.9</c:v>
                </c:pt>
                <c:pt idx="113">
                  <c:v>429.3</c:v>
                </c:pt>
                <c:pt idx="114">
                  <c:v>431.2</c:v>
                </c:pt>
                <c:pt idx="115">
                  <c:v>433</c:v>
                </c:pt>
                <c:pt idx="116">
                  <c:v>434.7</c:v>
                </c:pt>
                <c:pt idx="117">
                  <c:v>436.2</c:v>
                </c:pt>
                <c:pt idx="118">
                  <c:v>438.1</c:v>
                </c:pt>
                <c:pt idx="119">
                  <c:v>439.7</c:v>
                </c:pt>
                <c:pt idx="120">
                  <c:v>441</c:v>
                </c:pt>
                <c:pt idx="121">
                  <c:v>442.6</c:v>
                </c:pt>
                <c:pt idx="122">
                  <c:v>444.1</c:v>
                </c:pt>
                <c:pt idx="123">
                  <c:v>445.7</c:v>
                </c:pt>
                <c:pt idx="124">
                  <c:v>447.4</c:v>
                </c:pt>
                <c:pt idx="125">
                  <c:v>449.2</c:v>
                </c:pt>
                <c:pt idx="126">
                  <c:v>450.7</c:v>
                </c:pt>
                <c:pt idx="127">
                  <c:v>452</c:v>
                </c:pt>
                <c:pt idx="128">
                  <c:v>453.8</c:v>
                </c:pt>
                <c:pt idx="129">
                  <c:v>455.5</c:v>
                </c:pt>
                <c:pt idx="130">
                  <c:v>457.3</c:v>
                </c:pt>
                <c:pt idx="131">
                  <c:v>458.9</c:v>
                </c:pt>
                <c:pt idx="132">
                  <c:v>460.4</c:v>
                </c:pt>
                <c:pt idx="133">
                  <c:v>462.3</c:v>
                </c:pt>
                <c:pt idx="134">
                  <c:v>463.8</c:v>
                </c:pt>
                <c:pt idx="135">
                  <c:v>465.2</c:v>
                </c:pt>
                <c:pt idx="136">
                  <c:v>466.9</c:v>
                </c:pt>
                <c:pt idx="137">
                  <c:v>468.5</c:v>
                </c:pt>
                <c:pt idx="138">
                  <c:v>470</c:v>
                </c:pt>
                <c:pt idx="139">
                  <c:v>471.6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4A-4863-BB9F-D40B80BDB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1077536"/>
        <c:axId val="566888400"/>
      </c:scatterChart>
      <c:valAx>
        <c:axId val="571077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t (s)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6888400"/>
        <c:crosses val="autoZero"/>
        <c:crossBetween val="midCat"/>
      </c:valAx>
      <c:valAx>
        <c:axId val="566888400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 err="1">
                    <a:solidFill>
                      <a:schemeClr val="tx1"/>
                    </a:solidFill>
                  </a:rPr>
                  <a:t>wt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 (g)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107753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600" b="1" dirty="0">
                <a:solidFill>
                  <a:schemeClr val="tx1"/>
                </a:solidFill>
                <a:latin typeface="+mn-ea"/>
                <a:ea typeface="+mn-ea"/>
              </a:rPr>
              <a:t>α</a:t>
            </a:r>
            <a:r>
              <a:rPr lang="en-US" altLang="zh-TW" sz="1600" b="1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el-GR" altLang="zh-TW" sz="1600" b="1" dirty="0">
                <a:solidFill>
                  <a:schemeClr val="tx1"/>
                </a:solidFill>
                <a:latin typeface="+mn-ea"/>
                <a:ea typeface="+mn-ea"/>
              </a:rPr>
              <a:t>Δ</a:t>
            </a:r>
            <a:r>
              <a:rPr lang="en-US" altLang="zh-TW" sz="1600" b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TW" altLang="en-US" sz="1600" b="1" dirty="0">
                <a:solidFill>
                  <a:schemeClr val="tx1"/>
                </a:solidFill>
                <a:latin typeface="+mn-ea"/>
                <a:ea typeface="+mn-ea"/>
              </a:rPr>
              <a:t>關係圖</a:t>
            </a:r>
          </a:p>
        </c:rich>
      </c:tx>
      <c:layout>
        <c:manualLayout>
          <c:xMode val="edge"/>
          <c:yMode val="edge"/>
          <c:x val="0.38462735903176482"/>
          <c:y val="4.2161105218515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626618547681539"/>
          <c:y val="0.16296296296296298"/>
          <c:w val="0.80442825896762904"/>
          <c:h val="0.6272608632254301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7857060616124363E-3"/>
                  <c:y val="0.291289748045899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'[恆壓過濾(我們的).xlsx]αav-ΔP'!$A$9:$A$10,'[恆壓過濾(我們的).xlsx]αav-ΔP'!$A$12</c:f>
              <c:numCache>
                <c:formatCode>General</c:formatCode>
                <c:ptCount val="3"/>
                <c:pt idx="0">
                  <c:v>400</c:v>
                </c:pt>
                <c:pt idx="1">
                  <c:v>450</c:v>
                </c:pt>
                <c:pt idx="2">
                  <c:v>660</c:v>
                </c:pt>
              </c:numCache>
            </c:numRef>
          </c:xVal>
          <c:yVal>
            <c:numRef>
              <c:f>'[恆壓過濾(我們的).xlsx]αav-ΔP'!$B$9:$B$10,'[恆壓過濾(我們的).xlsx]αav-ΔP'!$B$12</c:f>
              <c:numCache>
                <c:formatCode>General</c:formatCode>
                <c:ptCount val="3"/>
                <c:pt idx="0">
                  <c:v>2.4822236740000001</c:v>
                </c:pt>
                <c:pt idx="1">
                  <c:v>2.988611235668547</c:v>
                </c:pt>
                <c:pt idx="2">
                  <c:v>4.4173500039902622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A1-4706-8E48-A440A7ACB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893519"/>
        <c:axId val="1403422879"/>
      </c:scatterChart>
      <c:valAx>
        <c:axId val="1397893519"/>
        <c:scaling>
          <c:orientation val="minMax"/>
          <c:min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TW" sz="1400" b="0" i="0" u="none" strike="noStrike" baseline="0" dirty="0">
                    <a:solidFill>
                      <a:schemeClr val="tx1"/>
                    </a:solidFill>
                    <a:effectLst/>
                  </a:rPr>
                  <a:t>Δ</a:t>
                </a:r>
                <a:r>
                  <a:rPr lang="en-US" altLang="zh-TW" sz="1400" b="0" i="0" u="none" strike="noStrike" baseline="0" dirty="0">
                    <a:solidFill>
                      <a:schemeClr val="tx1"/>
                    </a:solidFill>
                    <a:effectLst/>
                  </a:rPr>
                  <a:t>P</a:t>
                </a:r>
                <a:r>
                  <a:rPr lang="zh-TW" altLang="en-US" sz="1400" b="0" i="0" u="none" strike="noStrike" baseline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TW" sz="1400" b="0" i="0" u="none" strike="noStrike" baseline="0" dirty="0">
                    <a:solidFill>
                      <a:schemeClr val="tx1"/>
                    </a:solidFill>
                    <a:effectLst/>
                  </a:rPr>
                  <a:t>(mbar)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3422879"/>
        <c:crosses val="autoZero"/>
        <c:crossBetween val="midCat"/>
      </c:valAx>
      <c:valAx>
        <c:axId val="1403422879"/>
        <c:scaling>
          <c:orientation val="minMax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TW" sz="1500" dirty="0">
                    <a:solidFill>
                      <a:schemeClr val="tx1"/>
                    </a:solidFill>
                    <a:latin typeface="+mn-lt"/>
                  </a:rPr>
                  <a:t>α</a:t>
                </a:r>
                <a:r>
                  <a:rPr lang="en-US" altLang="zh-TW" sz="1500" baseline="-25000" dirty="0">
                    <a:solidFill>
                      <a:schemeClr val="tx1"/>
                    </a:solidFill>
                    <a:latin typeface="+mn-lt"/>
                  </a:rPr>
                  <a:t>av</a:t>
                </a:r>
                <a:r>
                  <a:rPr lang="en-US" altLang="zh-TW" sz="1500" dirty="0">
                    <a:solidFill>
                      <a:schemeClr val="tx1"/>
                    </a:solidFill>
                    <a:latin typeface="+mn-lt"/>
                  </a:rPr>
                  <a:t>*10</a:t>
                </a:r>
                <a:r>
                  <a:rPr lang="en-US" altLang="zh-TW" sz="1500" baseline="30000" dirty="0">
                    <a:solidFill>
                      <a:schemeClr val="tx1"/>
                    </a:solidFill>
                    <a:latin typeface="+mn-lt"/>
                  </a:rPr>
                  <a:t>-9</a:t>
                </a:r>
                <a:r>
                  <a:rPr lang="en-US" altLang="zh-TW" sz="1500" dirty="0">
                    <a:solidFill>
                      <a:schemeClr val="tx1"/>
                    </a:solidFill>
                    <a:latin typeface="+mn-lt"/>
                  </a:rPr>
                  <a:t> (</a:t>
                </a:r>
                <a:r>
                  <a:rPr lang="zh-TW" altLang="zh-TW" sz="1500" b="0" i="0" u="none" strike="noStrike" baseline="0" dirty="0">
                    <a:solidFill>
                      <a:schemeClr val="tx1"/>
                    </a:solidFill>
                    <a:effectLst/>
                    <a:latin typeface="+mn-lt"/>
                  </a:rPr>
                  <a:t>m/kg</a:t>
                </a:r>
                <a:r>
                  <a:rPr lang="en-US" altLang="zh-TW" sz="1500" b="0" i="0" u="none" strike="noStrike" baseline="0" dirty="0">
                    <a:solidFill>
                      <a:schemeClr val="tx1"/>
                    </a:solidFill>
                    <a:effectLst/>
                    <a:latin typeface="+mn-lt"/>
                  </a:rPr>
                  <a:t>)</a:t>
                </a:r>
                <a:endParaRPr lang="zh-TW" altLang="en-US" sz="15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8860905722209097E-3"/>
              <c:y val="0.25450966136665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789351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altLang="zh-TW" sz="1600" b="1" dirty="0">
                <a:solidFill>
                  <a:schemeClr val="tx1"/>
                </a:solidFill>
                <a:latin typeface="+mn-ea"/>
                <a:ea typeface="+mn-ea"/>
              </a:rPr>
              <a:t>α</a:t>
            </a:r>
            <a:r>
              <a:rPr lang="zh-TW" altLang="en-US" sz="1600" b="1" dirty="0">
                <a:solidFill>
                  <a:schemeClr val="tx1"/>
                </a:solidFill>
                <a:latin typeface="+mn-ea"/>
                <a:ea typeface="+mn-ea"/>
              </a:rPr>
              <a:t>與</a:t>
            </a:r>
            <a:r>
              <a:rPr lang="el-GR" altLang="zh-TW" sz="1600" b="1" dirty="0">
                <a:solidFill>
                  <a:schemeClr val="tx1"/>
                </a:solidFill>
                <a:latin typeface="+mn-ea"/>
                <a:ea typeface="+mn-ea"/>
              </a:rPr>
              <a:t>ε</a:t>
            </a:r>
            <a:r>
              <a:rPr lang="zh-TW" altLang="en-US" sz="1600" b="1" dirty="0">
                <a:solidFill>
                  <a:schemeClr val="tx1"/>
                </a:solidFill>
                <a:latin typeface="+mn-ea"/>
                <a:ea typeface="+mn-ea"/>
              </a:rPr>
              <a:t>關係</a:t>
            </a:r>
          </a:p>
        </c:rich>
      </c:tx>
      <c:layout>
        <c:manualLayout>
          <c:xMode val="edge"/>
          <c:yMode val="edge"/>
          <c:x val="0.40268760191729019"/>
          <c:y val="5.3887959718396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'[恆壓過濾(我們的).xlsx]αav-ΔP'!$B$9:$B$10,'[恆壓過濾(我們的).xlsx]αav-ΔP'!$B$12</c:f>
              <c:numCache>
                <c:formatCode>General</c:formatCode>
                <c:ptCount val="3"/>
                <c:pt idx="0">
                  <c:v>2.4822236740000001</c:v>
                </c:pt>
                <c:pt idx="1">
                  <c:v>2.988611235668547</c:v>
                </c:pt>
                <c:pt idx="2">
                  <c:v>4.4173500039902622</c:v>
                </c:pt>
              </c:numCache>
            </c:numRef>
          </c:xVal>
          <c:yVal>
            <c:numRef>
              <c:f>'[恆壓過濾(我們的).xlsx]αav-ΔP'!$C$9:$C$10,'[恆壓過濾(我們的).xlsx]αav-ΔP'!$C$12</c:f>
              <c:numCache>
                <c:formatCode>General</c:formatCode>
                <c:ptCount val="3"/>
                <c:pt idx="0">
                  <c:v>0.8563833573390871</c:v>
                </c:pt>
                <c:pt idx="1">
                  <c:v>0.85058358779309717</c:v>
                </c:pt>
                <c:pt idx="2">
                  <c:v>0.84650807405807726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93-4EB6-8B62-C551CF2ED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512832"/>
        <c:axId val="1803516576"/>
      </c:scatterChart>
      <c:valAx>
        <c:axId val="1803512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TW" sz="14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α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400" b="0" i="0" u="none" strike="noStrike" baseline="0" dirty="0">
                    <a:effectLst/>
                  </a:rPr>
                  <a:t>*10</a:t>
                </a:r>
                <a:r>
                  <a:rPr lang="en-US" altLang="zh-TW" sz="1400" b="0" i="0" u="none" strike="noStrike" baseline="30000" dirty="0">
                    <a:effectLst/>
                  </a:rPr>
                  <a:t>-9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400" b="0" i="0" u="none" strike="noStrike" baseline="0" dirty="0">
                    <a:effectLst/>
                  </a:rPr>
                  <a:t>(</a:t>
                </a:r>
                <a:r>
                  <a:rPr lang="zh-TW" altLang="zh-TW" sz="1400" b="0" i="0" u="none" strike="noStrike" baseline="0" dirty="0">
                    <a:effectLst/>
                  </a:rPr>
                  <a:t>m/kg</a:t>
                </a:r>
                <a:r>
                  <a:rPr lang="en-US" altLang="zh-TW" sz="1400" b="0" i="0" u="none" strike="noStrike" baseline="0" dirty="0">
                    <a:effectLst/>
                  </a:rPr>
                  <a:t>)</a:t>
                </a:r>
                <a:endParaRPr lang="zh-TW" altLang="en-US" sz="1400" dirty="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516576"/>
        <c:crosses val="autoZero"/>
        <c:crossBetween val="midCat"/>
      </c:valAx>
      <c:valAx>
        <c:axId val="1803516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TW" sz="14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ε</a:t>
                </a:r>
                <a:r>
                  <a:rPr lang="en-US" altLang="zh-TW" sz="14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 (-)</a:t>
                </a:r>
                <a:endParaRPr lang="zh-TW" altLang="en-US" sz="1400" dirty="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512832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TW" altLang="en-US" sz="14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與 Δ</a:t>
            </a:r>
            <a:r>
              <a:rPr lang="en-US" altLang="zh-TW" sz="14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TW" altLang="en-US" sz="14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關係圖</a:t>
            </a:r>
          </a:p>
        </c:rich>
      </c:tx>
      <c:layout>
        <c:manualLayout>
          <c:xMode val="edge"/>
          <c:yMode val="edge"/>
          <c:x val="0.39950581487845233"/>
          <c:y val="4.67953712443951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'[恆壓過濾(我們的).xlsx]αav-ΔP'!$A$9:$A$12</c:f>
              <c:numCache>
                <c:formatCode>General</c:formatCode>
                <c:ptCount val="4"/>
                <c:pt idx="0">
                  <c:v>400</c:v>
                </c:pt>
                <c:pt idx="1">
                  <c:v>450</c:v>
                </c:pt>
                <c:pt idx="2">
                  <c:v>580</c:v>
                </c:pt>
                <c:pt idx="3">
                  <c:v>660</c:v>
                </c:pt>
              </c:numCache>
            </c:numRef>
          </c:xVal>
          <c:yVal>
            <c:numRef>
              <c:f>'[恆壓過濾(我們的).xlsx]αav-ΔP'!$D$9:$D$12</c:f>
              <c:numCache>
                <c:formatCode>General</c:formatCode>
                <c:ptCount val="4"/>
                <c:pt idx="0">
                  <c:v>3.5864301842781789</c:v>
                </c:pt>
                <c:pt idx="1">
                  <c:v>3.469198508123831</c:v>
                </c:pt>
                <c:pt idx="2">
                  <c:v>3.4412415033267418</c:v>
                </c:pt>
                <c:pt idx="3">
                  <c:v>3.3921195504881161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EF-444E-88F4-9614A4F74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525312"/>
        <c:axId val="1803513664"/>
      </c:scatterChart>
      <c:valAx>
        <c:axId val="180352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2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Δ</a:t>
                </a:r>
                <a:r>
                  <a:rPr lang="en-US" altLang="zh-TW" sz="1200" dirty="0">
                    <a:solidFill>
                      <a:schemeClr val="tx1"/>
                    </a:solidFill>
                    <a:latin typeface="+mn-lt"/>
                    <a:ea typeface="新細明體" panose="02020500000000000000" pitchFamily="18" charset="-120"/>
                  </a:rPr>
                  <a:t>P (mbar)</a:t>
                </a:r>
                <a:endParaRPr lang="zh-TW" altLang="en-US" sz="1200" dirty="0">
                  <a:solidFill>
                    <a:schemeClr val="tx1"/>
                  </a:solidFill>
                  <a:latin typeface="+mn-lt"/>
                </a:endParaRPr>
              </a:p>
            </c:rich>
          </c:tx>
          <c:layout>
            <c:manualLayout>
              <c:xMode val="edge"/>
              <c:yMode val="edge"/>
              <c:x val="0.47394302055491916"/>
              <c:y val="0.894497708467181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513664"/>
        <c:crosses val="autoZero"/>
        <c:crossBetween val="midCat"/>
      </c:valAx>
      <c:valAx>
        <c:axId val="180351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TW" sz="1200" baseline="0" dirty="0">
                    <a:solidFill>
                      <a:schemeClr val="tx1"/>
                    </a:solidFill>
                  </a:rPr>
                  <a:t> (-)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3525312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zh-TW" altLang="en-US" dirty="0">
                <a:solidFill>
                  <a:schemeClr val="tx1"/>
                </a:solidFill>
              </a:rPr>
              <a:t> 與 </a:t>
            </a:r>
            <a:r>
              <a:rPr lang="el-GR" altLang="zh-TW" sz="1400" b="0" i="0" u="none" strike="noStrike" baseline="0" dirty="0">
                <a:solidFill>
                  <a:schemeClr val="tx1"/>
                </a:solidFill>
                <a:effectLst/>
              </a:rPr>
              <a:t>ε</a:t>
            </a:r>
            <a:r>
              <a:rPr lang="en-US" altLang="zh-TW" sz="1400" b="0" i="0" u="none" strike="noStrike" baseline="0" dirty="0">
                <a:solidFill>
                  <a:schemeClr val="tx1"/>
                </a:solidFill>
                <a:effectLst/>
              </a:rPr>
              <a:t> </a:t>
            </a:r>
            <a:r>
              <a:rPr lang="zh-TW" altLang="en-US" sz="1400" b="0" i="0" u="none" strike="noStrike" baseline="0" dirty="0">
                <a:solidFill>
                  <a:schemeClr val="tx1"/>
                </a:solidFill>
                <a:effectLst/>
              </a:rPr>
              <a:t>關係圖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052624586013504"/>
          <c:y val="0.13527777777777777"/>
          <c:w val="0.81154335141038814"/>
          <c:h val="0.71565616797900267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'[恆壓過濾(我們的).xlsx]αav-ΔP'!$C$9:$C$12</c:f>
              <c:numCache>
                <c:formatCode>General</c:formatCode>
                <c:ptCount val="4"/>
                <c:pt idx="0">
                  <c:v>0.8563833573390871</c:v>
                </c:pt>
                <c:pt idx="1">
                  <c:v>0.85058358779309717</c:v>
                </c:pt>
                <c:pt idx="2">
                  <c:v>0.84913063097336383</c:v>
                </c:pt>
                <c:pt idx="3">
                  <c:v>0.84650807405807726</c:v>
                </c:pt>
              </c:numCache>
            </c:numRef>
          </c:xVal>
          <c:yVal>
            <c:numRef>
              <c:f>'[恆壓過濾(我們的).xlsx]αav-ΔP'!$D$9:$D$12</c:f>
              <c:numCache>
                <c:formatCode>General</c:formatCode>
                <c:ptCount val="4"/>
                <c:pt idx="0">
                  <c:v>3.5864301842781789</c:v>
                </c:pt>
                <c:pt idx="1">
                  <c:v>3.469198508123831</c:v>
                </c:pt>
                <c:pt idx="2">
                  <c:v>3.4412415033267418</c:v>
                </c:pt>
                <c:pt idx="3">
                  <c:v>3.3921195504881161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E7-4CB9-AB59-E6BF86EF0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211680"/>
        <c:axId val="344216672"/>
      </c:scatterChart>
      <c:valAx>
        <c:axId val="34421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TW" sz="1200" b="0" i="0" u="none" strike="noStrike" baseline="0" dirty="0">
                    <a:solidFill>
                      <a:schemeClr val="tx1"/>
                    </a:solidFill>
                    <a:effectLst/>
                  </a:rPr>
                  <a:t>ε</a:t>
                </a:r>
                <a:r>
                  <a:rPr lang="en-US" altLang="zh-TW" sz="1200" b="0" i="0" u="none" strike="noStrike" baseline="0" dirty="0">
                    <a:solidFill>
                      <a:schemeClr val="tx1"/>
                    </a:solidFill>
                    <a:effectLst/>
                  </a:rPr>
                  <a:t> (-)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4216672"/>
        <c:crosses val="autoZero"/>
        <c:crossBetween val="midCat"/>
      </c:valAx>
      <c:valAx>
        <c:axId val="344216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</a:rPr>
                  <a:t>m (-)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421168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former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'450mbar_jimmy'!$G$20:$G$35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xVal>
          <c:yVal>
            <c:numRef>
              <c:f>'450mbar_jimmy'!$E$20:$E$35</c:f>
              <c:numCache>
                <c:formatCode>General</c:formatCode>
                <c:ptCount val="16"/>
                <c:pt idx="0">
                  <c:v>-2.1</c:v>
                </c:pt>
                <c:pt idx="1">
                  <c:v>16.899999999999999</c:v>
                </c:pt>
                <c:pt idx="2">
                  <c:v>48.5</c:v>
                </c:pt>
                <c:pt idx="3">
                  <c:v>78.8</c:v>
                </c:pt>
                <c:pt idx="4">
                  <c:v>81.900000000000006</c:v>
                </c:pt>
                <c:pt idx="5">
                  <c:v>103</c:v>
                </c:pt>
                <c:pt idx="6">
                  <c:v>121.3</c:v>
                </c:pt>
                <c:pt idx="7">
                  <c:v>138.19999999999999</c:v>
                </c:pt>
                <c:pt idx="8">
                  <c:v>155.6</c:v>
                </c:pt>
                <c:pt idx="9">
                  <c:v>170.3</c:v>
                </c:pt>
                <c:pt idx="10">
                  <c:v>184.2</c:v>
                </c:pt>
                <c:pt idx="11">
                  <c:v>196.7</c:v>
                </c:pt>
                <c:pt idx="12">
                  <c:v>207.9</c:v>
                </c:pt>
                <c:pt idx="13">
                  <c:v>218.3</c:v>
                </c:pt>
                <c:pt idx="14">
                  <c:v>225.4</c:v>
                </c:pt>
                <c:pt idx="15">
                  <c:v>230.4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12-49B2-A0B2-4FA8682B76C7}"/>
            </c:ext>
          </c:extLst>
        </c:ser>
        <c:ser>
          <c:idx val="1"/>
          <c:order val="1"/>
          <c:tx>
            <c:v>later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'450mbar_jimmy'!$G$36:$G$165</c:f>
              <c:numCache>
                <c:formatCode>General</c:formatCode>
                <c:ptCount val="130"/>
                <c:pt idx="0">
                  <c:v>32</c:v>
                </c:pt>
                <c:pt idx="1">
                  <c:v>34</c:v>
                </c:pt>
                <c:pt idx="2">
                  <c:v>36</c:v>
                </c:pt>
                <c:pt idx="3">
                  <c:v>38</c:v>
                </c:pt>
                <c:pt idx="4">
                  <c:v>40</c:v>
                </c:pt>
                <c:pt idx="5">
                  <c:v>42</c:v>
                </c:pt>
                <c:pt idx="6">
                  <c:v>44</c:v>
                </c:pt>
                <c:pt idx="7">
                  <c:v>46</c:v>
                </c:pt>
                <c:pt idx="8">
                  <c:v>48</c:v>
                </c:pt>
                <c:pt idx="9">
                  <c:v>50</c:v>
                </c:pt>
                <c:pt idx="10">
                  <c:v>52</c:v>
                </c:pt>
                <c:pt idx="11">
                  <c:v>54</c:v>
                </c:pt>
                <c:pt idx="12">
                  <c:v>56</c:v>
                </c:pt>
                <c:pt idx="13">
                  <c:v>58</c:v>
                </c:pt>
                <c:pt idx="14">
                  <c:v>60</c:v>
                </c:pt>
                <c:pt idx="15">
                  <c:v>62</c:v>
                </c:pt>
                <c:pt idx="16">
                  <c:v>64</c:v>
                </c:pt>
                <c:pt idx="17">
                  <c:v>66</c:v>
                </c:pt>
                <c:pt idx="18">
                  <c:v>68</c:v>
                </c:pt>
                <c:pt idx="19">
                  <c:v>70</c:v>
                </c:pt>
                <c:pt idx="20">
                  <c:v>72</c:v>
                </c:pt>
                <c:pt idx="21">
                  <c:v>74</c:v>
                </c:pt>
                <c:pt idx="22">
                  <c:v>76</c:v>
                </c:pt>
                <c:pt idx="23">
                  <c:v>78</c:v>
                </c:pt>
                <c:pt idx="24">
                  <c:v>80</c:v>
                </c:pt>
                <c:pt idx="25">
                  <c:v>82</c:v>
                </c:pt>
                <c:pt idx="26">
                  <c:v>84</c:v>
                </c:pt>
                <c:pt idx="27">
                  <c:v>86</c:v>
                </c:pt>
                <c:pt idx="28">
                  <c:v>88</c:v>
                </c:pt>
                <c:pt idx="29">
                  <c:v>90</c:v>
                </c:pt>
                <c:pt idx="30">
                  <c:v>92</c:v>
                </c:pt>
                <c:pt idx="31">
                  <c:v>94</c:v>
                </c:pt>
                <c:pt idx="32">
                  <c:v>96</c:v>
                </c:pt>
                <c:pt idx="33">
                  <c:v>98</c:v>
                </c:pt>
                <c:pt idx="34">
                  <c:v>100</c:v>
                </c:pt>
                <c:pt idx="35">
                  <c:v>102</c:v>
                </c:pt>
                <c:pt idx="36">
                  <c:v>104</c:v>
                </c:pt>
                <c:pt idx="37">
                  <c:v>106</c:v>
                </c:pt>
                <c:pt idx="38">
                  <c:v>108</c:v>
                </c:pt>
                <c:pt idx="39">
                  <c:v>110</c:v>
                </c:pt>
                <c:pt idx="40">
                  <c:v>112</c:v>
                </c:pt>
                <c:pt idx="41">
                  <c:v>114</c:v>
                </c:pt>
                <c:pt idx="42">
                  <c:v>116</c:v>
                </c:pt>
                <c:pt idx="43">
                  <c:v>118</c:v>
                </c:pt>
                <c:pt idx="44">
                  <c:v>120</c:v>
                </c:pt>
                <c:pt idx="45">
                  <c:v>122</c:v>
                </c:pt>
                <c:pt idx="46">
                  <c:v>124</c:v>
                </c:pt>
                <c:pt idx="47">
                  <c:v>126</c:v>
                </c:pt>
                <c:pt idx="48">
                  <c:v>128</c:v>
                </c:pt>
                <c:pt idx="49">
                  <c:v>130</c:v>
                </c:pt>
                <c:pt idx="50">
                  <c:v>132</c:v>
                </c:pt>
                <c:pt idx="51">
                  <c:v>134</c:v>
                </c:pt>
                <c:pt idx="52">
                  <c:v>136</c:v>
                </c:pt>
                <c:pt idx="53">
                  <c:v>138</c:v>
                </c:pt>
                <c:pt idx="54">
                  <c:v>140</c:v>
                </c:pt>
                <c:pt idx="55">
                  <c:v>142</c:v>
                </c:pt>
                <c:pt idx="56">
                  <c:v>144</c:v>
                </c:pt>
                <c:pt idx="57">
                  <c:v>146</c:v>
                </c:pt>
                <c:pt idx="58">
                  <c:v>148</c:v>
                </c:pt>
                <c:pt idx="59">
                  <c:v>150</c:v>
                </c:pt>
                <c:pt idx="60">
                  <c:v>152</c:v>
                </c:pt>
                <c:pt idx="61">
                  <c:v>154</c:v>
                </c:pt>
                <c:pt idx="62">
                  <c:v>156</c:v>
                </c:pt>
                <c:pt idx="63">
                  <c:v>158</c:v>
                </c:pt>
                <c:pt idx="64">
                  <c:v>160</c:v>
                </c:pt>
                <c:pt idx="65">
                  <c:v>162</c:v>
                </c:pt>
                <c:pt idx="66">
                  <c:v>164</c:v>
                </c:pt>
                <c:pt idx="67">
                  <c:v>166</c:v>
                </c:pt>
                <c:pt idx="68">
                  <c:v>168</c:v>
                </c:pt>
                <c:pt idx="69">
                  <c:v>170</c:v>
                </c:pt>
                <c:pt idx="70">
                  <c:v>172</c:v>
                </c:pt>
                <c:pt idx="71">
                  <c:v>174</c:v>
                </c:pt>
                <c:pt idx="72">
                  <c:v>176</c:v>
                </c:pt>
                <c:pt idx="73">
                  <c:v>178</c:v>
                </c:pt>
                <c:pt idx="74">
                  <c:v>180</c:v>
                </c:pt>
                <c:pt idx="75">
                  <c:v>182</c:v>
                </c:pt>
                <c:pt idx="76">
                  <c:v>184</c:v>
                </c:pt>
                <c:pt idx="77">
                  <c:v>186</c:v>
                </c:pt>
                <c:pt idx="78">
                  <c:v>188</c:v>
                </c:pt>
                <c:pt idx="79">
                  <c:v>190</c:v>
                </c:pt>
                <c:pt idx="80">
                  <c:v>192</c:v>
                </c:pt>
                <c:pt idx="81">
                  <c:v>194</c:v>
                </c:pt>
                <c:pt idx="82">
                  <c:v>196</c:v>
                </c:pt>
                <c:pt idx="83">
                  <c:v>198</c:v>
                </c:pt>
                <c:pt idx="84">
                  <c:v>200</c:v>
                </c:pt>
                <c:pt idx="85">
                  <c:v>202</c:v>
                </c:pt>
                <c:pt idx="86">
                  <c:v>204</c:v>
                </c:pt>
                <c:pt idx="87">
                  <c:v>206</c:v>
                </c:pt>
                <c:pt idx="88">
                  <c:v>208</c:v>
                </c:pt>
                <c:pt idx="89">
                  <c:v>210</c:v>
                </c:pt>
                <c:pt idx="90">
                  <c:v>212</c:v>
                </c:pt>
                <c:pt idx="91">
                  <c:v>214</c:v>
                </c:pt>
                <c:pt idx="92">
                  <c:v>216</c:v>
                </c:pt>
                <c:pt idx="93">
                  <c:v>218</c:v>
                </c:pt>
                <c:pt idx="94">
                  <c:v>220</c:v>
                </c:pt>
                <c:pt idx="95">
                  <c:v>222</c:v>
                </c:pt>
                <c:pt idx="96">
                  <c:v>224</c:v>
                </c:pt>
                <c:pt idx="97">
                  <c:v>226</c:v>
                </c:pt>
                <c:pt idx="98">
                  <c:v>228</c:v>
                </c:pt>
                <c:pt idx="99">
                  <c:v>230</c:v>
                </c:pt>
                <c:pt idx="100">
                  <c:v>232</c:v>
                </c:pt>
                <c:pt idx="101">
                  <c:v>234</c:v>
                </c:pt>
                <c:pt idx="102">
                  <c:v>236</c:v>
                </c:pt>
                <c:pt idx="103">
                  <c:v>238</c:v>
                </c:pt>
                <c:pt idx="104">
                  <c:v>240</c:v>
                </c:pt>
                <c:pt idx="105">
                  <c:v>242</c:v>
                </c:pt>
                <c:pt idx="106">
                  <c:v>244</c:v>
                </c:pt>
                <c:pt idx="107">
                  <c:v>246</c:v>
                </c:pt>
                <c:pt idx="108">
                  <c:v>248</c:v>
                </c:pt>
                <c:pt idx="109">
                  <c:v>250</c:v>
                </c:pt>
                <c:pt idx="110">
                  <c:v>252</c:v>
                </c:pt>
                <c:pt idx="111">
                  <c:v>254</c:v>
                </c:pt>
                <c:pt idx="112">
                  <c:v>256</c:v>
                </c:pt>
                <c:pt idx="113">
                  <c:v>258</c:v>
                </c:pt>
                <c:pt idx="114">
                  <c:v>260</c:v>
                </c:pt>
                <c:pt idx="115">
                  <c:v>262</c:v>
                </c:pt>
                <c:pt idx="116">
                  <c:v>264</c:v>
                </c:pt>
                <c:pt idx="117">
                  <c:v>266</c:v>
                </c:pt>
                <c:pt idx="118">
                  <c:v>268</c:v>
                </c:pt>
                <c:pt idx="119">
                  <c:v>270</c:v>
                </c:pt>
                <c:pt idx="120">
                  <c:v>272</c:v>
                </c:pt>
                <c:pt idx="121">
                  <c:v>274</c:v>
                </c:pt>
                <c:pt idx="122">
                  <c:v>276</c:v>
                </c:pt>
                <c:pt idx="123">
                  <c:v>278</c:v>
                </c:pt>
                <c:pt idx="124">
                  <c:v>280</c:v>
                </c:pt>
                <c:pt idx="125">
                  <c:v>282</c:v>
                </c:pt>
                <c:pt idx="126">
                  <c:v>284</c:v>
                </c:pt>
                <c:pt idx="127">
                  <c:v>286</c:v>
                </c:pt>
                <c:pt idx="128">
                  <c:v>288</c:v>
                </c:pt>
                <c:pt idx="129">
                  <c:v>290</c:v>
                </c:pt>
              </c:numCache>
            </c:numRef>
          </c:xVal>
          <c:yVal>
            <c:numRef>
              <c:f>'450mbar_jimmy'!$E$36:$E$165</c:f>
              <c:numCache>
                <c:formatCode>General</c:formatCode>
                <c:ptCount val="130"/>
                <c:pt idx="0">
                  <c:v>234.5</c:v>
                </c:pt>
                <c:pt idx="1">
                  <c:v>238</c:v>
                </c:pt>
                <c:pt idx="2">
                  <c:v>240.8</c:v>
                </c:pt>
                <c:pt idx="3">
                  <c:v>243.5</c:v>
                </c:pt>
                <c:pt idx="4">
                  <c:v>246.2</c:v>
                </c:pt>
                <c:pt idx="5">
                  <c:v>248.8</c:v>
                </c:pt>
                <c:pt idx="6">
                  <c:v>251.7</c:v>
                </c:pt>
                <c:pt idx="7">
                  <c:v>254.3</c:v>
                </c:pt>
                <c:pt idx="8">
                  <c:v>256.89999999999998</c:v>
                </c:pt>
                <c:pt idx="9">
                  <c:v>259.5</c:v>
                </c:pt>
                <c:pt idx="10">
                  <c:v>262.10000000000002</c:v>
                </c:pt>
                <c:pt idx="11">
                  <c:v>264.89999999999998</c:v>
                </c:pt>
                <c:pt idx="12">
                  <c:v>267.5</c:v>
                </c:pt>
                <c:pt idx="13">
                  <c:v>270.2</c:v>
                </c:pt>
                <c:pt idx="14">
                  <c:v>272.7</c:v>
                </c:pt>
                <c:pt idx="15">
                  <c:v>275.60000000000002</c:v>
                </c:pt>
                <c:pt idx="16">
                  <c:v>278.2</c:v>
                </c:pt>
                <c:pt idx="17">
                  <c:v>280.7</c:v>
                </c:pt>
                <c:pt idx="18">
                  <c:v>283.3</c:v>
                </c:pt>
                <c:pt idx="19">
                  <c:v>285.8</c:v>
                </c:pt>
                <c:pt idx="20">
                  <c:v>288.60000000000002</c:v>
                </c:pt>
                <c:pt idx="21">
                  <c:v>291.10000000000002</c:v>
                </c:pt>
                <c:pt idx="22">
                  <c:v>293.60000000000002</c:v>
                </c:pt>
                <c:pt idx="23">
                  <c:v>296.10000000000002</c:v>
                </c:pt>
                <c:pt idx="24">
                  <c:v>298.60000000000002</c:v>
                </c:pt>
                <c:pt idx="25">
                  <c:v>301.39999999999998</c:v>
                </c:pt>
                <c:pt idx="26">
                  <c:v>303.8</c:v>
                </c:pt>
                <c:pt idx="27">
                  <c:v>306.3</c:v>
                </c:pt>
                <c:pt idx="28">
                  <c:v>308.8</c:v>
                </c:pt>
                <c:pt idx="29">
                  <c:v>311.2</c:v>
                </c:pt>
                <c:pt idx="30">
                  <c:v>313.8</c:v>
                </c:pt>
                <c:pt idx="31">
                  <c:v>316.3</c:v>
                </c:pt>
                <c:pt idx="32">
                  <c:v>318.7</c:v>
                </c:pt>
                <c:pt idx="33">
                  <c:v>321</c:v>
                </c:pt>
                <c:pt idx="34">
                  <c:v>323.39999999999998</c:v>
                </c:pt>
                <c:pt idx="35">
                  <c:v>325.89999999999998</c:v>
                </c:pt>
                <c:pt idx="36">
                  <c:v>327.5</c:v>
                </c:pt>
                <c:pt idx="37">
                  <c:v>330</c:v>
                </c:pt>
                <c:pt idx="38">
                  <c:v>332.3</c:v>
                </c:pt>
                <c:pt idx="39">
                  <c:v>334.6</c:v>
                </c:pt>
                <c:pt idx="40">
                  <c:v>337.1</c:v>
                </c:pt>
                <c:pt idx="41">
                  <c:v>339.2</c:v>
                </c:pt>
                <c:pt idx="42">
                  <c:v>341.3</c:v>
                </c:pt>
                <c:pt idx="43">
                  <c:v>343.6</c:v>
                </c:pt>
                <c:pt idx="44">
                  <c:v>346</c:v>
                </c:pt>
                <c:pt idx="45">
                  <c:v>348</c:v>
                </c:pt>
                <c:pt idx="46">
                  <c:v>350.1</c:v>
                </c:pt>
                <c:pt idx="47">
                  <c:v>352.3</c:v>
                </c:pt>
                <c:pt idx="48">
                  <c:v>354.6</c:v>
                </c:pt>
                <c:pt idx="49">
                  <c:v>356.8</c:v>
                </c:pt>
                <c:pt idx="50">
                  <c:v>358.7</c:v>
                </c:pt>
                <c:pt idx="51">
                  <c:v>360.8</c:v>
                </c:pt>
                <c:pt idx="52">
                  <c:v>363.1</c:v>
                </c:pt>
                <c:pt idx="53">
                  <c:v>365.4</c:v>
                </c:pt>
                <c:pt idx="54">
                  <c:v>367.8</c:v>
                </c:pt>
                <c:pt idx="55">
                  <c:v>370.1</c:v>
                </c:pt>
                <c:pt idx="56">
                  <c:v>371.9</c:v>
                </c:pt>
                <c:pt idx="57">
                  <c:v>374.1</c:v>
                </c:pt>
                <c:pt idx="58">
                  <c:v>376.4</c:v>
                </c:pt>
                <c:pt idx="59">
                  <c:v>378.7</c:v>
                </c:pt>
                <c:pt idx="60">
                  <c:v>380.7</c:v>
                </c:pt>
                <c:pt idx="61">
                  <c:v>382.9</c:v>
                </c:pt>
                <c:pt idx="62">
                  <c:v>385</c:v>
                </c:pt>
                <c:pt idx="63">
                  <c:v>387.3</c:v>
                </c:pt>
                <c:pt idx="64">
                  <c:v>389.4</c:v>
                </c:pt>
                <c:pt idx="65">
                  <c:v>391.5</c:v>
                </c:pt>
                <c:pt idx="66">
                  <c:v>393.6</c:v>
                </c:pt>
                <c:pt idx="67">
                  <c:v>395.2</c:v>
                </c:pt>
                <c:pt idx="68">
                  <c:v>397.8</c:v>
                </c:pt>
                <c:pt idx="69">
                  <c:v>400</c:v>
                </c:pt>
                <c:pt idx="70">
                  <c:v>402.1</c:v>
                </c:pt>
                <c:pt idx="71">
                  <c:v>403.8</c:v>
                </c:pt>
                <c:pt idx="72">
                  <c:v>406.1</c:v>
                </c:pt>
                <c:pt idx="73">
                  <c:v>408.5</c:v>
                </c:pt>
                <c:pt idx="74">
                  <c:v>410.6</c:v>
                </c:pt>
                <c:pt idx="75">
                  <c:v>412</c:v>
                </c:pt>
                <c:pt idx="76">
                  <c:v>414.3</c:v>
                </c:pt>
                <c:pt idx="77">
                  <c:v>416.5</c:v>
                </c:pt>
                <c:pt idx="78">
                  <c:v>418.9</c:v>
                </c:pt>
                <c:pt idx="79">
                  <c:v>420.5</c:v>
                </c:pt>
                <c:pt idx="80">
                  <c:v>422.4</c:v>
                </c:pt>
                <c:pt idx="81">
                  <c:v>424.8</c:v>
                </c:pt>
                <c:pt idx="82">
                  <c:v>427.1</c:v>
                </c:pt>
                <c:pt idx="83">
                  <c:v>429.2</c:v>
                </c:pt>
                <c:pt idx="84">
                  <c:v>430.7</c:v>
                </c:pt>
                <c:pt idx="85">
                  <c:v>433</c:v>
                </c:pt>
                <c:pt idx="86">
                  <c:v>435.2</c:v>
                </c:pt>
                <c:pt idx="87">
                  <c:v>437.6</c:v>
                </c:pt>
                <c:pt idx="88">
                  <c:v>439.5</c:v>
                </c:pt>
                <c:pt idx="89">
                  <c:v>440.5</c:v>
                </c:pt>
                <c:pt idx="90">
                  <c:v>443.1</c:v>
                </c:pt>
                <c:pt idx="91">
                  <c:v>445.2</c:v>
                </c:pt>
                <c:pt idx="92">
                  <c:v>447.6</c:v>
                </c:pt>
                <c:pt idx="93">
                  <c:v>449.5</c:v>
                </c:pt>
                <c:pt idx="94">
                  <c:v>451.6</c:v>
                </c:pt>
                <c:pt idx="95">
                  <c:v>452.7</c:v>
                </c:pt>
                <c:pt idx="96">
                  <c:v>455.4</c:v>
                </c:pt>
                <c:pt idx="97">
                  <c:v>457.7</c:v>
                </c:pt>
                <c:pt idx="98">
                  <c:v>459.8</c:v>
                </c:pt>
                <c:pt idx="99">
                  <c:v>461.8</c:v>
                </c:pt>
                <c:pt idx="100">
                  <c:v>463.5</c:v>
                </c:pt>
                <c:pt idx="101">
                  <c:v>465.5</c:v>
                </c:pt>
                <c:pt idx="102">
                  <c:v>467.3</c:v>
                </c:pt>
                <c:pt idx="103">
                  <c:v>469.5</c:v>
                </c:pt>
                <c:pt idx="104">
                  <c:v>471.6</c:v>
                </c:pt>
                <c:pt idx="105">
                  <c:v>473.7</c:v>
                </c:pt>
                <c:pt idx="106">
                  <c:v>475.8</c:v>
                </c:pt>
                <c:pt idx="107">
                  <c:v>477.7</c:v>
                </c:pt>
                <c:pt idx="108">
                  <c:v>479.7</c:v>
                </c:pt>
                <c:pt idx="109">
                  <c:v>481.7</c:v>
                </c:pt>
                <c:pt idx="110">
                  <c:v>483.1</c:v>
                </c:pt>
                <c:pt idx="111">
                  <c:v>485.7</c:v>
                </c:pt>
                <c:pt idx="112">
                  <c:v>487.8</c:v>
                </c:pt>
                <c:pt idx="113">
                  <c:v>489.4</c:v>
                </c:pt>
                <c:pt idx="114">
                  <c:v>491.4</c:v>
                </c:pt>
                <c:pt idx="115">
                  <c:v>493.5</c:v>
                </c:pt>
                <c:pt idx="116">
                  <c:v>495.7</c:v>
                </c:pt>
                <c:pt idx="117">
                  <c:v>497.1</c:v>
                </c:pt>
                <c:pt idx="118">
                  <c:v>499.4</c:v>
                </c:pt>
                <c:pt idx="119">
                  <c:v>501.4</c:v>
                </c:pt>
                <c:pt idx="120">
                  <c:v>503.5</c:v>
                </c:pt>
                <c:pt idx="121">
                  <c:v>505.2</c:v>
                </c:pt>
                <c:pt idx="122">
                  <c:v>506.4</c:v>
                </c:pt>
                <c:pt idx="123">
                  <c:v>509.1</c:v>
                </c:pt>
                <c:pt idx="124">
                  <c:v>510.9</c:v>
                </c:pt>
                <c:pt idx="125">
                  <c:v>513.5</c:v>
                </c:pt>
                <c:pt idx="126">
                  <c:v>515.4</c:v>
                </c:pt>
                <c:pt idx="127">
                  <c:v>516.29999999999995</c:v>
                </c:pt>
                <c:pt idx="128">
                  <c:v>518.70000000000005</c:v>
                </c:pt>
                <c:pt idx="129">
                  <c:v>520.70000000000005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12-49B2-A0B2-4FA8682B7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917024"/>
        <c:axId val="1482478272"/>
      </c:scatterChart>
      <c:valAx>
        <c:axId val="1480917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t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(s)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2478272"/>
        <c:crosses val="autoZero"/>
        <c:crossBetween val="midCat"/>
      </c:valAx>
      <c:valAx>
        <c:axId val="1482478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 err="1">
                    <a:solidFill>
                      <a:schemeClr val="tx1"/>
                    </a:solidFill>
                  </a:rPr>
                  <a:t>wt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 (g)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09170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former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'580mbar_jimmy'!$G$15:$G$30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xVal>
          <c:yVal>
            <c:numRef>
              <c:f>'580mbar_jimmy'!$E$15:$E$30</c:f>
              <c:numCache>
                <c:formatCode>General</c:formatCode>
                <c:ptCount val="16"/>
                <c:pt idx="0">
                  <c:v>1.6</c:v>
                </c:pt>
                <c:pt idx="1">
                  <c:v>4.7</c:v>
                </c:pt>
                <c:pt idx="2">
                  <c:v>17.8</c:v>
                </c:pt>
                <c:pt idx="3">
                  <c:v>39.1</c:v>
                </c:pt>
                <c:pt idx="4">
                  <c:v>68.8</c:v>
                </c:pt>
                <c:pt idx="5">
                  <c:v>84.9</c:v>
                </c:pt>
                <c:pt idx="6">
                  <c:v>99.2</c:v>
                </c:pt>
                <c:pt idx="7">
                  <c:v>119.3</c:v>
                </c:pt>
                <c:pt idx="8">
                  <c:v>138.6</c:v>
                </c:pt>
                <c:pt idx="9">
                  <c:v>156.5</c:v>
                </c:pt>
                <c:pt idx="10">
                  <c:v>174.8</c:v>
                </c:pt>
                <c:pt idx="11">
                  <c:v>190.1</c:v>
                </c:pt>
                <c:pt idx="12">
                  <c:v>203.9</c:v>
                </c:pt>
                <c:pt idx="13">
                  <c:v>216.1</c:v>
                </c:pt>
                <c:pt idx="14">
                  <c:v>225.5</c:v>
                </c:pt>
                <c:pt idx="15">
                  <c:v>231.7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72-45F0-9FBB-A2CD8B32005D}"/>
            </c:ext>
          </c:extLst>
        </c:ser>
        <c:ser>
          <c:idx val="1"/>
          <c:order val="1"/>
          <c:tx>
            <c:v>later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'580mbar_jimmy'!$G$31:$G$174</c:f>
              <c:numCache>
                <c:formatCode>General</c:formatCode>
                <c:ptCount val="144"/>
                <c:pt idx="0">
                  <c:v>32</c:v>
                </c:pt>
                <c:pt idx="1">
                  <c:v>34</c:v>
                </c:pt>
                <c:pt idx="2">
                  <c:v>36</c:v>
                </c:pt>
                <c:pt idx="3">
                  <c:v>38</c:v>
                </c:pt>
                <c:pt idx="4">
                  <c:v>40</c:v>
                </c:pt>
                <c:pt idx="5">
                  <c:v>42</c:v>
                </c:pt>
                <c:pt idx="6">
                  <c:v>44</c:v>
                </c:pt>
                <c:pt idx="7">
                  <c:v>46</c:v>
                </c:pt>
                <c:pt idx="8">
                  <c:v>48</c:v>
                </c:pt>
                <c:pt idx="9">
                  <c:v>50</c:v>
                </c:pt>
                <c:pt idx="10">
                  <c:v>52</c:v>
                </c:pt>
                <c:pt idx="11">
                  <c:v>54</c:v>
                </c:pt>
                <c:pt idx="12">
                  <c:v>56</c:v>
                </c:pt>
                <c:pt idx="13">
                  <c:v>58</c:v>
                </c:pt>
                <c:pt idx="14">
                  <c:v>60</c:v>
                </c:pt>
                <c:pt idx="15">
                  <c:v>62</c:v>
                </c:pt>
                <c:pt idx="16">
                  <c:v>64</c:v>
                </c:pt>
                <c:pt idx="17">
                  <c:v>66</c:v>
                </c:pt>
                <c:pt idx="18">
                  <c:v>68</c:v>
                </c:pt>
                <c:pt idx="19">
                  <c:v>70</c:v>
                </c:pt>
                <c:pt idx="20">
                  <c:v>72</c:v>
                </c:pt>
                <c:pt idx="21">
                  <c:v>74</c:v>
                </c:pt>
                <c:pt idx="22">
                  <c:v>76</c:v>
                </c:pt>
                <c:pt idx="23">
                  <c:v>78</c:v>
                </c:pt>
                <c:pt idx="24">
                  <c:v>80</c:v>
                </c:pt>
                <c:pt idx="25">
                  <c:v>82</c:v>
                </c:pt>
                <c:pt idx="26">
                  <c:v>84</c:v>
                </c:pt>
                <c:pt idx="27">
                  <c:v>86</c:v>
                </c:pt>
                <c:pt idx="28">
                  <c:v>88</c:v>
                </c:pt>
                <c:pt idx="29">
                  <c:v>90</c:v>
                </c:pt>
                <c:pt idx="30">
                  <c:v>92</c:v>
                </c:pt>
                <c:pt idx="31">
                  <c:v>94</c:v>
                </c:pt>
                <c:pt idx="32">
                  <c:v>96</c:v>
                </c:pt>
                <c:pt idx="33">
                  <c:v>98</c:v>
                </c:pt>
                <c:pt idx="34">
                  <c:v>100</c:v>
                </c:pt>
                <c:pt idx="35">
                  <c:v>102</c:v>
                </c:pt>
                <c:pt idx="36">
                  <c:v>104</c:v>
                </c:pt>
                <c:pt idx="37">
                  <c:v>106</c:v>
                </c:pt>
                <c:pt idx="38">
                  <c:v>108</c:v>
                </c:pt>
                <c:pt idx="39">
                  <c:v>110</c:v>
                </c:pt>
                <c:pt idx="40">
                  <c:v>112</c:v>
                </c:pt>
                <c:pt idx="41">
                  <c:v>114</c:v>
                </c:pt>
                <c:pt idx="42">
                  <c:v>116</c:v>
                </c:pt>
                <c:pt idx="43">
                  <c:v>118</c:v>
                </c:pt>
                <c:pt idx="44">
                  <c:v>120</c:v>
                </c:pt>
                <c:pt idx="45">
                  <c:v>122</c:v>
                </c:pt>
                <c:pt idx="46">
                  <c:v>124</c:v>
                </c:pt>
                <c:pt idx="47">
                  <c:v>126</c:v>
                </c:pt>
                <c:pt idx="48">
                  <c:v>128</c:v>
                </c:pt>
                <c:pt idx="49">
                  <c:v>130</c:v>
                </c:pt>
                <c:pt idx="50">
                  <c:v>132</c:v>
                </c:pt>
                <c:pt idx="51">
                  <c:v>134</c:v>
                </c:pt>
                <c:pt idx="52">
                  <c:v>136</c:v>
                </c:pt>
                <c:pt idx="53">
                  <c:v>138</c:v>
                </c:pt>
                <c:pt idx="54">
                  <c:v>140</c:v>
                </c:pt>
                <c:pt idx="55">
                  <c:v>142</c:v>
                </c:pt>
                <c:pt idx="56">
                  <c:v>144</c:v>
                </c:pt>
                <c:pt idx="57">
                  <c:v>146</c:v>
                </c:pt>
                <c:pt idx="58">
                  <c:v>148</c:v>
                </c:pt>
                <c:pt idx="59">
                  <c:v>150</c:v>
                </c:pt>
                <c:pt idx="60">
                  <c:v>152</c:v>
                </c:pt>
                <c:pt idx="61">
                  <c:v>154</c:v>
                </c:pt>
                <c:pt idx="62">
                  <c:v>156</c:v>
                </c:pt>
                <c:pt idx="63">
                  <c:v>158</c:v>
                </c:pt>
                <c:pt idx="64">
                  <c:v>160</c:v>
                </c:pt>
                <c:pt idx="65">
                  <c:v>162</c:v>
                </c:pt>
                <c:pt idx="66">
                  <c:v>164</c:v>
                </c:pt>
                <c:pt idx="67">
                  <c:v>166</c:v>
                </c:pt>
                <c:pt idx="68">
                  <c:v>168</c:v>
                </c:pt>
                <c:pt idx="69">
                  <c:v>170</c:v>
                </c:pt>
                <c:pt idx="70">
                  <c:v>172</c:v>
                </c:pt>
                <c:pt idx="71">
                  <c:v>174</c:v>
                </c:pt>
                <c:pt idx="72">
                  <c:v>176</c:v>
                </c:pt>
                <c:pt idx="73">
                  <c:v>178</c:v>
                </c:pt>
                <c:pt idx="74">
                  <c:v>180</c:v>
                </c:pt>
                <c:pt idx="75">
                  <c:v>182</c:v>
                </c:pt>
                <c:pt idx="76">
                  <c:v>184</c:v>
                </c:pt>
                <c:pt idx="77">
                  <c:v>186</c:v>
                </c:pt>
                <c:pt idx="78">
                  <c:v>188</c:v>
                </c:pt>
                <c:pt idx="79">
                  <c:v>190</c:v>
                </c:pt>
                <c:pt idx="80">
                  <c:v>192</c:v>
                </c:pt>
                <c:pt idx="81">
                  <c:v>194</c:v>
                </c:pt>
                <c:pt idx="82">
                  <c:v>196</c:v>
                </c:pt>
                <c:pt idx="83">
                  <c:v>198</c:v>
                </c:pt>
                <c:pt idx="84">
                  <c:v>200</c:v>
                </c:pt>
                <c:pt idx="85">
                  <c:v>202</c:v>
                </c:pt>
                <c:pt idx="86">
                  <c:v>204</c:v>
                </c:pt>
                <c:pt idx="87">
                  <c:v>206</c:v>
                </c:pt>
                <c:pt idx="88">
                  <c:v>208</c:v>
                </c:pt>
                <c:pt idx="89">
                  <c:v>210</c:v>
                </c:pt>
                <c:pt idx="90">
                  <c:v>212</c:v>
                </c:pt>
                <c:pt idx="91">
                  <c:v>214</c:v>
                </c:pt>
                <c:pt idx="92">
                  <c:v>216</c:v>
                </c:pt>
                <c:pt idx="93">
                  <c:v>218</c:v>
                </c:pt>
                <c:pt idx="94">
                  <c:v>220</c:v>
                </c:pt>
                <c:pt idx="95">
                  <c:v>222</c:v>
                </c:pt>
                <c:pt idx="96">
                  <c:v>224</c:v>
                </c:pt>
                <c:pt idx="97">
                  <c:v>226</c:v>
                </c:pt>
                <c:pt idx="98">
                  <c:v>228</c:v>
                </c:pt>
                <c:pt idx="99">
                  <c:v>230</c:v>
                </c:pt>
                <c:pt idx="100">
                  <c:v>232</c:v>
                </c:pt>
                <c:pt idx="101">
                  <c:v>234</c:v>
                </c:pt>
                <c:pt idx="102">
                  <c:v>236</c:v>
                </c:pt>
                <c:pt idx="103">
                  <c:v>238</c:v>
                </c:pt>
                <c:pt idx="104">
                  <c:v>240</c:v>
                </c:pt>
                <c:pt idx="105">
                  <c:v>242</c:v>
                </c:pt>
                <c:pt idx="106">
                  <c:v>244</c:v>
                </c:pt>
                <c:pt idx="107">
                  <c:v>246</c:v>
                </c:pt>
                <c:pt idx="108">
                  <c:v>248</c:v>
                </c:pt>
                <c:pt idx="109">
                  <c:v>250</c:v>
                </c:pt>
                <c:pt idx="110">
                  <c:v>252</c:v>
                </c:pt>
                <c:pt idx="111">
                  <c:v>254</c:v>
                </c:pt>
                <c:pt idx="112">
                  <c:v>256</c:v>
                </c:pt>
                <c:pt idx="113">
                  <c:v>258</c:v>
                </c:pt>
                <c:pt idx="114">
                  <c:v>260</c:v>
                </c:pt>
                <c:pt idx="115">
                  <c:v>262</c:v>
                </c:pt>
                <c:pt idx="116">
                  <c:v>264</c:v>
                </c:pt>
                <c:pt idx="117">
                  <c:v>266</c:v>
                </c:pt>
                <c:pt idx="118">
                  <c:v>268</c:v>
                </c:pt>
                <c:pt idx="119">
                  <c:v>270</c:v>
                </c:pt>
                <c:pt idx="120">
                  <c:v>272</c:v>
                </c:pt>
                <c:pt idx="121">
                  <c:v>274</c:v>
                </c:pt>
                <c:pt idx="122">
                  <c:v>276</c:v>
                </c:pt>
                <c:pt idx="123">
                  <c:v>278</c:v>
                </c:pt>
                <c:pt idx="124">
                  <c:v>280</c:v>
                </c:pt>
                <c:pt idx="125">
                  <c:v>282</c:v>
                </c:pt>
                <c:pt idx="126">
                  <c:v>284</c:v>
                </c:pt>
                <c:pt idx="127">
                  <c:v>286</c:v>
                </c:pt>
                <c:pt idx="128">
                  <c:v>288</c:v>
                </c:pt>
                <c:pt idx="129">
                  <c:v>290</c:v>
                </c:pt>
                <c:pt idx="130">
                  <c:v>292</c:v>
                </c:pt>
                <c:pt idx="131">
                  <c:v>294</c:v>
                </c:pt>
                <c:pt idx="132">
                  <c:v>296</c:v>
                </c:pt>
                <c:pt idx="133">
                  <c:v>298</c:v>
                </c:pt>
                <c:pt idx="134">
                  <c:v>300</c:v>
                </c:pt>
                <c:pt idx="135">
                  <c:v>302</c:v>
                </c:pt>
                <c:pt idx="136">
                  <c:v>304</c:v>
                </c:pt>
                <c:pt idx="137">
                  <c:v>306</c:v>
                </c:pt>
                <c:pt idx="138">
                  <c:v>308</c:v>
                </c:pt>
                <c:pt idx="139">
                  <c:v>310</c:v>
                </c:pt>
                <c:pt idx="140">
                  <c:v>312</c:v>
                </c:pt>
                <c:pt idx="141">
                  <c:v>314</c:v>
                </c:pt>
                <c:pt idx="142">
                  <c:v>316</c:v>
                </c:pt>
                <c:pt idx="143">
                  <c:v>318</c:v>
                </c:pt>
              </c:numCache>
            </c:numRef>
          </c:xVal>
          <c:yVal>
            <c:numRef>
              <c:f>'580mbar_jimmy'!$E$31:$E$174</c:f>
              <c:numCache>
                <c:formatCode>General</c:formatCode>
                <c:ptCount val="144"/>
                <c:pt idx="0">
                  <c:v>235.6</c:v>
                </c:pt>
                <c:pt idx="1">
                  <c:v>239.1</c:v>
                </c:pt>
                <c:pt idx="2">
                  <c:v>242.5</c:v>
                </c:pt>
                <c:pt idx="3">
                  <c:v>245.7</c:v>
                </c:pt>
                <c:pt idx="4">
                  <c:v>249.3</c:v>
                </c:pt>
                <c:pt idx="5">
                  <c:v>252.5</c:v>
                </c:pt>
                <c:pt idx="6">
                  <c:v>255.7</c:v>
                </c:pt>
                <c:pt idx="7">
                  <c:v>258.89999999999998</c:v>
                </c:pt>
                <c:pt idx="8">
                  <c:v>262.10000000000002</c:v>
                </c:pt>
                <c:pt idx="9">
                  <c:v>265.5</c:v>
                </c:pt>
                <c:pt idx="10">
                  <c:v>268.7</c:v>
                </c:pt>
                <c:pt idx="11">
                  <c:v>271.89999999999998</c:v>
                </c:pt>
                <c:pt idx="12">
                  <c:v>275.10000000000002</c:v>
                </c:pt>
                <c:pt idx="13">
                  <c:v>278.60000000000002</c:v>
                </c:pt>
                <c:pt idx="14">
                  <c:v>281.8</c:v>
                </c:pt>
                <c:pt idx="15">
                  <c:v>284.89999999999998</c:v>
                </c:pt>
                <c:pt idx="16">
                  <c:v>288.10000000000002</c:v>
                </c:pt>
                <c:pt idx="17">
                  <c:v>291.3</c:v>
                </c:pt>
                <c:pt idx="18">
                  <c:v>294.7</c:v>
                </c:pt>
                <c:pt idx="19">
                  <c:v>297.8</c:v>
                </c:pt>
                <c:pt idx="20">
                  <c:v>300.89999999999998</c:v>
                </c:pt>
                <c:pt idx="21">
                  <c:v>304</c:v>
                </c:pt>
                <c:pt idx="22">
                  <c:v>307</c:v>
                </c:pt>
                <c:pt idx="23">
                  <c:v>310.3</c:v>
                </c:pt>
                <c:pt idx="24">
                  <c:v>313.39999999999998</c:v>
                </c:pt>
                <c:pt idx="25">
                  <c:v>316.39999999999998</c:v>
                </c:pt>
                <c:pt idx="26">
                  <c:v>319.39999999999998</c:v>
                </c:pt>
                <c:pt idx="27">
                  <c:v>322.2</c:v>
                </c:pt>
                <c:pt idx="28">
                  <c:v>325.3</c:v>
                </c:pt>
                <c:pt idx="29">
                  <c:v>328.3</c:v>
                </c:pt>
                <c:pt idx="30">
                  <c:v>330.9</c:v>
                </c:pt>
                <c:pt idx="31">
                  <c:v>333.8</c:v>
                </c:pt>
                <c:pt idx="32">
                  <c:v>336.8</c:v>
                </c:pt>
                <c:pt idx="33">
                  <c:v>339.5</c:v>
                </c:pt>
                <c:pt idx="34">
                  <c:v>342.4</c:v>
                </c:pt>
                <c:pt idx="35">
                  <c:v>345</c:v>
                </c:pt>
                <c:pt idx="36">
                  <c:v>347.2</c:v>
                </c:pt>
                <c:pt idx="37">
                  <c:v>350.1</c:v>
                </c:pt>
                <c:pt idx="38">
                  <c:v>352.9</c:v>
                </c:pt>
                <c:pt idx="39">
                  <c:v>355.6</c:v>
                </c:pt>
                <c:pt idx="40">
                  <c:v>357.8</c:v>
                </c:pt>
                <c:pt idx="41">
                  <c:v>360.2</c:v>
                </c:pt>
                <c:pt idx="42">
                  <c:v>363.2</c:v>
                </c:pt>
                <c:pt idx="43">
                  <c:v>365.9</c:v>
                </c:pt>
                <c:pt idx="44">
                  <c:v>368.6</c:v>
                </c:pt>
                <c:pt idx="45">
                  <c:v>370.6</c:v>
                </c:pt>
                <c:pt idx="46">
                  <c:v>373.2</c:v>
                </c:pt>
                <c:pt idx="47">
                  <c:v>376.3</c:v>
                </c:pt>
                <c:pt idx="48">
                  <c:v>378.6</c:v>
                </c:pt>
                <c:pt idx="49">
                  <c:v>380.9</c:v>
                </c:pt>
                <c:pt idx="50">
                  <c:v>383.5</c:v>
                </c:pt>
                <c:pt idx="51">
                  <c:v>386.1</c:v>
                </c:pt>
                <c:pt idx="52">
                  <c:v>389</c:v>
                </c:pt>
                <c:pt idx="53">
                  <c:v>391.3</c:v>
                </c:pt>
                <c:pt idx="54">
                  <c:v>393.7</c:v>
                </c:pt>
                <c:pt idx="55">
                  <c:v>396.3</c:v>
                </c:pt>
                <c:pt idx="56">
                  <c:v>399.1</c:v>
                </c:pt>
                <c:pt idx="57">
                  <c:v>401.3</c:v>
                </c:pt>
                <c:pt idx="58">
                  <c:v>403.6</c:v>
                </c:pt>
                <c:pt idx="59">
                  <c:v>406.5</c:v>
                </c:pt>
                <c:pt idx="60">
                  <c:v>409</c:v>
                </c:pt>
                <c:pt idx="61">
                  <c:v>411.4</c:v>
                </c:pt>
                <c:pt idx="62">
                  <c:v>413.8</c:v>
                </c:pt>
                <c:pt idx="63">
                  <c:v>415.9</c:v>
                </c:pt>
                <c:pt idx="64">
                  <c:v>418.2</c:v>
                </c:pt>
                <c:pt idx="65">
                  <c:v>421</c:v>
                </c:pt>
                <c:pt idx="66">
                  <c:v>423.8</c:v>
                </c:pt>
                <c:pt idx="67">
                  <c:v>426.1</c:v>
                </c:pt>
                <c:pt idx="68">
                  <c:v>428.3</c:v>
                </c:pt>
                <c:pt idx="69">
                  <c:v>430.6</c:v>
                </c:pt>
                <c:pt idx="70">
                  <c:v>433.2</c:v>
                </c:pt>
                <c:pt idx="71">
                  <c:v>435.7</c:v>
                </c:pt>
                <c:pt idx="72">
                  <c:v>438.1</c:v>
                </c:pt>
                <c:pt idx="73">
                  <c:v>440.6</c:v>
                </c:pt>
                <c:pt idx="74">
                  <c:v>443.1</c:v>
                </c:pt>
                <c:pt idx="75">
                  <c:v>445.6</c:v>
                </c:pt>
                <c:pt idx="76">
                  <c:v>447.8</c:v>
                </c:pt>
                <c:pt idx="77">
                  <c:v>450.3</c:v>
                </c:pt>
                <c:pt idx="78">
                  <c:v>452.8</c:v>
                </c:pt>
                <c:pt idx="79">
                  <c:v>455.2</c:v>
                </c:pt>
                <c:pt idx="80">
                  <c:v>457.8</c:v>
                </c:pt>
                <c:pt idx="81">
                  <c:v>460.2</c:v>
                </c:pt>
                <c:pt idx="82">
                  <c:v>462</c:v>
                </c:pt>
                <c:pt idx="83">
                  <c:v>464.7</c:v>
                </c:pt>
                <c:pt idx="84">
                  <c:v>467.2</c:v>
                </c:pt>
                <c:pt idx="85">
                  <c:v>469.9</c:v>
                </c:pt>
                <c:pt idx="86">
                  <c:v>472.3</c:v>
                </c:pt>
                <c:pt idx="87">
                  <c:v>474.4</c:v>
                </c:pt>
                <c:pt idx="88">
                  <c:v>476.7</c:v>
                </c:pt>
                <c:pt idx="89">
                  <c:v>479.2</c:v>
                </c:pt>
                <c:pt idx="90">
                  <c:v>481.7</c:v>
                </c:pt>
                <c:pt idx="91">
                  <c:v>483.6</c:v>
                </c:pt>
                <c:pt idx="92">
                  <c:v>486.1</c:v>
                </c:pt>
                <c:pt idx="93">
                  <c:v>488.5</c:v>
                </c:pt>
                <c:pt idx="94">
                  <c:v>491</c:v>
                </c:pt>
                <c:pt idx="95">
                  <c:v>493.6</c:v>
                </c:pt>
                <c:pt idx="96">
                  <c:v>496</c:v>
                </c:pt>
                <c:pt idx="97">
                  <c:v>498.1</c:v>
                </c:pt>
                <c:pt idx="98">
                  <c:v>500.5</c:v>
                </c:pt>
                <c:pt idx="99">
                  <c:v>503.1</c:v>
                </c:pt>
                <c:pt idx="100">
                  <c:v>505.5</c:v>
                </c:pt>
                <c:pt idx="101">
                  <c:v>507.5</c:v>
                </c:pt>
                <c:pt idx="102">
                  <c:v>509.9</c:v>
                </c:pt>
                <c:pt idx="103">
                  <c:v>512.29999999999995</c:v>
                </c:pt>
                <c:pt idx="104">
                  <c:v>514.9</c:v>
                </c:pt>
                <c:pt idx="105">
                  <c:v>517</c:v>
                </c:pt>
                <c:pt idx="106">
                  <c:v>519.29999999999995</c:v>
                </c:pt>
                <c:pt idx="107">
                  <c:v>521.70000000000005</c:v>
                </c:pt>
                <c:pt idx="108">
                  <c:v>524</c:v>
                </c:pt>
                <c:pt idx="109">
                  <c:v>525.6</c:v>
                </c:pt>
                <c:pt idx="110">
                  <c:v>528.29999999999995</c:v>
                </c:pt>
                <c:pt idx="111">
                  <c:v>530.5</c:v>
                </c:pt>
                <c:pt idx="112">
                  <c:v>533</c:v>
                </c:pt>
                <c:pt idx="113">
                  <c:v>534.4</c:v>
                </c:pt>
                <c:pt idx="114">
                  <c:v>537.6</c:v>
                </c:pt>
                <c:pt idx="115">
                  <c:v>540</c:v>
                </c:pt>
                <c:pt idx="116">
                  <c:v>542.4</c:v>
                </c:pt>
                <c:pt idx="117">
                  <c:v>544.4</c:v>
                </c:pt>
                <c:pt idx="118">
                  <c:v>546.70000000000005</c:v>
                </c:pt>
                <c:pt idx="119">
                  <c:v>549.29999999999995</c:v>
                </c:pt>
                <c:pt idx="120">
                  <c:v>551.4</c:v>
                </c:pt>
                <c:pt idx="121">
                  <c:v>553.70000000000005</c:v>
                </c:pt>
                <c:pt idx="122">
                  <c:v>555.9</c:v>
                </c:pt>
                <c:pt idx="123">
                  <c:v>558.20000000000005</c:v>
                </c:pt>
                <c:pt idx="124">
                  <c:v>560.5</c:v>
                </c:pt>
                <c:pt idx="125">
                  <c:v>562.9</c:v>
                </c:pt>
                <c:pt idx="126">
                  <c:v>565.4</c:v>
                </c:pt>
                <c:pt idx="127">
                  <c:v>567</c:v>
                </c:pt>
                <c:pt idx="128">
                  <c:v>569.70000000000005</c:v>
                </c:pt>
                <c:pt idx="129">
                  <c:v>572</c:v>
                </c:pt>
                <c:pt idx="130">
                  <c:v>574.29999999999995</c:v>
                </c:pt>
                <c:pt idx="131">
                  <c:v>576.4</c:v>
                </c:pt>
                <c:pt idx="132">
                  <c:v>578.79999999999995</c:v>
                </c:pt>
                <c:pt idx="133">
                  <c:v>581.4</c:v>
                </c:pt>
                <c:pt idx="134">
                  <c:v>583.79999999999995</c:v>
                </c:pt>
                <c:pt idx="135">
                  <c:v>586</c:v>
                </c:pt>
                <c:pt idx="136">
                  <c:v>588.1</c:v>
                </c:pt>
                <c:pt idx="137">
                  <c:v>590.4</c:v>
                </c:pt>
                <c:pt idx="138">
                  <c:v>592.79999999999995</c:v>
                </c:pt>
                <c:pt idx="139">
                  <c:v>595.1</c:v>
                </c:pt>
                <c:pt idx="140">
                  <c:v>597</c:v>
                </c:pt>
                <c:pt idx="141">
                  <c:v>599.20000000000005</c:v>
                </c:pt>
                <c:pt idx="142">
                  <c:v>601.70000000000005</c:v>
                </c:pt>
                <c:pt idx="143">
                  <c:v>603.6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72-45F0-9FBB-A2CD8B320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4781776"/>
        <c:axId val="904606800"/>
      </c:scatterChart>
      <c:valAx>
        <c:axId val="91478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t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(s)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4606800"/>
        <c:crosses val="autoZero"/>
        <c:crossBetween val="midCat"/>
      </c:valAx>
      <c:valAx>
        <c:axId val="90460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aseline="0" dirty="0" err="1">
                    <a:solidFill>
                      <a:schemeClr val="tx1"/>
                    </a:solidFill>
                  </a:rPr>
                  <a:t>wt</a:t>
                </a:r>
                <a:r>
                  <a:rPr lang="en-US" altLang="zh-TW" sz="1200" baseline="0" dirty="0">
                    <a:solidFill>
                      <a:schemeClr val="tx1"/>
                    </a:solidFill>
                  </a:rPr>
                  <a:t> (g)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147817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former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'630mbar_jimmy'!$G$14:$G$27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</c:numCache>
            </c:numRef>
          </c:xVal>
          <c:yVal>
            <c:numRef>
              <c:f>'630mbar_jimmy'!$E$14:$E$27</c:f>
              <c:numCache>
                <c:formatCode>General</c:formatCode>
                <c:ptCount val="14"/>
                <c:pt idx="0">
                  <c:v>-1.4</c:v>
                </c:pt>
                <c:pt idx="1">
                  <c:v>15.3</c:v>
                </c:pt>
                <c:pt idx="2">
                  <c:v>29</c:v>
                </c:pt>
                <c:pt idx="3">
                  <c:v>54.6</c:v>
                </c:pt>
                <c:pt idx="4">
                  <c:v>80.2</c:v>
                </c:pt>
                <c:pt idx="5">
                  <c:v>87.3</c:v>
                </c:pt>
                <c:pt idx="6">
                  <c:v>110.9</c:v>
                </c:pt>
                <c:pt idx="7">
                  <c:v>133.30000000000001</c:v>
                </c:pt>
                <c:pt idx="8">
                  <c:v>151.80000000000001</c:v>
                </c:pt>
                <c:pt idx="9">
                  <c:v>168.6</c:v>
                </c:pt>
                <c:pt idx="10">
                  <c:v>184</c:v>
                </c:pt>
                <c:pt idx="11">
                  <c:v>199.1</c:v>
                </c:pt>
                <c:pt idx="12">
                  <c:v>211.2</c:v>
                </c:pt>
                <c:pt idx="13">
                  <c:v>221.5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75-4369-8089-85D5CA23B8C6}"/>
            </c:ext>
          </c:extLst>
        </c:ser>
        <c:ser>
          <c:idx val="1"/>
          <c:order val="1"/>
          <c:tx>
            <c:v>later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bg1">
                  <a:lumMod val="6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'630mbar_jimmy'!$G$28:$G$174</c:f>
              <c:numCache>
                <c:formatCode>General</c:formatCode>
                <c:ptCount val="147"/>
                <c:pt idx="0">
                  <c:v>28</c:v>
                </c:pt>
                <c:pt idx="1">
                  <c:v>30</c:v>
                </c:pt>
                <c:pt idx="2">
                  <c:v>32</c:v>
                </c:pt>
                <c:pt idx="3">
                  <c:v>34</c:v>
                </c:pt>
                <c:pt idx="4">
                  <c:v>36</c:v>
                </c:pt>
                <c:pt idx="5">
                  <c:v>38</c:v>
                </c:pt>
                <c:pt idx="6">
                  <c:v>40</c:v>
                </c:pt>
                <c:pt idx="7">
                  <c:v>42</c:v>
                </c:pt>
                <c:pt idx="8">
                  <c:v>44</c:v>
                </c:pt>
                <c:pt idx="9">
                  <c:v>46</c:v>
                </c:pt>
                <c:pt idx="10">
                  <c:v>48</c:v>
                </c:pt>
                <c:pt idx="11">
                  <c:v>50</c:v>
                </c:pt>
                <c:pt idx="12">
                  <c:v>52</c:v>
                </c:pt>
                <c:pt idx="13">
                  <c:v>54</c:v>
                </c:pt>
                <c:pt idx="14">
                  <c:v>56</c:v>
                </c:pt>
                <c:pt idx="15">
                  <c:v>58</c:v>
                </c:pt>
                <c:pt idx="16">
                  <c:v>60</c:v>
                </c:pt>
                <c:pt idx="17">
                  <c:v>62</c:v>
                </c:pt>
                <c:pt idx="18">
                  <c:v>64</c:v>
                </c:pt>
                <c:pt idx="19">
                  <c:v>66</c:v>
                </c:pt>
                <c:pt idx="20">
                  <c:v>68</c:v>
                </c:pt>
                <c:pt idx="21">
                  <c:v>70</c:v>
                </c:pt>
                <c:pt idx="22">
                  <c:v>72</c:v>
                </c:pt>
                <c:pt idx="23">
                  <c:v>74</c:v>
                </c:pt>
                <c:pt idx="24">
                  <c:v>76</c:v>
                </c:pt>
                <c:pt idx="25">
                  <c:v>78</c:v>
                </c:pt>
                <c:pt idx="26">
                  <c:v>80</c:v>
                </c:pt>
                <c:pt idx="27">
                  <c:v>82</c:v>
                </c:pt>
                <c:pt idx="28">
                  <c:v>84</c:v>
                </c:pt>
                <c:pt idx="29">
                  <c:v>86</c:v>
                </c:pt>
                <c:pt idx="30">
                  <c:v>88</c:v>
                </c:pt>
                <c:pt idx="31">
                  <c:v>90</c:v>
                </c:pt>
                <c:pt idx="32">
                  <c:v>92</c:v>
                </c:pt>
                <c:pt idx="33">
                  <c:v>94</c:v>
                </c:pt>
                <c:pt idx="34">
                  <c:v>96</c:v>
                </c:pt>
                <c:pt idx="35">
                  <c:v>98</c:v>
                </c:pt>
                <c:pt idx="36">
                  <c:v>100</c:v>
                </c:pt>
                <c:pt idx="37">
                  <c:v>102</c:v>
                </c:pt>
                <c:pt idx="38">
                  <c:v>104</c:v>
                </c:pt>
                <c:pt idx="39">
                  <c:v>106</c:v>
                </c:pt>
                <c:pt idx="40">
                  <c:v>108</c:v>
                </c:pt>
                <c:pt idx="41">
                  <c:v>110</c:v>
                </c:pt>
                <c:pt idx="42">
                  <c:v>112</c:v>
                </c:pt>
                <c:pt idx="43">
                  <c:v>114</c:v>
                </c:pt>
                <c:pt idx="44">
                  <c:v>116</c:v>
                </c:pt>
                <c:pt idx="45">
                  <c:v>118</c:v>
                </c:pt>
                <c:pt idx="46">
                  <c:v>120</c:v>
                </c:pt>
                <c:pt idx="47">
                  <c:v>122</c:v>
                </c:pt>
                <c:pt idx="48">
                  <c:v>124</c:v>
                </c:pt>
                <c:pt idx="49">
                  <c:v>126</c:v>
                </c:pt>
                <c:pt idx="50">
                  <c:v>128</c:v>
                </c:pt>
                <c:pt idx="51">
                  <c:v>130</c:v>
                </c:pt>
                <c:pt idx="52">
                  <c:v>132</c:v>
                </c:pt>
                <c:pt idx="53">
                  <c:v>134</c:v>
                </c:pt>
                <c:pt idx="54">
                  <c:v>136</c:v>
                </c:pt>
                <c:pt idx="55">
                  <c:v>138</c:v>
                </c:pt>
                <c:pt idx="56">
                  <c:v>140</c:v>
                </c:pt>
                <c:pt idx="57">
                  <c:v>142</c:v>
                </c:pt>
                <c:pt idx="58">
                  <c:v>144</c:v>
                </c:pt>
                <c:pt idx="59">
                  <c:v>146</c:v>
                </c:pt>
                <c:pt idx="60">
                  <c:v>148</c:v>
                </c:pt>
                <c:pt idx="61">
                  <c:v>150</c:v>
                </c:pt>
                <c:pt idx="62">
                  <c:v>152</c:v>
                </c:pt>
                <c:pt idx="63">
                  <c:v>154</c:v>
                </c:pt>
                <c:pt idx="64">
                  <c:v>156</c:v>
                </c:pt>
                <c:pt idx="65">
                  <c:v>158</c:v>
                </c:pt>
                <c:pt idx="66">
                  <c:v>160</c:v>
                </c:pt>
                <c:pt idx="67">
                  <c:v>162</c:v>
                </c:pt>
                <c:pt idx="68">
                  <c:v>164</c:v>
                </c:pt>
                <c:pt idx="69">
                  <c:v>166</c:v>
                </c:pt>
                <c:pt idx="70">
                  <c:v>168</c:v>
                </c:pt>
                <c:pt idx="71">
                  <c:v>170</c:v>
                </c:pt>
                <c:pt idx="72">
                  <c:v>172</c:v>
                </c:pt>
                <c:pt idx="73">
                  <c:v>174</c:v>
                </c:pt>
                <c:pt idx="74">
                  <c:v>176</c:v>
                </c:pt>
                <c:pt idx="75">
                  <c:v>178</c:v>
                </c:pt>
                <c:pt idx="76">
                  <c:v>180</c:v>
                </c:pt>
                <c:pt idx="77">
                  <c:v>182</c:v>
                </c:pt>
                <c:pt idx="78">
                  <c:v>184</c:v>
                </c:pt>
                <c:pt idx="79">
                  <c:v>186</c:v>
                </c:pt>
                <c:pt idx="80">
                  <c:v>188</c:v>
                </c:pt>
                <c:pt idx="81">
                  <c:v>190</c:v>
                </c:pt>
                <c:pt idx="82">
                  <c:v>192</c:v>
                </c:pt>
                <c:pt idx="83">
                  <c:v>194</c:v>
                </c:pt>
                <c:pt idx="84">
                  <c:v>196</c:v>
                </c:pt>
                <c:pt idx="85">
                  <c:v>198</c:v>
                </c:pt>
                <c:pt idx="86">
                  <c:v>200</c:v>
                </c:pt>
                <c:pt idx="87">
                  <c:v>202</c:v>
                </c:pt>
                <c:pt idx="88">
                  <c:v>204</c:v>
                </c:pt>
                <c:pt idx="89">
                  <c:v>206</c:v>
                </c:pt>
                <c:pt idx="90">
                  <c:v>208</c:v>
                </c:pt>
                <c:pt idx="91">
                  <c:v>210</c:v>
                </c:pt>
                <c:pt idx="92">
                  <c:v>212</c:v>
                </c:pt>
                <c:pt idx="93">
                  <c:v>214</c:v>
                </c:pt>
                <c:pt idx="94">
                  <c:v>216</c:v>
                </c:pt>
                <c:pt idx="95">
                  <c:v>218</c:v>
                </c:pt>
                <c:pt idx="96">
                  <c:v>220</c:v>
                </c:pt>
                <c:pt idx="97">
                  <c:v>222</c:v>
                </c:pt>
                <c:pt idx="98">
                  <c:v>224</c:v>
                </c:pt>
                <c:pt idx="99">
                  <c:v>226</c:v>
                </c:pt>
                <c:pt idx="100">
                  <c:v>228</c:v>
                </c:pt>
                <c:pt idx="101">
                  <c:v>230</c:v>
                </c:pt>
                <c:pt idx="102">
                  <c:v>232</c:v>
                </c:pt>
                <c:pt idx="103">
                  <c:v>234</c:v>
                </c:pt>
                <c:pt idx="104">
                  <c:v>236</c:v>
                </c:pt>
                <c:pt idx="105">
                  <c:v>238</c:v>
                </c:pt>
                <c:pt idx="106">
                  <c:v>240</c:v>
                </c:pt>
                <c:pt idx="107">
                  <c:v>242</c:v>
                </c:pt>
                <c:pt idx="108">
                  <c:v>244</c:v>
                </c:pt>
                <c:pt idx="109">
                  <c:v>246</c:v>
                </c:pt>
                <c:pt idx="110">
                  <c:v>248</c:v>
                </c:pt>
                <c:pt idx="111">
                  <c:v>250</c:v>
                </c:pt>
                <c:pt idx="112">
                  <c:v>252</c:v>
                </c:pt>
                <c:pt idx="113">
                  <c:v>254</c:v>
                </c:pt>
                <c:pt idx="114">
                  <c:v>256</c:v>
                </c:pt>
                <c:pt idx="115">
                  <c:v>258</c:v>
                </c:pt>
                <c:pt idx="116">
                  <c:v>260</c:v>
                </c:pt>
                <c:pt idx="117">
                  <c:v>262</c:v>
                </c:pt>
                <c:pt idx="118">
                  <c:v>264</c:v>
                </c:pt>
                <c:pt idx="119">
                  <c:v>266</c:v>
                </c:pt>
                <c:pt idx="120">
                  <c:v>268</c:v>
                </c:pt>
                <c:pt idx="121">
                  <c:v>270</c:v>
                </c:pt>
                <c:pt idx="122">
                  <c:v>272</c:v>
                </c:pt>
                <c:pt idx="123">
                  <c:v>274</c:v>
                </c:pt>
                <c:pt idx="124">
                  <c:v>276</c:v>
                </c:pt>
                <c:pt idx="125">
                  <c:v>278</c:v>
                </c:pt>
                <c:pt idx="126">
                  <c:v>280</c:v>
                </c:pt>
                <c:pt idx="127">
                  <c:v>282</c:v>
                </c:pt>
                <c:pt idx="128">
                  <c:v>284</c:v>
                </c:pt>
                <c:pt idx="129">
                  <c:v>286</c:v>
                </c:pt>
                <c:pt idx="130">
                  <c:v>288</c:v>
                </c:pt>
                <c:pt idx="131">
                  <c:v>290</c:v>
                </c:pt>
                <c:pt idx="132">
                  <c:v>292</c:v>
                </c:pt>
                <c:pt idx="133">
                  <c:v>294</c:v>
                </c:pt>
                <c:pt idx="134">
                  <c:v>296</c:v>
                </c:pt>
                <c:pt idx="135">
                  <c:v>298</c:v>
                </c:pt>
                <c:pt idx="136">
                  <c:v>300</c:v>
                </c:pt>
                <c:pt idx="137">
                  <c:v>302</c:v>
                </c:pt>
                <c:pt idx="138">
                  <c:v>304</c:v>
                </c:pt>
                <c:pt idx="139">
                  <c:v>306</c:v>
                </c:pt>
                <c:pt idx="140">
                  <c:v>308</c:v>
                </c:pt>
                <c:pt idx="141">
                  <c:v>310</c:v>
                </c:pt>
                <c:pt idx="142">
                  <c:v>312</c:v>
                </c:pt>
                <c:pt idx="143">
                  <c:v>314</c:v>
                </c:pt>
                <c:pt idx="144">
                  <c:v>316</c:v>
                </c:pt>
                <c:pt idx="145">
                  <c:v>318</c:v>
                </c:pt>
                <c:pt idx="146">
                  <c:v>320</c:v>
                </c:pt>
              </c:numCache>
            </c:numRef>
          </c:xVal>
          <c:yVal>
            <c:numRef>
              <c:f>'630mbar_jimmy'!$E$28:$E$174</c:f>
              <c:numCache>
                <c:formatCode>General</c:formatCode>
                <c:ptCount val="147"/>
                <c:pt idx="0">
                  <c:v>228.8</c:v>
                </c:pt>
                <c:pt idx="1">
                  <c:v>233.4</c:v>
                </c:pt>
                <c:pt idx="2">
                  <c:v>237.6</c:v>
                </c:pt>
                <c:pt idx="3">
                  <c:v>241.1</c:v>
                </c:pt>
                <c:pt idx="4">
                  <c:v>244.5</c:v>
                </c:pt>
                <c:pt idx="5">
                  <c:v>247.9</c:v>
                </c:pt>
                <c:pt idx="6">
                  <c:v>251.1</c:v>
                </c:pt>
                <c:pt idx="7">
                  <c:v>255</c:v>
                </c:pt>
                <c:pt idx="8">
                  <c:v>258.10000000000002</c:v>
                </c:pt>
                <c:pt idx="9">
                  <c:v>261.39999999999998</c:v>
                </c:pt>
                <c:pt idx="10">
                  <c:v>264.60000000000002</c:v>
                </c:pt>
                <c:pt idx="11">
                  <c:v>267.8</c:v>
                </c:pt>
                <c:pt idx="12">
                  <c:v>271.2</c:v>
                </c:pt>
                <c:pt idx="13">
                  <c:v>274.2</c:v>
                </c:pt>
                <c:pt idx="14">
                  <c:v>277</c:v>
                </c:pt>
                <c:pt idx="15">
                  <c:v>279.7</c:v>
                </c:pt>
                <c:pt idx="16">
                  <c:v>282.60000000000002</c:v>
                </c:pt>
                <c:pt idx="17">
                  <c:v>285.7</c:v>
                </c:pt>
                <c:pt idx="18">
                  <c:v>288.3</c:v>
                </c:pt>
                <c:pt idx="19">
                  <c:v>291.2</c:v>
                </c:pt>
                <c:pt idx="20">
                  <c:v>294.10000000000002</c:v>
                </c:pt>
                <c:pt idx="21">
                  <c:v>296.7</c:v>
                </c:pt>
                <c:pt idx="22">
                  <c:v>299.7</c:v>
                </c:pt>
                <c:pt idx="23">
                  <c:v>302.3</c:v>
                </c:pt>
                <c:pt idx="24">
                  <c:v>305.10000000000002</c:v>
                </c:pt>
                <c:pt idx="25">
                  <c:v>308</c:v>
                </c:pt>
                <c:pt idx="26">
                  <c:v>310.89999999999998</c:v>
                </c:pt>
                <c:pt idx="27">
                  <c:v>313.60000000000002</c:v>
                </c:pt>
                <c:pt idx="28">
                  <c:v>316.39999999999998</c:v>
                </c:pt>
                <c:pt idx="29">
                  <c:v>319</c:v>
                </c:pt>
                <c:pt idx="30">
                  <c:v>321.8</c:v>
                </c:pt>
                <c:pt idx="31">
                  <c:v>324.8</c:v>
                </c:pt>
                <c:pt idx="32">
                  <c:v>327.10000000000002</c:v>
                </c:pt>
                <c:pt idx="33">
                  <c:v>329.6</c:v>
                </c:pt>
                <c:pt idx="34">
                  <c:v>332.5</c:v>
                </c:pt>
                <c:pt idx="35">
                  <c:v>335.3</c:v>
                </c:pt>
                <c:pt idx="36">
                  <c:v>338.1</c:v>
                </c:pt>
                <c:pt idx="37">
                  <c:v>340.8</c:v>
                </c:pt>
                <c:pt idx="38">
                  <c:v>343.4</c:v>
                </c:pt>
                <c:pt idx="39">
                  <c:v>346.1</c:v>
                </c:pt>
                <c:pt idx="40">
                  <c:v>348.8</c:v>
                </c:pt>
                <c:pt idx="41">
                  <c:v>351.2</c:v>
                </c:pt>
                <c:pt idx="42">
                  <c:v>354.1</c:v>
                </c:pt>
                <c:pt idx="43">
                  <c:v>356.9</c:v>
                </c:pt>
                <c:pt idx="44">
                  <c:v>359.3</c:v>
                </c:pt>
                <c:pt idx="45">
                  <c:v>362.1</c:v>
                </c:pt>
                <c:pt idx="46">
                  <c:v>364.9</c:v>
                </c:pt>
                <c:pt idx="47">
                  <c:v>367.1</c:v>
                </c:pt>
                <c:pt idx="48">
                  <c:v>369.8</c:v>
                </c:pt>
                <c:pt idx="49">
                  <c:v>372.5</c:v>
                </c:pt>
                <c:pt idx="50">
                  <c:v>375.3</c:v>
                </c:pt>
                <c:pt idx="51">
                  <c:v>377.9</c:v>
                </c:pt>
                <c:pt idx="52">
                  <c:v>380.3</c:v>
                </c:pt>
                <c:pt idx="53">
                  <c:v>383</c:v>
                </c:pt>
                <c:pt idx="54">
                  <c:v>385.7</c:v>
                </c:pt>
                <c:pt idx="55">
                  <c:v>388.3</c:v>
                </c:pt>
                <c:pt idx="56">
                  <c:v>391</c:v>
                </c:pt>
                <c:pt idx="57">
                  <c:v>393.6</c:v>
                </c:pt>
                <c:pt idx="58">
                  <c:v>395.9</c:v>
                </c:pt>
                <c:pt idx="59">
                  <c:v>398.7</c:v>
                </c:pt>
                <c:pt idx="60">
                  <c:v>401.6</c:v>
                </c:pt>
                <c:pt idx="61">
                  <c:v>403.9</c:v>
                </c:pt>
                <c:pt idx="62">
                  <c:v>406.6</c:v>
                </c:pt>
                <c:pt idx="63">
                  <c:v>409.2</c:v>
                </c:pt>
                <c:pt idx="64">
                  <c:v>411.8</c:v>
                </c:pt>
                <c:pt idx="65">
                  <c:v>414.4</c:v>
                </c:pt>
                <c:pt idx="66">
                  <c:v>416.8</c:v>
                </c:pt>
                <c:pt idx="67">
                  <c:v>419.5</c:v>
                </c:pt>
                <c:pt idx="68">
                  <c:v>422</c:v>
                </c:pt>
                <c:pt idx="69">
                  <c:v>424.5</c:v>
                </c:pt>
                <c:pt idx="70">
                  <c:v>427</c:v>
                </c:pt>
                <c:pt idx="71">
                  <c:v>429.6</c:v>
                </c:pt>
                <c:pt idx="72">
                  <c:v>432</c:v>
                </c:pt>
                <c:pt idx="73">
                  <c:v>434.6</c:v>
                </c:pt>
                <c:pt idx="74">
                  <c:v>437.3</c:v>
                </c:pt>
                <c:pt idx="75">
                  <c:v>439.9</c:v>
                </c:pt>
                <c:pt idx="76">
                  <c:v>442.3</c:v>
                </c:pt>
                <c:pt idx="77">
                  <c:v>444.7</c:v>
                </c:pt>
                <c:pt idx="78">
                  <c:v>447.2</c:v>
                </c:pt>
                <c:pt idx="79">
                  <c:v>449.9</c:v>
                </c:pt>
                <c:pt idx="80">
                  <c:v>452.4</c:v>
                </c:pt>
                <c:pt idx="81">
                  <c:v>454.8</c:v>
                </c:pt>
                <c:pt idx="82">
                  <c:v>457.4</c:v>
                </c:pt>
                <c:pt idx="83">
                  <c:v>460.1</c:v>
                </c:pt>
                <c:pt idx="84">
                  <c:v>462.7</c:v>
                </c:pt>
                <c:pt idx="85">
                  <c:v>465.1</c:v>
                </c:pt>
                <c:pt idx="86">
                  <c:v>467.6</c:v>
                </c:pt>
                <c:pt idx="87">
                  <c:v>470</c:v>
                </c:pt>
                <c:pt idx="88">
                  <c:v>472.8</c:v>
                </c:pt>
                <c:pt idx="89">
                  <c:v>474.9</c:v>
                </c:pt>
                <c:pt idx="90">
                  <c:v>477.5</c:v>
                </c:pt>
                <c:pt idx="91">
                  <c:v>479.9</c:v>
                </c:pt>
                <c:pt idx="92">
                  <c:v>482.3</c:v>
                </c:pt>
                <c:pt idx="93">
                  <c:v>484.9</c:v>
                </c:pt>
                <c:pt idx="94">
                  <c:v>487.4</c:v>
                </c:pt>
                <c:pt idx="95">
                  <c:v>489.7</c:v>
                </c:pt>
                <c:pt idx="96">
                  <c:v>492.3</c:v>
                </c:pt>
                <c:pt idx="97">
                  <c:v>494.7</c:v>
                </c:pt>
                <c:pt idx="98">
                  <c:v>497.3</c:v>
                </c:pt>
                <c:pt idx="99">
                  <c:v>499.9</c:v>
                </c:pt>
                <c:pt idx="100">
                  <c:v>502.3</c:v>
                </c:pt>
                <c:pt idx="101">
                  <c:v>504.2</c:v>
                </c:pt>
                <c:pt idx="102">
                  <c:v>506.9</c:v>
                </c:pt>
                <c:pt idx="103">
                  <c:v>509.8</c:v>
                </c:pt>
                <c:pt idx="104">
                  <c:v>512</c:v>
                </c:pt>
                <c:pt idx="105">
                  <c:v>514.29999999999995</c:v>
                </c:pt>
                <c:pt idx="106">
                  <c:v>517</c:v>
                </c:pt>
                <c:pt idx="107">
                  <c:v>519.6</c:v>
                </c:pt>
                <c:pt idx="108">
                  <c:v>522</c:v>
                </c:pt>
                <c:pt idx="109">
                  <c:v>524.20000000000005</c:v>
                </c:pt>
                <c:pt idx="110">
                  <c:v>526.29999999999995</c:v>
                </c:pt>
                <c:pt idx="111">
                  <c:v>528.79999999999995</c:v>
                </c:pt>
                <c:pt idx="112">
                  <c:v>531.5</c:v>
                </c:pt>
                <c:pt idx="113">
                  <c:v>534.1</c:v>
                </c:pt>
                <c:pt idx="114">
                  <c:v>536.5</c:v>
                </c:pt>
                <c:pt idx="115">
                  <c:v>539</c:v>
                </c:pt>
                <c:pt idx="116">
                  <c:v>541.4</c:v>
                </c:pt>
                <c:pt idx="117">
                  <c:v>544</c:v>
                </c:pt>
                <c:pt idx="118">
                  <c:v>546.29999999999995</c:v>
                </c:pt>
                <c:pt idx="119">
                  <c:v>548.70000000000005</c:v>
                </c:pt>
                <c:pt idx="120">
                  <c:v>551</c:v>
                </c:pt>
                <c:pt idx="121">
                  <c:v>553.5</c:v>
                </c:pt>
                <c:pt idx="122">
                  <c:v>556.1</c:v>
                </c:pt>
                <c:pt idx="123">
                  <c:v>558.1</c:v>
                </c:pt>
                <c:pt idx="124">
                  <c:v>560.29999999999995</c:v>
                </c:pt>
                <c:pt idx="125">
                  <c:v>563</c:v>
                </c:pt>
                <c:pt idx="126">
                  <c:v>565.70000000000005</c:v>
                </c:pt>
                <c:pt idx="127">
                  <c:v>568.1</c:v>
                </c:pt>
                <c:pt idx="128">
                  <c:v>570.4</c:v>
                </c:pt>
                <c:pt idx="129">
                  <c:v>572.4</c:v>
                </c:pt>
                <c:pt idx="130">
                  <c:v>574.9</c:v>
                </c:pt>
                <c:pt idx="131">
                  <c:v>577.6</c:v>
                </c:pt>
                <c:pt idx="132">
                  <c:v>580.1</c:v>
                </c:pt>
                <c:pt idx="133">
                  <c:v>582.20000000000005</c:v>
                </c:pt>
                <c:pt idx="134">
                  <c:v>584.5</c:v>
                </c:pt>
                <c:pt idx="135">
                  <c:v>586.70000000000005</c:v>
                </c:pt>
                <c:pt idx="136">
                  <c:v>589.29999999999995</c:v>
                </c:pt>
                <c:pt idx="137">
                  <c:v>591.6</c:v>
                </c:pt>
                <c:pt idx="138">
                  <c:v>594.20000000000005</c:v>
                </c:pt>
                <c:pt idx="139">
                  <c:v>596.5</c:v>
                </c:pt>
                <c:pt idx="140">
                  <c:v>598.70000000000005</c:v>
                </c:pt>
                <c:pt idx="141">
                  <c:v>601.4</c:v>
                </c:pt>
                <c:pt idx="142">
                  <c:v>603.70000000000005</c:v>
                </c:pt>
                <c:pt idx="143">
                  <c:v>606</c:v>
                </c:pt>
                <c:pt idx="144">
                  <c:v>607.9</c:v>
                </c:pt>
                <c:pt idx="145">
                  <c:v>610.5</c:v>
                </c:pt>
                <c:pt idx="146">
                  <c:v>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75-4369-8089-85D5CA23B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201071"/>
        <c:axId val="1633843599"/>
      </c:scatterChart>
      <c:valAx>
        <c:axId val="1621201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t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(s)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33843599"/>
        <c:crosses val="autoZero"/>
        <c:crossBetween val="midCat"/>
      </c:valAx>
      <c:valAx>
        <c:axId val="163384359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wt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(g)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120107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former filtration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6441667612598171E-2"/>
                  <c:y val="-7.384226091166637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0.0007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0.9018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'ΔP=400mbar'!$A$3:$A$14</c:f>
              <c:numCache>
                <c:formatCode>General</c:formatCode>
                <c:ptCount val="12"/>
                <c:pt idx="0">
                  <c:v>7.8</c:v>
                </c:pt>
                <c:pt idx="1">
                  <c:v>34.4</c:v>
                </c:pt>
                <c:pt idx="2">
                  <c:v>59.2</c:v>
                </c:pt>
                <c:pt idx="3">
                  <c:v>79.8</c:v>
                </c:pt>
                <c:pt idx="4">
                  <c:v>98.8</c:v>
                </c:pt>
                <c:pt idx="5">
                  <c:v>117.6</c:v>
                </c:pt>
                <c:pt idx="6">
                  <c:v>133.19999999999999</c:v>
                </c:pt>
                <c:pt idx="7">
                  <c:v>147.69999999999999</c:v>
                </c:pt>
                <c:pt idx="8">
                  <c:v>161.30000000000001</c:v>
                </c:pt>
                <c:pt idx="9">
                  <c:v>175.2</c:v>
                </c:pt>
                <c:pt idx="10">
                  <c:v>186.9</c:v>
                </c:pt>
                <c:pt idx="11">
                  <c:v>197.4</c:v>
                </c:pt>
              </c:numCache>
            </c:numRef>
          </c:xVal>
          <c:yVal>
            <c:numRef>
              <c:f>'ΔP=400mbar'!$F$3:$F$14</c:f>
              <c:numCache>
                <c:formatCode>0.0000</c:formatCode>
                <c:ptCount val="12"/>
                <c:pt idx="0">
                  <c:v>7.518796992481204E-2</c:v>
                </c:pt>
                <c:pt idx="1">
                  <c:v>8.0645161290322565E-2</c:v>
                </c:pt>
                <c:pt idx="2">
                  <c:v>9.7087378640776725E-2</c:v>
                </c:pt>
                <c:pt idx="3">
                  <c:v>0.10526315789473684</c:v>
                </c:pt>
                <c:pt idx="4">
                  <c:v>0.10638297872340427</c:v>
                </c:pt>
                <c:pt idx="5">
                  <c:v>0.12820512820512825</c:v>
                </c:pt>
                <c:pt idx="6">
                  <c:v>0.13793103448275862</c:v>
                </c:pt>
                <c:pt idx="7">
                  <c:v>0.14705882352941152</c:v>
                </c:pt>
                <c:pt idx="8">
                  <c:v>0.14388489208633118</c:v>
                </c:pt>
                <c:pt idx="9">
                  <c:v>0.17094017094017069</c:v>
                </c:pt>
                <c:pt idx="10">
                  <c:v>0.19047619047619047</c:v>
                </c:pt>
                <c:pt idx="11">
                  <c:v>0.21978021978021992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AEC-4110-A6F5-9818E3695B14}"/>
            </c:ext>
          </c:extLst>
        </c:ser>
        <c:ser>
          <c:idx val="2"/>
          <c:order val="1"/>
          <c:tx>
            <c:v>later filtration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6765565535590241E-2"/>
                  <c:y val="6.889785245233064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0.0304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0.9227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'ΔP=400mbar'!$A$15:$A$21</c:f>
              <c:numCache>
                <c:formatCode>General</c:formatCode>
                <c:ptCount val="7"/>
                <c:pt idx="0">
                  <c:v>206.5</c:v>
                </c:pt>
                <c:pt idx="1">
                  <c:v>213.8</c:v>
                </c:pt>
                <c:pt idx="2">
                  <c:v>218.8</c:v>
                </c:pt>
                <c:pt idx="3">
                  <c:v>222</c:v>
                </c:pt>
                <c:pt idx="4">
                  <c:v>224.7</c:v>
                </c:pt>
                <c:pt idx="5">
                  <c:v>227.2</c:v>
                </c:pt>
                <c:pt idx="6">
                  <c:v>229.6</c:v>
                </c:pt>
              </c:numCache>
            </c:numRef>
          </c:xVal>
          <c:yVal>
            <c:numRef>
              <c:f>'ΔP=400mbar'!$F$14:$F$21</c:f>
              <c:numCache>
                <c:formatCode>0.0000</c:formatCode>
                <c:ptCount val="8"/>
                <c:pt idx="0">
                  <c:v>0.21978021978021992</c:v>
                </c:pt>
                <c:pt idx="1">
                  <c:v>0.27397260273972562</c:v>
                </c:pt>
                <c:pt idx="2">
                  <c:v>0.4</c:v>
                </c:pt>
                <c:pt idx="3">
                  <c:v>0.62500000000000222</c:v>
                </c:pt>
                <c:pt idx="4">
                  <c:v>0.74074074074074381</c:v>
                </c:pt>
                <c:pt idx="5">
                  <c:v>0.8</c:v>
                </c:pt>
                <c:pt idx="6">
                  <c:v>0.83333333333333137</c:v>
                </c:pt>
                <c:pt idx="7">
                  <c:v>0.83333333333333137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AEC-4110-A6F5-9818E3695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154160"/>
        <c:axId val="413154552"/>
      </c:scatterChart>
      <c:valAx>
        <c:axId val="413154160"/>
        <c:scaling>
          <c:orientation val="minMax"/>
          <c:max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V(m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L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3154552"/>
        <c:crosses val="autoZero"/>
        <c:crossBetween val="midCat"/>
      </c:valAx>
      <c:valAx>
        <c:axId val="413154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dt/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dV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(s/mL)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315416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prstDash val="sysDash"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former filtration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39815064087516"/>
                  <c:y val="-5.550861242125838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7.4508*10</a:t>
                    </a:r>
                    <a:r>
                      <a:rPr lang="en-US" altLang="zh-TW" sz="1200" baseline="30000" dirty="0">
                        <a:solidFill>
                          <a:schemeClr val="tx1"/>
                        </a:solidFill>
                      </a:rPr>
                      <a:t>-4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0.9501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0.0000E+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l"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('ΔP=450mbar'!$A$3:$A$4,'ΔP=450mbar'!$A$6:$A$14)</c:f>
              <c:numCache>
                <c:formatCode>General</c:formatCode>
                <c:ptCount val="11"/>
                <c:pt idx="0">
                  <c:v>48.5</c:v>
                </c:pt>
                <c:pt idx="1">
                  <c:v>78.8</c:v>
                </c:pt>
                <c:pt idx="2">
                  <c:v>103</c:v>
                </c:pt>
                <c:pt idx="3">
                  <c:v>121.3</c:v>
                </c:pt>
                <c:pt idx="4">
                  <c:v>138.19999999999999</c:v>
                </c:pt>
                <c:pt idx="5">
                  <c:v>155.6</c:v>
                </c:pt>
                <c:pt idx="6">
                  <c:v>170.3</c:v>
                </c:pt>
                <c:pt idx="7">
                  <c:v>184.2</c:v>
                </c:pt>
                <c:pt idx="8">
                  <c:v>196.7</c:v>
                </c:pt>
                <c:pt idx="9">
                  <c:v>207.9</c:v>
                </c:pt>
                <c:pt idx="10">
                  <c:v>218.3</c:v>
                </c:pt>
              </c:numCache>
            </c:numRef>
          </c:xVal>
          <c:yVal>
            <c:numRef>
              <c:f>('ΔP=450mbar'!$E$3:$E$4,'ΔP=450mbar'!$E$6:$E$14)</c:f>
              <c:numCache>
                <c:formatCode>0.0000</c:formatCode>
                <c:ptCount val="11"/>
                <c:pt idx="0">
                  <c:v>6.3291139240506319E-2</c:v>
                </c:pt>
                <c:pt idx="1">
                  <c:v>6.6006600660066014E-2</c:v>
                </c:pt>
                <c:pt idx="2">
                  <c:v>9.4786729857819926E-2</c:v>
                </c:pt>
                <c:pt idx="3">
                  <c:v>0.10928961748633881</c:v>
                </c:pt>
                <c:pt idx="4">
                  <c:v>0.11834319526627225</c:v>
                </c:pt>
                <c:pt idx="5">
                  <c:v>0.11494252873563214</c:v>
                </c:pt>
                <c:pt idx="6">
                  <c:v>0.13605442176870733</c:v>
                </c:pt>
                <c:pt idx="7">
                  <c:v>0.14388489208633118</c:v>
                </c:pt>
                <c:pt idx="8">
                  <c:v>0.16</c:v>
                </c:pt>
                <c:pt idx="9">
                  <c:v>0.1785714285714283</c:v>
                </c:pt>
                <c:pt idx="10">
                  <c:v>0.19230769230769221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23-4BF3-B425-0B9759849C24}"/>
            </c:ext>
          </c:extLst>
        </c:ser>
        <c:ser>
          <c:idx val="2"/>
          <c:order val="1"/>
          <c:tx>
            <c:v>later filtration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632031099724466E-2"/>
                  <c:y val="0.2045732378844984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0.0212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0.9682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'ΔP=450mbar'!$A$14:$A$22</c:f>
              <c:numCache>
                <c:formatCode>General</c:formatCode>
                <c:ptCount val="9"/>
                <c:pt idx="0">
                  <c:v>218.3</c:v>
                </c:pt>
                <c:pt idx="1">
                  <c:v>225.4</c:v>
                </c:pt>
                <c:pt idx="2">
                  <c:v>230.4</c:v>
                </c:pt>
                <c:pt idx="3">
                  <c:v>234.5</c:v>
                </c:pt>
                <c:pt idx="4">
                  <c:v>238</c:v>
                </c:pt>
                <c:pt idx="5">
                  <c:v>240.8</c:v>
                </c:pt>
                <c:pt idx="6">
                  <c:v>243.5</c:v>
                </c:pt>
                <c:pt idx="7">
                  <c:v>246.2</c:v>
                </c:pt>
                <c:pt idx="8">
                  <c:v>248.8</c:v>
                </c:pt>
              </c:numCache>
            </c:numRef>
          </c:xVal>
          <c:yVal>
            <c:numRef>
              <c:f>'ΔP=450mbar'!$E$14:$E$22</c:f>
              <c:numCache>
                <c:formatCode>0.0000</c:formatCode>
                <c:ptCount val="9"/>
                <c:pt idx="0">
                  <c:v>0.19230769230769221</c:v>
                </c:pt>
                <c:pt idx="1">
                  <c:v>0.28169014084507066</c:v>
                </c:pt>
                <c:pt idx="2">
                  <c:v>0.4</c:v>
                </c:pt>
                <c:pt idx="3">
                  <c:v>0.48780487804878114</c:v>
                </c:pt>
                <c:pt idx="4">
                  <c:v>0.5714285714285714</c:v>
                </c:pt>
                <c:pt idx="5">
                  <c:v>0.71428571428571141</c:v>
                </c:pt>
                <c:pt idx="6">
                  <c:v>0.74074074074074381</c:v>
                </c:pt>
                <c:pt idx="7">
                  <c:v>0.74074074074074381</c:v>
                </c:pt>
                <c:pt idx="8">
                  <c:v>0.7692307692307625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723-4BF3-B425-0B9759849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886944"/>
        <c:axId val="412887336"/>
      </c:scatterChart>
      <c:valAx>
        <c:axId val="41288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V(m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L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7336"/>
        <c:crosses val="autoZero"/>
        <c:crossBetween val="midCat"/>
      </c:valAx>
      <c:valAx>
        <c:axId val="412887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dt/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dV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(s/m</a:t>
                </a:r>
                <a:r>
                  <a:rPr lang="en-US" altLang="zh-TW" sz="1200" dirty="0">
                    <a:solidFill>
                      <a:schemeClr val="tx1"/>
                    </a:solidFill>
                  </a:rPr>
                  <a:t>L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6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former filtration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8.8670823148645037E-2"/>
                  <c:y val="-0.1284369716242445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2.3871*10</a:t>
                    </a:r>
                    <a:r>
                      <a:rPr lang="en-US" altLang="zh-TW" sz="1200" baseline="30000" dirty="0">
                        <a:solidFill>
                          <a:schemeClr val="tx1"/>
                        </a:solidFill>
                      </a:rPr>
                      <a:t>-4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0.3621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0.0000E+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l"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('ΔP=580mbar'!$A$5,'ΔP=580mbar'!$A$7:$A$15)</c:f>
              <c:numCache>
                <c:formatCode>General</c:formatCode>
                <c:ptCount val="10"/>
                <c:pt idx="0">
                  <c:v>39.1</c:v>
                </c:pt>
                <c:pt idx="1">
                  <c:v>84.9</c:v>
                </c:pt>
                <c:pt idx="2">
                  <c:v>99.2</c:v>
                </c:pt>
                <c:pt idx="3">
                  <c:v>119.3</c:v>
                </c:pt>
                <c:pt idx="4">
                  <c:v>138.6</c:v>
                </c:pt>
                <c:pt idx="5">
                  <c:v>156.5</c:v>
                </c:pt>
                <c:pt idx="6">
                  <c:v>174.8</c:v>
                </c:pt>
                <c:pt idx="7">
                  <c:v>190.1</c:v>
                </c:pt>
                <c:pt idx="8">
                  <c:v>203.9</c:v>
                </c:pt>
                <c:pt idx="9">
                  <c:v>216.1</c:v>
                </c:pt>
              </c:numCache>
            </c:numRef>
          </c:xVal>
          <c:yVal>
            <c:numRef>
              <c:f>('ΔP=580mbar'!$F$5,'ΔP=580mbar'!$F$7:$F$15)</c:f>
              <c:numCache>
                <c:formatCode>0.0000</c:formatCode>
                <c:ptCount val="10"/>
                <c:pt idx="0">
                  <c:v>9.3896713615023469E-2</c:v>
                </c:pt>
                <c:pt idx="1">
                  <c:v>0.12422360248447198</c:v>
                </c:pt>
                <c:pt idx="2">
                  <c:v>0.1398601398601399</c:v>
                </c:pt>
                <c:pt idx="3">
                  <c:v>9.9502487562189088E-2</c:v>
                </c:pt>
                <c:pt idx="4">
                  <c:v>0.10362694300518137</c:v>
                </c:pt>
                <c:pt idx="5">
                  <c:v>0.11173184357541896</c:v>
                </c:pt>
                <c:pt idx="6">
                  <c:v>0.10928961748633872</c:v>
                </c:pt>
                <c:pt idx="7">
                  <c:v>0.13071895424836616</c:v>
                </c:pt>
                <c:pt idx="8">
                  <c:v>0.14492753623188395</c:v>
                </c:pt>
                <c:pt idx="9">
                  <c:v>0.16393442622950835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72-470B-B450-355AA778CD80}"/>
            </c:ext>
          </c:extLst>
        </c:ser>
        <c:ser>
          <c:idx val="2"/>
          <c:order val="1"/>
          <c:tx>
            <c:v>later filtration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5.5009499766145886E-2"/>
                  <c:y val="2.623650043631237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0.0147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0.7763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'ΔP=580mbar'!$A$16:$A$23</c:f>
              <c:numCache>
                <c:formatCode>General</c:formatCode>
                <c:ptCount val="8"/>
                <c:pt idx="0">
                  <c:v>225.5</c:v>
                </c:pt>
                <c:pt idx="1">
                  <c:v>231.7</c:v>
                </c:pt>
                <c:pt idx="2">
                  <c:v>235.6</c:v>
                </c:pt>
                <c:pt idx="3">
                  <c:v>239.1</c:v>
                </c:pt>
                <c:pt idx="4">
                  <c:v>242.5</c:v>
                </c:pt>
                <c:pt idx="5">
                  <c:v>245.7</c:v>
                </c:pt>
                <c:pt idx="6">
                  <c:v>249.3</c:v>
                </c:pt>
                <c:pt idx="7">
                  <c:v>252.5</c:v>
                </c:pt>
              </c:numCache>
            </c:numRef>
          </c:xVal>
          <c:yVal>
            <c:numRef>
              <c:f>'ΔP=580mbar'!$F$16:$F$23</c:f>
              <c:numCache>
                <c:formatCode>0.0000</c:formatCode>
                <c:ptCount val="8"/>
                <c:pt idx="0">
                  <c:v>0.21276595744680837</c:v>
                </c:pt>
                <c:pt idx="1">
                  <c:v>0.32258064516129092</c:v>
                </c:pt>
                <c:pt idx="2">
                  <c:v>0.51282051282051211</c:v>
                </c:pt>
                <c:pt idx="3">
                  <c:v>0.5714285714285714</c:v>
                </c:pt>
                <c:pt idx="4">
                  <c:v>0.58823529411764608</c:v>
                </c:pt>
                <c:pt idx="5">
                  <c:v>0.62500000000000222</c:v>
                </c:pt>
                <c:pt idx="6">
                  <c:v>0.55555555555555203</c:v>
                </c:pt>
                <c:pt idx="7">
                  <c:v>0.62500000000000222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72-470B-B450-355AA778C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886944"/>
        <c:axId val="412887336"/>
      </c:scatterChart>
      <c:valAx>
        <c:axId val="41288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>
                    <a:solidFill>
                      <a:schemeClr val="tx1"/>
                    </a:solidFill>
                  </a:rPr>
                  <a:t>V(mL)</a:t>
                </a:r>
                <a:endParaRPr lang="zh-TW" sz="11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7336"/>
        <c:crosses val="autoZero"/>
        <c:crossBetween val="midCat"/>
      </c:valAx>
      <c:valAx>
        <c:axId val="412887336"/>
        <c:scaling>
          <c:orientation val="minMax"/>
          <c:max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dt/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dV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(s/mL)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6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9.4021436924068627E-2"/>
                  <c:y val="-5.537030495096383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7.4819*10</a:t>
                    </a:r>
                    <a:r>
                      <a:rPr lang="en-US" altLang="zh-TW" sz="1200" baseline="30000" dirty="0">
                        <a:solidFill>
                          <a:schemeClr val="tx1"/>
                        </a:solidFill>
                      </a:rPr>
                      <a:t>-4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0.8556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0.0000E+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('ΔP=660mbar'!$A$5,'ΔP=660mbar'!$A$7:$A$14)</c:f>
              <c:numCache>
                <c:formatCode>General</c:formatCode>
                <c:ptCount val="9"/>
                <c:pt idx="0">
                  <c:v>80.2</c:v>
                </c:pt>
                <c:pt idx="1">
                  <c:v>110.9</c:v>
                </c:pt>
                <c:pt idx="2">
                  <c:v>133.30000000000001</c:v>
                </c:pt>
                <c:pt idx="3">
                  <c:v>151.80000000000001</c:v>
                </c:pt>
                <c:pt idx="4">
                  <c:v>168.6</c:v>
                </c:pt>
                <c:pt idx="5">
                  <c:v>184</c:v>
                </c:pt>
                <c:pt idx="6">
                  <c:v>199.1</c:v>
                </c:pt>
                <c:pt idx="7">
                  <c:v>211.2</c:v>
                </c:pt>
                <c:pt idx="8">
                  <c:v>221.5</c:v>
                </c:pt>
              </c:numCache>
            </c:numRef>
          </c:xVal>
          <c:yVal>
            <c:numRef>
              <c:f>('ΔP=660mbar'!$F$5,'ΔP=660mbar'!$F$7:$F$14)</c:f>
              <c:numCache>
                <c:formatCode>0.0000</c:formatCode>
                <c:ptCount val="9"/>
                <c:pt idx="0">
                  <c:v>7.8125E-2</c:v>
                </c:pt>
                <c:pt idx="1">
                  <c:v>8.4745762711864375E-2</c:v>
                </c:pt>
                <c:pt idx="2">
                  <c:v>8.928571428571426E-2</c:v>
                </c:pt>
                <c:pt idx="3">
                  <c:v>0.10810810810810811</c:v>
                </c:pt>
                <c:pt idx="4">
                  <c:v>0.11904761904761917</c:v>
                </c:pt>
                <c:pt idx="5">
                  <c:v>0.12987012987012983</c:v>
                </c:pt>
                <c:pt idx="6">
                  <c:v>0.13245033112582785</c:v>
                </c:pt>
                <c:pt idx="7">
                  <c:v>0.1652892561983472</c:v>
                </c:pt>
                <c:pt idx="8">
                  <c:v>0.19417475728155317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68-4B1E-A9D1-8AF82ADDAE6D}"/>
            </c:ext>
          </c:extLst>
        </c:ser>
        <c:ser>
          <c:idx val="1"/>
          <c:order val="1"/>
          <c:tx>
            <c:v>the latter filtration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5671418827860991E-2"/>
                  <c:y val="0.1793092699108456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4.1434*10</a:t>
                    </a:r>
                    <a:r>
                      <a:rPr lang="en-US" altLang="zh-TW" sz="1200" baseline="30000" dirty="0">
                        <a:solidFill>
                          <a:schemeClr val="tx1"/>
                        </a:solidFill>
                      </a:rPr>
                      <a:t>-4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0.1018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0.0000E+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l"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'ΔP=660mbar'!$A$50:$A$100</c:f>
              <c:numCache>
                <c:formatCode>General</c:formatCode>
                <c:ptCount val="51"/>
                <c:pt idx="0">
                  <c:v>335.3</c:v>
                </c:pt>
                <c:pt idx="1">
                  <c:v>338.1</c:v>
                </c:pt>
                <c:pt idx="2">
                  <c:v>340.8</c:v>
                </c:pt>
                <c:pt idx="3">
                  <c:v>343.4</c:v>
                </c:pt>
                <c:pt idx="4">
                  <c:v>346.1</c:v>
                </c:pt>
                <c:pt idx="5">
                  <c:v>348.8</c:v>
                </c:pt>
                <c:pt idx="6">
                  <c:v>351.2</c:v>
                </c:pt>
                <c:pt idx="7">
                  <c:v>354.1</c:v>
                </c:pt>
                <c:pt idx="8">
                  <c:v>356.9</c:v>
                </c:pt>
                <c:pt idx="9">
                  <c:v>359.3</c:v>
                </c:pt>
                <c:pt idx="10">
                  <c:v>362.1</c:v>
                </c:pt>
                <c:pt idx="11">
                  <c:v>364.9</c:v>
                </c:pt>
                <c:pt idx="12">
                  <c:v>367.1</c:v>
                </c:pt>
                <c:pt idx="13">
                  <c:v>369.8</c:v>
                </c:pt>
                <c:pt idx="14">
                  <c:v>372.5</c:v>
                </c:pt>
                <c:pt idx="15">
                  <c:v>375.3</c:v>
                </c:pt>
                <c:pt idx="16">
                  <c:v>377.9</c:v>
                </c:pt>
                <c:pt idx="17">
                  <c:v>380.3</c:v>
                </c:pt>
                <c:pt idx="18">
                  <c:v>383</c:v>
                </c:pt>
                <c:pt idx="19">
                  <c:v>385.7</c:v>
                </c:pt>
                <c:pt idx="20">
                  <c:v>388.3</c:v>
                </c:pt>
                <c:pt idx="21">
                  <c:v>391</c:v>
                </c:pt>
                <c:pt idx="22">
                  <c:v>393.6</c:v>
                </c:pt>
                <c:pt idx="23">
                  <c:v>395.9</c:v>
                </c:pt>
                <c:pt idx="24">
                  <c:v>398.7</c:v>
                </c:pt>
                <c:pt idx="25">
                  <c:v>401.6</c:v>
                </c:pt>
                <c:pt idx="26">
                  <c:v>403.9</c:v>
                </c:pt>
                <c:pt idx="27">
                  <c:v>406.6</c:v>
                </c:pt>
                <c:pt idx="28">
                  <c:v>409.2</c:v>
                </c:pt>
                <c:pt idx="29">
                  <c:v>411.8</c:v>
                </c:pt>
                <c:pt idx="30">
                  <c:v>414.4</c:v>
                </c:pt>
                <c:pt idx="31">
                  <c:v>416.8</c:v>
                </c:pt>
                <c:pt idx="32">
                  <c:v>419.5</c:v>
                </c:pt>
                <c:pt idx="33">
                  <c:v>422</c:v>
                </c:pt>
                <c:pt idx="34">
                  <c:v>424.5</c:v>
                </c:pt>
                <c:pt idx="35">
                  <c:v>427</c:v>
                </c:pt>
                <c:pt idx="36">
                  <c:v>429.6</c:v>
                </c:pt>
                <c:pt idx="37">
                  <c:v>432</c:v>
                </c:pt>
                <c:pt idx="38">
                  <c:v>434.6</c:v>
                </c:pt>
                <c:pt idx="39">
                  <c:v>437.3</c:v>
                </c:pt>
                <c:pt idx="40">
                  <c:v>439.9</c:v>
                </c:pt>
                <c:pt idx="41">
                  <c:v>442.3</c:v>
                </c:pt>
                <c:pt idx="42">
                  <c:v>444.7</c:v>
                </c:pt>
                <c:pt idx="43">
                  <c:v>447.2</c:v>
                </c:pt>
                <c:pt idx="44">
                  <c:v>449.9</c:v>
                </c:pt>
                <c:pt idx="45">
                  <c:v>452.4</c:v>
                </c:pt>
                <c:pt idx="46">
                  <c:v>454.8</c:v>
                </c:pt>
                <c:pt idx="47">
                  <c:v>457.4</c:v>
                </c:pt>
                <c:pt idx="48">
                  <c:v>460.1</c:v>
                </c:pt>
                <c:pt idx="49">
                  <c:v>462.7</c:v>
                </c:pt>
                <c:pt idx="50">
                  <c:v>465.1</c:v>
                </c:pt>
              </c:numCache>
            </c:numRef>
          </c:xVal>
          <c:yVal>
            <c:numRef>
              <c:f>'ΔP=660mbar'!$F$50:$F$100</c:f>
              <c:numCache>
                <c:formatCode>0.0000</c:formatCode>
                <c:ptCount val="51"/>
                <c:pt idx="0">
                  <c:v>0.71428571428571141</c:v>
                </c:pt>
                <c:pt idx="1">
                  <c:v>0.71428571428571141</c:v>
                </c:pt>
                <c:pt idx="2">
                  <c:v>0.74074074074074381</c:v>
                </c:pt>
                <c:pt idx="3">
                  <c:v>0.76923076923077938</c:v>
                </c:pt>
                <c:pt idx="4">
                  <c:v>0.74074074074072827</c:v>
                </c:pt>
                <c:pt idx="5">
                  <c:v>0.74074074074074381</c:v>
                </c:pt>
                <c:pt idx="6">
                  <c:v>0.83333333333334125</c:v>
                </c:pt>
                <c:pt idx="7">
                  <c:v>0.68965517241378504</c:v>
                </c:pt>
                <c:pt idx="8">
                  <c:v>0.71428571428572585</c:v>
                </c:pt>
                <c:pt idx="9">
                  <c:v>0.83333333333332149</c:v>
                </c:pt>
                <c:pt idx="10">
                  <c:v>0.71428571428571141</c:v>
                </c:pt>
                <c:pt idx="11">
                  <c:v>0.71428571428572585</c:v>
                </c:pt>
                <c:pt idx="12">
                  <c:v>0.9090909090908903</c:v>
                </c:pt>
                <c:pt idx="13">
                  <c:v>0.74074074074074381</c:v>
                </c:pt>
                <c:pt idx="14">
                  <c:v>0.74074074074074381</c:v>
                </c:pt>
                <c:pt idx="15">
                  <c:v>0.71428571428571141</c:v>
                </c:pt>
                <c:pt idx="16">
                  <c:v>0.76923076923077938</c:v>
                </c:pt>
                <c:pt idx="17">
                  <c:v>0.83333333333332149</c:v>
                </c:pt>
                <c:pt idx="18">
                  <c:v>0.74074074074074381</c:v>
                </c:pt>
                <c:pt idx="19">
                  <c:v>0.74074074074074381</c:v>
                </c:pt>
                <c:pt idx="20">
                  <c:v>0.7692307692307625</c:v>
                </c:pt>
                <c:pt idx="21">
                  <c:v>0.74074074074074381</c:v>
                </c:pt>
                <c:pt idx="22">
                  <c:v>0.7692307692307625</c:v>
                </c:pt>
                <c:pt idx="23">
                  <c:v>0.86956521739132153</c:v>
                </c:pt>
                <c:pt idx="24">
                  <c:v>0.71428571428571141</c:v>
                </c:pt>
                <c:pt idx="25">
                  <c:v>0.68965517241378504</c:v>
                </c:pt>
                <c:pt idx="26">
                  <c:v>0.86956521739132153</c:v>
                </c:pt>
                <c:pt idx="27">
                  <c:v>0.74074074074072827</c:v>
                </c:pt>
                <c:pt idx="28">
                  <c:v>0.76923076923077938</c:v>
                </c:pt>
                <c:pt idx="29">
                  <c:v>0.7692307692307625</c:v>
                </c:pt>
                <c:pt idx="30">
                  <c:v>0.76923076923077938</c:v>
                </c:pt>
                <c:pt idx="31">
                  <c:v>0.83333333333332149</c:v>
                </c:pt>
                <c:pt idx="32">
                  <c:v>0.74074074074074381</c:v>
                </c:pt>
                <c:pt idx="33">
                  <c:v>0.8</c:v>
                </c:pt>
                <c:pt idx="34">
                  <c:v>0.8</c:v>
                </c:pt>
                <c:pt idx="35">
                  <c:v>0.8</c:v>
                </c:pt>
                <c:pt idx="36">
                  <c:v>0.7692307692307625</c:v>
                </c:pt>
                <c:pt idx="37">
                  <c:v>0.83333333333334125</c:v>
                </c:pt>
                <c:pt idx="38">
                  <c:v>0.7692307692307625</c:v>
                </c:pt>
                <c:pt idx="39">
                  <c:v>0.74074074074074381</c:v>
                </c:pt>
                <c:pt idx="40">
                  <c:v>0.76923076923077938</c:v>
                </c:pt>
                <c:pt idx="41">
                  <c:v>0.83333333333332149</c:v>
                </c:pt>
                <c:pt idx="42">
                  <c:v>0.83333333333334125</c:v>
                </c:pt>
                <c:pt idx="43">
                  <c:v>0.8</c:v>
                </c:pt>
                <c:pt idx="44">
                  <c:v>0.74074074074074381</c:v>
                </c:pt>
                <c:pt idx="45">
                  <c:v>0.8</c:v>
                </c:pt>
                <c:pt idx="46">
                  <c:v>0.83333333333332149</c:v>
                </c:pt>
                <c:pt idx="47">
                  <c:v>0.76923076923077938</c:v>
                </c:pt>
                <c:pt idx="48">
                  <c:v>0.74074074074072827</c:v>
                </c:pt>
                <c:pt idx="49">
                  <c:v>0.76923076923077938</c:v>
                </c:pt>
                <c:pt idx="50">
                  <c:v>0.83333333333332149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68-4B1E-A9D1-8AF82ADDAE6D}"/>
            </c:ext>
          </c:extLst>
        </c:ser>
        <c:ser>
          <c:idx val="2"/>
          <c:order val="2"/>
          <c:tx>
            <c:v>??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7292664706689892"/>
                  <c:y val="0.341181007220056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m = 0.0052</a:t>
                    </a:r>
                    <a:br>
                      <a:rPr lang="en-US" altLang="zh-TW" sz="120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altLang="zh-TW" sz="1200" baseline="0" dirty="0">
                        <a:solidFill>
                          <a:schemeClr val="tx1"/>
                        </a:solidFill>
                      </a:rPr>
                      <a:t>R² = 0.6759</a:t>
                    </a:r>
                    <a:endParaRPr lang="en-US" altLang="zh-TW" sz="120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'ΔP=660mbar'!$A$15:$A$32</c:f>
              <c:numCache>
                <c:formatCode>General</c:formatCode>
                <c:ptCount val="18"/>
                <c:pt idx="0">
                  <c:v>228.8</c:v>
                </c:pt>
                <c:pt idx="1">
                  <c:v>233.4</c:v>
                </c:pt>
                <c:pt idx="2">
                  <c:v>237.6</c:v>
                </c:pt>
                <c:pt idx="3">
                  <c:v>241.1</c:v>
                </c:pt>
                <c:pt idx="4">
                  <c:v>244.5</c:v>
                </c:pt>
                <c:pt idx="5">
                  <c:v>247.9</c:v>
                </c:pt>
                <c:pt idx="6">
                  <c:v>251.1</c:v>
                </c:pt>
                <c:pt idx="7">
                  <c:v>255</c:v>
                </c:pt>
                <c:pt idx="8">
                  <c:v>258.10000000000002</c:v>
                </c:pt>
                <c:pt idx="9">
                  <c:v>261.39999999999998</c:v>
                </c:pt>
                <c:pt idx="10">
                  <c:v>264.60000000000002</c:v>
                </c:pt>
                <c:pt idx="11">
                  <c:v>267.8</c:v>
                </c:pt>
                <c:pt idx="12">
                  <c:v>271.2</c:v>
                </c:pt>
                <c:pt idx="13">
                  <c:v>274.2</c:v>
                </c:pt>
                <c:pt idx="14">
                  <c:v>277</c:v>
                </c:pt>
                <c:pt idx="15">
                  <c:v>279.7</c:v>
                </c:pt>
                <c:pt idx="16">
                  <c:v>282.60000000000002</c:v>
                </c:pt>
                <c:pt idx="17">
                  <c:v>285.7</c:v>
                </c:pt>
              </c:numCache>
            </c:numRef>
          </c:xVal>
          <c:yVal>
            <c:numRef>
              <c:f>'ΔP=660mbar'!$F$15:$F$32</c:f>
              <c:numCache>
                <c:formatCode>0.0000</c:formatCode>
                <c:ptCount val="18"/>
                <c:pt idx="0">
                  <c:v>0.27397260273972562</c:v>
                </c:pt>
                <c:pt idx="1">
                  <c:v>0.43478260869565272</c:v>
                </c:pt>
                <c:pt idx="2">
                  <c:v>0.4761904761904775</c:v>
                </c:pt>
                <c:pt idx="3">
                  <c:v>0.5714285714285714</c:v>
                </c:pt>
                <c:pt idx="4">
                  <c:v>0.58823529411764608</c:v>
                </c:pt>
                <c:pt idx="5">
                  <c:v>0.58823529411764608</c:v>
                </c:pt>
                <c:pt idx="6">
                  <c:v>0.62500000000000222</c:v>
                </c:pt>
                <c:pt idx="7">
                  <c:v>0.51282051282051211</c:v>
                </c:pt>
                <c:pt idx="8">
                  <c:v>0.64516129032257596</c:v>
                </c:pt>
                <c:pt idx="9">
                  <c:v>0.6060606060606144</c:v>
                </c:pt>
                <c:pt idx="10">
                  <c:v>0.62499999999999112</c:v>
                </c:pt>
                <c:pt idx="11">
                  <c:v>0.62500000000000222</c:v>
                </c:pt>
                <c:pt idx="12">
                  <c:v>0.58823529411765096</c:v>
                </c:pt>
                <c:pt idx="13">
                  <c:v>0.66666666666666663</c:v>
                </c:pt>
                <c:pt idx="14">
                  <c:v>0.71428571428571141</c:v>
                </c:pt>
                <c:pt idx="15">
                  <c:v>0.74074074074074381</c:v>
                </c:pt>
                <c:pt idx="16">
                  <c:v>0.68965517241378504</c:v>
                </c:pt>
                <c:pt idx="17">
                  <c:v>0.64516129032258773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668-4B1E-A9D1-8AF82ADDA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886944"/>
        <c:axId val="412887336"/>
      </c:scatterChart>
      <c:valAx>
        <c:axId val="41288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V(mL)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7336"/>
        <c:crosses val="autoZero"/>
        <c:crossBetween val="midCat"/>
      </c:valAx>
      <c:valAx>
        <c:axId val="412887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dt/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dV</a:t>
                </a:r>
                <a:r>
                  <a:rPr lang="en-US" sz="1200" dirty="0">
                    <a:solidFill>
                      <a:schemeClr val="tx1"/>
                    </a:solidFill>
                  </a:rPr>
                  <a:t> (s/mL)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2886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l-GR" sz="1600" dirty="0">
                <a:solidFill>
                  <a:schemeClr val="tx1"/>
                </a:solidFill>
              </a:rPr>
              <a:t>Δ</a:t>
            </a:r>
            <a:r>
              <a:rPr lang="en-US" sz="1600" dirty="0">
                <a:solidFill>
                  <a:schemeClr val="tx1"/>
                </a:solidFill>
              </a:rPr>
              <a:t>P=400 mbar, </a:t>
            </a:r>
            <a:r>
              <a:rPr lang="en-US" sz="1600" dirty="0" err="1">
                <a:solidFill>
                  <a:schemeClr val="tx1"/>
                </a:solidFill>
              </a:rPr>
              <a:t>dt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dV</a:t>
            </a:r>
            <a:r>
              <a:rPr lang="en-US" sz="1600" dirty="0">
                <a:solidFill>
                  <a:schemeClr val="tx1"/>
                </a:solidFill>
              </a:rPr>
              <a:t> vs V</a:t>
            </a:r>
            <a:endParaRPr lang="zh-TW" sz="16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former filtration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6441667612598171E-2"/>
                  <c:y val="-7.384226091166637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'ΔP=400mbar'!$A$3:$A$14</c:f>
              <c:numCache>
                <c:formatCode>General</c:formatCode>
                <c:ptCount val="12"/>
                <c:pt idx="0">
                  <c:v>7.8</c:v>
                </c:pt>
                <c:pt idx="1">
                  <c:v>34.4</c:v>
                </c:pt>
                <c:pt idx="2">
                  <c:v>59.2</c:v>
                </c:pt>
                <c:pt idx="3">
                  <c:v>79.8</c:v>
                </c:pt>
                <c:pt idx="4">
                  <c:v>98.8</c:v>
                </c:pt>
                <c:pt idx="5">
                  <c:v>117.6</c:v>
                </c:pt>
                <c:pt idx="6">
                  <c:v>133.19999999999999</c:v>
                </c:pt>
                <c:pt idx="7">
                  <c:v>147.69999999999999</c:v>
                </c:pt>
                <c:pt idx="8">
                  <c:v>161.30000000000001</c:v>
                </c:pt>
                <c:pt idx="9">
                  <c:v>175.2</c:v>
                </c:pt>
                <c:pt idx="10">
                  <c:v>186.9</c:v>
                </c:pt>
                <c:pt idx="11">
                  <c:v>197.4</c:v>
                </c:pt>
              </c:numCache>
            </c:numRef>
          </c:xVal>
          <c:yVal>
            <c:numRef>
              <c:f>'ΔP=400mbar'!$F$3:$F$14</c:f>
              <c:numCache>
                <c:formatCode>0.0000</c:formatCode>
                <c:ptCount val="12"/>
                <c:pt idx="0">
                  <c:v>7.518796992481204E-2</c:v>
                </c:pt>
                <c:pt idx="1">
                  <c:v>8.0645161290322565E-2</c:v>
                </c:pt>
                <c:pt idx="2">
                  <c:v>9.7087378640776725E-2</c:v>
                </c:pt>
                <c:pt idx="3">
                  <c:v>0.10526315789473684</c:v>
                </c:pt>
                <c:pt idx="4">
                  <c:v>0.10638297872340427</c:v>
                </c:pt>
                <c:pt idx="5">
                  <c:v>0.12820512820512825</c:v>
                </c:pt>
                <c:pt idx="6">
                  <c:v>0.13793103448275862</c:v>
                </c:pt>
                <c:pt idx="7">
                  <c:v>0.14705882352941152</c:v>
                </c:pt>
                <c:pt idx="8">
                  <c:v>0.14388489208633118</c:v>
                </c:pt>
                <c:pt idx="9">
                  <c:v>0.17094017094017069</c:v>
                </c:pt>
                <c:pt idx="10">
                  <c:v>0.19047619047619047</c:v>
                </c:pt>
                <c:pt idx="11">
                  <c:v>0.21978021978021992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09-4874-A1FC-C1DDC4470D8A}"/>
            </c:ext>
          </c:extLst>
        </c:ser>
        <c:ser>
          <c:idx val="2"/>
          <c:order val="1"/>
          <c:tx>
            <c:v>later filtration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4.6765565535590241E-2"/>
                  <c:y val="6.889785245233064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TW"/>
                </a:p>
              </c:txPr>
            </c:trendlineLbl>
          </c:trendline>
          <c:xVal>
            <c:numRef>
              <c:f>'ΔP=400mbar'!$A$15:$A$21</c:f>
              <c:numCache>
                <c:formatCode>General</c:formatCode>
                <c:ptCount val="7"/>
                <c:pt idx="0">
                  <c:v>206.5</c:v>
                </c:pt>
                <c:pt idx="1">
                  <c:v>213.8</c:v>
                </c:pt>
                <c:pt idx="2">
                  <c:v>218.8</c:v>
                </c:pt>
                <c:pt idx="3">
                  <c:v>222</c:v>
                </c:pt>
                <c:pt idx="4">
                  <c:v>224.7</c:v>
                </c:pt>
                <c:pt idx="5">
                  <c:v>227.2</c:v>
                </c:pt>
                <c:pt idx="6">
                  <c:v>229.6</c:v>
                </c:pt>
              </c:numCache>
            </c:numRef>
          </c:xVal>
          <c:yVal>
            <c:numRef>
              <c:f>'ΔP=400mbar'!$F$14:$F$21</c:f>
              <c:numCache>
                <c:formatCode>0.0000</c:formatCode>
                <c:ptCount val="8"/>
                <c:pt idx="0">
                  <c:v>0.21978021978021992</c:v>
                </c:pt>
                <c:pt idx="1">
                  <c:v>0.27397260273972562</c:v>
                </c:pt>
                <c:pt idx="2">
                  <c:v>0.4</c:v>
                </c:pt>
                <c:pt idx="3">
                  <c:v>0.62500000000000222</c:v>
                </c:pt>
                <c:pt idx="4">
                  <c:v>0.74074074074074381</c:v>
                </c:pt>
                <c:pt idx="5">
                  <c:v>0.8</c:v>
                </c:pt>
                <c:pt idx="6">
                  <c:v>0.83333333333333137</c:v>
                </c:pt>
                <c:pt idx="7">
                  <c:v>0.83333333333333137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09-4874-A1FC-C1DDC4470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154160"/>
        <c:axId val="413154552"/>
      </c:scatterChart>
      <c:valAx>
        <c:axId val="41315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V (mL)</a:t>
                </a:r>
                <a:endParaRPr lang="zh-TW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3154552"/>
        <c:crosses val="autoZero"/>
        <c:crossBetween val="midCat"/>
      </c:valAx>
      <c:valAx>
        <c:axId val="41315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dt/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dV</a:t>
                </a:r>
                <a:r>
                  <a:rPr lang="en-US" sz="1400" dirty="0">
                    <a:solidFill>
                      <a:schemeClr val="tx1"/>
                    </a:solidFill>
                  </a:rPr>
                  <a:t> (s/mL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  <a:endParaRPr lang="zh-TW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41315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E99B-A5B5-4FCA-AD23-3151335B1BF7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EDCF-8971-48A2-B66B-193A7C3EC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9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隨著壓力增加，填滿濾室的體積會增加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泥土濃度越低，越好過濾，填滿濾室時的體積亦增加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2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89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4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414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10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A57-0553-4543-9134-6AF366BBA7C1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A79-2974-479B-BB2D-6F44F31680F3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38A9-77C8-411F-99E2-5EC18F55A400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A0D8-9D3C-442D-89BF-A72DD1545CAD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EB-76B2-464E-8B44-94C8B4B989C3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92A9-6512-4D78-AC2D-C419808EC16D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1D66-934B-408B-B88C-0B8ADA319BFE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CE6-0BCC-40CA-8BCB-26F8D9887051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0E7-BAAD-443F-8F3A-DEA83AF785F1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E38-BEB1-497E-8D47-15C77B122171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FBF-B3C9-4382-8E87-8BF91B16AAD2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891C-E0A1-4371-AD46-5B3F19CFDC25}" type="datetime1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12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9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4" Type="http://schemas.openxmlformats.org/officeDocument/2006/relationships/chart" Target="../charts/chart11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68102"/>
            <a:ext cx="9144000" cy="1714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/>
              <a:t>實驗一　恆壓過濾</a:t>
            </a:r>
            <a:br>
              <a:rPr lang="en-US" altLang="zh-TW" sz="4800" dirty="0"/>
            </a:br>
            <a:r>
              <a:rPr lang="en-US" altLang="zh-TW" sz="3200" dirty="0"/>
              <a:t>2020.12.03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405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B06504004</a:t>
            </a:r>
            <a:r>
              <a:rPr lang="zh-TW" altLang="en-US" dirty="0"/>
              <a:t>　盧彥均</a:t>
            </a:r>
            <a:endParaRPr lang="en-US" altLang="zh-TW" dirty="0"/>
          </a:p>
          <a:p>
            <a:r>
              <a:rPr lang="en-US" altLang="zh-TW" dirty="0"/>
              <a:t>B06504069</a:t>
            </a:r>
            <a:r>
              <a:rPr lang="zh-TW" altLang="en-US" dirty="0"/>
              <a:t>　蘇峰玉</a:t>
            </a:r>
            <a:endParaRPr lang="en-US" altLang="zh-TW" dirty="0"/>
          </a:p>
          <a:p>
            <a:r>
              <a:rPr lang="en-US" altLang="zh-TW" dirty="0"/>
              <a:t>B05504076</a:t>
            </a:r>
            <a:r>
              <a:rPr lang="zh-TW" altLang="en-US" dirty="0"/>
              <a:t>　蔡孟儒</a:t>
            </a:r>
            <a:endParaRPr lang="en-US" altLang="zh-TW" dirty="0"/>
          </a:p>
          <a:p>
            <a:r>
              <a:rPr lang="en-US" altLang="zh-TW" dirty="0"/>
              <a:t>B06504124</a:t>
            </a:r>
            <a:r>
              <a:rPr lang="zh-TW" altLang="en-US" dirty="0"/>
              <a:t>　趙奕翔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E9347-9864-4B5B-A6DC-78C1C6126D2D}"/>
              </a:ext>
            </a:extLst>
          </p:cNvPr>
          <p:cNvGrpSpPr/>
          <p:nvPr/>
        </p:nvGrpSpPr>
        <p:grpSpPr>
          <a:xfrm>
            <a:off x="2257384" y="2855167"/>
            <a:ext cx="7677232" cy="0"/>
            <a:chOff x="2220220" y="3788229"/>
            <a:chExt cx="7677232" cy="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D7440EA-D4AF-44C2-B008-6C4F63754D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B5D5F2-E772-41E1-97E3-8205B900353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D0D7100-276C-43D7-A609-D7B8AB4505E4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01F7158-81A6-40F6-89D3-44E29BB272D8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0EB9432-B9DC-4103-9130-2E9C8E4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96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467445" y="431080"/>
            <a:ext cx="4503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濕濾餅對乾濾餅重與</a:t>
            </a:r>
            <a:r>
              <a:rPr lang="el-GR" altLang="zh-TW" sz="3200" dirty="0"/>
              <a:t>Δ</a:t>
            </a:r>
            <a:r>
              <a:rPr lang="en-US" altLang="zh-TW" sz="3200" dirty="0"/>
              <a:t>P</a:t>
            </a:r>
            <a:endParaRPr lang="zh-TW" altLang="en-US" sz="3200" dirty="0"/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46400"/>
              </p:ext>
            </p:extLst>
          </p:nvPr>
        </p:nvGraphicFramePr>
        <p:xfrm>
          <a:off x="467445" y="1188589"/>
          <a:ext cx="5028480" cy="298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群組 13"/>
          <p:cNvGrpSpPr/>
          <p:nvPr/>
        </p:nvGrpSpPr>
        <p:grpSpPr>
          <a:xfrm>
            <a:off x="5856636" y="4536769"/>
            <a:ext cx="5173312" cy="646331"/>
            <a:chOff x="643989" y="5006837"/>
            <a:chExt cx="4847140" cy="646331"/>
          </a:xfrm>
        </p:grpSpPr>
        <p:sp>
          <p:nvSpPr>
            <p:cNvPr id="4" name="文字方塊 3"/>
            <p:cNvSpPr txBox="1"/>
            <p:nvPr/>
          </p:nvSpPr>
          <p:spPr>
            <a:xfrm>
              <a:off x="643989" y="5006837"/>
              <a:ext cx="3443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TW" altLang="en-US" dirty="0"/>
                <a:t>濕乾濾餅重隨壓力差上升而下降</a:t>
              </a:r>
              <a:endParaRPr lang="en-US" altLang="zh-TW" dirty="0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4058143" y="5106641"/>
              <a:ext cx="466928" cy="1848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605912" y="5008394"/>
              <a:ext cx="88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緊密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06909" y="2681258"/>
                <a:ext cx="3034870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TW" sz="2000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sz="20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num>
                        <m:den>
                          <m: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(1 − 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r>
                            <a:rPr lang="en-US" altLang="zh-TW" sz="2000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09" y="2681258"/>
                <a:ext cx="3034870" cy="733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56636" y="2061951"/>
                <a:ext cx="563936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濕濾餅對乾濾餅質量比 </a:t>
                </a:r>
                <a:r>
                  <a:rPr lang="en-US" altLang="zh-TW" dirty="0"/>
                  <a:t>(m)</a:t>
                </a:r>
                <a:r>
                  <a:rPr lang="zh-TW" altLang="en-US" dirty="0"/>
                  <a:t>由孔隙度</a:t>
                </a:r>
                <a14:m>
                  <m:oMath xmlns:m="http://schemas.openxmlformats.org/officeDocument/2006/math">
                    <m:r>
                      <a:rPr lang="en-US" altLang="zh-TW" sz="2000" i="1" kern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𝑎𝑣</m:t>
                        </m:r>
                      </m:sub>
                    </m:sSub>
                    <m:r>
                      <a:rPr lang="en-US" altLang="zh-TW" sz="2000" b="0" i="0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推導而來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36" y="2061951"/>
                <a:ext cx="5639364" cy="392993"/>
              </a:xfrm>
              <a:prstGeom prst="rect">
                <a:avLst/>
              </a:prstGeom>
              <a:blipFill>
                <a:blip r:embed="rId7"/>
                <a:stretch>
                  <a:fillRect l="-757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856636" y="3613439"/>
            <a:ext cx="4859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孔隙度越大濕濾餅對乾濾餅質量比必然越大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壓力差增加時，負壓增加，濾餅內濕度降低</a:t>
            </a:r>
          </a:p>
        </p:txBody>
      </p:sp>
      <p:graphicFrame>
        <p:nvGraphicFramePr>
          <p:cNvPr id="17" name="圖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0101"/>
              </p:ext>
            </p:extLst>
          </p:nvPr>
        </p:nvGraphicFramePr>
        <p:xfrm>
          <a:off x="467445" y="3978275"/>
          <a:ext cx="5028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3242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930135" y="3028858"/>
            <a:ext cx="1466490" cy="2666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97155" y="3030933"/>
            <a:ext cx="2932980" cy="266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540059" y="3017752"/>
            <a:ext cx="1457096" cy="26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37075" y="1530701"/>
                <a:ext cx="5018233" cy="626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理論值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0.001963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0.00191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=105.63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5" y="1530701"/>
                <a:ext cx="5018233" cy="62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081131" y="3020254"/>
            <a:ext cx="1458928" cy="268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77467"/>
              </p:ext>
            </p:extLst>
          </p:nvPr>
        </p:nvGraphicFramePr>
        <p:xfrm>
          <a:off x="1612355" y="3016183"/>
          <a:ext cx="8769600" cy="268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600">
                  <a:extLst>
                    <a:ext uri="{9D8B030D-6E8A-4147-A177-3AD203B41FA5}">
                      <a16:colId xmlns:a16="http://schemas.microsoft.com/office/drawing/2014/main" val="3945062368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1692375094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1664642075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409505728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1360296635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366826318"/>
                    </a:ext>
                  </a:extLst>
                </a:gridCol>
              </a:tblGrid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</a:rPr>
                        <a:t>Δ</a:t>
                      </a:r>
                      <a:r>
                        <a:rPr lang="en-US" sz="1600" u="none" strike="noStrike" dirty="0">
                          <a:effectLst/>
                        </a:rPr>
                        <a:t>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</a:t>
                      </a:r>
                      <a:r>
                        <a:rPr lang="en-US" altLang="zh-TW" baseline="-25000" dirty="0" err="1"/>
                        <a:t>f</a:t>
                      </a:r>
                      <a:r>
                        <a:rPr lang="en-US" altLang="zh-TW" dirty="0"/>
                        <a:t> (mL)</a:t>
                      </a:r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</a:rPr>
                        <a:t>α</a:t>
                      </a:r>
                      <a:r>
                        <a:rPr lang="en-US" sz="1600" u="none" strike="noStrike" baseline="-25000" dirty="0">
                          <a:effectLst/>
                        </a:rPr>
                        <a:t>av</a:t>
                      </a:r>
                      <a:r>
                        <a:rPr lang="zh-TW" altLang="en-US" sz="16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lt"/>
                        </a:rPr>
                        <a:t>*10</a:t>
                      </a:r>
                      <a:r>
                        <a:rPr lang="en-US" altLang="zh-TW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-9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u="none" strike="noStrike" baseline="0" dirty="0">
                          <a:effectLst/>
                        </a:rPr>
                        <a:t>(m/kg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</a:rPr>
                        <a:t>ε</a:t>
                      </a:r>
                      <a:r>
                        <a:rPr lang="zh-TW" alt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(-)</a:t>
                      </a:r>
                      <a:endParaRPr lang="el-G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r>
                        <a:rPr lang="zh-TW" alt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(-)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/>
                        <a:t>slope1/slope2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5899591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208.77</a:t>
                      </a:r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0.85638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3.59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43.428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8033406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450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218.39</a:t>
                      </a:r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2.99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0.85058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3.47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28.453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4974100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220.80</a:t>
                      </a:r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4.80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0.84913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3.44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61.581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2911446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660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225.15</a:t>
                      </a:r>
                      <a:endParaRPr lang="zh-TW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4.42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0.84651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3.39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30.473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273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6000" y="1182151"/>
                <a:ext cx="4791696" cy="169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altLang="zh-TW" dirty="0"/>
                  <a:t>α</a:t>
                </a:r>
                <a:r>
                  <a:rPr lang="en-US" altLang="zh-TW" baseline="-25000" dirty="0" err="1"/>
                  <a:t>av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平均過濾比阻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濾餅阻力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單位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截面積上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乾濾餅重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l-GR" altLang="zh-TW" dirty="0"/>
                  <a:t>ε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平均孔隙度</a:t>
                </a:r>
                <a:endParaRPr lang="en-US" altLang="zh-TW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m: </a:t>
                </a:r>
                <a:r>
                  <a:rPr lang="zh-TW" altLang="en-US" dirty="0"/>
                  <a:t>濕乾濾餅比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182151"/>
                <a:ext cx="4791696" cy="1690656"/>
              </a:xfrm>
              <a:prstGeom prst="rect">
                <a:avLst/>
              </a:prstGeom>
              <a:blipFill>
                <a:blip r:embed="rId4"/>
                <a:stretch>
                  <a:fillRect l="-763" b="-2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D9DFA88-D4F2-4DD9-9945-3E232172AE26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5B269E-E158-49A7-8559-2337C8F347CD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</a:t>
            </a:r>
          </a:p>
        </p:txBody>
      </p:sp>
    </p:spTree>
    <p:extLst>
      <p:ext uri="{BB962C8B-B14F-4D97-AF65-F5344CB8AC3E}">
        <p14:creationId xmlns:p14="http://schemas.microsoft.com/office/powerpoint/2010/main" val="12465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3" grpId="0" animBg="1"/>
      <p:bldP spid="3" grpId="1" animBg="1"/>
      <p:bldP spid="6" grpId="0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998558" y="4265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實驗觀察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6000" y="1484336"/>
            <a:ext cx="10800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操作電子秤時，因為幫浦的震動造成無法歸零，有效位數調成小數點第一位可改善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實驗操作時，開啟</a:t>
            </a:r>
            <a:r>
              <a:rPr lang="en-US" altLang="zh-TW" dirty="0"/>
              <a:t>K1</a:t>
            </a:r>
            <a:r>
              <a:rPr lang="zh-TW" altLang="en-US" dirty="0"/>
              <a:t>閥後內部壓力讀數會突然上升，等一段時間後達到平穩</a:t>
            </a:r>
            <a:endParaRPr lang="en-US" altLang="zh-TW" dirty="0"/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壓差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580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660 mbar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兩組，拿出濾室、旋鬆螺絲時，還含有很多水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，但濾餅較緊密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797648"/>
            <a:ext cx="4595847" cy="3148225"/>
          </a:xfrm>
          <a:prstGeom prst="rect">
            <a:avLst/>
          </a:prstGeom>
        </p:spPr>
      </p:pic>
      <p:cxnSp>
        <p:nvCxnSpPr>
          <p:cNvPr id="12" name="直線接點 11"/>
          <p:cNvCxnSpPr>
            <a:endCxn id="15" idx="1"/>
          </p:cNvCxnSpPr>
          <p:nvPr/>
        </p:nvCxnSpPr>
        <p:spPr>
          <a:xfrm flipV="1">
            <a:off x="2019300" y="5098194"/>
            <a:ext cx="4076700" cy="26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96000" y="4913528"/>
            <a:ext cx="33313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前期開啟</a:t>
            </a:r>
            <a:r>
              <a:rPr lang="en-US" altLang="zh-TW" dirty="0"/>
              <a:t>K1</a:t>
            </a:r>
            <a:r>
              <a:rPr lang="zh-TW" altLang="en-US" dirty="0"/>
              <a:t>閥，會有短暫震盪</a:t>
            </a:r>
          </a:p>
        </p:txBody>
      </p:sp>
      <p:sp>
        <p:nvSpPr>
          <p:cNvPr id="16" name="流程圖: 接點 15"/>
          <p:cNvSpPr/>
          <p:nvPr/>
        </p:nvSpPr>
        <p:spPr>
          <a:xfrm>
            <a:off x="4027252" y="3270666"/>
            <a:ext cx="797668" cy="82467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endCxn id="24" idx="1"/>
          </p:cNvCxnSpPr>
          <p:nvPr/>
        </p:nvCxnSpPr>
        <p:spPr>
          <a:xfrm>
            <a:off x="4824920" y="3654161"/>
            <a:ext cx="1271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96000" y="3469495"/>
            <a:ext cx="5791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後期震盪，為過濾流量不穩定，造成微分值不穩定</a:t>
            </a:r>
            <a:endParaRPr lang="en-US" altLang="zh-TW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81408" y="386804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推測原因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矽藻土被吸到濾室上面，又被水流沖掉，造成不穩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81408" y="531615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推測原因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推測為電子秤受到擾動造成</a:t>
            </a:r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0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實驗誤差</a:t>
            </a:r>
          </a:p>
        </p:txBody>
      </p:sp>
      <p:cxnSp>
        <p:nvCxnSpPr>
          <p:cNvPr id="5" name="直線接點 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C30A-72ED-49F6-8268-986C901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6000" y="1339592"/>
            <a:ext cx="10172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一開始做實驗時，因攪拌造成震盪，使電子天平值為負，不過因為和後來重量差距很大，故將忽略不計負數值，可能造成誤差。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手動鎖螺絲，將造成每個螺絲鬆緊不一，過濾時，還是會有些許顆粒通過，因此水並不是完全澄清透明。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幫浦抽真空，在實驗擷取數據的過程中數值會跳動，不是很穩定。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可能還有些液體流在管內，尚未流至</a:t>
            </a:r>
            <a:r>
              <a:rPr lang="en-US" altLang="zh-TW" sz="2000" dirty="0"/>
              <a:t>R</a:t>
            </a:r>
            <a:r>
              <a:rPr lang="zh-TW" altLang="en-US" sz="2000" dirty="0"/>
              <a:t>瓶，造成過濾總量的低估。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攪拌槽內存有</a:t>
            </a:r>
            <a:r>
              <a:rPr lang="en-US" altLang="zh-TW" sz="2000" dirty="0"/>
              <a:t>no-slip boundary layer</a:t>
            </a:r>
            <a:r>
              <a:rPr lang="zh-TW" altLang="en-US" sz="2000" dirty="0"/>
              <a:t>，造成水流在槽內有一層不會被攪拌到，因此底部可能會殘留一些固體、攪拌葉非放置正中間，可能使攪拌不均勻</a:t>
            </a:r>
          </a:p>
        </p:txBody>
      </p:sp>
    </p:spTree>
    <p:extLst>
      <p:ext uri="{BB962C8B-B14F-4D97-AF65-F5344CB8AC3E}">
        <p14:creationId xmlns:p14="http://schemas.microsoft.com/office/powerpoint/2010/main" val="179072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01A8F1D-45DE-4752-9048-7004F5C4BB16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實驗建議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866C61-0C2B-4AB0-B60D-B3E1B2008028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81C29-1535-4897-A431-48A12C85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51753" y="1512277"/>
            <a:ext cx="10172700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手動鎖螺絲費工又耗時，而且每次鎖的鬆緊度不同，建議可以改成電動的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幫浦抽真空馬力可以再大一些，最多只到壓差</a:t>
            </a:r>
            <a:r>
              <a:rPr lang="en-US" altLang="zh-TW" sz="2000" dirty="0"/>
              <a:t>660 mbar</a:t>
            </a:r>
            <a:r>
              <a:rPr lang="zh-TW" altLang="en-US" sz="2000" dirty="0"/>
              <a:t>，建議可以再強一點</a:t>
            </a:r>
            <a:endParaRPr lang="en-US" altLang="zh-TW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dirty="0"/>
              <a:t>幫浦抽真空在實驗中數值會跑掉，建議可以換一個保持在定值的幫浦</a:t>
            </a:r>
          </a:p>
        </p:txBody>
      </p:sp>
    </p:spTree>
    <p:extLst>
      <p:ext uri="{BB962C8B-B14F-4D97-AF65-F5344CB8AC3E}">
        <p14:creationId xmlns:p14="http://schemas.microsoft.com/office/powerpoint/2010/main" val="31140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D08A3C-1353-4227-9ED3-6923E54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結果討論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建議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實驗觀察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誤差討論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FFCE5F4-A93B-4C1F-87D0-ED1D6E0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7BA1CF6-ED2C-4899-A0E5-A79EB928D421}"/>
              </a:ext>
            </a:extLst>
          </p:cNvPr>
          <p:cNvGrpSpPr/>
          <p:nvPr/>
        </p:nvGrpSpPr>
        <p:grpSpPr>
          <a:xfrm>
            <a:off x="885481" y="1373329"/>
            <a:ext cx="4241156" cy="3081353"/>
            <a:chOff x="885481" y="1544785"/>
            <a:chExt cx="4241156" cy="3081353"/>
          </a:xfrm>
        </p:grpSpPr>
        <p:pic>
          <p:nvPicPr>
            <p:cNvPr id="15" name="內容版面配置區 3">
              <a:extLst>
                <a:ext uri="{FF2B5EF4-FFF2-40B4-BE49-F238E27FC236}">
                  <a16:creationId xmlns:a16="http://schemas.microsoft.com/office/drawing/2014/main" id="{831A96E6-D691-44A1-8A56-063CA87BF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42686"/>
            <a:stretch/>
          </p:blipFill>
          <p:spPr>
            <a:xfrm>
              <a:off x="885481" y="1544785"/>
              <a:ext cx="4241156" cy="3081353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E27F76F-CE38-4410-8C5F-F6F454C8F1C2}"/>
                </a:ext>
              </a:extLst>
            </p:cNvPr>
            <p:cNvSpPr/>
            <p:nvPr/>
          </p:nvSpPr>
          <p:spPr>
            <a:xfrm>
              <a:off x="1969554" y="2503356"/>
              <a:ext cx="1404000" cy="14400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15092209-9635-4993-940E-502A2C748240}"/>
                </a:ext>
              </a:extLst>
            </p:cNvPr>
            <p:cNvSpPr/>
            <p:nvPr/>
          </p:nvSpPr>
          <p:spPr>
            <a:xfrm>
              <a:off x="2533338" y="2788964"/>
              <a:ext cx="262800" cy="2628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8C6A94E-2C2B-4516-AA37-5B17FDE6D2A1}"/>
                </a:ext>
              </a:extLst>
            </p:cNvPr>
            <p:cNvSpPr/>
            <p:nvPr/>
          </p:nvSpPr>
          <p:spPr>
            <a:xfrm>
              <a:off x="2266018" y="3211185"/>
              <a:ext cx="262800" cy="2628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7852B67-A74C-4320-8C15-295830770EC0}"/>
                </a:ext>
              </a:extLst>
            </p:cNvPr>
            <p:cNvSpPr/>
            <p:nvPr/>
          </p:nvSpPr>
          <p:spPr>
            <a:xfrm>
              <a:off x="2796138" y="3211185"/>
              <a:ext cx="262800" cy="2628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2D74C0-BF9B-4AD4-ADA6-3D06108D9D3D}"/>
                  </a:ext>
                </a:extLst>
              </p:cNvPr>
              <p:cNvSpPr txBox="1"/>
              <p:nvPr/>
            </p:nvSpPr>
            <p:spPr>
              <a:xfrm>
                <a:off x="5891133" y="1738859"/>
                <a:ext cx="5267405" cy="250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過濾時，當濾室填滿後，濾液通過面積由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zh-TW" altLang="en-US" sz="2000" dirty="0"/>
                  <a:t> 變為 </a:t>
                </a:r>
                <a:r>
                  <a:rPr lang="en-US" altLang="zh-TW" sz="2000" dirty="0">
                    <a:solidFill>
                      <a:schemeClr val="accent1"/>
                    </a:solidFill>
                  </a:rPr>
                  <a:t>A</a:t>
                </a:r>
                <a:r>
                  <a:rPr lang="en-US" altLang="zh-TW" sz="2000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zh-TW" altLang="en-US" sz="2000" dirty="0"/>
                  <a:t>，使濾液的體積瞬間變少，進而讓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</m:oMath>
                </a14:m>
                <a:r>
                  <a:rPr lang="zh-TW" altLang="en-US" sz="2000" dirty="0"/>
                  <a:t> 對 </a:t>
                </a:r>
                <a:r>
                  <a:rPr lang="en-US" altLang="zh-TW" sz="2000" dirty="0"/>
                  <a:t>V</a:t>
                </a:r>
                <a:r>
                  <a:rPr lang="zh-TW" altLang="en-US" sz="2000" dirty="0"/>
                  <a:t> 圖產生轉折點</a:t>
                </a:r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轉折點的體積：濾室填滿時濾液體積</a:t>
                </a:r>
                <a:r>
                  <a:rPr lang="en-US" altLang="zh-TW" sz="2000" dirty="0"/>
                  <a:t>, </a:t>
                </a:r>
                <a:r>
                  <a:rPr lang="en-US" altLang="zh-TW" sz="2000" dirty="0" err="1"/>
                  <a:t>V</a:t>
                </a:r>
                <a:r>
                  <a:rPr lang="en-US" altLang="zh-TW" sz="2000" baseline="-25000" dirty="0" err="1"/>
                  <a:t>f</a:t>
                </a:r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2D74C0-BF9B-4AD4-ADA6-3D06108D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33" y="1738859"/>
                <a:ext cx="5267405" cy="2504340"/>
              </a:xfrm>
              <a:prstGeom prst="rect">
                <a:avLst/>
              </a:prstGeom>
              <a:blipFill>
                <a:blip r:embed="rId4"/>
                <a:stretch>
                  <a:fillRect l="-1042" r="-1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CCF39AB7-6B70-4FC6-A910-EBE604AD2F98}"/>
              </a:ext>
            </a:extLst>
          </p:cNvPr>
          <p:cNvGrpSpPr/>
          <p:nvPr/>
        </p:nvGrpSpPr>
        <p:grpSpPr>
          <a:xfrm rot="10800000">
            <a:off x="6880465" y="4152423"/>
            <a:ext cx="3288739" cy="2171752"/>
            <a:chOff x="6286499" y="3874060"/>
            <a:chExt cx="3871913" cy="276327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F9754B-2D9C-4EB3-9C0A-612C930EE7C5}"/>
                </a:ext>
              </a:extLst>
            </p:cNvPr>
            <p:cNvSpPr/>
            <p:nvPr/>
          </p:nvSpPr>
          <p:spPr>
            <a:xfrm>
              <a:off x="6286499" y="4678950"/>
              <a:ext cx="3871913" cy="127893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4A5DD8-12B3-46EC-B415-FE3C98CDB1BA}"/>
                </a:ext>
              </a:extLst>
            </p:cNvPr>
            <p:cNvSpPr/>
            <p:nvPr/>
          </p:nvSpPr>
          <p:spPr>
            <a:xfrm>
              <a:off x="6865143" y="4678950"/>
              <a:ext cx="2743200" cy="127893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080988A-41D5-4967-B64C-05FE393173F0}"/>
                </a:ext>
              </a:extLst>
            </p:cNvPr>
            <p:cNvSpPr/>
            <p:nvPr/>
          </p:nvSpPr>
          <p:spPr>
            <a:xfrm>
              <a:off x="6865143" y="5472113"/>
              <a:ext cx="2743200" cy="4857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4B8DFD-0B33-4052-86EA-A52A1E0BCF80}"/>
                </a:ext>
              </a:extLst>
            </p:cNvPr>
            <p:cNvSpPr/>
            <p:nvPr/>
          </p:nvSpPr>
          <p:spPr>
            <a:xfrm>
              <a:off x="7346156" y="4674169"/>
              <a:ext cx="483395" cy="7979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B95044F-14D2-4498-AEE2-C72D3227E23B}"/>
                </a:ext>
              </a:extLst>
            </p:cNvPr>
            <p:cNvSpPr/>
            <p:nvPr/>
          </p:nvSpPr>
          <p:spPr>
            <a:xfrm>
              <a:off x="8610600" y="4674169"/>
              <a:ext cx="483395" cy="7979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646E2F2-1284-4C16-B9CE-9664D19DA61F}"/>
                </a:ext>
              </a:extLst>
            </p:cNvPr>
            <p:cNvCxnSpPr>
              <a:cxnSpLocks/>
            </p:cNvCxnSpPr>
            <p:nvPr/>
          </p:nvCxnSpPr>
          <p:spPr>
            <a:xfrm>
              <a:off x="8220075" y="3874060"/>
              <a:ext cx="0" cy="80010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4AEB8D8D-48EA-44F9-98FB-A4087C72D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6743" y="5957888"/>
              <a:ext cx="1" cy="67945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5007580-06C4-4FD3-82A2-A899336EACFD}"/>
                </a:ext>
              </a:extLst>
            </p:cNvPr>
            <p:cNvSpPr/>
            <p:nvPr/>
          </p:nvSpPr>
          <p:spPr>
            <a:xfrm>
              <a:off x="7978378" y="4674169"/>
              <a:ext cx="483395" cy="7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235D43-2031-4695-B6DF-96F62622FBB7}"/>
              </a:ext>
            </a:extLst>
          </p:cNvPr>
          <p:cNvGrpSpPr/>
          <p:nvPr/>
        </p:nvGrpSpPr>
        <p:grpSpPr>
          <a:xfrm>
            <a:off x="1256553" y="4686418"/>
            <a:ext cx="2816369" cy="1693719"/>
            <a:chOff x="1289132" y="4689987"/>
            <a:chExt cx="2816369" cy="1693719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1A55151C-3B7D-4042-8966-091F2A47687F}"/>
                </a:ext>
              </a:extLst>
            </p:cNvPr>
            <p:cNvSpPr/>
            <p:nvPr/>
          </p:nvSpPr>
          <p:spPr>
            <a:xfrm>
              <a:off x="1621176" y="5364765"/>
              <a:ext cx="2080882" cy="871693"/>
            </a:xfrm>
            <a:prstGeom prst="can">
              <a:avLst>
                <a:gd name="adj" fmla="val 5000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圓柱形 30">
              <a:extLst>
                <a:ext uri="{FF2B5EF4-FFF2-40B4-BE49-F238E27FC236}">
                  <a16:creationId xmlns:a16="http://schemas.microsoft.com/office/drawing/2014/main" id="{9A772566-AC4E-4F8B-AE3C-DC5092302FB1}"/>
                </a:ext>
              </a:extLst>
            </p:cNvPr>
            <p:cNvSpPr/>
            <p:nvPr/>
          </p:nvSpPr>
          <p:spPr>
            <a:xfrm>
              <a:off x="2528818" y="4776855"/>
              <a:ext cx="351301" cy="776182"/>
            </a:xfrm>
            <a:prstGeom prst="can">
              <a:avLst>
                <a:gd name="adj" fmla="val 38683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圓柱形 31">
              <a:extLst>
                <a:ext uri="{FF2B5EF4-FFF2-40B4-BE49-F238E27FC236}">
                  <a16:creationId xmlns:a16="http://schemas.microsoft.com/office/drawing/2014/main" id="{1A492998-0F4A-4148-88B1-43BB6E152918}"/>
                </a:ext>
              </a:extLst>
            </p:cNvPr>
            <p:cNvSpPr/>
            <p:nvPr/>
          </p:nvSpPr>
          <p:spPr>
            <a:xfrm>
              <a:off x="1918353" y="4897263"/>
              <a:ext cx="362857" cy="801717"/>
            </a:xfrm>
            <a:prstGeom prst="can">
              <a:avLst>
                <a:gd name="adj" fmla="val 38683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BD5BD2FD-F0CE-4FBE-B712-E85074D07710}"/>
                </a:ext>
              </a:extLst>
            </p:cNvPr>
            <p:cNvSpPr/>
            <p:nvPr/>
          </p:nvSpPr>
          <p:spPr>
            <a:xfrm>
              <a:off x="3131181" y="4922798"/>
              <a:ext cx="351300" cy="776182"/>
            </a:xfrm>
            <a:prstGeom prst="can">
              <a:avLst>
                <a:gd name="adj" fmla="val 38683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柱形 28">
              <a:extLst>
                <a:ext uri="{FF2B5EF4-FFF2-40B4-BE49-F238E27FC236}">
                  <a16:creationId xmlns:a16="http://schemas.microsoft.com/office/drawing/2014/main" id="{E3520BBC-38D6-4082-A512-C856C85DC3CC}"/>
                </a:ext>
              </a:extLst>
            </p:cNvPr>
            <p:cNvSpPr/>
            <p:nvPr/>
          </p:nvSpPr>
          <p:spPr>
            <a:xfrm>
              <a:off x="1289132" y="4689987"/>
              <a:ext cx="2816369" cy="1693719"/>
            </a:xfrm>
            <a:prstGeom prst="can">
              <a:avLst>
                <a:gd name="adj" fmla="val 36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5625E3-DECA-4ADE-AA4A-86300687BB19}"/>
              </a:ext>
            </a:extLst>
          </p:cNvPr>
          <p:cNvSpPr txBox="1"/>
          <p:nvPr/>
        </p:nvSpPr>
        <p:spPr>
          <a:xfrm>
            <a:off x="3582446" y="3952368"/>
            <a:ext cx="201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銳孔板式濾室</a:t>
            </a:r>
          </a:p>
        </p:txBody>
      </p:sp>
    </p:spTree>
    <p:extLst>
      <p:ext uri="{BB962C8B-B14F-4D97-AF65-F5344CB8AC3E}">
        <p14:creationId xmlns:p14="http://schemas.microsoft.com/office/powerpoint/2010/main" val="7658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C5D11B-9038-45B8-A3F8-04A20F74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95929"/>
              </p:ext>
            </p:extLst>
          </p:nvPr>
        </p:nvGraphicFramePr>
        <p:xfrm>
          <a:off x="545221" y="1417703"/>
          <a:ext cx="5106719" cy="35742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7281">
                  <a:extLst>
                    <a:ext uri="{9D8B030D-6E8A-4147-A177-3AD203B41FA5}">
                      <a16:colId xmlns:a16="http://schemas.microsoft.com/office/drawing/2014/main" val="1342226263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2034572152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4127356199"/>
                    </a:ext>
                  </a:extLst>
                </a:gridCol>
              </a:tblGrid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粉體密度 </a:t>
                      </a:r>
                      <a:r>
                        <a:rPr lang="el-GR" sz="1800" u="none" strike="noStrike" dirty="0">
                          <a:effectLst/>
                          <a:latin typeface="+mn-lt"/>
                          <a:ea typeface="+mn-ea"/>
                        </a:rPr>
                        <a:t>ρ</a:t>
                      </a:r>
                      <a:r>
                        <a:rPr lang="en-US" sz="1800" u="none" strike="noStrike" baseline="-25000" dirty="0">
                          <a:effectLst/>
                          <a:latin typeface="+mn-lt"/>
                          <a:ea typeface="+mn-ea"/>
                        </a:rPr>
                        <a:t>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2300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kg/m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4442557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濾室面積 </a:t>
                      </a:r>
                      <a:r>
                        <a:rPr lang="en-US" sz="1800" u="none" strike="noStrike" dirty="0"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en-US" sz="1800" u="none" strike="noStrike" baseline="-25000" dirty="0">
                          <a:effectLst/>
                          <a:latin typeface="+mn-lt"/>
                          <a:ea typeface="+mn-ea"/>
                        </a:rPr>
                        <a:t>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1.96*10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-3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m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7525889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銳孔板過濾面積 </a:t>
                      </a: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en-US" altLang="zh-TW" sz="1800" u="none" strike="noStrike" baseline="-250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1.91*10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-4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m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000968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濾液密度 </a:t>
                      </a:r>
                      <a:r>
                        <a:rPr lang="el-GR" sz="1800" u="none" strike="noStrike" dirty="0">
                          <a:effectLst/>
                          <a:latin typeface="+mn-lt"/>
                          <a:ea typeface="+mn-ea"/>
                        </a:rPr>
                        <a:t>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997.62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kg/m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063817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濾液溫度  </a:t>
                      </a:r>
                      <a:r>
                        <a:rPr lang="en-US" sz="1800" u="none" strike="noStrike" dirty="0">
                          <a:effectLst/>
                          <a:latin typeface="+mn-lt"/>
                          <a:ea typeface="+mn-ea"/>
                        </a:rPr>
                        <a:t>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23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⁰ C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1157107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濾液黏度 </a:t>
                      </a:r>
                      <a:r>
                        <a:rPr lang="el-GR" sz="1800" u="none" strike="noStrike" dirty="0">
                          <a:effectLst/>
                          <a:latin typeface="+mn-lt"/>
                          <a:ea typeface="+mn-ea"/>
                        </a:rPr>
                        <a:t>μ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9.33*10</a:t>
                      </a:r>
                      <a:r>
                        <a:rPr lang="en-US" altLang="zh-TW" sz="1800" u="none" strike="noStrike" baseline="30000" dirty="0">
                          <a:effectLst/>
                          <a:latin typeface="+mn-lt"/>
                          <a:ea typeface="+mn-ea"/>
                        </a:rPr>
                        <a:t>-4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kg/m-s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4066958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泥漿濃度 </a:t>
                      </a:r>
                      <a:r>
                        <a:rPr lang="en-US" sz="1800" u="none" strike="noStrike" dirty="0">
                          <a:effectLst/>
                          <a:latin typeface="+mn-lt"/>
                          <a:ea typeface="+mn-ea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0.04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kg/kg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19128"/>
                  </a:ext>
                </a:extLst>
              </a:tr>
              <a:tr h="4467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1800" u="none" strike="noStrike" dirty="0">
                          <a:effectLst/>
                          <a:latin typeface="+mn-lt"/>
                          <a:ea typeface="+mn-ea"/>
                        </a:rPr>
                        <a:t>濾餅高度 </a:t>
                      </a:r>
                      <a:r>
                        <a:rPr lang="en-US" sz="1800" u="none" strike="noStrike" dirty="0">
                          <a:effectLst/>
                          <a:latin typeface="+mn-lt"/>
                          <a:ea typeface="+mn-ea"/>
                        </a:rPr>
                        <a:t>h</a:t>
                      </a:r>
                      <a:r>
                        <a:rPr lang="en-US" sz="1800" u="none" strike="noStrike" baseline="-25000" dirty="0">
                          <a:effectLst/>
                          <a:latin typeface="+mn-lt"/>
                          <a:ea typeface="+mn-ea"/>
                        </a:rPr>
                        <a:t>f</a:t>
                      </a:r>
                      <a:r>
                        <a:rPr lang="en-US" sz="1800" u="none" strike="noStrike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  <a:ea typeface="+mn-ea"/>
                        </a:rPr>
                        <a:t>0.015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r>
                        <a:rPr lang="en-US" altLang="zh-TW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3157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62021A7-F2DF-48B4-B946-3FF13F480B09}"/>
                  </a:ext>
                </a:extLst>
              </p:cNvPr>
              <p:cNvSpPr/>
              <p:nvPr/>
            </p:nvSpPr>
            <p:spPr>
              <a:xfrm>
                <a:off x="5930283" y="1718543"/>
                <a:ext cx="6189830" cy="2544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kern="100" dirty="0">
                    <a:cs typeface="Times New Roman" panose="02020603050405020304" pitchFamily="18" charset="0"/>
                  </a:rPr>
                  <a:t>1. </a:t>
                </a:r>
                <a:r>
                  <a:rPr lang="zh-TW" altLang="en-US" sz="2000" kern="100" dirty="0">
                    <a:latin typeface="+mn-ea"/>
                    <a:cs typeface="Times New Roman" panose="02020603050405020304" pitchFamily="18" charset="0"/>
                  </a:rPr>
                  <a:t>前段過濾</a:t>
                </a:r>
                <a:endParaRPr lang="en-US" altLang="zh-TW" sz="2000" kern="1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dV</m:t>
                          </m:r>
                        </m:den>
                      </m:f>
                      <m:r>
                        <a:rPr lang="en-US" altLang="zh-TW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i="0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zh-TW" i="0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i="0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i="0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altLang="zh-TW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後段過濾</a:t>
                </a:r>
                <a:endParaRPr lang="en-US" altLang="zh-TW" sz="2000" dirty="0">
                  <a:latin typeface="Times New Roman" panose="02020603050405020304" pitchFamily="18" charset="0"/>
                </a:endParaRPr>
              </a:p>
              <a:p>
                <a:endPara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dV</m:t>
                          </m:r>
                        </m:den>
                      </m:f>
                      <m:r>
                        <a:rPr lang="en-US" altLang="zh-TW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kern="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TW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zh-TW" altLang="zh-TW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62021A7-F2DF-48B4-B946-3FF13F480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3" y="1718543"/>
                <a:ext cx="6189830" cy="2544479"/>
              </a:xfrm>
              <a:prstGeom prst="rect">
                <a:avLst/>
              </a:prstGeom>
              <a:blipFill>
                <a:blip r:embed="rId2"/>
                <a:stretch>
                  <a:fillRect l="-1084" t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3ECAEF-8A02-4DAA-A0CF-3E4B00217A23}"/>
                  </a:ext>
                </a:extLst>
              </p:cNvPr>
              <p:cNvSpPr/>
              <p:nvPr/>
            </p:nvSpPr>
            <p:spPr>
              <a:xfrm>
                <a:off x="6524504" y="4567067"/>
                <a:ext cx="4971496" cy="1304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利用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</m:oMath>
                </a14:m>
                <a:r>
                  <a:rPr lang="zh-TW" altLang="en-US" sz="2000" dirty="0"/>
                  <a:t> 對 </a:t>
                </a:r>
                <a:r>
                  <a:rPr lang="en-US" altLang="zh-TW" sz="2000" dirty="0"/>
                  <a:t>V</a:t>
                </a:r>
                <a:r>
                  <a:rPr lang="zh-TW" altLang="en-US" sz="2000" dirty="0"/>
                  <a:t> 之圖，由交點得到</a:t>
                </a:r>
                <a:r>
                  <a:rPr lang="en-US" altLang="zh-TW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TW" sz="2000" baseline="-25000" dirty="0" err="1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endParaRPr lang="en-US" altLang="zh-TW" sz="2000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作圖得到斜率後，可得知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3ECAEF-8A02-4DAA-A0CF-3E4B00217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04" y="4567067"/>
                <a:ext cx="4971496" cy="1304011"/>
              </a:xfrm>
              <a:prstGeom prst="rect">
                <a:avLst/>
              </a:prstGeom>
              <a:blipFill>
                <a:blip r:embed="rId3"/>
                <a:stretch>
                  <a:fillRect l="-1103" b="-3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4D5DA0-5F05-4DF9-9AC5-9EF7CFB758BA}"/>
                  </a:ext>
                </a:extLst>
              </p:cNvPr>
              <p:cNvSpPr/>
              <p:nvPr/>
            </p:nvSpPr>
            <p:spPr>
              <a:xfrm>
                <a:off x="491953" y="4960966"/>
                <a:ext cx="6143348" cy="1884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本次實驗每組壓差的實驗時間設定為</a:t>
                </a:r>
                <a:r>
                  <a:rPr lang="en-US" altLang="zh-TW" sz="2000" dirty="0"/>
                  <a:t>5</a:t>
                </a:r>
                <a:r>
                  <a:rPr lang="zh-TW" altLang="en-US" sz="2000" dirty="0"/>
                  <a:t>分鐘</a:t>
                </a:r>
                <a:endParaRPr lang="en-US" altLang="zh-TW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濾紙孔隙度為</a:t>
                </a:r>
                <a:r>
                  <a:rPr lang="en-US" altLang="zh-TW" sz="2000" dirty="0"/>
                  <a:t>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zh-TW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壓差設定：</a:t>
                </a:r>
                <a:r>
                  <a:rPr lang="en-US" altLang="zh-TW" sz="2000" dirty="0"/>
                  <a:t>400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450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580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630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mbar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參考別組泥漿濃度</a:t>
                </a:r>
                <a:r>
                  <a:rPr lang="en-US" altLang="zh-TW" sz="2000" dirty="0"/>
                  <a:t>2%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3%</a:t>
                </a:r>
                <a:r>
                  <a:rPr lang="zh-TW" altLang="en-US" sz="2000" dirty="0"/>
                  <a:t>之實驗結果進行比對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4D5DA0-5F05-4DF9-9AC5-9EF7CFB75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3" y="4960966"/>
                <a:ext cx="6143348" cy="1884298"/>
              </a:xfrm>
              <a:prstGeom prst="rect">
                <a:avLst/>
              </a:prstGeom>
              <a:blipFill>
                <a:blip r:embed="rId4"/>
                <a:stretch>
                  <a:fillRect l="-894" b="-4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0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575748" y="55128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前後段過濾階段分析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/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濾液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zh-TW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圖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TW" altLang="en-US" dirty="0">
                    <a:solidFill>
                      <a:schemeClr val="bg2">
                        <a:lumMod val="75000"/>
                      </a:schemeClr>
                    </a:solidFill>
                  </a:rPr>
                  <a:t> 圖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blipFill>
                <a:blip r:embed="rId2"/>
                <a:stretch>
                  <a:fillRect l="-1316" t="-3968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圓角 6">
            <a:extLst>
              <a:ext uri="{FF2B5EF4-FFF2-40B4-BE49-F238E27FC236}">
                <a16:creationId xmlns:a16="http://schemas.microsoft.com/office/drawing/2014/main" id="{BDB9E467-4ABE-411D-80EE-F5924ED398A2}"/>
              </a:ext>
            </a:extLst>
          </p:cNvPr>
          <p:cNvSpPr/>
          <p:nvPr/>
        </p:nvSpPr>
        <p:spPr>
          <a:xfrm>
            <a:off x="4603618" y="177553"/>
            <a:ext cx="2183473" cy="874947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BDBB04-FFEA-4448-8FB5-235750428BBE}"/>
              </a:ext>
            </a:extLst>
          </p:cNvPr>
          <p:cNvSpPr txBox="1"/>
          <p:nvPr/>
        </p:nvSpPr>
        <p:spPr>
          <a:xfrm>
            <a:off x="9818711" y="461266"/>
            <a:ext cx="195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accent1"/>
                </a:solidFill>
              </a:rPr>
              <a:t>前段過濾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buSzPct val="60000"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後段過濾</a:t>
            </a: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A476F26-41B1-49B8-9C58-D6B757F924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451944"/>
              </p:ext>
            </p:extLst>
          </p:nvPr>
        </p:nvGraphicFramePr>
        <p:xfrm>
          <a:off x="356560" y="1225862"/>
          <a:ext cx="5047200" cy="285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BDE877F0-D89D-46AB-8ABF-9DA7FA07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523555"/>
              </p:ext>
            </p:extLst>
          </p:nvPr>
        </p:nvGraphicFramePr>
        <p:xfrm>
          <a:off x="5921619" y="1225862"/>
          <a:ext cx="5047200" cy="285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C7848B30-BC76-43EC-A266-CAABDDC19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94582"/>
              </p:ext>
            </p:extLst>
          </p:nvPr>
        </p:nvGraphicFramePr>
        <p:xfrm>
          <a:off x="369345" y="3973705"/>
          <a:ext cx="5046711" cy="285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99E77C03-4715-4769-A121-770B04506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057374"/>
              </p:ext>
            </p:extLst>
          </p:nvPr>
        </p:nvGraphicFramePr>
        <p:xfrm>
          <a:off x="5922108" y="3963872"/>
          <a:ext cx="5046711" cy="285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92BD4B4-D5DA-46FD-9C25-D7A918A5B641}"/>
              </a:ext>
            </a:extLst>
          </p:cNvPr>
          <p:cNvSpPr txBox="1"/>
          <p:nvPr/>
        </p:nvSpPr>
        <p:spPr>
          <a:xfrm>
            <a:off x="5024528" y="1656909"/>
            <a:ext cx="92851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465.2</a:t>
            </a:r>
            <a:r>
              <a:rPr lang="zh-TW" altLang="en-US" dirty="0"/>
              <a:t> </a:t>
            </a:r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928D3E-2983-41A9-B53E-7133E8395448}"/>
              </a:ext>
            </a:extLst>
          </p:cNvPr>
          <p:cNvSpPr txBox="1"/>
          <p:nvPr/>
        </p:nvSpPr>
        <p:spPr>
          <a:xfrm>
            <a:off x="1012722" y="1369137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400 mbar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AB787-70EA-4A6B-A8BF-46C8AE689CA1}"/>
              </a:ext>
            </a:extLst>
          </p:cNvPr>
          <p:cNvSpPr txBox="1"/>
          <p:nvPr/>
        </p:nvSpPr>
        <p:spPr>
          <a:xfrm>
            <a:off x="6570840" y="1369137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450 mbar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E05E9-6A6C-4AC4-8C89-55B1BEA45F26}"/>
              </a:ext>
            </a:extLst>
          </p:cNvPr>
          <p:cNvSpPr txBox="1"/>
          <p:nvPr/>
        </p:nvSpPr>
        <p:spPr>
          <a:xfrm>
            <a:off x="1029974" y="4122497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580 mbar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3A383C-16C2-4C35-A25E-0650AFDAAB65}"/>
              </a:ext>
            </a:extLst>
          </p:cNvPr>
          <p:cNvSpPr txBox="1"/>
          <p:nvPr/>
        </p:nvSpPr>
        <p:spPr>
          <a:xfrm>
            <a:off x="6570840" y="4123001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630 mbar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86E8256-2C74-4FB6-975A-E321B851C17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66216" y="1841575"/>
            <a:ext cx="458312" cy="0"/>
          </a:xfrm>
          <a:prstGeom prst="straightConnector1">
            <a:avLst/>
          </a:prstGeom>
          <a:ln w="38100">
            <a:solidFill>
              <a:srgbClr val="EEB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AE3190-F133-49F1-A95D-AAC8CFA70B12}"/>
              </a:ext>
            </a:extLst>
          </p:cNvPr>
          <p:cNvSpPr txBox="1"/>
          <p:nvPr/>
        </p:nvSpPr>
        <p:spPr>
          <a:xfrm>
            <a:off x="10532214" y="1420932"/>
            <a:ext cx="92851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520.7</a:t>
            </a:r>
            <a:r>
              <a:rPr lang="zh-TW" altLang="en-US" dirty="0"/>
              <a:t> </a:t>
            </a:r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A19D61F-A02A-4892-B17F-F008DD21A36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0073902" y="1605598"/>
            <a:ext cx="458312" cy="0"/>
          </a:xfrm>
          <a:prstGeom prst="straightConnector1">
            <a:avLst/>
          </a:prstGeom>
          <a:ln w="38100">
            <a:solidFill>
              <a:srgbClr val="EEB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3EE256-6136-480A-8B1C-66C65DD4B2DE}"/>
              </a:ext>
            </a:extLst>
          </p:cNvPr>
          <p:cNvSpPr txBox="1"/>
          <p:nvPr/>
        </p:nvSpPr>
        <p:spPr>
          <a:xfrm>
            <a:off x="5024528" y="4289911"/>
            <a:ext cx="92851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583.8</a:t>
            </a:r>
            <a:r>
              <a:rPr lang="zh-TW" altLang="en-US" dirty="0"/>
              <a:t> </a:t>
            </a:r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07A0D46-3333-4E82-B198-1F8C93BB652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66216" y="4474577"/>
            <a:ext cx="458312" cy="0"/>
          </a:xfrm>
          <a:prstGeom prst="straightConnector1">
            <a:avLst/>
          </a:prstGeom>
          <a:ln w="38100">
            <a:solidFill>
              <a:srgbClr val="EEB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88AA10C-1E23-4FA7-A02D-3A14F6AEE722}"/>
              </a:ext>
            </a:extLst>
          </p:cNvPr>
          <p:cNvSpPr txBox="1"/>
          <p:nvPr/>
        </p:nvSpPr>
        <p:spPr>
          <a:xfrm>
            <a:off x="10569413" y="4270247"/>
            <a:ext cx="92851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589.3</a:t>
            </a:r>
            <a:r>
              <a:rPr lang="zh-TW" altLang="en-US" dirty="0"/>
              <a:t> </a:t>
            </a:r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2DF728-0DD5-46A2-ACD8-1743FF94D9A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0111101" y="4454913"/>
            <a:ext cx="458312" cy="0"/>
          </a:xfrm>
          <a:prstGeom prst="straightConnector1">
            <a:avLst/>
          </a:prstGeom>
          <a:ln w="38100">
            <a:solidFill>
              <a:srgbClr val="EEB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6301265-7CBA-48A7-AD6E-87A24EA09BDB}"/>
              </a:ext>
            </a:extLst>
          </p:cNvPr>
          <p:cNvCxnSpPr/>
          <p:nvPr/>
        </p:nvCxnSpPr>
        <p:spPr>
          <a:xfrm>
            <a:off x="1322773" y="2734322"/>
            <a:ext cx="0" cy="78123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30517F1-8211-43AC-BB17-E0DE27FA7E67}"/>
              </a:ext>
            </a:extLst>
          </p:cNvPr>
          <p:cNvCxnSpPr/>
          <p:nvPr/>
        </p:nvCxnSpPr>
        <p:spPr>
          <a:xfrm>
            <a:off x="6906828" y="2734322"/>
            <a:ext cx="0" cy="78123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21F21CA-89B1-43C3-9703-3AB6AB35DCF6}"/>
              </a:ext>
            </a:extLst>
          </p:cNvPr>
          <p:cNvCxnSpPr/>
          <p:nvPr/>
        </p:nvCxnSpPr>
        <p:spPr>
          <a:xfrm>
            <a:off x="6889072" y="5598584"/>
            <a:ext cx="0" cy="645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D41A678-C0E1-4671-AE59-4C83DA7E23E1}"/>
              </a:ext>
            </a:extLst>
          </p:cNvPr>
          <p:cNvCxnSpPr/>
          <p:nvPr/>
        </p:nvCxnSpPr>
        <p:spPr>
          <a:xfrm>
            <a:off x="1358285" y="5560653"/>
            <a:ext cx="0" cy="71021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F57BDE-79E3-469D-961D-1DA91FC292C4}"/>
              </a:ext>
            </a:extLst>
          </p:cNvPr>
          <p:cNvSpPr/>
          <p:nvPr/>
        </p:nvSpPr>
        <p:spPr>
          <a:xfrm>
            <a:off x="1029974" y="3515557"/>
            <a:ext cx="576878" cy="3550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29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6725C7-61D3-47CE-A168-F0D926B0B228}"/>
              </a:ext>
            </a:extLst>
          </p:cNvPr>
          <p:cNvSpPr/>
          <p:nvPr/>
        </p:nvSpPr>
        <p:spPr>
          <a:xfrm>
            <a:off x="6618389" y="3515557"/>
            <a:ext cx="576878" cy="3550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EE7AF8C-6C77-4773-992A-AB37B30D104F}"/>
              </a:ext>
            </a:extLst>
          </p:cNvPr>
          <p:cNvSpPr/>
          <p:nvPr/>
        </p:nvSpPr>
        <p:spPr>
          <a:xfrm>
            <a:off x="1029974" y="6261923"/>
            <a:ext cx="576878" cy="3550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29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2E31ED2-B23E-4290-A7B1-BB1444FD64CE}"/>
              </a:ext>
            </a:extLst>
          </p:cNvPr>
          <p:cNvSpPr/>
          <p:nvPr/>
        </p:nvSpPr>
        <p:spPr>
          <a:xfrm>
            <a:off x="6600633" y="6261923"/>
            <a:ext cx="576878" cy="3550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27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6" grpId="0" animBg="1"/>
      <p:bldP spid="28" grpId="0" animBg="1"/>
      <p:bldP spid="13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575748" y="55128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前後段過濾階段分析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/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bg2">
                        <a:lumMod val="75000"/>
                      </a:schemeClr>
                    </a:solidFill>
                  </a:rPr>
                  <a:t>濾液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zh-TW" altLang="en-US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TW" altLang="en-US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bg2">
                        <a:lumMod val="75000"/>
                      </a:schemeClr>
                    </a:solidFill>
                  </a:rPr>
                  <a:t>圖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TW" altLang="en-US" dirty="0"/>
                  <a:t> 圖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blipFill>
                <a:blip r:embed="rId2"/>
                <a:stretch>
                  <a:fillRect l="-1316" t="-3968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圓角 6">
            <a:extLst>
              <a:ext uri="{FF2B5EF4-FFF2-40B4-BE49-F238E27FC236}">
                <a16:creationId xmlns:a16="http://schemas.microsoft.com/office/drawing/2014/main" id="{BDB9E467-4ABE-411D-80EE-F5924ED398A2}"/>
              </a:ext>
            </a:extLst>
          </p:cNvPr>
          <p:cNvSpPr/>
          <p:nvPr/>
        </p:nvSpPr>
        <p:spPr>
          <a:xfrm>
            <a:off x="4603618" y="177553"/>
            <a:ext cx="2183473" cy="874947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07522"/>
              </p:ext>
            </p:extLst>
          </p:nvPr>
        </p:nvGraphicFramePr>
        <p:xfrm>
          <a:off x="285980" y="1229147"/>
          <a:ext cx="5048019" cy="285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89627"/>
              </p:ext>
            </p:extLst>
          </p:nvPr>
        </p:nvGraphicFramePr>
        <p:xfrm>
          <a:off x="5836023" y="1229147"/>
          <a:ext cx="5048019" cy="285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86D09A4E-2E15-42FA-892F-4F957D0D9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544867"/>
              </p:ext>
            </p:extLst>
          </p:nvPr>
        </p:nvGraphicFramePr>
        <p:xfrm>
          <a:off x="285980" y="3965255"/>
          <a:ext cx="5048019" cy="2718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2D4495BB-B7DB-443D-9C60-CE30409F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841834"/>
              </p:ext>
            </p:extLst>
          </p:nvPr>
        </p:nvGraphicFramePr>
        <p:xfrm>
          <a:off x="5844985" y="3965255"/>
          <a:ext cx="5048019" cy="272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9BDBB04-FFEA-4448-8FB5-235750428BBE}"/>
              </a:ext>
            </a:extLst>
          </p:cNvPr>
          <p:cNvSpPr txBox="1"/>
          <p:nvPr/>
        </p:nvSpPr>
        <p:spPr>
          <a:xfrm>
            <a:off x="9818711" y="461266"/>
            <a:ext cx="195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60000"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accent1"/>
                </a:solidFill>
              </a:rPr>
              <a:t>前段過濾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buSzPct val="60000"/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後段過濾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B5CE16-BD83-4676-A0D3-6C4F874A2E52}"/>
              </a:ext>
            </a:extLst>
          </p:cNvPr>
          <p:cNvSpPr txBox="1"/>
          <p:nvPr/>
        </p:nvSpPr>
        <p:spPr>
          <a:xfrm>
            <a:off x="914400" y="1388801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400 mbar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B4BCBB-113C-42C3-BD0D-978AB4FCBC0A}"/>
              </a:ext>
            </a:extLst>
          </p:cNvPr>
          <p:cNvSpPr txBox="1"/>
          <p:nvPr/>
        </p:nvSpPr>
        <p:spPr>
          <a:xfrm>
            <a:off x="6472518" y="1388801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450 mbar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6F23914-890A-44B4-B454-004116A69282}"/>
              </a:ext>
            </a:extLst>
          </p:cNvPr>
          <p:cNvSpPr txBox="1"/>
          <p:nvPr/>
        </p:nvSpPr>
        <p:spPr>
          <a:xfrm>
            <a:off x="914400" y="4124909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580 mbar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795B5C-5F39-4A8A-B57E-C615F31FE306}"/>
              </a:ext>
            </a:extLst>
          </p:cNvPr>
          <p:cNvSpPr txBox="1"/>
          <p:nvPr/>
        </p:nvSpPr>
        <p:spPr>
          <a:xfrm>
            <a:off x="6472518" y="4124909"/>
            <a:ext cx="1335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630 mbar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A734D9-1ED8-4911-A08B-01107F409683}"/>
              </a:ext>
            </a:extLst>
          </p:cNvPr>
          <p:cNvSpPr/>
          <p:nvPr/>
        </p:nvSpPr>
        <p:spPr>
          <a:xfrm>
            <a:off x="9081248" y="4208352"/>
            <a:ext cx="1515632" cy="99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6B60A6-03B2-43C7-80CA-E34186E944DC}"/>
              </a:ext>
            </a:extLst>
          </p:cNvPr>
          <p:cNvCxnSpPr/>
          <p:nvPr/>
        </p:nvCxnSpPr>
        <p:spPr>
          <a:xfrm>
            <a:off x="3729318" y="2967317"/>
            <a:ext cx="0" cy="5558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B695E56-F302-4C1A-918A-889DD0CE2518}"/>
              </a:ext>
            </a:extLst>
          </p:cNvPr>
          <p:cNvCxnSpPr/>
          <p:nvPr/>
        </p:nvCxnSpPr>
        <p:spPr>
          <a:xfrm>
            <a:off x="9493625" y="3136095"/>
            <a:ext cx="0" cy="3796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F01433A-78B7-4723-8236-CDE012EF3086}"/>
              </a:ext>
            </a:extLst>
          </p:cNvPr>
          <p:cNvCxnSpPr/>
          <p:nvPr/>
        </p:nvCxnSpPr>
        <p:spPr>
          <a:xfrm>
            <a:off x="4012782" y="5715620"/>
            <a:ext cx="0" cy="417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95AEC24-EB43-412F-A895-AAFC917B0021}"/>
              </a:ext>
            </a:extLst>
          </p:cNvPr>
          <p:cNvCxnSpPr/>
          <p:nvPr/>
        </p:nvCxnSpPr>
        <p:spPr>
          <a:xfrm>
            <a:off x="8383614" y="5697332"/>
            <a:ext cx="0" cy="4175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0ED4CB-63DD-468B-AD20-D9F0595EBDD9}"/>
              </a:ext>
            </a:extLst>
          </p:cNvPr>
          <p:cNvSpPr txBox="1"/>
          <p:nvPr/>
        </p:nvSpPr>
        <p:spPr>
          <a:xfrm flipH="1">
            <a:off x="3402549" y="3569686"/>
            <a:ext cx="137363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208.77 mL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CD04A44-1671-4CA7-8812-34DE82AA6E90}"/>
              </a:ext>
            </a:extLst>
          </p:cNvPr>
          <p:cNvSpPr txBox="1"/>
          <p:nvPr/>
        </p:nvSpPr>
        <p:spPr>
          <a:xfrm flipH="1">
            <a:off x="9248434" y="3569071"/>
            <a:ext cx="1348445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218.39 mL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C6C2CC1-0EFC-4A5A-88B1-D2A02B4BCD60}"/>
              </a:ext>
            </a:extLst>
          </p:cNvPr>
          <p:cNvSpPr txBox="1"/>
          <p:nvPr/>
        </p:nvSpPr>
        <p:spPr>
          <a:xfrm flipH="1">
            <a:off x="3412708" y="6178386"/>
            <a:ext cx="137361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220.80 mL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9513B6-C0C3-4127-867C-DC7760DFB038}"/>
              </a:ext>
            </a:extLst>
          </p:cNvPr>
          <p:cNvSpPr txBox="1"/>
          <p:nvPr/>
        </p:nvSpPr>
        <p:spPr>
          <a:xfrm flipH="1">
            <a:off x="7274857" y="6163943"/>
            <a:ext cx="133574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EEB5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225.15 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7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575748" y="55128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前後段過濾階段分析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469CA18-086C-4471-AEC5-EE5819EBA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838393"/>
                  </p:ext>
                </p:extLst>
              </p:nvPr>
            </p:nvGraphicFramePr>
            <p:xfrm>
              <a:off x="1086464" y="1666365"/>
              <a:ext cx="10019074" cy="4294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2564">
                      <a:extLst>
                        <a:ext uri="{9D8B030D-6E8A-4147-A177-3AD203B41FA5}">
                          <a16:colId xmlns:a16="http://schemas.microsoft.com/office/drawing/2014/main" val="2406618415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1892771328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3646028150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3293960298"/>
                        </a:ext>
                      </a:extLst>
                    </a:gridCol>
                    <a:gridCol w="1571916">
                      <a:extLst>
                        <a:ext uri="{9D8B030D-6E8A-4147-A177-3AD203B41FA5}">
                          <a16:colId xmlns:a16="http://schemas.microsoft.com/office/drawing/2014/main" val="2194175935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317898511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3784343477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4086756616"/>
                        </a:ext>
                      </a:extLst>
                    </a:gridCol>
                  </a:tblGrid>
                  <a:tr h="76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flurry conc.</a:t>
                          </a:r>
                        </a:p>
                        <a:p>
                          <a:pPr algn="ctr"/>
                          <a:r>
                            <a:rPr lang="en-US" altLang="zh-TW" i="0" dirty="0"/>
                            <a:t>(</a:t>
                          </a:r>
                          <a:r>
                            <a:rPr lang="en-US" altLang="zh-TW" i="0" dirty="0" err="1"/>
                            <a:t>wt</a:t>
                          </a:r>
                          <a:r>
                            <a:rPr lang="en-US" altLang="zh-TW" i="0" dirty="0"/>
                            <a:t> %)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altLang="zh-TW" i="0" dirty="0"/>
                        </a:p>
                        <a:p>
                          <a:pPr algn="ctr"/>
                          <a:r>
                            <a:rPr lang="en-US" altLang="zh-TW" i="0" dirty="0"/>
                            <a:t>(mbar)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V</a:t>
                          </a:r>
                          <a:r>
                            <a:rPr lang="en-US" altLang="zh-TW" baseline="-25000" dirty="0" err="1"/>
                            <a:t>f</a:t>
                          </a:r>
                          <a:endParaRPr lang="en-US" altLang="zh-TW" baseline="0" dirty="0"/>
                        </a:p>
                        <a:p>
                          <a:pPr algn="ctr"/>
                          <a:r>
                            <a:rPr lang="en-US" altLang="zh-TW" baseline="0" dirty="0"/>
                            <a:t>(mL)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轉折時間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flurry conc.</a:t>
                          </a:r>
                        </a:p>
                        <a:p>
                          <a:pPr algn="ctr"/>
                          <a:r>
                            <a:rPr lang="en-US" altLang="zh-TW" i="0" dirty="0"/>
                            <a:t>(</a:t>
                          </a:r>
                          <a:r>
                            <a:rPr lang="en-US" altLang="zh-TW" i="0" dirty="0" err="1"/>
                            <a:t>wt</a:t>
                          </a:r>
                          <a:r>
                            <a:rPr lang="en-US" altLang="zh-TW" i="0" dirty="0"/>
                            <a:t> %)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altLang="zh-TW" i="0" dirty="0"/>
                        </a:p>
                        <a:p>
                          <a:pPr algn="ctr"/>
                          <a:r>
                            <a:rPr lang="en-US" altLang="zh-TW" i="0" dirty="0"/>
                            <a:t>(mbar)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V</a:t>
                          </a:r>
                          <a:r>
                            <a:rPr lang="en-US" altLang="zh-TW" baseline="-25000" dirty="0" err="1"/>
                            <a:t>f</a:t>
                          </a:r>
                          <a:endParaRPr lang="en-US" altLang="zh-TW" baseline="0" dirty="0"/>
                        </a:p>
                        <a:p>
                          <a:pPr algn="ctr"/>
                          <a:r>
                            <a:rPr lang="en-US" altLang="zh-TW" baseline="0" dirty="0"/>
                            <a:t>(mL)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轉折時間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5657446"/>
                      </a:ext>
                    </a:extLst>
                  </a:tr>
                  <a:tr h="441529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4% flurry</a:t>
                          </a:r>
                        </a:p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400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208.77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(2020.11.17, B4)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522.24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76348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218.39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470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516.33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63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662388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220.80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610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537.98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6592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630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225.15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1495557"/>
                      </a:ext>
                    </a:extLst>
                  </a:tr>
                  <a:tr h="441529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(2020.11.19, D4)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370.03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(2020.11.18, C4)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420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523.59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723276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335.87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66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543.31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105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20674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540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313.08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562.71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279546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700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321.29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888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3469CA18-086C-4471-AEC5-EE5819EBA9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838393"/>
                  </p:ext>
                </p:extLst>
              </p:nvPr>
            </p:nvGraphicFramePr>
            <p:xfrm>
              <a:off x="1086464" y="1666365"/>
              <a:ext cx="10019074" cy="4294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2564">
                      <a:extLst>
                        <a:ext uri="{9D8B030D-6E8A-4147-A177-3AD203B41FA5}">
                          <a16:colId xmlns:a16="http://schemas.microsoft.com/office/drawing/2014/main" val="2406618415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1892771328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3646028150"/>
                        </a:ext>
                      </a:extLst>
                    </a:gridCol>
                    <a:gridCol w="1178937">
                      <a:extLst>
                        <a:ext uri="{9D8B030D-6E8A-4147-A177-3AD203B41FA5}">
                          <a16:colId xmlns:a16="http://schemas.microsoft.com/office/drawing/2014/main" val="3293960298"/>
                        </a:ext>
                      </a:extLst>
                    </a:gridCol>
                    <a:gridCol w="1571916">
                      <a:extLst>
                        <a:ext uri="{9D8B030D-6E8A-4147-A177-3AD203B41FA5}">
                          <a16:colId xmlns:a16="http://schemas.microsoft.com/office/drawing/2014/main" val="2194175935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317898511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3784343477"/>
                        </a:ext>
                      </a:extLst>
                    </a:gridCol>
                    <a:gridCol w="1139261">
                      <a:extLst>
                        <a:ext uri="{9D8B030D-6E8A-4147-A177-3AD203B41FA5}">
                          <a16:colId xmlns:a16="http://schemas.microsoft.com/office/drawing/2014/main" val="4086756616"/>
                        </a:ext>
                      </a:extLst>
                    </a:gridCol>
                  </a:tblGrid>
                  <a:tr h="762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flurry conc.</a:t>
                          </a:r>
                        </a:p>
                        <a:p>
                          <a:pPr algn="ctr"/>
                          <a:r>
                            <a:rPr lang="en-US" altLang="zh-TW" i="0" dirty="0"/>
                            <a:t>(</a:t>
                          </a:r>
                          <a:r>
                            <a:rPr lang="en-US" altLang="zh-TW" i="0" dirty="0" err="1"/>
                            <a:t>wt</a:t>
                          </a:r>
                          <a:r>
                            <a:rPr lang="en-US" altLang="zh-TW" i="0" dirty="0"/>
                            <a:t> %)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461" t="-800" r="-62590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V</a:t>
                          </a:r>
                          <a:r>
                            <a:rPr lang="en-US" altLang="zh-TW" baseline="-25000" dirty="0" err="1"/>
                            <a:t>f</a:t>
                          </a:r>
                          <a:endParaRPr lang="en-US" altLang="zh-TW" baseline="0" dirty="0"/>
                        </a:p>
                        <a:p>
                          <a:pPr algn="ctr"/>
                          <a:r>
                            <a:rPr lang="en-US" altLang="zh-TW" baseline="0" dirty="0"/>
                            <a:t>(mL)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轉折時間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i="0" dirty="0"/>
                            <a:t>flurry conc.</a:t>
                          </a:r>
                        </a:p>
                        <a:p>
                          <a:pPr algn="ctr"/>
                          <a:r>
                            <a:rPr lang="en-US" altLang="zh-TW" i="0" dirty="0"/>
                            <a:t>(</a:t>
                          </a:r>
                          <a:r>
                            <a:rPr lang="en-US" altLang="zh-TW" i="0" dirty="0" err="1"/>
                            <a:t>wt</a:t>
                          </a:r>
                          <a:r>
                            <a:rPr lang="en-US" altLang="zh-TW" i="0" dirty="0"/>
                            <a:t> %)</a:t>
                          </a:r>
                          <a:endParaRPr lang="zh-TW" alt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79679" t="-800" r="-201070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V</a:t>
                          </a:r>
                          <a:r>
                            <a:rPr lang="en-US" altLang="zh-TW" baseline="-25000" dirty="0" err="1"/>
                            <a:t>f</a:t>
                          </a:r>
                          <a:endParaRPr lang="en-US" altLang="zh-TW" baseline="0" dirty="0"/>
                        </a:p>
                        <a:p>
                          <a:pPr algn="ctr"/>
                          <a:r>
                            <a:rPr lang="en-US" altLang="zh-TW" baseline="0" dirty="0"/>
                            <a:t>(mL)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轉折時間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5657446"/>
                      </a:ext>
                    </a:extLst>
                  </a:tr>
                  <a:tr h="441529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4% flurry</a:t>
                          </a:r>
                        </a:p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400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208.77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(2020.11.17, B4)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522.24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476348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218.39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470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516.33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63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9662388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220.80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610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537.98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6592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630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225.15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1495557"/>
                      </a:ext>
                    </a:extLst>
                  </a:tr>
                  <a:tr h="441529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(2020.11.19, D4)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370.03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80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2% flurry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(2020.11.18, C4)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420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523.59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723276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450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335.87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66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510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543.31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105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20674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540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313.08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68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560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562.71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113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7279546"/>
                      </a:ext>
                    </a:extLst>
                  </a:tr>
                  <a:tr h="441529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700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321.29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74</a:t>
                          </a:r>
                          <a:endParaRPr lang="zh-TW" altLang="en-US" dirty="0"/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888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/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chemeClr val="bg2">
                        <a:lumMod val="75000"/>
                      </a:schemeClr>
                    </a:solidFill>
                  </a:rPr>
                  <a:t>濾液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zh-TW" altLang="en-US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TW" altLang="en-US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bg2">
                        <a:lumMod val="75000"/>
                      </a:schemeClr>
                    </a:solidFill>
                  </a:rPr>
                  <a:t>圖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dV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TW" altLang="en-US" dirty="0"/>
                  <a:t> 圖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BFF468-B4DD-436E-99BA-6F412F33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46" y="222753"/>
                <a:ext cx="2778707" cy="768415"/>
              </a:xfrm>
              <a:prstGeom prst="rect">
                <a:avLst/>
              </a:prstGeom>
              <a:blipFill>
                <a:blip r:embed="rId4"/>
                <a:stretch>
                  <a:fillRect l="-1316" t="-3968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圓角 6">
            <a:extLst>
              <a:ext uri="{FF2B5EF4-FFF2-40B4-BE49-F238E27FC236}">
                <a16:creationId xmlns:a16="http://schemas.microsoft.com/office/drawing/2014/main" id="{BDB9E467-4ABE-411D-80EE-F5924ED398A2}"/>
              </a:ext>
            </a:extLst>
          </p:cNvPr>
          <p:cNvSpPr/>
          <p:nvPr/>
        </p:nvSpPr>
        <p:spPr>
          <a:xfrm>
            <a:off x="4603618" y="177553"/>
            <a:ext cx="2183473" cy="874947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12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595204" y="49215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平均過濾比組的計算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5204" y="5988768"/>
            <a:ext cx="624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lt"/>
              </a:rPr>
              <a:t>(ex.</a:t>
            </a:r>
            <a:r>
              <a:rPr lang="zh-TW" altLang="en-US" dirty="0">
                <a:latin typeface="+mj-lt"/>
              </a:rPr>
              <a:t>壓力差 </a:t>
            </a:r>
            <a:r>
              <a:rPr lang="el-GR" altLang="zh-TW" dirty="0">
                <a:latin typeface="+mj-lt"/>
              </a:rPr>
              <a:t>Δ</a:t>
            </a:r>
            <a:r>
              <a:rPr lang="en-US" altLang="zh-TW" dirty="0">
                <a:latin typeface="+mj-lt"/>
              </a:rPr>
              <a:t>P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=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400mbar ; </a:t>
            </a:r>
            <a:r>
              <a:rPr lang="zh-TW" altLang="en-US" dirty="0">
                <a:latin typeface="+mj-lt"/>
              </a:rPr>
              <a:t>濃度 </a:t>
            </a:r>
            <a:r>
              <a:rPr lang="en-US" altLang="zh-TW" dirty="0">
                <a:latin typeface="+mj-lt"/>
              </a:rPr>
              <a:t>s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=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latin typeface="+mj-lt"/>
              </a:rPr>
              <a:t>0.04 ; </a:t>
            </a:r>
            <a:r>
              <a:rPr lang="zh-TW" altLang="en-US" dirty="0">
                <a:latin typeface="+mj-lt"/>
              </a:rPr>
              <a:t>濾紙孔徑</a:t>
            </a:r>
            <a:r>
              <a:rPr lang="en-US" altLang="zh-TW" dirty="0">
                <a:latin typeface="+mj-lt"/>
              </a:rPr>
              <a:t>= 5</a:t>
            </a:r>
            <a:r>
              <a:rPr lang="el-GR" altLang="zh-TW" dirty="0">
                <a:latin typeface="+mj-lt"/>
              </a:rPr>
              <a:t>μ</a:t>
            </a:r>
            <a:r>
              <a:rPr lang="en-US" altLang="zh-TW" dirty="0">
                <a:latin typeface="+mj-lt"/>
              </a:rPr>
              <a:t>m)</a:t>
            </a:r>
            <a:endParaRPr lang="zh-TW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048836" y="2982094"/>
                <a:ext cx="2744148" cy="692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dV</m:t>
                          </m:r>
                        </m:den>
                      </m:f>
                      <m:r>
                        <a:rPr lang="en-US" altLang="zh-TW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av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TW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36" y="2982094"/>
                <a:ext cx="2744148" cy="692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048836" y="2439345"/>
                <a:ext cx="3735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由已知的斜率計算出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av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36" y="2439345"/>
                <a:ext cx="3735421" cy="369332"/>
              </a:xfrm>
              <a:prstGeom prst="rect">
                <a:avLst/>
              </a:prstGeom>
              <a:blipFill>
                <a:blip r:embed="rId5"/>
                <a:stretch>
                  <a:fillRect l="-1305" t="-819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048836" y="1619597"/>
            <a:ext cx="4203970" cy="64633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後段資料點比較少與不穩定，取前段資料點進行計算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66721"/>
              </p:ext>
            </p:extLst>
          </p:nvPr>
        </p:nvGraphicFramePr>
        <p:xfrm>
          <a:off x="7450752" y="3840199"/>
          <a:ext cx="3400138" cy="268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069">
                  <a:extLst>
                    <a:ext uri="{9D8B030D-6E8A-4147-A177-3AD203B41FA5}">
                      <a16:colId xmlns:a16="http://schemas.microsoft.com/office/drawing/2014/main" val="3920075384"/>
                    </a:ext>
                  </a:extLst>
                </a:gridCol>
                <a:gridCol w="1700069">
                  <a:extLst>
                    <a:ext uri="{9D8B030D-6E8A-4147-A177-3AD203B41FA5}">
                      <a16:colId xmlns:a16="http://schemas.microsoft.com/office/drawing/2014/main" val="1061454718"/>
                    </a:ext>
                  </a:extLst>
                </a:gridCol>
              </a:tblGrid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</a:rPr>
                        <a:t>Δ</a:t>
                      </a:r>
                      <a:r>
                        <a:rPr lang="en-US" sz="1600" u="none" strike="noStrike" dirty="0">
                          <a:effectLst/>
                        </a:rPr>
                        <a:t>P (mbar)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u="none" strike="noStrike" dirty="0">
                          <a:effectLst/>
                        </a:rPr>
                        <a:t>α</a:t>
                      </a:r>
                      <a:r>
                        <a:rPr lang="en-US" sz="1600" u="none" strike="noStrike" baseline="-25000" dirty="0">
                          <a:effectLst/>
                        </a:rPr>
                        <a:t>av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+mn-lt"/>
                        </a:rPr>
                        <a:t>*10</a:t>
                      </a:r>
                      <a:r>
                        <a:rPr lang="en-US" altLang="zh-TW" sz="1600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-9</a:t>
                      </a:r>
                      <a:r>
                        <a:rPr lang="en-US" altLang="zh-TW" sz="16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(m/kg)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654766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0340989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450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2.99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9002238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4.80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6502955"/>
                  </a:ext>
                </a:extLst>
              </a:tr>
              <a:tr h="536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660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4.42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4089386"/>
                  </a:ext>
                </a:extLst>
              </a:tr>
            </a:tbl>
          </a:graphicData>
        </a:graphic>
      </p:graphicFrame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86542"/>
              </p:ext>
            </p:extLst>
          </p:nvPr>
        </p:nvGraphicFramePr>
        <p:xfrm>
          <a:off x="595204" y="1925294"/>
          <a:ext cx="5998104" cy="362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028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595204" y="49215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平均過濾比組的計算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62695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554D61CD-7E28-48A4-B4C3-337B6889A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504868"/>
              </p:ext>
            </p:extLst>
          </p:nvPr>
        </p:nvGraphicFramePr>
        <p:xfrm>
          <a:off x="696000" y="1238974"/>
          <a:ext cx="4959291" cy="301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圖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283393"/>
              </p:ext>
            </p:extLst>
          </p:nvPr>
        </p:nvGraphicFramePr>
        <p:xfrm>
          <a:off x="696000" y="4099060"/>
          <a:ext cx="4959291" cy="282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6096000" y="2080126"/>
            <a:ext cx="5719862" cy="2893532"/>
            <a:chOff x="6403905" y="1749283"/>
            <a:chExt cx="5719862" cy="2893532"/>
          </a:xfrm>
        </p:grpSpPr>
        <p:grpSp>
          <p:nvGrpSpPr>
            <p:cNvPr id="20" name="群組 19"/>
            <p:cNvGrpSpPr/>
            <p:nvPr/>
          </p:nvGrpSpPr>
          <p:grpSpPr>
            <a:xfrm>
              <a:off x="6403905" y="1749283"/>
              <a:ext cx="5719862" cy="369332"/>
              <a:chOff x="1011678" y="5211824"/>
              <a:chExt cx="5719862" cy="369332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1011678" y="5211824"/>
                <a:ext cx="3317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+mn-ea"/>
                  </a:rPr>
                  <a:t>平均過濾比組隨</a:t>
                </a:r>
                <a:r>
                  <a:rPr lang="el-GR" altLang="zh-TW" dirty="0">
                    <a:latin typeface="+mn-ea"/>
                  </a:rPr>
                  <a:t>Δ</a:t>
                </a:r>
                <a:r>
                  <a:rPr lang="en-US" altLang="zh-TW" dirty="0">
                    <a:latin typeface="+mn-ea"/>
                  </a:rPr>
                  <a:t>P</a:t>
                </a:r>
                <a:r>
                  <a:rPr lang="zh-TW" altLang="en-US" dirty="0">
                    <a:latin typeface="+mn-ea"/>
                  </a:rPr>
                  <a:t>上升而上升</a:t>
                </a:r>
                <a:endParaRPr lang="en-US" altLang="zh-TW" dirty="0">
                  <a:latin typeface="+mn-ea"/>
                </a:endParaRPr>
              </a:p>
            </p:txBody>
          </p:sp>
          <p:sp>
            <p:nvSpPr>
              <p:cNvPr id="15" name="向右箭號 14"/>
              <p:cNvSpPr/>
              <p:nvPr/>
            </p:nvSpPr>
            <p:spPr>
              <a:xfrm>
                <a:off x="4356509" y="5304077"/>
                <a:ext cx="466928" cy="1848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824919" y="5211824"/>
                <a:ext cx="1906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可壓縮性濾餅</a:t>
                </a: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6403905" y="2240667"/>
              <a:ext cx="4542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dirty="0">
                  <a:latin typeface="+mn-ea"/>
                </a:rPr>
                <a:t>α</a:t>
              </a:r>
              <a:r>
                <a:rPr lang="zh-TW" altLang="en-US" dirty="0">
                  <a:latin typeface="+mn-ea"/>
                </a:rPr>
                <a:t>物理意義 </a:t>
              </a:r>
              <a:r>
                <a:rPr lang="en-US" altLang="zh-TW" dirty="0">
                  <a:latin typeface="+mn-ea"/>
                </a:rPr>
                <a:t>:</a:t>
              </a:r>
              <a:r>
                <a:rPr lang="zh-TW" altLang="en-US" dirty="0">
                  <a:latin typeface="+mn-ea"/>
                </a:rPr>
                <a:t> 單位乾濾餅重的過濾阻力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6415863" y="2745101"/>
                  <a:ext cx="19304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zh-TW" sz="24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av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863" y="2745101"/>
                  <a:ext cx="193040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字方塊 17"/>
            <p:cNvSpPr txBox="1"/>
            <p:nvPr/>
          </p:nvSpPr>
          <p:spPr>
            <a:xfrm>
              <a:off x="6415863" y="3378462"/>
              <a:ext cx="4764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+mn-ea"/>
                </a:rPr>
                <a:t>濾餅壓得越緊密，濾液難通過，過濾阻力增加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403905" y="3768217"/>
                  <a:ext cx="5344877" cy="874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dirty="0">
                      <a:latin typeface="+mn-ea"/>
                    </a:rPr>
                    <a:t>隨空隙度下降，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</m:oMath>
                  </a14:m>
                  <a:r>
                    <a:rPr lang="zh-TW" altLang="en-US" dirty="0">
                      <a:latin typeface="+mn-ea"/>
                    </a:rPr>
                    <a:t>有上升的趨勢</a:t>
                  </a:r>
                  <a:endParaRPr lang="en-US" altLang="zh-TW" dirty="0">
                    <a:latin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TW" altLang="en-US" dirty="0">
                      <a:latin typeface="+mn-ea"/>
                    </a:rPr>
                    <a:t>原因為濾餅更緊密，過濾阻力更大</a:t>
                  </a: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905" y="3768217"/>
                  <a:ext cx="5344877" cy="874598"/>
                </a:xfrm>
                <a:prstGeom prst="rect">
                  <a:avLst/>
                </a:prstGeom>
                <a:blipFill>
                  <a:blip r:embed="rId10"/>
                  <a:stretch>
                    <a:fillRect l="-912" b="-1041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39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物化結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1306</Words>
  <Application>Microsoft Office PowerPoint</Application>
  <PresentationFormat>寬螢幕</PresentationFormat>
  <Paragraphs>290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實驗一　恆壓過濾 2020.12.03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yabe01125@gmail.com</dc:creator>
  <cp:lastModifiedBy>yu</cp:lastModifiedBy>
  <cp:revision>179</cp:revision>
  <dcterms:created xsi:type="dcterms:W3CDTF">2020-10-16T08:32:57Z</dcterms:created>
  <dcterms:modified xsi:type="dcterms:W3CDTF">2020-12-03T07:28:27Z</dcterms:modified>
</cp:coreProperties>
</file>