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sldIdLst>
    <p:sldId id="256" r:id="rId2"/>
    <p:sldId id="266" r:id="rId3"/>
    <p:sldId id="257" r:id="rId4"/>
    <p:sldId id="304" r:id="rId5"/>
    <p:sldId id="272" r:id="rId6"/>
    <p:sldId id="302" r:id="rId7"/>
    <p:sldId id="303" r:id="rId8"/>
    <p:sldId id="305" r:id="rId9"/>
    <p:sldId id="273" r:id="rId10"/>
    <p:sldId id="306" r:id="rId11"/>
    <p:sldId id="308" r:id="rId12"/>
    <p:sldId id="307" r:id="rId13"/>
    <p:sldId id="309" r:id="rId14"/>
    <p:sldId id="310" r:id="rId15"/>
    <p:sldId id="311" r:id="rId16"/>
    <p:sldId id="267" r:id="rId17"/>
    <p:sldId id="313" r:id="rId18"/>
    <p:sldId id="312" r:id="rId19"/>
    <p:sldId id="314" r:id="rId20"/>
    <p:sldId id="315" r:id="rId21"/>
    <p:sldId id="301" r:id="rId22"/>
    <p:sldId id="316" r:id="rId23"/>
    <p:sldId id="300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32357-9525-4CA2-8324-085B148F8A87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DE7F5-3FA9-4878-AEC3-DD956D8D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6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越大時，控制器作用的幅度將越大。由於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控制僅利用誤差值，乘上一比例值來進行控制，因此在理論上，並無法完全的將偏離設定值的被控制變數校正回來，此現象稱為穩態失調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(Steady-state offset)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75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289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300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6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越大時，控制器作用的幅度將越大。由於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控制僅利用誤差值，乘上一比例值來進行控制，因此在理論上，並無法完全的將偏離設定值的被控制變數校正回來，此現象稱為穩態失調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(Steady-state offset)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87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越大時，控制器作用的幅度將越大。由於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控制僅利用誤差值，乘上一比例值來進行控制，因此在理論上，並無法完全的將偏離設定值的被控制變數校正回來，此現象稱為穩態失調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(Steady-state offset)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57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越大時，控制器作用的幅度將越大。由於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控制僅利用誤差值，乘上一比例值來進行控制，因此在理論上，並無法完全的將偏離設定值的被控制變數校正回來，此現象稱為穩態失調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(Steady-state offset)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4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27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62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8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180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03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30DD-FC93-43DE-A79A-1947EFC5C1FC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740E-86FD-4B10-B0A5-F94FE3F709C0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7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2E0F-5A96-43E5-B07B-6859E2393263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B126-72F4-4E2C-A9BE-9099B67A33CE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5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F99-A913-4FE0-AD0D-4906FCABC48A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0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9FF-BCBC-4962-AEE0-2A98EC40C67D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6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8336-5D3F-462F-97F4-8C454998C3C8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8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AFB-1C18-4274-B18B-9C8772ADAC49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011-F51D-4EBE-8726-88045914662A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1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B1D8-0392-4410-B041-40DA346529EC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3737-9DF4-49BC-81B0-C2BE9EEE1FF3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6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122D-25A0-43B4-B2CB-8E4FB18AA642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3157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0D85628-37D4-4C9E-B32A-F48926140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75C58-9715-4B27-85FF-7704ABD6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061404"/>
            <a:ext cx="7772400" cy="20841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5400" dirty="0"/>
              <a:t>實驗一　恆壓過濾</a:t>
            </a:r>
            <a:br>
              <a:rPr lang="en-US" altLang="zh-TW" sz="4800" dirty="0"/>
            </a:br>
            <a:r>
              <a:rPr lang="en-US" altLang="zh-TW" sz="3200" dirty="0"/>
              <a:t>2020.11.26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51B56C-9980-4E84-ABD3-3A328B4DA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416" y="4349856"/>
            <a:ext cx="6858000" cy="1655762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組長：</a:t>
            </a:r>
            <a:r>
              <a:rPr lang="en-US" altLang="zh-TW" sz="2200" dirty="0"/>
              <a:t>B06504004</a:t>
            </a:r>
            <a:r>
              <a:rPr lang="zh-TW" altLang="en-US" sz="2200" dirty="0"/>
              <a:t>　盧彥均</a:t>
            </a:r>
            <a:endParaRPr lang="en-US" altLang="zh-TW" sz="2200" dirty="0"/>
          </a:p>
          <a:p>
            <a:r>
              <a:rPr lang="zh-TW" altLang="en-US" sz="2200" dirty="0"/>
              <a:t>報告：</a:t>
            </a:r>
            <a:r>
              <a:rPr lang="en-US" altLang="zh-TW" sz="2200" dirty="0"/>
              <a:t>B05504076</a:t>
            </a:r>
            <a:r>
              <a:rPr lang="zh-TW" altLang="en-US" sz="2200" dirty="0"/>
              <a:t>　蔡孟儒</a:t>
            </a:r>
            <a:endParaRPr lang="en-US" altLang="zh-TW" sz="2200" dirty="0"/>
          </a:p>
          <a:p>
            <a:r>
              <a:rPr lang="en-US" altLang="zh-TW" sz="2000" dirty="0"/>
              <a:t>B06504069</a:t>
            </a:r>
            <a:r>
              <a:rPr lang="zh-TW" altLang="en-US" sz="2000" dirty="0"/>
              <a:t>　蘇峰玉</a:t>
            </a:r>
            <a:endParaRPr lang="en-US" altLang="zh-TW" sz="2000" dirty="0"/>
          </a:p>
          <a:p>
            <a:r>
              <a:rPr lang="en-US" altLang="zh-TW" sz="2000" dirty="0"/>
              <a:t>B06504124</a:t>
            </a:r>
            <a:r>
              <a:rPr lang="zh-TW" altLang="en-US" sz="2000" dirty="0"/>
              <a:t>　趙奕翔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0EE9884-83C1-4129-8E7F-02A8D47F55BB}"/>
              </a:ext>
            </a:extLst>
          </p:cNvPr>
          <p:cNvGrpSpPr/>
          <p:nvPr/>
        </p:nvGrpSpPr>
        <p:grpSpPr>
          <a:xfrm>
            <a:off x="2209800" y="2597802"/>
            <a:ext cx="7677232" cy="0"/>
            <a:chOff x="2220220" y="3788229"/>
            <a:chExt cx="7677232" cy="0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C80AA922-81A3-4E4E-9729-26682237F87B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EE23689-E61C-4FED-9CF0-3AA59B0DC865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438D6A-472E-4474-A6EE-302D421B1710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1D7B0741-C80E-4376-B783-1ABA41AFB447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6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72851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平均過濾比阻</a:t>
            </a: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A85A97-8FD3-4C51-9E19-885DC6DC0DD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61AF506-4E72-4048-AD59-C3C81C21F89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4183B02-CB37-448B-9846-B1D3E771150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8E369C7D-608A-4BD9-8420-B826B40B501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FB3768C-7BC7-4CAB-A58E-2BE59F7644A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7040CEAA-4266-4188-A880-DCC7CD2F885D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498B8A6-6F60-4EAC-BBE1-9632211B954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E7DEB05-9FB0-4934-93E7-AE457AF6527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1A31DEE-C221-4C27-87D1-FF6B0004514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7EC78F-0461-4A9F-A915-4373EB8FADD5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9BE447C-3BCF-4EC3-92A6-57758FF4C9D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9A24AA5-1F38-469F-B678-3ED3341EAA0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59DE323-D2D0-4D4A-9185-47BA17500A97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B1ACB11-5C2A-4308-8104-F4ABE21C949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29B530-ABCC-401D-A432-A57B00C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E94898-CB66-4CED-96B5-44A425B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10</a:t>
            </a:fld>
            <a:endParaRPr lang="zh-TW" altLang="en-US"/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74701B51-6A47-E94E-95A2-AD530FE246A5}"/>
              </a:ext>
            </a:extLst>
          </p:cNvPr>
          <p:cNvCxnSpPr>
            <a:cxnSpLocks/>
          </p:cNvCxnSpPr>
          <p:nvPr/>
        </p:nvCxnSpPr>
        <p:spPr>
          <a:xfrm>
            <a:off x="6162509" y="1770508"/>
            <a:ext cx="7285" cy="4081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902A7AB-BDAD-C744-A4A5-A00E6AFB1C50}"/>
                  </a:ext>
                </a:extLst>
              </p:cNvPr>
              <p:cNvSpPr/>
              <p:nvPr/>
            </p:nvSpPr>
            <p:spPr>
              <a:xfrm>
                <a:off x="1842965" y="2453720"/>
                <a:ext cx="3711593" cy="3096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0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3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TW" sz="3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zh-TW" altLang="zh-TW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3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av</m:t>
                          </m:r>
                        </m:sub>
                      </m:sSub>
                      <m:sSub>
                        <m:sSubPr>
                          <m:ctrlPr>
                            <a:rPr lang="zh-TW" altLang="zh-TW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3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altLang="zh-TW" sz="3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3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300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zh-TW" altLang="zh-TW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0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TW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0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000">
                            <a:latin typeface="Cambria Math" panose="02040503050406030204" pitchFamily="18" charset="0"/>
                          </a:rPr>
                          <m:t>av</m:t>
                        </m:r>
                      </m:sub>
                    </m:sSub>
                    <m:r>
                      <a:rPr lang="en-US" altLang="zh-TW" sz="3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zh-TW" altLang="zh-TW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en-US" altLang="zh-TW" sz="3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 sz="30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TW" sz="3000" dirty="0">
                    <a:latin typeface="Times New Roman" panose="02020603050405020304" pitchFamily="18" charset="0"/>
                  </a:rPr>
                  <a:t> </a:t>
                </a:r>
                <a:endParaRPr lang="zh-TW" altLang="en-US" sz="3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endParaRPr lang="zh-TW" altLang="zh-TW" sz="3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902A7AB-BDAD-C744-A4A5-A00E6AFB1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65" y="2453720"/>
                <a:ext cx="3711593" cy="3096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2471951" y="2453720"/>
            <a:ext cx="2453620" cy="942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78C713-EB2C-A546-A826-C909E0E6EF7D}"/>
                  </a:ext>
                </a:extLst>
              </p:cNvPr>
              <p:cNvSpPr/>
              <p:nvPr/>
            </p:nvSpPr>
            <p:spPr>
              <a:xfrm>
                <a:off x="6727371" y="2054805"/>
                <a:ext cx="4629794" cy="2462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c</m:t>
                        </m:r>
                      </m:sub>
                    </m:sSub>
                    <m:r>
                      <a:rPr lang="en-US" altLang="zh-TW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	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：濾餅阻力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 (1/m)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av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	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：</a:t>
                </a:r>
                <a:r>
                  <a:rPr lang="zh-TW" altLang="en-US" sz="2200" dirty="0">
                    <a:latin typeface="+mj-lt"/>
                    <a:ea typeface="+mj-ea"/>
                  </a:rPr>
                  <a:t>濾餅之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平均過濾比阻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(m/kg)</a:t>
                </a:r>
                <a:endParaRPr lang="en-US" altLang="zh-TW" sz="2200" dirty="0">
                  <a:solidFill>
                    <a:schemeClr val="tx1"/>
                  </a:solidFill>
                  <a:latin typeface="+mj-lt"/>
                  <a:ea typeface="+mj-ea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zh-TW" sz="2200" baseline="-25000" dirty="0">
                    <a:solidFill>
                      <a:schemeClr val="tx1"/>
                    </a:solidFill>
                    <a:latin typeface="+mj-lt"/>
                    <a:ea typeface="+mj-ea"/>
                  </a:rPr>
                  <a:t>	</a:t>
                </a:r>
                <a:r>
                  <a:rPr lang="zh-TW" altLang="en-US" sz="2200" dirty="0">
                    <a:latin typeface="+mj-lt"/>
                    <a:ea typeface="+mj-ea"/>
                  </a:rPr>
                  <a:t>：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單位截面上乾濾餅重（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kg/m</a:t>
                </a:r>
                <a:r>
                  <a:rPr lang="en-US" altLang="zh-TW" sz="2200" baseline="30000" dirty="0">
                    <a:solidFill>
                      <a:schemeClr val="tx1"/>
                    </a:solidFill>
                    <a:latin typeface="+mj-lt"/>
                    <a:ea typeface="+mj-ea"/>
                  </a:rPr>
                  <a:t>2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)</a:t>
                </a:r>
              </a:p>
              <a:p>
                <a:endParaRPr lang="zh-TW" altLang="en-US" sz="2200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78C713-EB2C-A546-A826-C909E0E6E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71" y="2054805"/>
                <a:ext cx="4629794" cy="2462213"/>
              </a:xfrm>
              <a:prstGeom prst="rect">
                <a:avLst/>
              </a:prstGeom>
              <a:blipFill>
                <a:blip r:embed="rId4"/>
                <a:stretch>
                  <a:fillRect l="-1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7012289" y="4517018"/>
            <a:ext cx="3902345" cy="116167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tx1"/>
                </a:solidFill>
              </a:rPr>
              <a:t>當𝛼</a:t>
            </a:r>
            <a:r>
              <a:rPr lang="en-US" altLang="zh-TW" sz="2000" baseline="-25000" dirty="0" err="1">
                <a:solidFill>
                  <a:schemeClr val="tx1"/>
                </a:solidFill>
              </a:rPr>
              <a:t>av</a:t>
            </a:r>
            <a:r>
              <a:rPr lang="zh-TW" altLang="en-US" sz="2000" baseline="-25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與過濾壓力無關時稱為非壓縮性濾餅，否則稱為壓縮性濾餅</a:t>
            </a:r>
          </a:p>
        </p:txBody>
      </p:sp>
    </p:spTree>
    <p:extLst>
      <p:ext uri="{BB962C8B-B14F-4D97-AF65-F5344CB8AC3E}">
        <p14:creationId xmlns:p14="http://schemas.microsoft.com/office/powerpoint/2010/main" val="14732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237623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前段過濾</a:t>
            </a: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A85A97-8FD3-4C51-9E19-885DC6DC0DD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61AF506-4E72-4048-AD59-C3C81C21F89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4183B02-CB37-448B-9846-B1D3E771150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8E369C7D-608A-4BD9-8420-B826B40B501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FB3768C-7BC7-4CAB-A58E-2BE59F7644A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7040CEAA-4266-4188-A880-DCC7CD2F885D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498B8A6-6F60-4EAC-BBE1-9632211B954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E7DEB05-9FB0-4934-93E7-AE457AF6527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1A31DEE-C221-4C27-87D1-FF6B0004514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7EC78F-0461-4A9F-A915-4373EB8FADD5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9BE447C-3BCF-4EC3-92A6-57758FF4C9D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9A24AA5-1F38-469F-B678-3ED3341EAA0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59DE323-D2D0-4D4A-9185-47BA17500A97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B1ACB11-5C2A-4308-8104-F4ABE21C949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29B530-ABCC-401D-A432-A57B00C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E94898-CB66-4CED-96B5-44A425B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11</a:t>
            </a:fld>
            <a:endParaRPr lang="zh-TW" altLang="en-US"/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74701B51-6A47-E94E-95A2-AD530FE246A5}"/>
              </a:ext>
            </a:extLst>
          </p:cNvPr>
          <p:cNvCxnSpPr>
            <a:cxnSpLocks/>
          </p:cNvCxnSpPr>
          <p:nvPr/>
        </p:nvCxnSpPr>
        <p:spPr>
          <a:xfrm>
            <a:off x="6162509" y="1770508"/>
            <a:ext cx="7285" cy="4081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2D6FDAB-BEBC-7F40-90FC-BBE2294D4AD8}"/>
                  </a:ext>
                </a:extLst>
              </p:cNvPr>
              <p:cNvSpPr/>
              <p:nvPr/>
            </p:nvSpPr>
            <p:spPr>
              <a:xfrm>
                <a:off x="1732920" y="1697796"/>
                <a:ext cx="3499099" cy="3820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lnSpc>
                    <a:spcPct val="200000"/>
                  </a:lnSpc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dt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dV</m:t>
                          </m:r>
                        </m:den>
                      </m:f>
                      <m:r>
                        <a:rPr lang="en-US" altLang="zh-TW" sz="220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= </m:t>
                      </m:r>
                      <m:f>
                        <m:fPr>
                          <m:ctrlPr>
                            <a:rPr lang="zh-TW" altLang="zh-TW" sz="22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2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P</m:t>
                          </m:r>
                        </m:den>
                      </m:f>
                      <m:r>
                        <a:rPr lang="zh-TW" altLang="en-US" sz="220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lang="en-US" altLang="zh-TW" sz="220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+ </m:t>
                      </m:r>
                      <m:f>
                        <m:fPr>
                          <m:ctrlPr>
                            <a:rPr lang="zh-TW" altLang="zh-TW" sz="22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2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altLang="zh-TW" sz="2200" kern="0" dirty="0">
                  <a:solidFill>
                    <a:schemeClr val="tx1"/>
                  </a:solidFill>
                  <a:latin typeface="Cambria Math" panose="02040503050406030204" pitchFamily="18" charset="0"/>
                  <a:cs typeface="Arial"/>
                  <a:sym typeface="Arial"/>
                </a:endParaRPr>
              </a:p>
              <a:p>
                <a:pPr defTabSz="914400">
                  <a:lnSpc>
                    <a:spcPct val="200000"/>
                  </a:lnSpc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⇒ </m:t>
                      </m:r>
                      <m:f>
                        <m:fPr>
                          <m:ctrlPr>
                            <a:rPr lang="zh-TW" altLang="zh-TW" sz="22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dt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dV</m:t>
                          </m:r>
                        </m:den>
                      </m:f>
                      <m:r>
                        <a:rPr lang="en-US" altLang="zh-TW" sz="220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= </m:t>
                      </m:r>
                      <m:f>
                        <m:fPr>
                          <m:ctrlPr>
                            <a:rPr lang="zh-TW" altLang="zh-TW" sz="22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2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av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2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P</m:t>
                          </m:r>
                        </m:den>
                      </m:f>
                      <m:r>
                        <a:rPr lang="zh-TW" altLang="en-US" sz="220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lang="en-US" altLang="zh-TW" sz="220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+ </m:t>
                      </m:r>
                      <m:f>
                        <m:fPr>
                          <m:ctrlPr>
                            <a:rPr lang="zh-TW" altLang="zh-TW" sz="22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2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20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20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altLang="zh-TW" sz="2200" kern="0" dirty="0">
                  <a:solidFill>
                    <a:schemeClr val="tx1"/>
                  </a:solidFill>
                  <a:latin typeface="Cambria Math" panose="02040503050406030204" pitchFamily="18" charset="0"/>
                  <a:cs typeface="Arial"/>
                  <a:sym typeface="Arial"/>
                </a:endParaRPr>
              </a:p>
              <a:p>
                <a:pPr defTabSz="914400">
                  <a:lnSpc>
                    <a:spcPct val="200000"/>
                  </a:lnSpc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altLang="zh-TW" sz="220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   </m:t>
                    </m:r>
                    <m:r>
                      <a:rPr lang="en-US" altLang="zh-TW" sz="22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⇒</m:t>
                    </m:r>
                  </m:oMath>
                </a14:m>
                <a:r>
                  <a:rPr lang="zh-TW" altLang="zh-TW" sz="22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dV</m:t>
                        </m:r>
                      </m:den>
                    </m:f>
                    <m: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 = </m:t>
                    </m:r>
                    <m:f>
                      <m:fPr>
                        <m:ctrlPr>
                          <a:rPr lang="zh-TW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μ</m:t>
                        </m:r>
                        <m:sSub>
                          <m:sSubPr>
                            <m:ctrlPr>
                              <a:rPr lang="zh-TW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av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zh-TW" altLang="zh-TW" sz="220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220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Arial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TW" sz="22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Arial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P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V</m:t>
                    </m:r>
                    <m: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 + </m:t>
                    </m:r>
                    <m:f>
                      <m:fPr>
                        <m:ctrlPr>
                          <a:rPr lang="zh-TW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μ</m:t>
                        </m:r>
                        <m:sSub>
                          <m:sSubPr>
                            <m:ctrlPr>
                              <a:rPr lang="zh-TW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m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altLang="zh-TW" sz="2200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Arial"/>
                  </a:rPr>
                  <a:t> </a:t>
                </a:r>
                <a:endParaRPr lang="en-US" altLang="zh-TW" sz="2200" kern="0" dirty="0">
                  <a:solidFill>
                    <a:schemeClr val="tx1"/>
                  </a:solidFill>
                  <a:latin typeface="Cambria Math" panose="02040503050406030204" pitchFamily="18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2D6FDAB-BEBC-7F40-90FC-BBE2294D4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920" y="1697796"/>
                <a:ext cx="3499099" cy="3820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內容版面配置區 3">
            <a:extLst>
              <a:ext uri="{FF2B5EF4-FFF2-40B4-BE49-F238E27FC236}">
                <a16:creationId xmlns:a16="http://schemas.microsoft.com/office/drawing/2014/main" id="{ED679709-D834-E041-8F54-E437A7DDFF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21" r="12501" b="2561"/>
          <a:stretch/>
        </p:blipFill>
        <p:spPr>
          <a:xfrm>
            <a:off x="6713695" y="2325711"/>
            <a:ext cx="4286527" cy="2229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B41A0000-0B8A-084C-BAA6-A2262C2DDB7B}"/>
              </a:ext>
            </a:extLst>
          </p:cNvPr>
          <p:cNvSpPr/>
          <p:nvPr/>
        </p:nvSpPr>
        <p:spPr>
          <a:xfrm>
            <a:off x="7646588" y="3260725"/>
            <a:ext cx="2220686" cy="218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肘形接點 4"/>
          <p:cNvCxnSpPr/>
          <p:nvPr/>
        </p:nvCxnSpPr>
        <p:spPr>
          <a:xfrm flipV="1">
            <a:off x="3380285" y="1869648"/>
            <a:ext cx="450421" cy="340893"/>
          </a:xfrm>
          <a:prstGeom prst="bentConnector3">
            <a:avLst>
              <a:gd name="adj1" fmla="val 3007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232501" y="2227245"/>
            <a:ext cx="359344" cy="39599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49348" y="1610687"/>
                <a:ext cx="1364028" cy="417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sz="16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altLang="zh-TW" sz="1600" b="1" i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zh-TW" altLang="zh-TW" sz="16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TW" sz="16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𝐚𝐯</m:t>
                        </m:r>
                      </m:sub>
                    </m:sSub>
                    <m:sSub>
                      <m:sSubPr>
                        <m:ctrlPr>
                          <a:rPr lang="zh-TW" altLang="zh-TW" sz="16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6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altLang="zh-TW" sz="1600" b="1" dirty="0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 </a:t>
                </a:r>
                <a:endParaRPr lang="zh-TW" altLang="zh-TW" sz="1600" b="1" dirty="0">
                  <a:solidFill>
                    <a:schemeClr val="accent6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348" y="1610687"/>
                <a:ext cx="1364028" cy="41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內容版面配置區 3">
            <a:extLst>
              <a:ext uri="{FF2B5EF4-FFF2-40B4-BE49-F238E27FC236}">
                <a16:creationId xmlns:a16="http://schemas.microsoft.com/office/drawing/2014/main" id="{03404A37-F334-5E41-A505-19BAFB8A51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55" b="41364"/>
          <a:stretch/>
        </p:blipFill>
        <p:spPr>
          <a:xfrm>
            <a:off x="9867274" y="233886"/>
            <a:ext cx="2072346" cy="1824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橢圓 36">
            <a:extLst>
              <a:ext uri="{FF2B5EF4-FFF2-40B4-BE49-F238E27FC236}">
                <a16:creationId xmlns:a16="http://schemas.microsoft.com/office/drawing/2014/main" id="{F9260C7A-6CFE-E044-B016-B29F3DF219FA}"/>
              </a:ext>
            </a:extLst>
          </p:cNvPr>
          <p:cNvSpPr/>
          <p:nvPr/>
        </p:nvSpPr>
        <p:spPr>
          <a:xfrm>
            <a:off x="10303648" y="612408"/>
            <a:ext cx="1186828" cy="1186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221E4C4-7744-454C-8B9F-48F77CC62588}"/>
              </a:ext>
            </a:extLst>
          </p:cNvPr>
          <p:cNvSpPr/>
          <p:nvPr/>
        </p:nvSpPr>
        <p:spPr>
          <a:xfrm>
            <a:off x="11392060" y="45851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dirty="0">
                <a:solidFill>
                  <a:srgbClr val="FF0000"/>
                </a:solidFill>
                <a:latin typeface="+mj-lt"/>
                <a:ea typeface="Heiti SC Medium" pitchFamily="2" charset="-128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solidFill>
                  <a:srgbClr val="FF0000"/>
                </a:solidFill>
                <a:latin typeface="+mj-lt"/>
                <a:ea typeface="Heiti SC Medium" pitchFamily="2" charset="-128"/>
                <a:cs typeface="Times New Roman" panose="02020603050405020304" pitchFamily="18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2" name="肘形接點 41"/>
          <p:cNvCxnSpPr/>
          <p:nvPr/>
        </p:nvCxnSpPr>
        <p:spPr>
          <a:xfrm flipV="1">
            <a:off x="3788340" y="3323755"/>
            <a:ext cx="318006" cy="315517"/>
          </a:xfrm>
          <a:prstGeom prst="bentConnector3">
            <a:avLst>
              <a:gd name="adj1" fmla="val 473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634055" y="3641125"/>
            <a:ext cx="359344" cy="3959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134292" y="2855403"/>
                <a:ext cx="1224566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600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r>
                        <a:rPr lang="en-US" altLang="zh-TW" sz="1600" b="1" i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zh-TW" altLang="zh-TW" sz="16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6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altLang="zh-TW" sz="1600" b="1" i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den>
                      </m:f>
                      <m:r>
                        <a:rPr lang="en-US" altLang="zh-TW" sz="1600" b="1" i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zh-TW" alt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92" y="2855403"/>
                <a:ext cx="1224566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13" grpId="0"/>
      <p:bldP spid="37" grpId="0" animBg="1"/>
      <p:bldP spid="38" grpId="0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>
            <a:extLst>
              <a:ext uri="{FF2B5EF4-FFF2-40B4-BE49-F238E27FC236}">
                <a16:creationId xmlns:a16="http://schemas.microsoft.com/office/drawing/2014/main" id="{36BD33AA-D2AD-3B49-A136-99513F011350}"/>
              </a:ext>
            </a:extLst>
          </p:cNvPr>
          <p:cNvGrpSpPr/>
          <p:nvPr/>
        </p:nvGrpSpPr>
        <p:grpSpPr>
          <a:xfrm>
            <a:off x="43743" y="1902862"/>
            <a:ext cx="7094167" cy="3997444"/>
            <a:chOff x="3253377" y="1480540"/>
            <a:chExt cx="5765016" cy="314026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378E780-6B80-684E-826B-7AC015581966}"/>
                </a:ext>
              </a:extLst>
            </p:cNvPr>
            <p:cNvSpPr/>
            <p:nvPr/>
          </p:nvSpPr>
          <p:spPr>
            <a:xfrm>
              <a:off x="3253377" y="1480540"/>
              <a:ext cx="5765016" cy="3140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1" name="內容版面配置區 3">
              <a:extLst>
                <a:ext uri="{FF2B5EF4-FFF2-40B4-BE49-F238E27FC236}">
                  <a16:creationId xmlns:a16="http://schemas.microsoft.com/office/drawing/2014/main" id="{ED679709-D834-E041-8F54-E437A7DDF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221" r="12501" b="2561"/>
            <a:stretch/>
          </p:blipFill>
          <p:spPr>
            <a:xfrm>
              <a:off x="4114874" y="1805179"/>
              <a:ext cx="4286527" cy="2229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AEEBB89-8231-E246-A9E6-FB08A2486D04}"/>
              </a:ext>
            </a:extLst>
          </p:cNvPr>
          <p:cNvSpPr/>
          <p:nvPr/>
        </p:nvSpPr>
        <p:spPr>
          <a:xfrm>
            <a:off x="2237965" y="3011388"/>
            <a:ext cx="2732327" cy="578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237623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後段過濾</a:t>
            </a: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A85A97-8FD3-4C51-9E19-885DC6DC0DD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61AF506-4E72-4048-AD59-C3C81C21F89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4183B02-CB37-448B-9846-B1D3E771150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8E369C7D-608A-4BD9-8420-B826B40B501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FB3768C-7BC7-4CAB-A58E-2BE59F7644A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7040CEAA-4266-4188-A880-DCC7CD2F885D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498B8A6-6F60-4EAC-BBE1-9632211B954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E7DEB05-9FB0-4934-93E7-AE457AF6527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1A31DEE-C221-4C27-87D1-FF6B0004514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7EC78F-0461-4A9F-A915-4373EB8FADD5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9BE447C-3BCF-4EC3-92A6-57758FF4C9D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9A24AA5-1F38-469F-B678-3ED3341EAA0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59DE323-D2D0-4D4A-9185-47BA17500A97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B1ACB11-5C2A-4308-8104-F4ABE21C949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29B530-ABCC-401D-A432-A57B00C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E94898-CB66-4CED-96B5-44A425B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3527248" y="286464"/>
            <a:ext cx="2471720" cy="727351"/>
            <a:chOff x="3695996" y="1071272"/>
            <a:chExt cx="2471720" cy="727351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5996" y="1071272"/>
              <a:ext cx="2804" cy="727351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3695996" y="1252127"/>
              <a:ext cx="2471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84527" y="191370"/>
                <a:ext cx="3563604" cy="87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b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Arial"/>
                  </a:rPr>
                  <a:t>面積由 </a:t>
                </a:r>
                <a:r>
                  <a:rPr kumimoji="0" lang="en-US" altLang="zh-TW" b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Arial"/>
                  </a:rPr>
                  <a:t>A</a:t>
                </a:r>
                <a:r>
                  <a:rPr kumimoji="0" lang="en-US" altLang="zh-TW" b="0" u="none" strike="noStrike" kern="1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Arial"/>
                  </a:rPr>
                  <a:t>0</a:t>
                </a:r>
                <a:r>
                  <a:rPr kumimoji="0" lang="en-US" altLang="zh-TW" b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kumimoji="0" lang="en-US" altLang="zh-TW" b="0" u="none" strike="noStrike" kern="1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</a:p>
              <a:p>
                <a:pPr marL="285750" lvl="0" indent="-285750" defTabSz="91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Let </a:t>
                </a:r>
                <a:r>
                  <a:rPr lang="zh-TW" altLang="en-US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孔板以上阻力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R</m:t>
                        </m:r>
                        <m: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c</m:t>
                        </m:r>
                      </m:sub>
                    </m:sSub>
                    <m:r>
                      <a:rPr lang="en-US" altLang="zh-TW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sym typeface="Arial"/>
                      </a:rPr>
                      <m:t> = </m:t>
                    </m:r>
                    <m:sSub>
                      <m:sSubPr>
                        <m:ctrlPr>
                          <a:rPr lang="zh-TW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av</m:t>
                        </m:r>
                      </m:sub>
                    </m:sSub>
                    <m:sSub>
                      <m:sSubPr>
                        <m:ctrlPr>
                          <a:rPr lang="zh-TW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w</m:t>
                        </m:r>
                        <m: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c</m:t>
                        </m:r>
                      </m:sub>
                    </m:sSub>
                  </m:oMath>
                </a14:m>
                <a:endParaRPr kumimoji="0" lang="zh-TW" altLang="en-US" b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27" y="191370"/>
                <a:ext cx="3563604" cy="874085"/>
              </a:xfrm>
              <a:prstGeom prst="rect">
                <a:avLst/>
              </a:prstGeom>
              <a:blipFill>
                <a:blip r:embed="rId4"/>
                <a:stretch>
                  <a:fillRect l="-1026" b="-104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內容版面配置區 3">
            <a:extLst>
              <a:ext uri="{FF2B5EF4-FFF2-40B4-BE49-F238E27FC236}">
                <a16:creationId xmlns:a16="http://schemas.microsoft.com/office/drawing/2014/main" id="{A5E2EF49-6C20-EB4C-A6DD-48D52EEF3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55" b="41364"/>
          <a:stretch/>
        </p:blipFill>
        <p:spPr>
          <a:xfrm>
            <a:off x="7248131" y="2258631"/>
            <a:ext cx="3355497" cy="2953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FC4A4079-BB15-3F4E-BB6F-4043B4DE2658}"/>
              </a:ext>
            </a:extLst>
          </p:cNvPr>
          <p:cNvSpPr/>
          <p:nvPr/>
        </p:nvSpPr>
        <p:spPr>
          <a:xfrm>
            <a:off x="9385732" y="324433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kern="100" dirty="0">
                <a:solidFill>
                  <a:srgbClr val="FF0000"/>
                </a:solidFill>
                <a:latin typeface="+mj-lt"/>
                <a:ea typeface="Heiti SC Medium" pitchFamily="2" charset="-128"/>
                <a:cs typeface="Times New Roman" panose="02020603050405020304" pitchFamily="18" charset="0"/>
              </a:rPr>
              <a:t>A</a:t>
            </a:r>
            <a:r>
              <a:rPr lang="en-US" altLang="zh-TW" b="1" kern="100" baseline="-25000" dirty="0">
                <a:solidFill>
                  <a:srgbClr val="FF0000"/>
                </a:solidFill>
                <a:latin typeface="+mj-lt"/>
                <a:ea typeface="Heiti SC Medium" pitchFamily="2" charset="-128"/>
                <a:cs typeface="Times New Roman" panose="02020603050405020304" pitchFamily="18" charset="0"/>
              </a:rPr>
              <a:t>1</a:t>
            </a:r>
            <a:endParaRPr lang="zh-TW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649DF638-3C4D-4D4A-AE8E-96E7A28E7956}"/>
              </a:ext>
            </a:extLst>
          </p:cNvPr>
          <p:cNvSpPr/>
          <p:nvPr/>
        </p:nvSpPr>
        <p:spPr>
          <a:xfrm>
            <a:off x="8788687" y="3440663"/>
            <a:ext cx="226981" cy="231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649DF638-3C4D-4D4A-AE8E-96E7A28E7956}"/>
              </a:ext>
            </a:extLst>
          </p:cNvPr>
          <p:cNvSpPr/>
          <p:nvPr/>
        </p:nvSpPr>
        <p:spPr>
          <a:xfrm>
            <a:off x="8561706" y="3831188"/>
            <a:ext cx="226981" cy="231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649DF638-3C4D-4D4A-AE8E-96E7A28E7956}"/>
              </a:ext>
            </a:extLst>
          </p:cNvPr>
          <p:cNvSpPr/>
          <p:nvPr/>
        </p:nvSpPr>
        <p:spPr>
          <a:xfrm>
            <a:off x="9033386" y="3831188"/>
            <a:ext cx="226981" cy="231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4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237623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後段過濾</a:t>
            </a: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A85A97-8FD3-4C51-9E19-885DC6DC0DD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61AF506-4E72-4048-AD59-C3C81C21F89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4183B02-CB37-448B-9846-B1D3E771150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8E369C7D-608A-4BD9-8420-B826B40B501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FB3768C-7BC7-4CAB-A58E-2BE59F7644A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7040CEAA-4266-4188-A880-DCC7CD2F885D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498B8A6-6F60-4EAC-BBE1-9632211B954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E7DEB05-9FB0-4934-93E7-AE457AF6527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1A31DEE-C221-4C27-87D1-FF6B0004514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7EC78F-0461-4A9F-A915-4373EB8FADD5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9BE447C-3BCF-4EC3-92A6-57758FF4C9D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9A24AA5-1F38-469F-B678-3ED3341EAA0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59DE323-D2D0-4D4A-9185-47BA17500A97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B1ACB11-5C2A-4308-8104-F4ABE21C949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29B530-ABCC-401D-A432-A57B00C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E94898-CB66-4CED-96B5-44A425B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3527248" y="286464"/>
            <a:ext cx="2471720" cy="727351"/>
            <a:chOff x="3695996" y="1071272"/>
            <a:chExt cx="2471720" cy="727351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5996" y="1071272"/>
              <a:ext cx="2804" cy="727351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3695996" y="1252127"/>
              <a:ext cx="2471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84527" y="191370"/>
                <a:ext cx="3563604" cy="87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b="0" u="none" strike="noStrike" kern="1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Arial"/>
                  </a:rPr>
                  <a:t>面積由 </a:t>
                </a:r>
                <a:r>
                  <a:rPr kumimoji="0" lang="en-US" altLang="zh-TW" b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Arial"/>
                  </a:rPr>
                  <a:t>A</a:t>
                </a:r>
                <a:r>
                  <a:rPr kumimoji="0" lang="en-US" altLang="zh-TW" b="0" u="none" strike="noStrike" kern="1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Arial"/>
                  </a:rPr>
                  <a:t>0</a:t>
                </a:r>
                <a:r>
                  <a:rPr kumimoji="0" lang="en-US" altLang="zh-TW" b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kumimoji="0" lang="en-US" altLang="zh-TW" b="0" u="none" strike="noStrike" kern="1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</a:p>
              <a:p>
                <a:pPr marL="285750" lvl="0" indent="-285750" defTabSz="91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Let </a:t>
                </a:r>
                <a:r>
                  <a:rPr lang="zh-TW" altLang="en-US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孔板以上阻力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R</m:t>
                        </m:r>
                        <m: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c</m:t>
                        </m:r>
                      </m:sub>
                    </m:sSub>
                    <m:r>
                      <a:rPr lang="en-US" altLang="zh-TW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sym typeface="Arial"/>
                      </a:rPr>
                      <m:t> = </m:t>
                    </m:r>
                    <m:sSub>
                      <m:sSubPr>
                        <m:ctrlPr>
                          <a:rPr lang="zh-TW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av</m:t>
                        </m:r>
                      </m:sub>
                    </m:sSub>
                    <m:sSub>
                      <m:sSubPr>
                        <m:ctrlPr>
                          <a:rPr lang="zh-TW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w</m:t>
                        </m:r>
                        <m: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sym typeface="Arial"/>
                          </a:rPr>
                          <m:t>c</m:t>
                        </m:r>
                      </m:sub>
                    </m:sSub>
                  </m:oMath>
                </a14:m>
                <a:endParaRPr kumimoji="0" lang="zh-TW" altLang="en-US" b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27" y="191370"/>
                <a:ext cx="3563604" cy="874085"/>
              </a:xfrm>
              <a:prstGeom prst="rect">
                <a:avLst/>
              </a:prstGeom>
              <a:blipFill>
                <a:blip r:embed="rId3"/>
                <a:stretch>
                  <a:fillRect l="-1026" b="-104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6E64975-1645-B041-BAAC-E010A8936AB6}"/>
                  </a:ext>
                </a:extLst>
              </p:cNvPr>
              <p:cNvSpPr/>
              <p:nvPr/>
            </p:nvSpPr>
            <p:spPr>
              <a:xfrm>
                <a:off x="1332213" y="1574924"/>
                <a:ext cx="7885678" cy="1735347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dV</m:t>
                        </m:r>
                      </m:num>
                      <m:den>
                        <m:sSub>
                          <m:sSubPr>
                            <m:ctrlPr>
                              <a:rPr lang="en-US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dt</m:t>
                        </m:r>
                      </m:den>
                    </m:f>
                    <m: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zh-TW" altLang="en-US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sSubSup>
                          <m:sSub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TW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 </m:t>
                    </m:r>
                    <m:f>
                      <m:fPr>
                        <m:ctrlPr>
                          <a:rPr lang="en-US" altLang="zh-TW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dV</m:t>
                        </m:r>
                      </m:den>
                    </m:f>
                    <m:r>
                      <a:rPr lang="en-US" altLang="zh-TW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TW" alt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sSubSup>
                          <m:sSubSupPr>
                            <m:ctrlPr>
                              <a:rPr lang="en-US" altLang="zh-TW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TW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TW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200" kern="1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dV</m:t>
                        </m:r>
                      </m:num>
                      <m:den>
                        <m:sSub>
                          <m:sSubPr>
                            <m:ctrlPr>
                              <a:rPr lang="en-US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dt</m:t>
                        </m:r>
                      </m:den>
                    </m:f>
                    <m: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zh-TW" altLang="en-US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cf</m:t>
                            </m:r>
                          </m:sub>
                        </m:sSub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altLang="zh-TW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dV</m:t>
                        </m:r>
                      </m:den>
                    </m:f>
                    <m:r>
                      <a:rPr lang="en-US" altLang="zh-TW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TW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TW" alt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sSub>
                          <m:sSubPr>
                            <m:ctrlPr>
                              <a:rPr lang="en-US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cf</m:t>
                            </m:r>
                          </m:sub>
                        </m:sSub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TW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2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TW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sSub>
                          <m:sSubPr>
                            <m:ctrlPr>
                              <a:rPr lang="zh-TW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av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zh-TW" altLang="zh-TW" sz="220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22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TW" sz="22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TW" sz="22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f>
                      <m:fPr>
                        <m:ctrlPr>
                          <a:rPr lang="zh-TW" altLang="zh-TW" sz="2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sSub>
                          <m:sSubPr>
                            <m:ctrlPr>
                              <a:rPr lang="zh-TW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sz="2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2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2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6E64975-1645-B041-BAAC-E010A8936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13" y="1574924"/>
                <a:ext cx="7885678" cy="1735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83DDD67-276F-2047-87D0-BF78B27763E9}"/>
                  </a:ext>
                </a:extLst>
              </p:cNvPr>
              <p:cNvSpPr/>
              <p:nvPr/>
            </p:nvSpPr>
            <p:spPr>
              <a:xfrm>
                <a:off x="1136472" y="3608031"/>
                <a:ext cx="363573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TW" altLang="en-US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2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altLang="zh-TW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Const</m:t>
                      </m:r>
                      <m:r>
                        <a:rPr lang="en-US" altLang="zh-TW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83DDD67-276F-2047-87D0-BF78B2776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72" y="3608031"/>
                <a:ext cx="3635739" cy="430887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CC63C2B-B4E5-2744-830F-35B04F45AE0E}"/>
                  </a:ext>
                </a:extLst>
              </p:cNvPr>
              <p:cNvSpPr/>
              <p:nvPr/>
            </p:nvSpPr>
            <p:spPr>
              <a:xfrm>
                <a:off x="1332213" y="4357325"/>
                <a:ext cx="6616747" cy="1231106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tabLst>
                    <a:tab pos="575945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2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dV</m:t>
                          </m:r>
                        </m:den>
                      </m:f>
                      <m:r>
                        <a:rPr lang="en-US" altLang="zh-TW" sz="22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TW" altLang="zh-TW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220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22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 i="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sz="2200" i="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2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altLang="zh-TW" sz="22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f>
                        <m:fPr>
                          <m:ctrlPr>
                            <a:rPr lang="zh-TW" altLang="zh-TW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0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2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2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200" i="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TW" sz="2200" i="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200" i="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2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2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200" i="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TW" sz="2200" i="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200" i="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200" b="0" i="0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TW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TW" sz="22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zh-TW" altLang="zh-TW" sz="2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zh-TW" sz="2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22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2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zh-TW" altLang="zh-TW" sz="22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CC63C2B-B4E5-2744-830F-35B04F45A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13" y="4357325"/>
                <a:ext cx="6616747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3630564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不同過濾時期比較</a:t>
            </a: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A85A97-8FD3-4C51-9E19-885DC6DC0DD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61AF506-4E72-4048-AD59-C3C81C21F89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4183B02-CB37-448B-9846-B1D3E771150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8E369C7D-608A-4BD9-8420-B826B40B501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FB3768C-7BC7-4CAB-A58E-2BE59F7644A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7040CEAA-4266-4188-A880-DCC7CD2F885D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498B8A6-6F60-4EAC-BBE1-9632211B954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E7DEB05-9FB0-4934-93E7-AE457AF6527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1A31DEE-C221-4C27-87D1-FF6B0004514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7EC78F-0461-4A9F-A915-4373EB8FADD5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9BE447C-3BCF-4EC3-92A6-57758FF4C9D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9A24AA5-1F38-469F-B678-3ED3341EAA0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59DE323-D2D0-4D4A-9185-47BA17500A97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B1ACB11-5C2A-4308-8104-F4ABE21C949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29B530-ABCC-401D-A432-A57B00C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E94898-CB66-4CED-96B5-44A425B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271C552-64F7-CF4B-84F4-31FB49899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11" y="375656"/>
            <a:ext cx="4891903" cy="362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6A08094-F239-C046-A716-0603D75FFD7E}"/>
              </a:ext>
            </a:extLst>
          </p:cNvPr>
          <p:cNvSpPr/>
          <p:nvPr/>
        </p:nvSpPr>
        <p:spPr>
          <a:xfrm>
            <a:off x="7888313" y="25137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前段過濾時期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0AC6AE-C97A-AE4A-996A-4E46E65E75DE}"/>
              </a:ext>
            </a:extLst>
          </p:cNvPr>
          <p:cNvSpPr/>
          <p:nvPr/>
        </p:nvSpPr>
        <p:spPr>
          <a:xfrm>
            <a:off x="9923545" y="109336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後</a:t>
            </a:r>
            <a:r>
              <a:rPr lang="zh-TW" altLang="en-US" dirty="0">
                <a:latin typeface="+mj-ea"/>
                <a:ea typeface="+mj-ea"/>
              </a:rPr>
              <a:t>段過濾時期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B0CD378-D0E4-FB49-99E6-DA3FDB459A90}"/>
              </a:ext>
            </a:extLst>
          </p:cNvPr>
          <p:cNvSpPr/>
          <p:nvPr/>
        </p:nvSpPr>
        <p:spPr>
          <a:xfrm>
            <a:off x="1006091" y="1547757"/>
            <a:ext cx="66785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+mj-lt"/>
                <a:ea typeface="+mj-ea"/>
              </a:rPr>
              <a:t>過濾面積改變時，過濾曲線</a:t>
            </a:r>
            <a:r>
              <a:rPr lang="zh-TW" altLang="en-US" sz="2000" dirty="0">
                <a:solidFill>
                  <a:srgbClr val="FF0000"/>
                </a:solidFill>
                <a:latin typeface="+mj-lt"/>
                <a:ea typeface="+mj-ea"/>
              </a:rPr>
              <a:t>斜率會增大 A</a:t>
            </a:r>
            <a:r>
              <a:rPr lang="zh-TW" altLang="en-US" sz="2000" baseline="-25000" dirty="0">
                <a:solidFill>
                  <a:srgbClr val="FF0000"/>
                </a:solidFill>
                <a:latin typeface="+mj-lt"/>
                <a:ea typeface="+mj-ea"/>
              </a:rPr>
              <a:t>0</a:t>
            </a:r>
            <a:r>
              <a:rPr lang="zh-TW" altLang="en-US" sz="2000" baseline="30000" dirty="0">
                <a:solidFill>
                  <a:srgbClr val="FF0000"/>
                </a:solidFill>
                <a:latin typeface="+mj-lt"/>
                <a:ea typeface="+mj-ea"/>
              </a:rPr>
              <a:t>2 </a:t>
            </a:r>
            <a:r>
              <a:rPr lang="zh-TW" altLang="en-US" sz="2000" dirty="0">
                <a:solidFill>
                  <a:srgbClr val="FF0000"/>
                </a:solidFill>
                <a:latin typeface="+mj-lt"/>
                <a:ea typeface="+mj-ea"/>
              </a:rPr>
              <a:t>/ A</a:t>
            </a:r>
            <a:r>
              <a:rPr lang="zh-TW" altLang="en-US" sz="2000" baseline="-25000" dirty="0">
                <a:solidFill>
                  <a:srgbClr val="FF0000"/>
                </a:solidFill>
                <a:latin typeface="+mj-lt"/>
                <a:ea typeface="+mj-ea"/>
              </a:rPr>
              <a:t>1</a:t>
            </a:r>
            <a:r>
              <a:rPr lang="zh-TW" altLang="en-US" sz="2000" baseline="30000" dirty="0">
                <a:solidFill>
                  <a:srgbClr val="FF0000"/>
                </a:solidFill>
                <a:latin typeface="+mj-lt"/>
                <a:ea typeface="+mj-ea"/>
              </a:rPr>
              <a:t>2 </a:t>
            </a:r>
            <a:r>
              <a:rPr lang="zh-TW" altLang="en-US" sz="2000" dirty="0">
                <a:solidFill>
                  <a:srgbClr val="FF0000"/>
                </a:solidFill>
                <a:latin typeface="+mj-lt"/>
                <a:ea typeface="+mj-ea"/>
              </a:rPr>
              <a:t>倍</a:t>
            </a:r>
            <a:endParaRPr lang="en-US" altLang="zh-TW" sz="2000" dirty="0">
              <a:solidFill>
                <a:srgbClr val="FF0000"/>
              </a:solidFill>
              <a:latin typeface="+mj-lt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  <a:ea typeface="+mj-ea"/>
              </a:rPr>
              <a:t>V</a:t>
            </a:r>
            <a:r>
              <a:rPr lang="en-US" altLang="zh-TW" sz="2000" baseline="-25000" dirty="0" err="1">
                <a:latin typeface="+mj-lt"/>
                <a:ea typeface="+mj-ea"/>
              </a:rPr>
              <a:t>f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(</a:t>
            </a:r>
            <a:r>
              <a:rPr lang="zh-CN" altLang="en-US" sz="2000" dirty="0">
                <a:latin typeface="+mj-lt"/>
                <a:ea typeface="+mj-ea"/>
              </a:rPr>
              <a:t>濾室填滿時</a:t>
            </a:r>
            <a:r>
              <a:rPr lang="zh-TW" altLang="en-US" sz="2000" dirty="0">
                <a:latin typeface="+mj-lt"/>
                <a:ea typeface="+mj-ea"/>
              </a:rPr>
              <a:t>濾液</a:t>
            </a:r>
            <a:r>
              <a:rPr lang="zh-CN" altLang="en-US" sz="2000" dirty="0">
                <a:latin typeface="+mj-lt"/>
                <a:ea typeface="+mj-ea"/>
              </a:rPr>
              <a:t>體積</a:t>
            </a:r>
            <a:r>
              <a:rPr lang="en-US" altLang="zh-CN" sz="2000" dirty="0">
                <a:latin typeface="+mj-lt"/>
                <a:ea typeface="+mj-ea"/>
              </a:rPr>
              <a:t>)</a:t>
            </a:r>
            <a:r>
              <a:rPr lang="zh-TW" altLang="en-US" sz="2000" dirty="0">
                <a:latin typeface="+mj-lt"/>
                <a:ea typeface="+mj-ea"/>
              </a:rPr>
              <a:t>，可由兩直線交點求出</a:t>
            </a:r>
            <a:endParaRPr lang="en-US" altLang="zh-TW" sz="2000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CC63C2B-B4E5-2744-830F-35B04F45AE0E}"/>
                  </a:ext>
                </a:extLst>
              </p:cNvPr>
              <p:cNvSpPr/>
              <p:nvPr/>
            </p:nvSpPr>
            <p:spPr>
              <a:xfrm>
                <a:off x="5180841" y="4443846"/>
                <a:ext cx="6040500" cy="1127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tabLst>
                    <a:tab pos="575945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dV</m:t>
                          </m:r>
                        </m:den>
                      </m:f>
                      <m:r>
                        <a:rPr lang="en-US" altLang="zh-TW" sz="20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TW" altLang="zh-TW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20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i="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sz="2000" i="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000" i="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0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altLang="zh-TW" sz="20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f>
                        <m:fPr>
                          <m:ctrlPr>
                            <a:rPr lang="zh-TW" altLang="zh-TW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0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0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i="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TW" sz="2000" i="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000" i="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0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0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i="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TW" sz="2000" i="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000" i="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TW" altLang="en-US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TW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TW" sz="20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zh-TW" altLang="zh-TW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zh-TW" altLang="zh-TW" sz="20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CC63C2B-B4E5-2744-830F-35B04F45A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841" y="4443846"/>
                <a:ext cx="6040500" cy="1127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2D6FDAB-BEBC-7F40-90FC-BBE2294D4AD8}"/>
                  </a:ext>
                </a:extLst>
              </p:cNvPr>
              <p:cNvSpPr/>
              <p:nvPr/>
            </p:nvSpPr>
            <p:spPr>
              <a:xfrm>
                <a:off x="1349113" y="4250233"/>
                <a:ext cx="3214983" cy="1267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dV</m:t>
                        </m:r>
                      </m:den>
                    </m:f>
                    <m:r>
                      <a:rPr lang="en-US" altLang="zh-TW" sz="24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sSub>
                          <m:sSubPr>
                            <m:ctrlPr>
                              <a:rPr lang="zh-TW" altLang="zh-TW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av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24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zh-TW" altLang="zh-TW" sz="240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2400" i="1" kern="1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TW" sz="2400" i="0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400" i="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TW" sz="24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sz="24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TW" sz="24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sSub>
                          <m:sSubPr>
                            <m:ctrlPr>
                              <a:rPr lang="zh-TW" altLang="zh-TW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4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TW" sz="24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2D6FDAB-BEBC-7F40-90FC-BBE2294D4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13" y="4250233"/>
                <a:ext cx="3214983" cy="1267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C099978D-9730-CE4A-AC62-EAFE4A9EC3CA}"/>
              </a:ext>
            </a:extLst>
          </p:cNvPr>
          <p:cNvSpPr/>
          <p:nvPr/>
        </p:nvSpPr>
        <p:spPr>
          <a:xfrm>
            <a:off x="1291694" y="4118288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1. </a:t>
            </a:r>
            <a:r>
              <a:rPr lang="zh-TW" altLang="en-US" sz="2000" dirty="0">
                <a:latin typeface="+mj-lt"/>
                <a:ea typeface="+mj-ea"/>
              </a:rPr>
              <a:t>前段過濾時期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083C54-5328-2642-BE77-0DDFF17B24C0}"/>
              </a:ext>
            </a:extLst>
          </p:cNvPr>
          <p:cNvSpPr/>
          <p:nvPr/>
        </p:nvSpPr>
        <p:spPr>
          <a:xfrm>
            <a:off x="5110776" y="4136898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2. </a:t>
            </a:r>
            <a:r>
              <a:rPr lang="zh-TW" altLang="en-US" sz="2000" dirty="0">
                <a:latin typeface="+mj-lt"/>
                <a:ea typeface="+mj-ea"/>
              </a:rPr>
              <a:t>後段過濾時期</a:t>
            </a:r>
          </a:p>
        </p:txBody>
      </p:sp>
    </p:spTree>
    <p:extLst>
      <p:ext uri="{BB962C8B-B14F-4D97-AF65-F5344CB8AC3E}">
        <p14:creationId xmlns:p14="http://schemas.microsoft.com/office/powerpoint/2010/main" val="11271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2" y="233886"/>
            <a:ext cx="2226636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空隙度 </a:t>
            </a:r>
            <a:r>
              <a:rPr lang="zh-TW" altLang="en-US" sz="3200" dirty="0">
                <a:solidFill>
                  <a:schemeClr val="tx1"/>
                </a:solidFill>
                <a:latin typeface="+mj-lt"/>
              </a:rPr>
              <a:t>𝜀</a:t>
            </a:r>
            <a:r>
              <a:rPr lang="zh-TW" altLang="en-US" sz="3200" baseline="-25000" dirty="0">
                <a:solidFill>
                  <a:schemeClr val="tx1"/>
                </a:solidFill>
                <a:latin typeface="+mj-lt"/>
              </a:rPr>
              <a:t>𝑎𝑣 </a:t>
            </a: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A85A97-8FD3-4C51-9E19-885DC6DC0DD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61AF506-4E72-4048-AD59-C3C81C21F89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4183B02-CB37-448B-9846-B1D3E771150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8E369C7D-608A-4BD9-8420-B826B40B501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FB3768C-7BC7-4CAB-A58E-2BE59F7644A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7040CEAA-4266-4188-A880-DCC7CD2F885D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498B8A6-6F60-4EAC-BBE1-9632211B954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E7DEB05-9FB0-4934-93E7-AE457AF6527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1A31DEE-C221-4C27-87D1-FF6B0004514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7EC78F-0461-4A9F-A915-4373EB8FADD5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9BE447C-3BCF-4EC3-92A6-57758FF4C9D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9A24AA5-1F38-469F-B678-3ED3341EAA0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59DE323-D2D0-4D4A-9185-47BA17500A97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B1ACB11-5C2A-4308-8104-F4ABE21C949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29B530-ABCC-401D-A432-A57B00C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E94898-CB66-4CED-96B5-44A425B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15</a:t>
            </a:fld>
            <a:endParaRPr lang="zh-TW" altLang="en-US" dirty="0"/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74701B51-6A47-E94E-95A2-AD530FE246A5}"/>
              </a:ext>
            </a:extLst>
          </p:cNvPr>
          <p:cNvCxnSpPr>
            <a:cxnSpLocks/>
          </p:cNvCxnSpPr>
          <p:nvPr/>
        </p:nvCxnSpPr>
        <p:spPr>
          <a:xfrm>
            <a:off x="6162509" y="1770508"/>
            <a:ext cx="7285" cy="4081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902A7AB-BDAD-C744-A4A5-A00E6AFB1C50}"/>
                  </a:ext>
                </a:extLst>
              </p:cNvPr>
              <p:cNvSpPr/>
              <p:nvPr/>
            </p:nvSpPr>
            <p:spPr>
              <a:xfrm>
                <a:off x="1535650" y="1993867"/>
                <a:ext cx="3205749" cy="3661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TW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zh-TW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ρs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n-US" altLang="zh-TW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altLang="zh-TW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TW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TW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zh-TW" altLang="zh-TW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av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zh-TW" sz="20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sz="20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sz="2000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TW" altLang="zh-TW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 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(1 − 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r>
                            <a:rPr lang="en-US" altLang="zh-TW" sz="2000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TW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902A7AB-BDAD-C744-A4A5-A00E6AFB1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50" y="1993867"/>
                <a:ext cx="3205749" cy="3661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00D450-8E3A-BA47-A542-AADAB574C1D6}"/>
              </a:ext>
            </a:extLst>
          </p:cNvPr>
          <p:cNvSpPr txBox="1"/>
          <p:nvPr/>
        </p:nvSpPr>
        <p:spPr>
          <a:xfrm>
            <a:off x="4876617" y="3516816"/>
            <a:ext cx="198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accent1"/>
                </a:solidFill>
                <a:latin typeface="+mj-ea"/>
                <a:ea typeface="+mj-ea"/>
              </a:rPr>
              <a:t>乾餅平衡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FB668DA-5B66-8B45-AA83-103F7962CD4B}"/>
              </a:ext>
            </a:extLst>
          </p:cNvPr>
          <p:cNvSpPr txBox="1"/>
          <p:nvPr/>
        </p:nvSpPr>
        <p:spPr>
          <a:xfrm>
            <a:off x="4876617" y="2627166"/>
            <a:ext cx="198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accent1"/>
                </a:solidFill>
                <a:latin typeface="+mj-ea"/>
                <a:ea typeface="+mj-ea"/>
              </a:rPr>
              <a:t>質量平衡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AA39CBD-CC10-DE42-ABEF-0738D0B2BF3D}"/>
              </a:ext>
            </a:extLst>
          </p:cNvPr>
          <p:cNvSpPr txBox="1"/>
          <p:nvPr/>
        </p:nvSpPr>
        <p:spPr>
          <a:xfrm>
            <a:off x="4885768" y="4249306"/>
            <a:ext cx="198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accent1"/>
                </a:solidFill>
                <a:latin typeface="+mj-ea"/>
                <a:ea typeface="+mj-ea"/>
              </a:rPr>
              <a:t>濕濾餅重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2C4F3D2-917C-C74F-AE6B-D8C9A94FC638}"/>
              </a:ext>
            </a:extLst>
          </p:cNvPr>
          <p:cNvSpPr txBox="1"/>
          <p:nvPr/>
        </p:nvSpPr>
        <p:spPr>
          <a:xfrm>
            <a:off x="4885768" y="4817707"/>
            <a:ext cx="198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accent1"/>
                </a:solidFill>
                <a:latin typeface="+mj-ea"/>
                <a:ea typeface="+mj-ea"/>
              </a:rPr>
              <a:t>乾濾餅重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0003BBA-E967-5149-B25E-B5D800208AAB}"/>
              </a:ext>
            </a:extLst>
          </p:cNvPr>
          <p:cNvSpPr/>
          <p:nvPr/>
        </p:nvSpPr>
        <p:spPr>
          <a:xfrm>
            <a:off x="2697243" y="4793960"/>
            <a:ext cx="1524000" cy="303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0003BBA-E967-5149-B25E-B5D800208AAB}"/>
              </a:ext>
            </a:extLst>
          </p:cNvPr>
          <p:cNvSpPr/>
          <p:nvPr/>
        </p:nvSpPr>
        <p:spPr>
          <a:xfrm>
            <a:off x="2351065" y="4212337"/>
            <a:ext cx="2239407" cy="4556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60679" y="1141098"/>
                <a:ext cx="3270767" cy="1363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60000"/>
                  </a:lnSpc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6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av</m:t>
                        </m:r>
                      </m:sub>
                    </m:sSub>
                    <m:r>
                      <a:rPr lang="en-US" altLang="zh-TW" sz="260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zh-TW" altLang="zh-TW" sz="2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2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6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6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zh-TW" altLang="en-US" sz="2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zh-TW" altLang="zh-TW" sz="2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1 − </m:t>
                            </m:r>
                            <m:r>
                              <m:rPr>
                                <m:sty m:val="p"/>
                              </m:rPr>
                              <a:rPr lang="en-US" altLang="zh-TW" sz="26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n-US" altLang="zh-TW" sz="26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zh-TW" altLang="en-US" sz="26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ρ</m:t>
                        </m:r>
                        <m:r>
                          <m:rPr>
                            <m:sty m:val="p"/>
                          </m:rPr>
                          <a:rPr lang="en-US" altLang="zh-TW" sz="26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zh-TW" altLang="en-US" sz="2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TW" altLang="zh-TW" sz="2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TW" altLang="zh-TW" sz="2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6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TW" altLang="zh-TW" sz="2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TW" sz="26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2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600" i="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zh-TW" altLang="zh-TW" sz="2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6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6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zh-TW" altLang="en-US" sz="2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zh-TW" altLang="zh-TW" sz="2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1 − </m:t>
                            </m:r>
                            <m:r>
                              <m:rPr>
                                <m:sty m:val="p"/>
                              </m:rPr>
                              <a:rPr lang="en-US" altLang="zh-TW" sz="2600" i="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n-US" altLang="zh-TW" sz="26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a:rPr lang="zh-TW" altLang="en-US" sz="2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TW" altLang="en-US" sz="26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ρ</m:t>
                        </m:r>
                        <m:r>
                          <m:rPr>
                            <m:sty m:val="p"/>
                          </m:rPr>
                          <a:rPr lang="en-US" altLang="zh-TW" sz="260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altLang="zh-TW" sz="2600" kern="10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679" y="1141098"/>
                <a:ext cx="3270767" cy="1363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F01D5DD-1821-4D41-AB9C-4676FECE7DBB}"/>
                  </a:ext>
                </a:extLst>
              </p:cNvPr>
              <p:cNvSpPr/>
              <p:nvPr/>
            </p:nvSpPr>
            <p:spPr>
              <a:xfrm>
                <a:off x="6752199" y="2794333"/>
                <a:ext cx="4340673" cy="2778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zh-TW" altLang="en-US" i="0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TW" b="0" i="0" kern="10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粉體密度</a:t>
                </a: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 (kg/m</a:t>
                </a:r>
                <a:r>
                  <a:rPr lang="en-US" altLang="zh-TW" kern="100" baseline="300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3</a:t>
                </a: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200000"/>
                  </a:lnSpc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cf</m:t>
                        </m:r>
                      </m:sub>
                    </m:sSub>
                    <m:r>
                      <a:rPr lang="zh-TW" altLang="en-US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：濾室內</m:t>
                    </m:r>
                  </m:oMath>
                </a14:m>
                <a:r>
                  <a:rPr lang="zh-TW" altLang="en-US" kern="100" dirty="0">
                    <a:cs typeface="Times New Roman" panose="02020603050405020304" pitchFamily="18" charset="0"/>
                  </a:rPr>
                  <a:t>單位面積乾濾餅重</a:t>
                </a:r>
                <a:r>
                  <a:rPr lang="en-US" altLang="zh-TW" kern="100" dirty="0">
                    <a:cs typeface="Times New Roman" panose="02020603050405020304" pitchFamily="18" charset="0"/>
                  </a:rPr>
                  <a:t> (kg/m</a:t>
                </a:r>
                <a:r>
                  <a:rPr lang="en-US" altLang="zh-TW" kern="100" baseline="30000" dirty="0">
                    <a:cs typeface="Times New Roman" panose="02020603050405020304" pitchFamily="18" charset="0"/>
                  </a:rPr>
                  <a:t>3</a:t>
                </a:r>
                <a:r>
                  <a:rPr lang="en-US" altLang="zh-TW" kern="100" dirty="0">
                    <a:cs typeface="Times New Roman" panose="02020603050405020304" pitchFamily="18" charset="0"/>
                  </a:rPr>
                  <a:t>)</a:t>
                </a: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              </a:t>
                </a:r>
              </a:p>
              <a:p>
                <a:pPr>
                  <a:lnSpc>
                    <a:spcPct val="200000"/>
                  </a:lnSpc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f</m:t>
                        </m:r>
                      </m:sub>
                    </m:sSub>
                    <m:r>
                      <a:rPr lang="zh-TW" altLang="en-US" i="0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TW" b="0" i="0" kern="10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濾室內濾餅厚度 </a:t>
                </a: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(m)</a:t>
                </a:r>
              </a:p>
              <a:p>
                <a:pPr>
                  <a:lnSpc>
                    <a:spcPct val="200000"/>
                  </a:lnSpc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f</m:t>
                        </m:r>
                      </m:sub>
                    </m:sSub>
                    <m:r>
                      <a:rPr lang="zh-TW" altLang="en-US" i="0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TW" b="0" i="0" kern="10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濾室填滿時濾液體積</a:t>
                </a: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 (m</a:t>
                </a:r>
                <a:r>
                  <a:rPr lang="en-US" altLang="zh-TW" kern="100" baseline="300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3</a:t>
                </a: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200000"/>
                  </a:lnSpc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b="0" i="0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0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 濾室內過濾截面積</a:t>
                </a: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 (m</a:t>
                </a:r>
                <a:r>
                  <a:rPr lang="en-US" altLang="zh-TW" kern="100" baseline="300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2</a:t>
                </a:r>
                <a:r>
                  <a:rPr lang="en-US" altLang="zh-TW" kern="100" dirty="0">
                    <a:solidFill>
                      <a:schemeClr val="tx1"/>
                    </a:solidFill>
                    <a:latin typeface="+mj-lt"/>
                    <a:ea typeface="+mj-ea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F01D5DD-1821-4D41-AB9C-4676FECE7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99" y="2794333"/>
                <a:ext cx="4340673" cy="2778453"/>
              </a:xfrm>
              <a:prstGeom prst="rect">
                <a:avLst/>
              </a:prstGeom>
              <a:blipFill>
                <a:blip r:embed="rId5"/>
                <a:stretch>
                  <a:fillRect b="-28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7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2" y="250511"/>
            <a:ext cx="3155947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實驗步驟</a:t>
            </a:r>
          </a:p>
        </p:txBody>
      </p:sp>
      <p:sp>
        <p:nvSpPr>
          <p:cNvPr id="31" name="頁尾版面配置區 30">
            <a:extLst>
              <a:ext uri="{FF2B5EF4-FFF2-40B4-BE49-F238E27FC236}">
                <a16:creationId xmlns:a16="http://schemas.microsoft.com/office/drawing/2014/main" id="{9933BBE4-68E8-4302-B4BB-A0943110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F0C8D2DD-80F3-4174-95FB-81E7F5FB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19F4D6D3-AA70-4256-9110-60C06EF45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4" y="1701088"/>
            <a:ext cx="6894291" cy="4958637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B786C13F-C1C6-4F2C-8C61-62710A66FF73}"/>
              </a:ext>
            </a:extLst>
          </p:cNvPr>
          <p:cNvSpPr/>
          <p:nvPr/>
        </p:nvSpPr>
        <p:spPr>
          <a:xfrm>
            <a:off x="3792636" y="94043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6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均勻混和矽藻土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(180g)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與水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(8,820g)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(2%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泥漿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標楷體6....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0076BA9-2B7A-43EC-9CCA-95494BBA7A98}"/>
              </a:ext>
            </a:extLst>
          </p:cNvPr>
          <p:cNvSpPr/>
          <p:nvPr/>
        </p:nvSpPr>
        <p:spPr>
          <a:xfrm>
            <a:off x="6151660" y="4049042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6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2.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開啟電腦、電子天秤及壓力計。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可按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『</a:t>
            </a:r>
            <a:r>
              <a:rPr lang="en-US" altLang="zh-TW" b="1" dirty="0">
                <a:solidFill>
                  <a:srgbClr val="000000"/>
                </a:solidFill>
                <a:latin typeface="+mn-ea"/>
              </a:rPr>
              <a:t>SAMPLE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』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，調整小數位數</a:t>
            </a:r>
            <a:r>
              <a:rPr lang="en-US" altLang="zh-TW" b="1" dirty="0">
                <a:solidFill>
                  <a:srgbClr val="000000"/>
                </a:solidFill>
                <a:latin typeface="+mn-ea"/>
              </a:rPr>
              <a:t>) </a:t>
            </a:r>
            <a:endParaRPr lang="zh-TW" altLang="en-US" dirty="0">
              <a:latin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1B386BF-7854-4BF9-98FE-0822DFA59AF3}"/>
              </a:ext>
            </a:extLst>
          </p:cNvPr>
          <p:cNvSpPr/>
          <p:nvPr/>
        </p:nvSpPr>
        <p:spPr>
          <a:xfrm>
            <a:off x="3718631" y="1176240"/>
            <a:ext cx="5080776" cy="430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0321AF5-2A44-4DCF-A232-8C17A944CE37}"/>
              </a:ext>
            </a:extLst>
          </p:cNvPr>
          <p:cNvSpPr/>
          <p:nvPr/>
        </p:nvSpPr>
        <p:spPr>
          <a:xfrm>
            <a:off x="6151660" y="4326238"/>
            <a:ext cx="5930120" cy="5443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A5134E8-4B75-4CE5-AF8E-38D57F4E01F1}"/>
              </a:ext>
            </a:extLst>
          </p:cNvPr>
          <p:cNvCxnSpPr/>
          <p:nvPr/>
        </p:nvCxnSpPr>
        <p:spPr>
          <a:xfrm>
            <a:off x="8994710" y="3704253"/>
            <a:ext cx="186612" cy="53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517B5B3-6DAF-4E45-A4FE-B80F573D2C05}"/>
              </a:ext>
            </a:extLst>
          </p:cNvPr>
          <p:cNvCxnSpPr/>
          <p:nvPr/>
        </p:nvCxnSpPr>
        <p:spPr>
          <a:xfrm>
            <a:off x="7044612" y="3289624"/>
            <a:ext cx="485192" cy="89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49374EB-D54B-436B-A45D-8F9634302FAF}"/>
              </a:ext>
            </a:extLst>
          </p:cNvPr>
          <p:cNvCxnSpPr/>
          <p:nvPr/>
        </p:nvCxnSpPr>
        <p:spPr>
          <a:xfrm>
            <a:off x="5822302" y="4236098"/>
            <a:ext cx="273697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6084FE8-D1FD-456B-BCDD-D498D03F8161}"/>
              </a:ext>
            </a:extLst>
          </p:cNvPr>
          <p:cNvSpPr/>
          <p:nvPr/>
        </p:nvSpPr>
        <p:spPr>
          <a:xfrm>
            <a:off x="1086595" y="1002888"/>
            <a:ext cx="25624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pPr algn="just"/>
            <a:r>
              <a:rPr lang="en-US" altLang="zh-TW" dirty="0">
                <a:solidFill>
                  <a:srgbClr val="000000"/>
                </a:solidFill>
                <a:latin typeface="+mn-ea"/>
              </a:rPr>
              <a:t>3.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將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適當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攪拌器放入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pPr algn="just"/>
            <a:r>
              <a:rPr lang="zh-TW" altLang="en-US" dirty="0">
                <a:solidFill>
                  <a:srgbClr val="000000"/>
                </a:solidFill>
                <a:latin typeface="+mn-ea"/>
              </a:rPr>
              <a:t>泥漿槽中央，攪拌至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pPr algn="just"/>
            <a:r>
              <a:rPr lang="zh-TW" altLang="en-US" dirty="0">
                <a:solidFill>
                  <a:srgbClr val="000000"/>
                </a:solidFill>
                <a:latin typeface="+mn-ea"/>
              </a:rPr>
              <a:t>出現漩渦，攪拌器讀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pPr algn="just"/>
            <a:r>
              <a:rPr lang="zh-TW" altLang="en-US" dirty="0">
                <a:solidFill>
                  <a:srgbClr val="000000"/>
                </a:solidFill>
                <a:latin typeface="+mn-ea"/>
              </a:rPr>
              <a:t>數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勿超過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5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292F22E-B9F5-4BD9-930A-F5A5685E4386}"/>
              </a:ext>
            </a:extLst>
          </p:cNvPr>
          <p:cNvSpPr/>
          <p:nvPr/>
        </p:nvSpPr>
        <p:spPr>
          <a:xfrm>
            <a:off x="1108690" y="1295342"/>
            <a:ext cx="2172575" cy="1154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09EE853-1B9D-425C-9860-18DFD98ADE19}"/>
              </a:ext>
            </a:extLst>
          </p:cNvPr>
          <p:cNvCxnSpPr/>
          <p:nvPr/>
        </p:nvCxnSpPr>
        <p:spPr>
          <a:xfrm flipH="1">
            <a:off x="3461657" y="1832991"/>
            <a:ext cx="597159" cy="187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078B7C48-20F6-46CB-BE28-599BB5394D76}"/>
              </a:ext>
            </a:extLst>
          </p:cNvPr>
          <p:cNvCxnSpPr/>
          <p:nvPr/>
        </p:nvCxnSpPr>
        <p:spPr>
          <a:xfrm>
            <a:off x="2295331" y="2571750"/>
            <a:ext cx="457200" cy="31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2" y="250511"/>
            <a:ext cx="3155947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實驗步驟</a:t>
            </a:r>
          </a:p>
        </p:txBody>
      </p:sp>
      <p:sp>
        <p:nvSpPr>
          <p:cNvPr id="31" name="頁尾版面配置區 30">
            <a:extLst>
              <a:ext uri="{FF2B5EF4-FFF2-40B4-BE49-F238E27FC236}">
                <a16:creationId xmlns:a16="http://schemas.microsoft.com/office/drawing/2014/main" id="{9933BBE4-68E8-4302-B4BB-A0943110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F0C8D2DD-80F3-4174-95FB-81E7F5FB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19F4D6D3-AA70-4256-9110-60C06EF45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4" y="1701088"/>
            <a:ext cx="6894291" cy="49586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83CE2D0-FCF9-4ECE-976C-0E62DA3FF9F0}"/>
              </a:ext>
            </a:extLst>
          </p:cNvPr>
          <p:cNvSpPr/>
          <p:nvPr/>
        </p:nvSpPr>
        <p:spPr>
          <a:xfrm>
            <a:off x="4172989" y="219921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4.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由金屬端</a:t>
            </a:r>
            <a:r>
              <a:rPr lang="zh-TW" altLang="en-US" dirty="0">
                <a:latin typeface="+mn-ea"/>
              </a:rPr>
              <a:t>依序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放入銳孔板、濾紙、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O-ring(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密合、均勻受力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 ，螺絲以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對角順序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逐步鎖緊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不要大力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EB776E-8577-4029-B2F0-5C47BCF4F1AC}"/>
              </a:ext>
            </a:extLst>
          </p:cNvPr>
          <p:cNvSpPr/>
          <p:nvPr/>
        </p:nvSpPr>
        <p:spPr>
          <a:xfrm>
            <a:off x="4249385" y="463683"/>
            <a:ext cx="5857413" cy="615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50CD65A-5D69-4238-A472-6D81BE6715C3}"/>
              </a:ext>
            </a:extLst>
          </p:cNvPr>
          <p:cNvCxnSpPr/>
          <p:nvPr/>
        </p:nvCxnSpPr>
        <p:spPr>
          <a:xfrm flipH="1">
            <a:off x="4172989" y="1112473"/>
            <a:ext cx="324366" cy="249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3BC9E93-15C9-4E0F-9980-1BAA3B6CBB5F}"/>
              </a:ext>
            </a:extLst>
          </p:cNvPr>
          <p:cNvSpPr/>
          <p:nvPr/>
        </p:nvSpPr>
        <p:spPr>
          <a:xfrm>
            <a:off x="6283570" y="3838072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5.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連結抽氣管，關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K1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K2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閥，開真空泵，穩定後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緩緩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開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K2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閥調整瓶內壓力維持在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400 mbar(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壓力計顯示瓶內壓力而非壓差</a:t>
            </a:r>
            <a:r>
              <a:rPr lang="en-US" altLang="zh-TW" b="1" dirty="0">
                <a:solidFill>
                  <a:srgbClr val="000000"/>
                </a:solidFill>
                <a:latin typeface="+mn-ea"/>
              </a:rPr>
              <a:t>) </a:t>
            </a:r>
            <a:endParaRPr lang="zh-TW" altLang="en-US" dirty="0">
              <a:latin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E4FBA7F-BE03-41D5-8687-63EE05AFBF45}"/>
              </a:ext>
            </a:extLst>
          </p:cNvPr>
          <p:cNvSpPr/>
          <p:nvPr/>
        </p:nvSpPr>
        <p:spPr>
          <a:xfrm>
            <a:off x="6334587" y="4115169"/>
            <a:ext cx="5857413" cy="892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C46F34-E5CF-44C5-9E16-E70A84A172A0}"/>
              </a:ext>
            </a:extLst>
          </p:cNvPr>
          <p:cNvCxnSpPr/>
          <p:nvPr/>
        </p:nvCxnSpPr>
        <p:spPr>
          <a:xfrm flipH="1" flipV="1">
            <a:off x="7688424" y="2267339"/>
            <a:ext cx="363894" cy="167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8745C60-2F79-4403-8CCD-D280479F151F}"/>
              </a:ext>
            </a:extLst>
          </p:cNvPr>
          <p:cNvCxnSpPr/>
          <p:nvPr/>
        </p:nvCxnSpPr>
        <p:spPr>
          <a:xfrm flipH="1" flipV="1">
            <a:off x="4655976" y="2742831"/>
            <a:ext cx="1627594" cy="137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3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2" y="250511"/>
            <a:ext cx="3155947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實驗步驟</a:t>
            </a:r>
          </a:p>
        </p:txBody>
      </p:sp>
      <p:sp>
        <p:nvSpPr>
          <p:cNvPr id="31" name="頁尾版面配置區 30">
            <a:extLst>
              <a:ext uri="{FF2B5EF4-FFF2-40B4-BE49-F238E27FC236}">
                <a16:creationId xmlns:a16="http://schemas.microsoft.com/office/drawing/2014/main" id="{9933BBE4-68E8-4302-B4BB-A0943110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F0C8D2DD-80F3-4174-95FB-81E7F5FB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19F4D6D3-AA70-4256-9110-60C06EF45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4" y="1701088"/>
            <a:ext cx="6894291" cy="49586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7E00F8-AEB4-4603-BE43-64553638AA56}"/>
              </a:ext>
            </a:extLst>
          </p:cNvPr>
          <p:cNvSpPr/>
          <p:nvPr/>
        </p:nvSpPr>
        <p:spPr>
          <a:xfrm>
            <a:off x="1184992" y="1080895"/>
            <a:ext cx="627949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6.R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瓶置於天平中央，迅速開關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K1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閥確認可吸水。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CC68AB-1E46-423F-AC29-67E71F8335C0}"/>
              </a:ext>
            </a:extLst>
          </p:cNvPr>
          <p:cNvSpPr/>
          <p:nvPr/>
        </p:nvSpPr>
        <p:spPr>
          <a:xfrm>
            <a:off x="5008992" y="4286250"/>
            <a:ext cx="627949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7.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歸零天平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8108BD-212D-40E9-91E5-647354746B68}"/>
              </a:ext>
            </a:extLst>
          </p:cNvPr>
          <p:cNvSpPr/>
          <p:nvPr/>
        </p:nvSpPr>
        <p:spPr>
          <a:xfrm>
            <a:off x="1244283" y="1331661"/>
            <a:ext cx="4969906" cy="364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A09395-A42D-47D8-B046-7A85DD6D3F3A}"/>
              </a:ext>
            </a:extLst>
          </p:cNvPr>
          <p:cNvSpPr/>
          <p:nvPr/>
        </p:nvSpPr>
        <p:spPr>
          <a:xfrm>
            <a:off x="7022840" y="756293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8.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開動態數據擷取程式進入電子天平數據擷取模式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10BF19-646C-4BA6-8770-80EF926AA9D2}"/>
              </a:ext>
            </a:extLst>
          </p:cNvPr>
          <p:cNvSpPr/>
          <p:nvPr/>
        </p:nvSpPr>
        <p:spPr>
          <a:xfrm>
            <a:off x="7058192" y="1046099"/>
            <a:ext cx="5133808" cy="364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9A5079-505C-4D0E-BE4C-CA42B823202A}"/>
              </a:ext>
            </a:extLst>
          </p:cNvPr>
          <p:cNvSpPr/>
          <p:nvPr/>
        </p:nvSpPr>
        <p:spPr>
          <a:xfrm>
            <a:off x="4979534" y="4537015"/>
            <a:ext cx="1355952" cy="364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8C49376-C9B0-43D1-B999-13A6347F8B2A}"/>
              </a:ext>
            </a:extLst>
          </p:cNvPr>
          <p:cNvCxnSpPr/>
          <p:nvPr/>
        </p:nvCxnSpPr>
        <p:spPr>
          <a:xfrm>
            <a:off x="3806890" y="1726163"/>
            <a:ext cx="550506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629AC4B-CD09-423E-A978-05BED6B7BD0B}"/>
              </a:ext>
            </a:extLst>
          </p:cNvPr>
          <p:cNvCxnSpPr/>
          <p:nvPr/>
        </p:nvCxnSpPr>
        <p:spPr>
          <a:xfrm>
            <a:off x="4292082" y="1714500"/>
            <a:ext cx="839755" cy="5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C7B9241-8152-40BB-9179-4B3ACB3BC6EF}"/>
              </a:ext>
            </a:extLst>
          </p:cNvPr>
          <p:cNvCxnSpPr/>
          <p:nvPr/>
        </p:nvCxnSpPr>
        <p:spPr>
          <a:xfrm flipV="1">
            <a:off x="5495731" y="4208106"/>
            <a:ext cx="102636" cy="32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1E1E428-EACC-4E77-A8AA-CB78F3F00A94}"/>
              </a:ext>
            </a:extLst>
          </p:cNvPr>
          <p:cNvCxnSpPr/>
          <p:nvPr/>
        </p:nvCxnSpPr>
        <p:spPr>
          <a:xfrm flipH="1">
            <a:off x="8994710" y="1557046"/>
            <a:ext cx="548435" cy="9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2" y="250511"/>
            <a:ext cx="3155947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實驗步驟</a:t>
            </a:r>
          </a:p>
        </p:txBody>
      </p:sp>
      <p:sp>
        <p:nvSpPr>
          <p:cNvPr id="31" name="頁尾版面配置區 30">
            <a:extLst>
              <a:ext uri="{FF2B5EF4-FFF2-40B4-BE49-F238E27FC236}">
                <a16:creationId xmlns:a16="http://schemas.microsoft.com/office/drawing/2014/main" id="{9933BBE4-68E8-4302-B4BB-A0943110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F0C8D2DD-80F3-4174-95FB-81E7F5FB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19F4D6D3-AA70-4256-9110-60C06EF45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4" y="1701088"/>
            <a:ext cx="6894291" cy="49586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B7527-C45E-444E-9B90-928911238667}"/>
              </a:ext>
            </a:extLst>
          </p:cNvPr>
          <p:cNvSpPr/>
          <p:nvPr/>
        </p:nvSpPr>
        <p:spPr>
          <a:xfrm>
            <a:off x="2595015" y="1072342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9.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開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K1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閥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避免開關過快流量不穩定</a:t>
            </a:r>
            <a:r>
              <a:rPr lang="en-US" altLang="zh-TW" b="1" dirty="0">
                <a:solidFill>
                  <a:srgbClr val="000000"/>
                </a:solidFill>
                <a:latin typeface="+mn-ea"/>
              </a:rPr>
              <a:t>) </a:t>
            </a:r>
            <a:endParaRPr lang="zh-TW" altLang="en-US" dirty="0">
              <a:latin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24D5A3-A790-4BC2-A89B-5B605AF9A7F5}"/>
              </a:ext>
            </a:extLst>
          </p:cNvPr>
          <p:cNvSpPr/>
          <p:nvPr/>
        </p:nvSpPr>
        <p:spPr>
          <a:xfrm>
            <a:off x="4877382" y="-97209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10.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保持壓力計讀數穩定，觀察濾液濾出；完成後結束數據擷取並儲存，依序關閉真空泵、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K1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閥，打開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K2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閥，將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R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瓶移離天平。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B236D46-CD00-427C-BDCD-9DC4324071D3}"/>
              </a:ext>
            </a:extLst>
          </p:cNvPr>
          <p:cNvSpPr/>
          <p:nvPr/>
        </p:nvSpPr>
        <p:spPr>
          <a:xfrm>
            <a:off x="2648853" y="1335622"/>
            <a:ext cx="3714623" cy="364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280DE0-D399-4783-A2C0-383735604ECA}"/>
              </a:ext>
            </a:extLst>
          </p:cNvPr>
          <p:cNvSpPr/>
          <p:nvPr/>
        </p:nvSpPr>
        <p:spPr>
          <a:xfrm>
            <a:off x="4912175" y="198275"/>
            <a:ext cx="5948658" cy="8104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CF5C4B6-CEA2-4871-8403-3DEAF40D4766}"/>
              </a:ext>
            </a:extLst>
          </p:cNvPr>
          <p:cNvCxnSpPr/>
          <p:nvPr/>
        </p:nvCxnSpPr>
        <p:spPr>
          <a:xfrm>
            <a:off x="3993502" y="1726163"/>
            <a:ext cx="363894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7C684D-D0BA-40FF-82EF-DD973C681832}"/>
              </a:ext>
            </a:extLst>
          </p:cNvPr>
          <p:cNvGrpSpPr/>
          <p:nvPr/>
        </p:nvGrpSpPr>
        <p:grpSpPr>
          <a:xfrm>
            <a:off x="1830157" y="1203303"/>
            <a:ext cx="8531687" cy="4451395"/>
            <a:chOff x="1659658" y="1049597"/>
            <a:chExt cx="8531687" cy="4451395"/>
          </a:xfrm>
        </p:grpSpPr>
        <p:sp>
          <p:nvSpPr>
            <p:cNvPr id="2" name="矩形 1"/>
            <p:cNvSpPr/>
            <p:nvPr/>
          </p:nvSpPr>
          <p:spPr>
            <a:xfrm>
              <a:off x="1659659" y="1049597"/>
              <a:ext cx="4095345" cy="20719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實驗目的</a:t>
              </a:r>
              <a:endParaRPr lang="en-US" altLang="zh-TW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096000" y="1049597"/>
              <a:ext cx="4095345" cy="2071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實驗原理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096000" y="3429000"/>
              <a:ext cx="4095345" cy="20719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數據處理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結果預測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659658" y="3429000"/>
              <a:ext cx="4095345" cy="2071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實驗裝置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實驗步驟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2" y="250511"/>
            <a:ext cx="3155947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實驗步驟</a:t>
            </a:r>
          </a:p>
        </p:txBody>
      </p:sp>
      <p:sp>
        <p:nvSpPr>
          <p:cNvPr id="31" name="頁尾版面配置區 30">
            <a:extLst>
              <a:ext uri="{FF2B5EF4-FFF2-40B4-BE49-F238E27FC236}">
                <a16:creationId xmlns:a16="http://schemas.microsoft.com/office/drawing/2014/main" id="{9933BBE4-68E8-4302-B4BB-A0943110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F0C8D2DD-80F3-4174-95FB-81E7F5FB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19F4D6D3-AA70-4256-9110-60C06EF45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4" y="1701088"/>
            <a:ext cx="6894291" cy="49586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5B200DA-B82A-4DAB-BC55-794BE7DAFC36}"/>
              </a:ext>
            </a:extLst>
          </p:cNvPr>
          <p:cNvSpPr/>
          <p:nvPr/>
        </p:nvSpPr>
        <p:spPr>
          <a:xfrm>
            <a:off x="1339599" y="10237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11.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關攪拌器，迅速取出濾室，卸下螺絲，觀察濾餅。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3AE090-C58F-44C7-A25E-2F1C19E3992A}"/>
              </a:ext>
            </a:extLst>
          </p:cNvPr>
          <p:cNvSpPr/>
          <p:nvPr/>
        </p:nvSpPr>
        <p:spPr>
          <a:xfrm>
            <a:off x="5257800" y="4180406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標楷體T...."/>
              </a:rPr>
              <a:t>12.</a:t>
            </a:r>
            <a:r>
              <a:rPr lang="zh-TW" altLang="en-US" dirty="0">
                <a:solidFill>
                  <a:srgbClr val="000000"/>
                </a:solidFill>
                <a:latin typeface="標楷體T...."/>
              </a:rPr>
              <a:t> 將濾液及濾餅洗回泥漿槽內重新攪拌，更換濾紙。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DB793C-A32D-4FE5-9AB9-B4D7019038FB}"/>
              </a:ext>
            </a:extLst>
          </p:cNvPr>
          <p:cNvSpPr/>
          <p:nvPr/>
        </p:nvSpPr>
        <p:spPr>
          <a:xfrm>
            <a:off x="4460481" y="2177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標楷體T...."/>
              </a:rPr>
              <a:t>13.</a:t>
            </a:r>
            <a:r>
              <a:rPr lang="zh-TW" altLang="en-US" dirty="0">
                <a:solidFill>
                  <a:srgbClr val="000000"/>
                </a:solidFill>
                <a:latin typeface="標楷體T...."/>
              </a:rPr>
              <a:t>重覆步驟，改壓差為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500 mbar</a:t>
            </a:r>
            <a:r>
              <a:rPr lang="zh-TW" altLang="en-US" dirty="0">
                <a:solidFill>
                  <a:srgbClr val="000000"/>
                </a:solidFill>
                <a:latin typeface="標楷體T...."/>
              </a:rPr>
              <a:t>、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600 mbar</a:t>
            </a:r>
            <a:r>
              <a:rPr lang="zh-TW" altLang="en-US" dirty="0">
                <a:solidFill>
                  <a:srgbClr val="000000"/>
                </a:solidFill>
                <a:latin typeface="標楷體T...."/>
              </a:rPr>
              <a:t>。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EC01F65-3318-4F4C-B939-170EBBC236D6}"/>
              </a:ext>
            </a:extLst>
          </p:cNvPr>
          <p:cNvSpPr/>
          <p:nvPr/>
        </p:nvSpPr>
        <p:spPr>
          <a:xfrm>
            <a:off x="1407881" y="1336203"/>
            <a:ext cx="5338152" cy="364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325471-8092-463B-8321-09A67AC16882}"/>
              </a:ext>
            </a:extLst>
          </p:cNvPr>
          <p:cNvSpPr/>
          <p:nvPr/>
        </p:nvSpPr>
        <p:spPr>
          <a:xfrm>
            <a:off x="4404827" y="222257"/>
            <a:ext cx="4682412" cy="364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AE0F56-656C-48BD-8925-CB7BA32FD73A}"/>
              </a:ext>
            </a:extLst>
          </p:cNvPr>
          <p:cNvSpPr/>
          <p:nvPr/>
        </p:nvSpPr>
        <p:spPr>
          <a:xfrm>
            <a:off x="5257800" y="4462046"/>
            <a:ext cx="5526318" cy="364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8118B9B-8E28-4EB3-8FDC-57D795EFD2FD}"/>
              </a:ext>
            </a:extLst>
          </p:cNvPr>
          <p:cNvCxnSpPr/>
          <p:nvPr/>
        </p:nvCxnSpPr>
        <p:spPr>
          <a:xfrm>
            <a:off x="2648854" y="1890032"/>
            <a:ext cx="94346" cy="5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435CB06-E4F9-459B-ADEE-EECC3BAC9744}"/>
              </a:ext>
            </a:extLst>
          </p:cNvPr>
          <p:cNvCxnSpPr/>
          <p:nvPr/>
        </p:nvCxnSpPr>
        <p:spPr>
          <a:xfrm>
            <a:off x="3013788" y="1899363"/>
            <a:ext cx="970383" cy="170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9FF9D37-5EBE-4CA7-ADBA-D4448A200C28}"/>
              </a:ext>
            </a:extLst>
          </p:cNvPr>
          <p:cNvCxnSpPr/>
          <p:nvPr/>
        </p:nvCxnSpPr>
        <p:spPr>
          <a:xfrm flipH="1" flipV="1">
            <a:off x="3984171" y="4286250"/>
            <a:ext cx="1194319" cy="42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A30C711F-6129-4E03-B76D-1F930120E966}"/>
              </a:ext>
            </a:extLst>
          </p:cNvPr>
          <p:cNvSpPr/>
          <p:nvPr/>
        </p:nvSpPr>
        <p:spPr>
          <a:xfrm>
            <a:off x="4432490" y="447900"/>
            <a:ext cx="55504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標楷體T....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標楷體T...."/>
              </a:rPr>
              <a:t>14.</a:t>
            </a:r>
            <a:r>
              <a:rPr lang="zh-TW" altLang="en-US" dirty="0">
                <a:solidFill>
                  <a:srgbClr val="000000"/>
                </a:solidFill>
                <a:latin typeface="標楷體T...."/>
              </a:rPr>
              <a:t>結束後關真空泵，分開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TW" altLang="en-US" dirty="0">
                <a:solidFill>
                  <a:srgbClr val="000000"/>
                </a:solidFill>
                <a:latin typeface="標楷體T...."/>
              </a:rPr>
              <a:t>瓶與電子天平，倒掉泥漿。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7436F4B-6F2B-4153-84A6-8D44D21DEB93}"/>
              </a:ext>
            </a:extLst>
          </p:cNvPr>
          <p:cNvSpPr/>
          <p:nvPr/>
        </p:nvSpPr>
        <p:spPr>
          <a:xfrm>
            <a:off x="4400126" y="707554"/>
            <a:ext cx="5561858" cy="364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1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數據處理</a:t>
              </a:r>
            </a:p>
          </p:txBody>
        </p:sp>
      </p:grpSp>
      <p:sp>
        <p:nvSpPr>
          <p:cNvPr id="40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402078" y="386312"/>
            <a:ext cx="2571280" cy="8218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數據處理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D7A6AB3-9084-4C3A-B142-979BDC6CB8FA}"/>
              </a:ext>
            </a:extLst>
          </p:cNvPr>
          <p:cNvCxnSpPr>
            <a:cxnSpLocks/>
          </p:cNvCxnSpPr>
          <p:nvPr/>
        </p:nvCxnSpPr>
        <p:spPr>
          <a:xfrm>
            <a:off x="4297680" y="386312"/>
            <a:ext cx="8312" cy="8218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380808" y="466354"/>
            <a:ext cx="197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數據處理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實驗處理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402078" y="1276251"/>
                <a:ext cx="10438142" cy="1736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dirty="0"/>
                  <a:t>利用軟體繪出 </a:t>
                </a:r>
                <a:r>
                  <a:rPr lang="en-US" altLang="zh-TW" dirty="0"/>
                  <a:t>dt/</a:t>
                </a:r>
                <a:r>
                  <a:rPr lang="en-US" altLang="zh-TW" dirty="0" err="1"/>
                  <a:t>dV</a:t>
                </a:r>
                <a:r>
                  <a:rPr lang="zh-TW" altLang="en-US" dirty="0"/>
                  <a:t> 對 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 之圖，並以此決定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dirty="0"/>
                  <a:t>在全對數圖上做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zh-TW" altLang="en-US" dirty="0"/>
                  <a:t> 對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TW" altLang="en-US" dirty="0"/>
                  <a:t> 之圖。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endParaRPr lang="en-US" altLang="zh-TW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78" y="1276251"/>
                <a:ext cx="10438142" cy="1736437"/>
              </a:xfrm>
              <a:prstGeom prst="rect">
                <a:avLst/>
              </a:prstGeom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604A50C1-719E-4510-9157-BC2C395A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61A61690-10A1-4E6B-BE76-2F54DAFC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99864AF5-BEB3-471C-BB40-24C34BC3D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0809016"/>
                  </p:ext>
                </p:extLst>
              </p:nvPr>
            </p:nvGraphicFramePr>
            <p:xfrm>
              <a:off x="1402077" y="2782582"/>
              <a:ext cx="10438130" cy="337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7626">
                      <a:extLst>
                        <a:ext uri="{9D8B030D-6E8A-4147-A177-3AD203B41FA5}">
                          <a16:colId xmlns:a16="http://schemas.microsoft.com/office/drawing/2014/main" val="2461328146"/>
                        </a:ext>
                      </a:extLst>
                    </a:gridCol>
                    <a:gridCol w="2087626">
                      <a:extLst>
                        <a:ext uri="{9D8B030D-6E8A-4147-A177-3AD203B41FA5}">
                          <a16:colId xmlns:a16="http://schemas.microsoft.com/office/drawing/2014/main" val="3582411114"/>
                        </a:ext>
                      </a:extLst>
                    </a:gridCol>
                    <a:gridCol w="1887161">
                      <a:extLst>
                        <a:ext uri="{9D8B030D-6E8A-4147-A177-3AD203B41FA5}">
                          <a16:colId xmlns:a16="http://schemas.microsoft.com/office/drawing/2014/main" val="195863741"/>
                        </a:ext>
                      </a:extLst>
                    </a:gridCol>
                    <a:gridCol w="2136710">
                      <a:extLst>
                        <a:ext uri="{9D8B030D-6E8A-4147-A177-3AD203B41FA5}">
                          <a16:colId xmlns:a16="http://schemas.microsoft.com/office/drawing/2014/main" val="3255987272"/>
                        </a:ext>
                      </a:extLst>
                    </a:gridCol>
                    <a:gridCol w="2239007">
                      <a:extLst>
                        <a:ext uri="{9D8B030D-6E8A-4147-A177-3AD203B41FA5}">
                          <a16:colId xmlns:a16="http://schemas.microsoft.com/office/drawing/2014/main" val="3882383433"/>
                        </a:ext>
                      </a:extLst>
                    </a:gridCol>
                  </a:tblGrid>
                  <a:tr h="562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i="0" dirty="0">
                              <a:latin typeface="+mn-lt"/>
                            </a:rPr>
                            <a:t>過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濾壓差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oMath>
                          </a14:m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i="0" dirty="0">
                              <a:latin typeface="+mn-lt"/>
                            </a:rPr>
                            <a:t>濾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液體積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平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i="1" dirty="0" smtClean="0">
                                  <a:latin typeface="Cambria Math" panose="02040503050406030204" pitchFamily="18" charset="0"/>
                                </a:rPr>
                                <m:t>均空隙度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i="0" dirty="0">
                              <a:latin typeface="+mn-lt"/>
                            </a:rPr>
                            <a:t>濕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乾濾餅質量比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平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i="1" dirty="0" smtClean="0">
                                  <a:latin typeface="Cambria Math" panose="02040503050406030204" pitchFamily="18" charset="0"/>
                                </a:rPr>
                                <m:t>均過濾比阻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560175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521568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374024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338000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558791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96532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99864AF5-BEB3-471C-BB40-24C34BC3D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0809016"/>
                  </p:ext>
                </p:extLst>
              </p:nvPr>
            </p:nvGraphicFramePr>
            <p:xfrm>
              <a:off x="1402077" y="2782582"/>
              <a:ext cx="10438130" cy="337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7626">
                      <a:extLst>
                        <a:ext uri="{9D8B030D-6E8A-4147-A177-3AD203B41FA5}">
                          <a16:colId xmlns:a16="http://schemas.microsoft.com/office/drawing/2014/main" val="2461328146"/>
                        </a:ext>
                      </a:extLst>
                    </a:gridCol>
                    <a:gridCol w="2087626">
                      <a:extLst>
                        <a:ext uri="{9D8B030D-6E8A-4147-A177-3AD203B41FA5}">
                          <a16:colId xmlns:a16="http://schemas.microsoft.com/office/drawing/2014/main" val="3582411114"/>
                        </a:ext>
                      </a:extLst>
                    </a:gridCol>
                    <a:gridCol w="1887161">
                      <a:extLst>
                        <a:ext uri="{9D8B030D-6E8A-4147-A177-3AD203B41FA5}">
                          <a16:colId xmlns:a16="http://schemas.microsoft.com/office/drawing/2014/main" val="195863741"/>
                        </a:ext>
                      </a:extLst>
                    </a:gridCol>
                    <a:gridCol w="2136710">
                      <a:extLst>
                        <a:ext uri="{9D8B030D-6E8A-4147-A177-3AD203B41FA5}">
                          <a16:colId xmlns:a16="http://schemas.microsoft.com/office/drawing/2014/main" val="3255987272"/>
                        </a:ext>
                      </a:extLst>
                    </a:gridCol>
                    <a:gridCol w="2239007">
                      <a:extLst>
                        <a:ext uri="{9D8B030D-6E8A-4147-A177-3AD203B41FA5}">
                          <a16:colId xmlns:a16="http://schemas.microsoft.com/office/drawing/2014/main" val="3882383433"/>
                        </a:ext>
                      </a:extLst>
                    </a:gridCol>
                  </a:tblGrid>
                  <a:tr h="56260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2" t="-5376" r="-400875" b="-498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292" t="-5376" r="-300875" b="-498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22330" t="-5376" r="-233981" b="-498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83761" t="-5376" r="-105983" b="-498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66033" t="-5376" r="-1087" b="-498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560175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521568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374024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338000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558791"/>
                      </a:ext>
                    </a:extLst>
                  </a:tr>
                  <a:tr h="5626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96532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20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數據處理</a:t>
              </a:r>
            </a:p>
          </p:txBody>
        </p:sp>
      </p:grpSp>
      <p:sp>
        <p:nvSpPr>
          <p:cNvPr id="40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402078" y="386312"/>
            <a:ext cx="2571280" cy="8218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數據處理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D7A6AB3-9084-4C3A-B142-979BDC6CB8FA}"/>
              </a:ext>
            </a:extLst>
          </p:cNvPr>
          <p:cNvCxnSpPr>
            <a:cxnSpLocks/>
          </p:cNvCxnSpPr>
          <p:nvPr/>
        </p:nvCxnSpPr>
        <p:spPr>
          <a:xfrm>
            <a:off x="4297680" y="386312"/>
            <a:ext cx="8312" cy="8218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380808" y="466354"/>
            <a:ext cx="197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實驗處理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/>
              <a:t>結果預測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402078" y="1855301"/>
                <a:ext cx="6096000" cy="8740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TW" dirty="0"/>
                  <a:t>dt/</a:t>
                </a:r>
                <a:r>
                  <a:rPr lang="en-US" altLang="zh-TW" dirty="0" err="1"/>
                  <a:t>dV</a:t>
                </a:r>
                <a:r>
                  <a:rPr lang="zh-TW" altLang="en-US" dirty="0"/>
                  <a:t> 對 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 之關係應成兩段存在反摺點之相連直線。</a:t>
                </a:r>
                <a:endParaRPr lang="en-US" altLang="zh-TW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zh-TW" altLang="en-US" dirty="0"/>
                  <a:t>對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數尺度上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zh-TW" altLang="en-US" dirty="0"/>
                  <a:t> 與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TW" altLang="en-US" dirty="0"/>
                  <a:t> 應呈正向線性關係。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78" y="1855301"/>
                <a:ext cx="6096000" cy="874085"/>
              </a:xfrm>
              <a:prstGeom prst="rect">
                <a:avLst/>
              </a:prstGeom>
              <a:blipFill>
                <a:blip r:embed="rId2"/>
                <a:stretch>
                  <a:fillRect l="-600" b="-104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604A50C1-719E-4510-9157-BC2C395A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61A61690-10A1-4E6B-BE76-2F54DAFC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1542F142-7F4F-4ADD-9460-E7E95D20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97" y="2914025"/>
            <a:ext cx="4891903" cy="362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D27BC85D-56B5-4459-9E00-8073DF8DB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84" y="3137560"/>
            <a:ext cx="3490262" cy="3177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F1BF223-BE21-4E53-852A-3908E6C1E171}"/>
                  </a:ext>
                </a:extLst>
              </p:cNvPr>
              <p:cNvSpPr/>
              <p:nvPr/>
            </p:nvSpPr>
            <p:spPr>
              <a:xfrm>
                <a:off x="8610600" y="5821624"/>
                <a:ext cx="6096000" cy="6155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zh-TW" altLang="en-US" sz="1600" dirty="0">
                  <a:solidFill>
                    <a:srgbClr val="000000"/>
                  </a:solidFill>
                  <a:latin typeface="標楷體T...."/>
                </a:endParaRPr>
              </a:p>
              <a:p>
                <a:r>
                  <a:rPr lang="en-US" altLang="zh-TW" dirty="0">
                    <a:solidFill>
                      <a:srgbClr val="000000"/>
                    </a:solidFill>
                    <a:latin typeface="+mn-ea"/>
                  </a:rPr>
                  <a:t>Ln(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F1BF223-BE21-4E53-852A-3908E6C1E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821624"/>
                <a:ext cx="6096000" cy="615553"/>
              </a:xfrm>
              <a:prstGeom prst="rect">
                <a:avLst/>
              </a:prstGeom>
              <a:blipFill>
                <a:blip r:embed="rId5"/>
                <a:stretch>
                  <a:fillRect l="-900" b="-15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44250F-D513-4BAF-BDC9-2BF65F7DE100}"/>
                  </a:ext>
                </a:extLst>
              </p:cNvPr>
              <p:cNvSpPr/>
              <p:nvPr/>
            </p:nvSpPr>
            <p:spPr>
              <a:xfrm>
                <a:off x="5645684" y="2842636"/>
                <a:ext cx="900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44250F-D513-4BAF-BDC9-2BF65F7DE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84" y="2842636"/>
                <a:ext cx="900631" cy="369332"/>
              </a:xfrm>
              <a:prstGeom prst="rect">
                <a:avLst/>
              </a:prstGeom>
              <a:blipFill>
                <a:blip r:embed="rId6"/>
                <a:stretch>
                  <a:fillRect t="-8197" r="-540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7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5D7F776-C9DE-4C60-9E12-D15ED62E8EAB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BE7CBD6-AC8F-447D-8AB6-057329C67435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B0302EC3-040F-461E-AA42-12ED8D5CA729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接點 3">
                <a:extLst>
                  <a:ext uri="{FF2B5EF4-FFF2-40B4-BE49-F238E27FC236}">
                    <a16:creationId xmlns:a16="http://schemas.microsoft.com/office/drawing/2014/main" id="{C9E6F000-AEC1-4205-A6B7-E9FD5DAE485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1EC88280-2BA6-42FB-80FE-41122162078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D92568C-A2B0-4F58-9473-F9124D4A36F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F96F08-F725-4481-B5D8-4937BF3563E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EAB1E-8C98-4493-840D-81E5429B8FE2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A877FE-F3AA-4B80-ADC6-D8F55B40E40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46C10A-AB00-4ECD-B9AC-6C2EF438C54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5AEC0DC-6FC6-4461-A28A-485FE5EA420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482F800-12E9-4AC6-8BB0-0E2C46936BA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8DDB59E-28EA-4C7C-891D-25485A8B322B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F40DABB-9916-4009-BDE9-415CEB247353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379913" y="564862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參考資料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379913" y="1812296"/>
            <a:ext cx="6151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+mn-ea"/>
              </a:rPr>
              <a:t>化學工程實驗一 講義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>
                <a:latin typeface="+mn-ea"/>
              </a:rPr>
              <a:t>恆壓過濾 講義</a:t>
            </a:r>
            <a:endParaRPr lang="en-US" altLang="zh-TW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6" name="頁尾版面配置區 15">
            <a:extLst>
              <a:ext uri="{FF2B5EF4-FFF2-40B4-BE49-F238E27FC236}">
                <a16:creationId xmlns:a16="http://schemas.microsoft.com/office/drawing/2014/main" id="{8FF6A425-F399-46CF-92A0-D1B8EEC2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9AD8B301-4D37-4E34-97FF-CE5C83DE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6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EE2F8B3-7C14-4927-81F8-31D032DEB85E}"/>
              </a:ext>
            </a:extLst>
          </p:cNvPr>
          <p:cNvGrpSpPr/>
          <p:nvPr/>
        </p:nvGrpSpPr>
        <p:grpSpPr>
          <a:xfrm>
            <a:off x="2257384" y="3788229"/>
            <a:ext cx="7677232" cy="0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654D7C9-99A0-4028-B833-C86CFE8B83BC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9CAE8AF-54A4-4000-8A7A-2A10563482A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1A3EBF7-5D49-45E2-B072-A987F644811C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B98CCB-C18F-4085-9A78-A43B0B4EB69A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C19A11-194C-4101-A10A-6F31E6EDF30B}"/>
              </a:ext>
            </a:extLst>
          </p:cNvPr>
          <p:cNvSpPr txBox="1"/>
          <p:nvPr/>
        </p:nvSpPr>
        <p:spPr>
          <a:xfrm>
            <a:off x="3795540" y="3069771"/>
            <a:ext cx="460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Thanks for listening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559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5D7F776-C9DE-4C60-9E12-D15ED62E8EAB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BE7CBD6-AC8F-447D-8AB6-057329C67435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B0302EC3-040F-461E-AA42-12ED8D5CA729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接點 3">
                <a:extLst>
                  <a:ext uri="{FF2B5EF4-FFF2-40B4-BE49-F238E27FC236}">
                    <a16:creationId xmlns:a16="http://schemas.microsoft.com/office/drawing/2014/main" id="{C9E6F000-AEC1-4205-A6B7-E9FD5DAE485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1EC88280-2BA6-42FB-80FE-41122162078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D92568C-A2B0-4F58-9473-F9124D4A36F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F96F08-F725-4481-B5D8-4937BF3563E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EAB1E-8C98-4493-840D-81E5429B8FE2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A877FE-F3AA-4B80-ADC6-D8F55B40E40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46C10A-AB00-4ECD-B9AC-6C2EF438C54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5AEC0DC-6FC6-4461-A28A-485FE5EA420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實驗目的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482F800-12E9-4AC6-8BB0-0E2C46936BA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8DDB59E-28EA-4C7C-891D-25485A8B322B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F40DABB-9916-4009-BDE9-415CEB247353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941B048-EA37-4294-AFE4-7921CF51BA48}"/>
              </a:ext>
            </a:extLst>
          </p:cNvPr>
          <p:cNvSpPr txBox="1"/>
          <p:nvPr/>
        </p:nvSpPr>
        <p:spPr>
          <a:xfrm>
            <a:off x="1427431" y="735079"/>
            <a:ext cx="9926369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透過小規模泥漿過濾實驗，求出恆壓過濾時濾餅的</a:t>
            </a:r>
            <a:r>
              <a:rPr lang="zh-TW" altLang="en-US" sz="2400" dirty="0">
                <a:solidFill>
                  <a:srgbClr val="FF0000"/>
                </a:solidFill>
              </a:rPr>
              <a:t>平均過濾比阻 𝛼</a:t>
            </a:r>
            <a:r>
              <a:rPr lang="zh-TW" altLang="en-US" sz="2400" baseline="-25000" dirty="0">
                <a:solidFill>
                  <a:srgbClr val="FF0000"/>
                </a:solidFill>
              </a:rPr>
              <a:t>𝑎𝑣  </a:t>
            </a:r>
            <a:r>
              <a:rPr lang="zh-TW" altLang="en-US" sz="2400" dirty="0"/>
              <a:t>、</a:t>
            </a:r>
            <a:r>
              <a:rPr lang="zh-TW" altLang="en-US" sz="2400" dirty="0">
                <a:solidFill>
                  <a:srgbClr val="FF0000"/>
                </a:solidFill>
              </a:rPr>
              <a:t>平均空隙度 𝜀</a:t>
            </a:r>
            <a:r>
              <a:rPr lang="zh-TW" altLang="en-US" sz="2400" baseline="-25000" dirty="0">
                <a:solidFill>
                  <a:srgbClr val="FF0000"/>
                </a:solidFill>
              </a:rPr>
              <a:t>𝑎𝑣 </a:t>
            </a:r>
            <a:r>
              <a:rPr lang="zh-TW" altLang="en-US" sz="2400" dirty="0"/>
              <a:t>、</a:t>
            </a:r>
            <a:r>
              <a:rPr lang="zh-TW" altLang="en-US" sz="2400" dirty="0">
                <a:solidFill>
                  <a:srgbClr val="FF0000"/>
                </a:solidFill>
              </a:rPr>
              <a:t>濕乾濾餅質量比 𝑚 </a:t>
            </a:r>
            <a:r>
              <a:rPr lang="zh-TW" altLang="en-US" sz="2400" dirty="0"/>
              <a:t>等過濾特性</a:t>
            </a:r>
            <a:endParaRPr lang="en-US" altLang="zh-TW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學習以電腦連線擷取數據以</a:t>
            </a:r>
            <a:r>
              <a:rPr lang="zh-TW" altLang="en-US" sz="2400" dirty="0">
                <a:solidFill>
                  <a:srgbClr val="FF0000"/>
                </a:solidFill>
              </a:rPr>
              <a:t>節省過濾試驗操作時間，並避免可能的人為誤差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zh-TW" altLang="en-US" sz="2000" dirty="0"/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83E40FE2-B6A1-490E-8B44-CFC5BBD7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D0B0937A-4378-4E36-BA7B-AC4B231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7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176374" y="456956"/>
            <a:ext cx="2891654" cy="8005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銳孔板式濾室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5401856" y="507512"/>
            <a:ext cx="2471720" cy="917033"/>
            <a:chOff x="3695996" y="1071272"/>
            <a:chExt cx="2471720" cy="917033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5996" y="1071272"/>
              <a:ext cx="2803" cy="9170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3695996" y="1252127"/>
              <a:ext cx="2471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Murase</a:t>
              </a:r>
              <a:r>
                <a:rPr lang="en-US" altLang="zh-TW" sz="2400" dirty="0"/>
                <a:t> </a:t>
              </a:r>
              <a:r>
                <a:rPr lang="zh-TW" altLang="en-US" sz="2400" dirty="0"/>
                <a:t>提出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559D350-2D93-40DD-87CD-DD3257095AA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C81EB93E-9D0E-4DF1-8557-8D6DA4FF2993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CE02BB3E-6A3F-4187-9418-C03FAEF58D4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017BFEB8-D802-4131-8576-0F4FA5ABF1E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3DC1CEDF-EDE4-4767-92BE-AA5532AAF4D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D75A8F0E-ED53-4DED-8730-D00A508939E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B99802C-DBCB-4DFD-AC76-9B804975BD5D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0C0C22E-5114-45E1-8EB2-E230BC9B48F0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69805EC-E8CF-4DC7-93AD-22AED1F35D97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E16B69-A97E-4AE6-BC8A-56EB29D8427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0345CC1C-9F8C-46E7-8D46-AE7D8B0A08C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9D75367-253F-488F-AA9F-ACA0F0075FBC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6ABAB877-D1C6-49C7-84F8-6CEABA76B909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0AB36D52-BB95-4F30-8A3B-EFF08AA12F50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6DFCD19-CB31-4FE8-929C-24F76135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7E7E48-A6B4-4ADC-82ED-0C7E3C0E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3" name="內容版面配置區 3">
            <a:extLst>
              <a:ext uri="{FF2B5EF4-FFF2-40B4-BE49-F238E27FC236}">
                <a16:creationId xmlns:a16="http://schemas.microsoft.com/office/drawing/2014/main" id="{5B2D7143-4BD2-FC48-8A43-EF42211EB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1"/>
          <a:stretch/>
        </p:blipFill>
        <p:spPr>
          <a:xfrm>
            <a:off x="1276198" y="1726163"/>
            <a:ext cx="3292103" cy="4066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1F5FBF-487A-5F42-9E65-4331736F62A6}"/>
              </a:ext>
            </a:extLst>
          </p:cNvPr>
          <p:cNvSpPr txBox="1"/>
          <p:nvPr/>
        </p:nvSpPr>
        <p:spPr>
          <a:xfrm>
            <a:off x="5337201" y="1714500"/>
            <a:ext cx="6187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以往的恆壓過濾實驗中，濾餅厚度測量不易 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+mj-ea"/>
                <a:ea typeface="+mj-ea"/>
              </a:rPr>
              <a:t>   </a:t>
            </a:r>
            <a:r>
              <a:rPr lang="zh-TW" altLang="en-US" dirty="0">
                <a:latin typeface="+mj-ea"/>
                <a:ea typeface="+mj-ea"/>
              </a:rPr>
              <a:t> → 人為誤差大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由已知體積的濾室來進行恒壓過濾實驗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當濾餅長到 </a:t>
            </a:r>
            <a:r>
              <a:rPr lang="en-US" altLang="zh-TW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TW" baseline="-25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zh-TW" altLang="en-US" baseline="-25000" dirty="0">
                <a:latin typeface="+mj-ea"/>
                <a:ea typeface="+mj-ea"/>
              </a:rPr>
              <a:t> </a:t>
            </a:r>
            <a:r>
              <a:rPr lang="zh-TW" altLang="en-US" dirty="0">
                <a:latin typeface="+mj-ea"/>
                <a:ea typeface="+mj-ea"/>
              </a:rPr>
              <a:t>時過濾面積驟變，過濾面積產生轉折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電腦連線擷取資訊，即可進行計算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3C2B2AC-A827-5C4F-9783-11F32EF4E658}"/>
              </a:ext>
            </a:extLst>
          </p:cNvPr>
          <p:cNvSpPr/>
          <p:nvPr/>
        </p:nvSpPr>
        <p:spPr>
          <a:xfrm>
            <a:off x="5337201" y="5397970"/>
            <a:ext cx="6592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恆壓過濾:過濾過程中，過濾兩端壓力差保持不變</a:t>
            </a:r>
          </a:p>
        </p:txBody>
      </p:sp>
    </p:spTree>
    <p:extLst>
      <p:ext uri="{BB962C8B-B14F-4D97-AF65-F5344CB8AC3E}">
        <p14:creationId xmlns:p14="http://schemas.microsoft.com/office/powerpoint/2010/main" val="105723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176374" y="456956"/>
            <a:ext cx="2891654" cy="8005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銳孔板式濾室</a:t>
            </a: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559D350-2D93-40DD-87CD-DD3257095AA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C81EB93E-9D0E-4DF1-8557-8D6DA4FF2993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CE02BB3E-6A3F-4187-9418-C03FAEF58D4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017BFEB8-D802-4131-8576-0F4FA5ABF1E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3DC1CEDF-EDE4-4767-92BE-AA5532AAF4D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D75A8F0E-ED53-4DED-8730-D00A508939E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B99802C-DBCB-4DFD-AC76-9B804975BD5D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0C0C22E-5114-45E1-8EB2-E230BC9B48F0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69805EC-E8CF-4DC7-93AD-22AED1F35D97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E16B69-A97E-4AE6-BC8A-56EB29D8427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0345CC1C-9F8C-46E7-8D46-AE7D8B0A08C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9D75367-253F-488F-AA9F-ACA0F0075FBC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6ABAB877-D1C6-49C7-84F8-6CEABA76B909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0AB36D52-BB95-4F30-8A3B-EFF08AA12F50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6DFCD19-CB31-4FE8-929C-24F76135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7E7E48-A6B4-4ADC-82ED-0C7E3C0E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3" name="內容版面配置區 3">
            <a:extLst>
              <a:ext uri="{FF2B5EF4-FFF2-40B4-BE49-F238E27FC236}">
                <a16:creationId xmlns:a16="http://schemas.microsoft.com/office/drawing/2014/main" id="{5B2D7143-4BD2-FC48-8A43-EF42211EB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1"/>
          <a:stretch/>
        </p:blipFill>
        <p:spPr>
          <a:xfrm>
            <a:off x="1276198" y="1726163"/>
            <a:ext cx="3292103" cy="4066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1F5FBF-487A-5F42-9E65-4331736F62A6}"/>
              </a:ext>
            </a:extLst>
          </p:cNvPr>
          <p:cNvSpPr txBox="1"/>
          <p:nvPr/>
        </p:nvSpPr>
        <p:spPr>
          <a:xfrm>
            <a:off x="5337201" y="1714500"/>
            <a:ext cx="6187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以往的恆壓過濾實驗中，濾餅厚度測量不易 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→ 人為誤差大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由已知體積的濾室來進行恆壓過濾實驗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當濾餅長到 </a:t>
            </a:r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TW" baseline="-250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zh-TW" altLang="en-US" baseline="-2500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時過濾面積驟變，過濾面積產生轉折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電腦連線擷取資訊，即可進行計算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3C2B2AC-A827-5C4F-9783-11F32EF4E658}"/>
              </a:ext>
            </a:extLst>
          </p:cNvPr>
          <p:cNvSpPr/>
          <p:nvPr/>
        </p:nvSpPr>
        <p:spPr>
          <a:xfrm>
            <a:off x="5337201" y="5397970"/>
            <a:ext cx="6592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恆壓過濾:過濾過程中，過濾兩端壓力差保持不變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DA53136-D128-3347-B433-4D2C932D9F84}"/>
              </a:ext>
            </a:extLst>
          </p:cNvPr>
          <p:cNvSpPr/>
          <p:nvPr/>
        </p:nvSpPr>
        <p:spPr>
          <a:xfrm>
            <a:off x="1828799" y="4777317"/>
            <a:ext cx="1657350" cy="21166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2" name="直線箭頭接點 2">
            <a:extLst>
              <a:ext uri="{FF2B5EF4-FFF2-40B4-BE49-F238E27FC236}">
                <a16:creationId xmlns:a16="http://schemas.microsoft.com/office/drawing/2014/main" id="{94091B2D-4DFB-7248-A9B8-19ECBA0A0B40}"/>
              </a:ext>
            </a:extLst>
          </p:cNvPr>
          <p:cNvCxnSpPr/>
          <p:nvPr/>
        </p:nvCxnSpPr>
        <p:spPr>
          <a:xfrm>
            <a:off x="4031084" y="3169553"/>
            <a:ext cx="12458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7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176374" y="456956"/>
            <a:ext cx="2891654" cy="8005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銳孔板式濾室</a:t>
            </a: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559D350-2D93-40DD-87CD-DD3257095AA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C81EB93E-9D0E-4DF1-8557-8D6DA4FF2993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CE02BB3E-6A3F-4187-9418-C03FAEF58D4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017BFEB8-D802-4131-8576-0F4FA5ABF1E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3DC1CEDF-EDE4-4767-92BE-AA5532AAF4D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D75A8F0E-ED53-4DED-8730-D00A508939E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B99802C-DBCB-4DFD-AC76-9B804975BD5D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0C0C22E-5114-45E1-8EB2-E230BC9B48F0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69805EC-E8CF-4DC7-93AD-22AED1F35D97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E16B69-A97E-4AE6-BC8A-56EB29D8427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0345CC1C-9F8C-46E7-8D46-AE7D8B0A08C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9D75367-253F-488F-AA9F-ACA0F0075FBC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6ABAB877-D1C6-49C7-84F8-6CEABA76B909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0AB36D52-BB95-4F30-8A3B-EFF08AA12F50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6DFCD19-CB31-4FE8-929C-24F76135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7E7E48-A6B4-4ADC-82ED-0C7E3C0E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3" name="內容版面配置區 3">
            <a:extLst>
              <a:ext uri="{FF2B5EF4-FFF2-40B4-BE49-F238E27FC236}">
                <a16:creationId xmlns:a16="http://schemas.microsoft.com/office/drawing/2014/main" id="{5B2D7143-4BD2-FC48-8A43-EF42211EB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1"/>
          <a:stretch/>
        </p:blipFill>
        <p:spPr>
          <a:xfrm>
            <a:off x="1276198" y="1726163"/>
            <a:ext cx="3292103" cy="4066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1F5FBF-487A-5F42-9E65-4331736F62A6}"/>
              </a:ext>
            </a:extLst>
          </p:cNvPr>
          <p:cNvSpPr txBox="1"/>
          <p:nvPr/>
        </p:nvSpPr>
        <p:spPr>
          <a:xfrm>
            <a:off x="5337201" y="1714500"/>
            <a:ext cx="6187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以往的恆壓過濾實驗中，濾餅厚度測量不易 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→ 人為誤差大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由已知體積的濾室來進行恒壓過濾實驗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當濾餅長到 </a:t>
            </a:r>
            <a:r>
              <a:rPr lang="en-US" altLang="zh-TW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TW" baseline="-25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zh-TW" altLang="en-US" baseline="-25000" dirty="0">
                <a:latin typeface="+mj-ea"/>
                <a:ea typeface="+mj-ea"/>
              </a:rPr>
              <a:t> </a:t>
            </a:r>
            <a:r>
              <a:rPr lang="zh-TW" altLang="en-US" dirty="0">
                <a:latin typeface="+mj-ea"/>
                <a:ea typeface="+mj-ea"/>
              </a:rPr>
              <a:t>時過濾面積驟變，過濾面積產生轉折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電腦連線擷取資訊，即可進行計算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3C2B2AC-A827-5C4F-9783-11F32EF4E658}"/>
              </a:ext>
            </a:extLst>
          </p:cNvPr>
          <p:cNvSpPr/>
          <p:nvPr/>
        </p:nvSpPr>
        <p:spPr>
          <a:xfrm>
            <a:off x="5337201" y="5397970"/>
            <a:ext cx="6592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恆壓過濾:過濾過程中，過濾兩端壓力差保持不變</a:t>
            </a:r>
          </a:p>
        </p:txBody>
      </p:sp>
      <p:cxnSp>
        <p:nvCxnSpPr>
          <p:cNvPr id="25" name="直線箭頭接點 5">
            <a:extLst>
              <a:ext uri="{FF2B5EF4-FFF2-40B4-BE49-F238E27FC236}">
                <a16:creationId xmlns:a16="http://schemas.microsoft.com/office/drawing/2014/main" id="{F3CA80B6-568F-1F44-83E9-EEB328FE4BFC}"/>
              </a:ext>
            </a:extLst>
          </p:cNvPr>
          <p:cNvCxnSpPr/>
          <p:nvPr/>
        </p:nvCxnSpPr>
        <p:spPr>
          <a:xfrm flipV="1">
            <a:off x="4181706" y="3731418"/>
            <a:ext cx="1065934" cy="2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94A64C4-E9BE-D143-97AB-FF07B9FF864B}"/>
              </a:ext>
            </a:extLst>
          </p:cNvPr>
          <p:cNvCxnSpPr/>
          <p:nvPr/>
        </p:nvCxnSpPr>
        <p:spPr>
          <a:xfrm>
            <a:off x="3340100" y="4852988"/>
            <a:ext cx="99" cy="10859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4">
            <a:extLst>
              <a:ext uri="{FF2B5EF4-FFF2-40B4-BE49-F238E27FC236}">
                <a16:creationId xmlns:a16="http://schemas.microsoft.com/office/drawing/2014/main" id="{A9AF47ED-C0CE-9F46-9D2B-77FE5738BB08}"/>
              </a:ext>
            </a:extLst>
          </p:cNvPr>
          <p:cNvCxnSpPr/>
          <p:nvPr/>
        </p:nvCxnSpPr>
        <p:spPr>
          <a:xfrm>
            <a:off x="3391888" y="4907292"/>
            <a:ext cx="6278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D6764EF-FF63-BE40-A6DD-9427D613614B}"/>
              </a:ext>
            </a:extLst>
          </p:cNvPr>
          <p:cNvSpPr/>
          <p:nvPr/>
        </p:nvSpPr>
        <p:spPr>
          <a:xfrm>
            <a:off x="4127216" y="4699846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6"/>
                </a:solidFill>
                <a:latin typeface="Heiti SC Medium" pitchFamily="2" charset="-128"/>
                <a:ea typeface="Heiti SC Medium" pitchFamily="2" charset="-128"/>
              </a:rPr>
              <a:t>h</a:t>
            </a:r>
            <a:r>
              <a:rPr lang="en-US" altLang="zh-TW" baseline="-25000" dirty="0" err="1">
                <a:solidFill>
                  <a:schemeClr val="accent6"/>
                </a:solidFill>
                <a:latin typeface="Heiti SC Medium" pitchFamily="2" charset="-128"/>
                <a:ea typeface="Heiti SC Medium" pitchFamily="2" charset="-128"/>
              </a:rPr>
              <a:t>f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1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176374" y="456956"/>
            <a:ext cx="2891654" cy="8005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銳孔板式濾室</a:t>
            </a: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559D350-2D93-40DD-87CD-DD3257095AA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C81EB93E-9D0E-4DF1-8557-8D6DA4FF2993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CE02BB3E-6A3F-4187-9418-C03FAEF58D4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017BFEB8-D802-4131-8576-0F4FA5ABF1E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3DC1CEDF-EDE4-4767-92BE-AA5532AAF4D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D75A8F0E-ED53-4DED-8730-D00A508939E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B99802C-DBCB-4DFD-AC76-9B804975BD5D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0C0C22E-5114-45E1-8EB2-E230BC9B48F0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69805EC-E8CF-4DC7-93AD-22AED1F35D97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E16B69-A97E-4AE6-BC8A-56EB29D8427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0345CC1C-9F8C-46E7-8D46-AE7D8B0A08C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9D75367-253F-488F-AA9F-ACA0F0075FBC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6ABAB877-D1C6-49C7-84F8-6CEABA76B909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0AB36D52-BB95-4F30-8A3B-EFF08AA12F50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6DFCD19-CB31-4FE8-929C-24F76135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7E7E48-A6B4-4ADC-82ED-0C7E3C0E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3" name="內容版面配置區 3">
            <a:extLst>
              <a:ext uri="{FF2B5EF4-FFF2-40B4-BE49-F238E27FC236}">
                <a16:creationId xmlns:a16="http://schemas.microsoft.com/office/drawing/2014/main" id="{5B2D7143-4BD2-FC48-8A43-EF42211EB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1"/>
          <a:stretch/>
        </p:blipFill>
        <p:spPr>
          <a:xfrm>
            <a:off x="1276198" y="1726163"/>
            <a:ext cx="3292103" cy="4066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1F5FBF-487A-5F42-9E65-4331736F62A6}"/>
              </a:ext>
            </a:extLst>
          </p:cNvPr>
          <p:cNvSpPr txBox="1"/>
          <p:nvPr/>
        </p:nvSpPr>
        <p:spPr>
          <a:xfrm>
            <a:off x="5337201" y="1714500"/>
            <a:ext cx="6187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以往的恆壓過濾實驗中，濾餅厚度測量不易 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→ 人為誤差大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由已知體積的濾室來進行恒壓過濾實驗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當濾餅長到 </a:t>
            </a:r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TW" baseline="-250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zh-TW" altLang="en-US" baseline="-2500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時過濾面積驟變，過濾面積產生轉折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電腦連線擷取資訊，即可進行計算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3C2B2AC-A827-5C4F-9783-11F32EF4E658}"/>
              </a:ext>
            </a:extLst>
          </p:cNvPr>
          <p:cNvSpPr/>
          <p:nvPr/>
        </p:nvSpPr>
        <p:spPr>
          <a:xfrm>
            <a:off x="5337201" y="5397970"/>
            <a:ext cx="6592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恆壓過濾:過濾過程中，過濾兩端壓力差保持不變</a:t>
            </a:r>
          </a:p>
        </p:txBody>
      </p:sp>
      <p:cxnSp>
        <p:nvCxnSpPr>
          <p:cNvPr id="25" name="直線箭頭接點 4">
            <a:extLst>
              <a:ext uri="{FF2B5EF4-FFF2-40B4-BE49-F238E27FC236}">
                <a16:creationId xmlns:a16="http://schemas.microsoft.com/office/drawing/2014/main" id="{A9AF47ED-C0CE-9F46-9D2B-77FE5738BB08}"/>
              </a:ext>
            </a:extLst>
          </p:cNvPr>
          <p:cNvCxnSpPr>
            <a:cxnSpLocks/>
          </p:cNvCxnSpPr>
          <p:nvPr/>
        </p:nvCxnSpPr>
        <p:spPr>
          <a:xfrm>
            <a:off x="1364098" y="4213976"/>
            <a:ext cx="0" cy="3565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D6764EF-FF63-BE40-A6DD-9427D613614B}"/>
                  </a:ext>
                </a:extLst>
              </p:cNvPr>
              <p:cNvSpPr/>
              <p:nvPr/>
            </p:nvSpPr>
            <p:spPr>
              <a:xfrm>
                <a:off x="1140814" y="4603326"/>
                <a:ext cx="53495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D6764EF-FF63-BE40-A6DD-9427D6136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14" y="4603326"/>
                <a:ext cx="5349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箭頭接點 10">
            <a:extLst>
              <a:ext uri="{FF2B5EF4-FFF2-40B4-BE49-F238E27FC236}">
                <a16:creationId xmlns:a16="http://schemas.microsoft.com/office/drawing/2014/main" id="{4DAB893E-AF18-FF45-B038-B2BE7E6B78F5}"/>
              </a:ext>
            </a:extLst>
          </p:cNvPr>
          <p:cNvCxnSpPr>
            <a:cxnSpLocks/>
          </p:cNvCxnSpPr>
          <p:nvPr/>
        </p:nvCxnSpPr>
        <p:spPr>
          <a:xfrm flipV="1">
            <a:off x="1364098" y="5007623"/>
            <a:ext cx="0" cy="43042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5">
            <a:extLst>
              <a:ext uri="{FF2B5EF4-FFF2-40B4-BE49-F238E27FC236}">
                <a16:creationId xmlns:a16="http://schemas.microsoft.com/office/drawing/2014/main" id="{F3CA80B6-568F-1F44-83E9-EEB328FE4BFC}"/>
              </a:ext>
            </a:extLst>
          </p:cNvPr>
          <p:cNvCxnSpPr/>
          <p:nvPr/>
        </p:nvCxnSpPr>
        <p:spPr>
          <a:xfrm flipV="1">
            <a:off x="4271267" y="5582636"/>
            <a:ext cx="1065934" cy="25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2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72851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>
                <a:solidFill>
                  <a:schemeClr val="tx1"/>
                </a:solidFill>
              </a:rPr>
              <a:t>系統質量平衡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A85A97-8FD3-4C51-9E19-885DC6DC0DD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61AF506-4E72-4048-AD59-C3C81C21F89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4183B02-CB37-448B-9846-B1D3E771150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8E369C7D-608A-4BD9-8420-B826B40B501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FB3768C-7BC7-4CAB-A58E-2BE59F7644A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7040CEAA-4266-4188-A880-DCC7CD2F885D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498B8A6-6F60-4EAC-BBE1-9632211B954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E7DEB05-9FB0-4934-93E7-AE457AF6527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1A31DEE-C221-4C27-87D1-FF6B0004514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7EC78F-0461-4A9F-A915-4373EB8FADD5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9BE447C-3BCF-4EC3-92A6-57758FF4C9D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9A24AA5-1F38-469F-B678-3ED3341EAA0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59DE323-D2D0-4D4A-9185-47BA17500A97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B1ACB11-5C2A-4308-8104-F4ABE21C949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29B530-ABCC-401D-A432-A57B00C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E94898-CB66-4CED-96B5-44A425B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39FBCB3-E87D-EA4A-B0B5-26E04A4C9754}"/>
                  </a:ext>
                </a:extLst>
              </p:cNvPr>
              <p:cNvSpPr/>
              <p:nvPr/>
            </p:nvSpPr>
            <p:spPr>
              <a:xfrm>
                <a:off x="2008180" y="1254848"/>
                <a:ext cx="4572000" cy="40770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4400">
                  <a:lnSpc>
                    <a:spcPct val="150000"/>
                  </a:lnSpc>
                  <a:buClr>
                    <a:srgbClr val="000000"/>
                  </a:buClr>
                  <a:buFont typeface="Arial"/>
                  <a:buNone/>
                </a:pPr>
                <a:endParaRPr lang="en-US" altLang="zh-TW" sz="2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/>
                  <a:sym typeface="Arial"/>
                </a:endParaRPr>
              </a:p>
              <a:p>
                <a:pPr defTabSz="914400">
                  <a:lnSpc>
                    <a:spcPct val="150000"/>
                  </a:lnSpc>
                  <a:buClr>
                    <a:srgbClr val="000000"/>
                  </a:buClr>
                  <a:buFont typeface="Arial"/>
                  <a:buNone/>
                </a:pPr>
                <a:endParaRPr lang="en-US" altLang="zh-TW" sz="2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/>
                  <a:sym typeface="Arial"/>
                </a:endParaRPr>
              </a:p>
              <a:p>
                <a:pPr defTabSz="914400">
                  <a:lnSpc>
                    <a:spcPct val="150000"/>
                  </a:lnSpc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A</m:t>
                        </m:r>
                        <m:sSub>
                          <m:sSubPr>
                            <m:ctrlPr>
                              <a:rPr lang="zh-TW" altLang="zh-TW" sz="24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c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s</m:t>
                        </m:r>
                      </m:den>
                    </m:f>
                    <m: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Am</m:t>
                    </m:r>
                    <m:sSub>
                      <m:sSubPr>
                        <m:ctrlPr>
                          <a:rPr lang="en-US" altLang="zh-TW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</m:t>
                        </m:r>
                      </m:sub>
                    </m:sSub>
                    <m: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ρV</m:t>
                    </m:r>
                  </m:oMath>
                </a14:m>
                <a:r>
                  <a:rPr lang="en-US" altLang="zh-TW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/>
                    <a:sym typeface="Arial"/>
                  </a:rPr>
                  <a:t> </a:t>
                </a:r>
                <a:endParaRPr lang="en-US" altLang="zh-TW" sz="2000" kern="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  <a:cs typeface="Arial"/>
                  <a:sym typeface="Arial"/>
                </a:endParaRPr>
              </a:p>
              <a:p>
                <a:pPr defTabSz="914400">
                  <a:lnSpc>
                    <a:spcPct val="150000"/>
                  </a:lnSpc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2400" kern="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</m:t>
                        </m:r>
                      </m:e>
                      <m:sub>
                        <m: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  <m: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 = </m:t>
                    </m:r>
                    <m:f>
                      <m:fPr>
                        <m:ctrlPr>
                          <a:rPr lang="zh-TW" altLang="zh-TW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ρs</m:t>
                        </m:r>
                      </m:num>
                      <m:den>
                        <m: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ms</m:t>
                        </m:r>
                      </m:den>
                    </m:f>
                  </m:oMath>
                </a14:m>
                <a:r>
                  <a:rPr lang="en-US" altLang="zh-TW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/>
                    <a:sym typeface="Arial"/>
                  </a:rPr>
                  <a:t> </a:t>
                </a:r>
                <a:endParaRPr lang="zh-TW" altLang="zh-TW" sz="2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/>
                  <a:sym typeface="Arial"/>
                </a:endParaRPr>
              </a:p>
              <a:p>
                <a:pPr defTabSz="914400">
                  <a:lnSpc>
                    <a:spcPct val="150000"/>
                  </a:lnSpc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⇒</m:t>
                    </m:r>
                    <m:sSub>
                      <m:sSubPr>
                        <m:ctrlPr>
                          <a:rPr lang="zh-TW" altLang="zh-TW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</m:t>
                        </m:r>
                      </m:sub>
                    </m:sSub>
                    <m: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 = </m:t>
                    </m:r>
                    <m:f>
                      <m:fPr>
                        <m:ctrlPr>
                          <a:rPr lang="zh-TW" altLang="zh-TW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ρs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A</m:t>
                        </m:r>
                        <m: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ms</m:t>
                        </m:r>
                        <m: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V</m:t>
                    </m:r>
                    <m: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zh-TW" altLang="zh-TW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24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2400" i="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i="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A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sz="2400" i="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V</m:t>
                    </m:r>
                  </m:oMath>
                </a14:m>
                <a:r>
                  <a:rPr lang="en-US" altLang="zh-TW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/>
                    <a:sym typeface="Arial"/>
                  </a:rPr>
                  <a:t> </a:t>
                </a:r>
                <a:endParaRPr lang="zh-TW" altLang="zh-TW" sz="2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/>
                  <a:sym typeface="Arial"/>
                </a:endParaRPr>
              </a:p>
              <a:p>
                <a:pPr defTabSz="914400">
                  <a:lnSpc>
                    <a:spcPct val="150000"/>
                  </a:lnSpc>
                  <a:buClr>
                    <a:srgbClr val="000000"/>
                  </a:buClr>
                  <a:buFont typeface="Arial"/>
                  <a:buNone/>
                </a:pPr>
                <a:endParaRPr lang="zh-TW" altLang="en-US" sz="20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39FBCB3-E87D-EA4A-B0B5-26E04A4C9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80" y="1254848"/>
                <a:ext cx="4572000" cy="4077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E373FCB5-22A8-7146-9538-0ADB2961A052}"/>
                  </a:ext>
                </a:extLst>
              </p:cNvPr>
              <p:cNvSpPr txBox="1"/>
              <p:nvPr/>
            </p:nvSpPr>
            <p:spPr>
              <a:xfrm>
                <a:off x="6718395" y="1707008"/>
                <a:ext cx="4288353" cy="3693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lnSpc>
                    <a:spcPct val="200000"/>
                  </a:lnSpc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A</a:t>
                </a:r>
                <a:r>
                  <a:rPr lang="zh-TW" altLang="en-US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： 過濾截面積</a:t>
                </a: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 (m</a:t>
                </a:r>
                <a:r>
                  <a:rPr lang="en-US" altLang="zh-TW" sz="2000" kern="0" baseline="3000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2</a:t>
                </a: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)</a:t>
                </a:r>
              </a:p>
              <a:p>
                <a:pPr defTabSz="914400">
                  <a:lnSpc>
                    <a:spcPct val="200000"/>
                  </a:lnSpc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2000" kern="0" dirty="0" err="1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W</a:t>
                </a:r>
                <a:r>
                  <a:rPr lang="en-US" altLang="zh-TW" sz="2000" kern="0" baseline="-25000" dirty="0" err="1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c</a:t>
                </a:r>
                <a:r>
                  <a:rPr lang="zh-TW" altLang="en-US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： 單位截面上乾濾餅重（</a:t>
                </a: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kg/m</a:t>
                </a:r>
                <a:r>
                  <a:rPr lang="en-US" altLang="zh-TW" sz="2000" kern="0" baseline="3000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2</a:t>
                </a: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)</a:t>
                </a:r>
              </a:p>
              <a:p>
                <a:pPr defTabSz="914400">
                  <a:lnSpc>
                    <a:spcPct val="200000"/>
                  </a:lnSpc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S</a:t>
                </a:r>
                <a:r>
                  <a:rPr lang="zh-TW" altLang="en-US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： 泥漿中固體所占質量百分率</a:t>
                </a: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 (%)</a:t>
                </a:r>
              </a:p>
              <a:p>
                <a:pPr defTabSz="914400">
                  <a:lnSpc>
                    <a:spcPct val="200000"/>
                  </a:lnSpc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m</a:t>
                </a:r>
                <a:r>
                  <a:rPr lang="zh-TW" altLang="en-US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： 濕濾餅對乾濾餅質量比</a:t>
                </a:r>
                <a:endParaRPr lang="en-US" altLang="zh-TW" sz="2000" kern="0" dirty="0">
                  <a:solidFill>
                    <a:schemeClr val="tx1"/>
                  </a:solidFill>
                  <a:latin typeface="+mj-lt"/>
                  <a:ea typeface="+mj-ea"/>
                  <a:cs typeface="Arial"/>
                  <a:sym typeface="Arial"/>
                </a:endParaRPr>
              </a:p>
              <a:p>
                <a:pPr defTabSz="914400">
                  <a:lnSpc>
                    <a:spcPct val="200000"/>
                  </a:lnSpc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sym typeface="Arial"/>
                      </a:rPr>
                      <m:t>ρ</m:t>
                    </m:r>
                  </m:oMath>
                </a14:m>
                <a:r>
                  <a:rPr lang="zh-TW" altLang="en-US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： 濾液密度 </a:t>
                </a: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(kg/m</a:t>
                </a:r>
                <a:r>
                  <a:rPr lang="en-US" altLang="zh-TW" sz="2000" kern="0" baseline="3000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3</a:t>
                </a: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)</a:t>
                </a:r>
              </a:p>
              <a:p>
                <a:pPr defTabSz="914400">
                  <a:lnSpc>
                    <a:spcPct val="200000"/>
                  </a:lnSpc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V</a:t>
                </a:r>
                <a:r>
                  <a:rPr lang="zh-TW" altLang="en-US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： </a:t>
                </a:r>
                <a:r>
                  <a:rPr lang="zh-CN" altLang="en-US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濾液體積</a:t>
                </a:r>
                <a:r>
                  <a:rPr lang="zh-TW" altLang="en-US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 </a:t>
                </a:r>
                <a:r>
                  <a:rPr lang="en-US" altLang="zh-CN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(</a:t>
                </a: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m</a:t>
                </a:r>
                <a:r>
                  <a:rPr lang="en-US" altLang="zh-TW" sz="2000" kern="0" baseline="3000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3</a:t>
                </a:r>
                <a:r>
                  <a:rPr lang="en-US" altLang="zh-TW" sz="2000" kern="0" dirty="0">
                    <a:solidFill>
                      <a:schemeClr val="tx1"/>
                    </a:solidFill>
                    <a:latin typeface="+mj-lt"/>
                    <a:ea typeface="+mj-ea"/>
                    <a:cs typeface="Arial"/>
                    <a:sym typeface="Arial"/>
                  </a:rPr>
                  <a:t>)</a:t>
                </a:r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E373FCB5-22A8-7146-9538-0ADB2961A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95" y="1707008"/>
                <a:ext cx="4288353" cy="3693062"/>
              </a:xfrm>
              <a:prstGeom prst="rect">
                <a:avLst/>
              </a:prstGeom>
              <a:blipFill>
                <a:blip r:embed="rId4"/>
                <a:stretch>
                  <a:fillRect l="-1420" b="-1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0BFE749D-84F5-DC4E-87D6-7E9E083947CD}"/>
              </a:ext>
            </a:extLst>
          </p:cNvPr>
          <p:cNvSpPr/>
          <p:nvPr/>
        </p:nvSpPr>
        <p:spPr>
          <a:xfrm>
            <a:off x="2076100" y="2592734"/>
            <a:ext cx="499491" cy="24447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A4E8C44-F516-7D40-96F0-B777253FC040}"/>
              </a:ext>
            </a:extLst>
          </p:cNvPr>
          <p:cNvSpPr/>
          <p:nvPr/>
        </p:nvSpPr>
        <p:spPr>
          <a:xfrm>
            <a:off x="2984849" y="2674874"/>
            <a:ext cx="923279" cy="37968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C9017D8-0C28-4E46-BDD1-AB5C051A3159}"/>
              </a:ext>
            </a:extLst>
          </p:cNvPr>
          <p:cNvSpPr/>
          <p:nvPr/>
        </p:nvSpPr>
        <p:spPr>
          <a:xfrm>
            <a:off x="4164378" y="2674876"/>
            <a:ext cx="657680" cy="37968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61F09B32-6AE0-CA4B-AC26-59C46704D7F6}"/>
              </a:ext>
            </a:extLst>
          </p:cNvPr>
          <p:cNvSpPr txBox="1"/>
          <p:nvPr/>
        </p:nvSpPr>
        <p:spPr>
          <a:xfrm>
            <a:off x="1922155" y="2231897"/>
            <a:ext cx="9151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kumimoji="1" lang="zh-CN" altLang="en-US" sz="1600" kern="0" dirty="0">
                <a:solidFill>
                  <a:schemeClr val="accent1"/>
                </a:solidFill>
                <a:cs typeface="Arial"/>
                <a:sym typeface="Arial"/>
              </a:rPr>
              <a:t>乾濾餅</a:t>
            </a:r>
            <a:endParaRPr kumimoji="1" lang="zh-TW" altLang="en-US" sz="1600" kern="0" dirty="0">
              <a:solidFill>
                <a:schemeClr val="accent1"/>
              </a:solidFill>
              <a:cs typeface="Arial"/>
              <a:sym typeface="Arial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86BAA5A6-D023-724B-B50B-E017D8130103}"/>
              </a:ext>
            </a:extLst>
          </p:cNvPr>
          <p:cNvSpPr txBox="1"/>
          <p:nvPr/>
        </p:nvSpPr>
        <p:spPr>
          <a:xfrm>
            <a:off x="3106843" y="2224126"/>
            <a:ext cx="10261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kumimoji="1" lang="zh-CN" altLang="en-US" sz="1600" kern="0" dirty="0">
                <a:solidFill>
                  <a:schemeClr val="accent1"/>
                </a:solidFill>
                <a:cs typeface="Arial"/>
                <a:sym typeface="Arial"/>
              </a:rPr>
              <a:t>濕濾餅</a:t>
            </a:r>
            <a:endParaRPr kumimoji="1" lang="zh-TW" altLang="en-US" sz="1600" kern="0" dirty="0">
              <a:solidFill>
                <a:schemeClr val="accent1"/>
              </a:solidFill>
              <a:cs typeface="Arial"/>
              <a:sym typeface="Arial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AD8F3379-B906-5D4F-8C38-C83F5FF54AD0}"/>
              </a:ext>
            </a:extLst>
          </p:cNvPr>
          <p:cNvSpPr txBox="1"/>
          <p:nvPr/>
        </p:nvSpPr>
        <p:spPr>
          <a:xfrm>
            <a:off x="4225448" y="2226363"/>
            <a:ext cx="739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kumimoji="1" lang="zh-CN" altLang="en-US" sz="1600" kern="0" dirty="0">
                <a:solidFill>
                  <a:schemeClr val="accent1"/>
                </a:solidFill>
                <a:cs typeface="Arial"/>
                <a:sym typeface="Arial"/>
              </a:rPr>
              <a:t>濾液</a:t>
            </a:r>
            <a:endParaRPr kumimoji="1" lang="zh-TW" altLang="en-US" sz="1600" kern="0" dirty="0">
              <a:solidFill>
                <a:schemeClr val="accent1"/>
              </a:solidFill>
              <a:cs typeface="Arial"/>
              <a:sym typeface="Arial"/>
            </a:endParaRP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74701B51-6A47-E94E-95A2-AD530FE246A5}"/>
              </a:ext>
            </a:extLst>
          </p:cNvPr>
          <p:cNvCxnSpPr>
            <a:cxnSpLocks/>
          </p:cNvCxnSpPr>
          <p:nvPr/>
        </p:nvCxnSpPr>
        <p:spPr>
          <a:xfrm>
            <a:off x="6162509" y="1770508"/>
            <a:ext cx="0" cy="3732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8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72851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恆壓過濾關係</a:t>
            </a: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A85A97-8FD3-4C51-9E19-885DC6DC0DD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61AF506-4E72-4048-AD59-C3C81C21F89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4183B02-CB37-448B-9846-B1D3E771150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8E369C7D-608A-4BD9-8420-B826B40B501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FB3768C-7BC7-4CAB-A58E-2BE59F7644A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7040CEAA-4266-4188-A880-DCC7CD2F885D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498B8A6-6F60-4EAC-BBE1-9632211B954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E7DEB05-9FB0-4934-93E7-AE457AF6527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1A31DEE-C221-4C27-87D1-FF6B0004514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7EC78F-0461-4A9F-A915-4373EB8FADD5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9BE447C-3BCF-4EC3-92A6-57758FF4C9D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9A24AA5-1F38-469F-B678-3ED3341EAA0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59DE323-D2D0-4D4A-9185-47BA17500A97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B1ACB11-5C2A-4308-8104-F4ABE21C949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29B530-ABCC-401D-A432-A57B00C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E94898-CB66-4CED-96B5-44A425B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9</a:t>
            </a:fld>
            <a:endParaRPr lang="zh-TW" altLang="en-US" dirty="0"/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74701B51-6A47-E94E-95A2-AD530FE246A5}"/>
              </a:ext>
            </a:extLst>
          </p:cNvPr>
          <p:cNvCxnSpPr>
            <a:cxnSpLocks/>
          </p:cNvCxnSpPr>
          <p:nvPr/>
        </p:nvCxnSpPr>
        <p:spPr>
          <a:xfrm>
            <a:off x="6162509" y="1770508"/>
            <a:ext cx="0" cy="3732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57E24C2-3A4C-BA46-8FEC-C6E545BC5E03}"/>
                  </a:ext>
                </a:extLst>
              </p:cNvPr>
              <p:cNvSpPr/>
              <p:nvPr/>
            </p:nvSpPr>
            <p:spPr>
              <a:xfrm>
                <a:off x="1562516" y="1937106"/>
                <a:ext cx="4572000" cy="27468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TW" sz="3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zh-TW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Adt</m:t>
                        </m:r>
                      </m:den>
                    </m:f>
                    <m:r>
                      <a:rPr lang="en-US" altLang="zh-TW" sz="3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zh-TW" altLang="zh-TW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d>
                          <m:dPr>
                            <m:ctrlPr>
                              <a:rPr lang="zh-TW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3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r>
                              <a:rPr lang="en-US" altLang="zh-TW" sz="3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zh-TW" altLang="zh-TW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3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TW" sz="3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	</a:t>
                </a:r>
                <a:r>
                  <a:rPr lang="zh-TW" alt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TW" sz="3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TW" sz="3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zh-TW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dV</m:t>
                        </m:r>
                      </m:den>
                    </m:f>
                    <m:r>
                      <a:rPr lang="en-US" altLang="zh-TW" sz="3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zh-TW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sSub>
                          <m:sSubPr>
                            <m:ctrlPr>
                              <a:rPr lang="zh-TW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3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3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  <m:r>
                      <a:rPr lang="zh-TW" altLang="en-US" sz="3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zh-TW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sSub>
                          <m:sSubPr>
                            <m:ctrlPr>
                              <a:rPr lang="zh-TW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3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3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TW" sz="3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altLang="zh-TW" sz="3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endParaRPr lang="zh-TW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57E24C2-3A4C-BA46-8FEC-C6E545BC5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516" y="1937106"/>
                <a:ext cx="4572000" cy="2746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193527D-3CBA-2842-9DF1-FAD08826C555}"/>
                  </a:ext>
                </a:extLst>
              </p:cNvPr>
              <p:cNvSpPr/>
              <p:nvPr/>
            </p:nvSpPr>
            <p:spPr>
              <a:xfrm>
                <a:off x="6816969" y="1890032"/>
                <a:ext cx="5156857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q 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：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單位截面積上濾液流量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(m</a:t>
                </a:r>
                <a:r>
                  <a:rPr lang="en-US" altLang="zh-CN" sz="2200" baseline="30000" dirty="0">
                    <a:solidFill>
                      <a:schemeClr val="tx1"/>
                    </a:solidFill>
                    <a:latin typeface="+mj-lt"/>
                    <a:ea typeface="+mj-ea"/>
                  </a:rPr>
                  <a:t>3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/m</a:t>
                </a:r>
                <a:r>
                  <a:rPr lang="en-US" altLang="zh-CN" sz="2200" baseline="30000" dirty="0">
                    <a:solidFill>
                      <a:schemeClr val="tx1"/>
                    </a:solidFill>
                    <a:latin typeface="+mj-lt"/>
                    <a:ea typeface="+mj-ea"/>
                  </a:rPr>
                  <a:t>2</a:t>
                </a:r>
                <a:r>
                  <a:rPr lang="en-US" altLang="zh-CN" sz="2200" dirty="0">
                    <a:latin typeface="+mj-lt"/>
                    <a:ea typeface="+mj-ea"/>
                  </a:rPr>
                  <a:t>*s)</a:t>
                </a:r>
                <a:endParaRPr lang="en-US" altLang="zh-TW" sz="2200" dirty="0">
                  <a:solidFill>
                    <a:schemeClr val="tx1"/>
                  </a:solidFill>
                  <a:latin typeface="+mj-lt"/>
                  <a:ea typeface="+mj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R</a:t>
                </a:r>
                <a:r>
                  <a:rPr lang="en-US" altLang="zh-TW" sz="2200" baseline="-25000" dirty="0">
                    <a:solidFill>
                      <a:schemeClr val="tx1"/>
                    </a:solidFill>
                    <a:latin typeface="+mj-lt"/>
                    <a:ea typeface="+mj-ea"/>
                  </a:rPr>
                  <a:t>C</a:t>
                </a:r>
                <a:r>
                  <a:rPr lang="zh-TW" altLang="en-US" sz="2200" dirty="0">
                    <a:latin typeface="+mj-lt"/>
                    <a:ea typeface="+mj-ea"/>
                  </a:rPr>
                  <a:t>：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濾餅阻力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 (1/m)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R</a:t>
                </a:r>
                <a:r>
                  <a:rPr lang="en-US" altLang="zh-TW" sz="2200" baseline="-25000" dirty="0">
                    <a:solidFill>
                      <a:schemeClr val="tx1"/>
                    </a:solidFill>
                    <a:latin typeface="+mj-lt"/>
                    <a:ea typeface="+mj-ea"/>
                  </a:rPr>
                  <a:t>m</a:t>
                </a:r>
                <a:r>
                  <a:rPr lang="zh-TW" altLang="en-US" sz="2200" dirty="0">
                    <a:latin typeface="+mj-lt"/>
                    <a:ea typeface="+mj-ea"/>
                  </a:rPr>
                  <a:t>：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濾材阻力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 (1/m)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μ</m:t>
                    </m:r>
                    <m:r>
                      <a:rPr lang="en-US" altLang="zh-TW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   </m:t>
                    </m:r>
                    <m:r>
                      <a:rPr lang="zh-TW" altLang="en-US" sz="2200" i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濾液黏度 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(kg/m*s)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  <a:ea typeface="+mj-ea"/>
                  </a:rPr>
                  <a:t>t   </a:t>
                </a:r>
                <a:r>
                  <a:rPr lang="zh-TW" altLang="en-US" sz="2200" dirty="0">
                    <a:latin typeface="+mj-lt"/>
                    <a:ea typeface="+mj-ea"/>
                  </a:rPr>
                  <a:t>：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時間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+mj-lt"/>
                    <a:ea typeface="+mj-ea"/>
                  </a:rPr>
                  <a:t> (s)</a:t>
                </a:r>
                <a:endParaRPr lang="en-US" altLang="zh-TW" sz="2200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193527D-3CBA-2842-9DF1-FAD08826C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969" y="1890032"/>
                <a:ext cx="5156857" cy="3477875"/>
              </a:xfrm>
              <a:prstGeom prst="rect">
                <a:avLst/>
              </a:prstGeom>
              <a:blipFill>
                <a:blip r:embed="rId4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562516" y="2329314"/>
            <a:ext cx="3856507" cy="11839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3556</TotalTime>
  <Words>1902</Words>
  <Application>Microsoft Office PowerPoint</Application>
  <PresentationFormat>寬螢幕</PresentationFormat>
  <Paragraphs>345</Paragraphs>
  <Slides>24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7" baseType="lpstr">
      <vt:lpstr>Heiti SC Medium</vt:lpstr>
      <vt:lpstr>微軟正黑體</vt:lpstr>
      <vt:lpstr>新細明體</vt:lpstr>
      <vt:lpstr>標楷體</vt:lpstr>
      <vt:lpstr>標楷體6....</vt:lpstr>
      <vt:lpstr>標楷體T....</vt:lpstr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實驗一　恆壓過濾 2020.11.26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實驗八　液位控制 2020.11.12</dc:title>
  <dc:creator>yu</dc:creator>
  <cp:lastModifiedBy>yu</cp:lastModifiedBy>
  <cp:revision>107</cp:revision>
  <dcterms:created xsi:type="dcterms:W3CDTF">2020-11-05T05:46:11Z</dcterms:created>
  <dcterms:modified xsi:type="dcterms:W3CDTF">2020-11-26T05:56:01Z</dcterms:modified>
</cp:coreProperties>
</file>