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6" r:id="rId2"/>
    <p:sldId id="266" r:id="rId3"/>
    <p:sldId id="257" r:id="rId4"/>
    <p:sldId id="28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67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88" r:id="rId29"/>
    <p:sldId id="301" r:id="rId30"/>
    <p:sldId id="30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2357-9525-4CA2-8324-085B148F8A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DE7F5-3FA9-4878-AEC3-DD956D8D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6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越大時，控制器作用的幅度將越大。由於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控制僅利用誤差值，乘上一比例值來進行控制，因此在理論上，並無法完全的將偏離設定值的被控制變數校正回來，此現象稱為穩態失調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(Steady-state offset)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7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62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2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3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6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37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DE7F5-3FA9-4878-AEC3-DD956D8D998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8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30DD-FC93-43DE-A79A-1947EFC5C1FC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740E-86FD-4B10-B0A5-F94FE3F709C0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7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2E0F-5A96-43E5-B07B-6859E2393263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B126-72F4-4E2C-A9BE-9099B67A33CE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F99-A913-4FE0-AD0D-4906FCABC48A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9FF-BCBC-4962-AEE0-2A98EC40C67D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8336-5D3F-462F-97F4-8C454998C3C8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AFB-1C18-4274-B18B-9C8772ADAC49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011-F51D-4EBE-8726-88045914662A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B1D8-0392-4410-B041-40DA346529EC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3737-9DF4-49BC-81B0-C2BE9EEE1FF3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6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122D-25A0-43B4-B2CB-8E4FB18AA642}" type="datetime1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3157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0D85628-37D4-4C9E-B32A-F48926140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75C58-9715-4B27-85FF-7704ABD6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061404"/>
            <a:ext cx="7772400" cy="20841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5400" dirty="0"/>
              <a:t>實驗八　液位控制</a:t>
            </a:r>
            <a:br>
              <a:rPr lang="en-US" altLang="zh-TW" sz="4800" dirty="0"/>
            </a:br>
            <a:r>
              <a:rPr lang="en-US" altLang="zh-TW" sz="3200" dirty="0"/>
              <a:t>2020.11.12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51B56C-9980-4E84-ABD3-3A328B4D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416" y="4349856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B06504069</a:t>
            </a:r>
            <a:r>
              <a:rPr lang="zh-TW" altLang="en-US" sz="2000" dirty="0"/>
              <a:t>　蘇峰玉（組長）</a:t>
            </a:r>
            <a:endParaRPr lang="en-US" altLang="zh-TW" sz="2000" dirty="0"/>
          </a:p>
          <a:p>
            <a:r>
              <a:rPr lang="en-US" altLang="zh-TW" sz="2000" dirty="0"/>
              <a:t>B06504124</a:t>
            </a:r>
            <a:r>
              <a:rPr lang="zh-TW" altLang="en-US" sz="2000" dirty="0"/>
              <a:t>　趙奕翔（報告）</a:t>
            </a:r>
            <a:endParaRPr lang="en-US" altLang="zh-TW" sz="2000" dirty="0"/>
          </a:p>
          <a:p>
            <a:r>
              <a:rPr lang="en-US" altLang="zh-TW" sz="2000" dirty="0"/>
              <a:t>B06504004</a:t>
            </a:r>
            <a:r>
              <a:rPr lang="zh-TW" altLang="en-US" sz="2000" dirty="0"/>
              <a:t>　盧彥均</a:t>
            </a:r>
            <a:endParaRPr lang="en-US" altLang="zh-TW" sz="2000" dirty="0"/>
          </a:p>
          <a:p>
            <a:r>
              <a:rPr lang="en-US" altLang="zh-TW" sz="2000" dirty="0"/>
              <a:t>B05504076</a:t>
            </a:r>
            <a:r>
              <a:rPr lang="zh-TW" altLang="en-US" sz="2000" dirty="0"/>
              <a:t>　蔡孟儒</a:t>
            </a:r>
            <a:endParaRPr lang="en-US" altLang="zh-TW" sz="20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0EE9884-83C1-4129-8E7F-02A8D47F55BB}"/>
              </a:ext>
            </a:extLst>
          </p:cNvPr>
          <p:cNvGrpSpPr/>
          <p:nvPr/>
        </p:nvGrpSpPr>
        <p:grpSpPr>
          <a:xfrm>
            <a:off x="2209800" y="2597802"/>
            <a:ext cx="7677232" cy="0"/>
            <a:chOff x="2220220" y="3788229"/>
            <a:chExt cx="7677232" cy="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80AA922-81A3-4E4E-9729-26682237F87B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EE23689-E61C-4FED-9CF0-3AA59B0DC865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438D6A-472E-4474-A6EE-302D421B1710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1D7B0741-C80E-4376-B783-1ABA41AFB447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61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P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roportional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I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ntegral</a:t>
              </a:r>
            </a:p>
            <a:p>
              <a:r>
                <a:rPr lang="en-US" altLang="zh-TW" sz="2000" dirty="0" err="1">
                  <a:solidFill>
                    <a:srgbClr val="FF0000"/>
                  </a:solidFill>
                </a:rPr>
                <a:t>D</a:t>
              </a:r>
              <a:r>
                <a:rPr lang="en-US" altLang="zh-TW" sz="2000" dirty="0" err="1"/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7510075" y="157454"/>
                <a:ext cx="4437085" cy="228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利用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誤差值</a:t>
                </a:r>
                <a:r>
                  <a:rPr lang="zh-TW" altLang="en-US" sz="2000" dirty="0"/>
                  <a:t>在一段時間內的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微分值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（變化速率）當作控制的依據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>
                    <a:solidFill>
                      <a:srgbClr val="FF0000"/>
                    </a:solidFill>
                  </a:rPr>
                  <a:t>預測</a:t>
                </a:r>
                <a:r>
                  <a:rPr lang="zh-TW" altLang="en-US" sz="2000" dirty="0"/>
                  <a:t>被控制變數在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未來的變化</a:t>
                </a:r>
                <a:r>
                  <a:rPr lang="zh-TW" altLang="en-US" sz="2000" dirty="0"/>
                  <a:t>情形  </a:t>
                </a:r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157454"/>
                <a:ext cx="4437085" cy="2280945"/>
              </a:xfrm>
              <a:prstGeom prst="rect">
                <a:avLst/>
              </a:prstGeom>
              <a:blipFill>
                <a:blip r:embed="rId4"/>
                <a:stretch>
                  <a:fillRect l="-1511" t="-1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1F71A5DD-E1AC-4A07-8EDC-A551E31C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860" y="266101"/>
            <a:ext cx="4402936" cy="222815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F54F077C-2D6F-45EB-92BF-67F025D2F6BF}"/>
              </a:ext>
            </a:extLst>
          </p:cNvPr>
          <p:cNvSpPr txBox="1"/>
          <p:nvPr/>
        </p:nvSpPr>
        <p:spPr>
          <a:xfrm flipH="1">
            <a:off x="1178004" y="6147316"/>
            <a:ext cx="583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缺點：作用太快、放大雜訊</a:t>
            </a:r>
            <a:endParaRPr lang="en-US" altLang="zh-TW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8493EC2-02EA-4FEA-B8A3-4B2DA68F3595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6E4CCE8-02CB-414B-9D43-5E512DEA879D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E1498AA-E071-4180-A082-8E1EDFF321DE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8A0AB874-3959-4D3E-AAFC-AB4E8B8D015F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594C498-FE47-4B4F-862F-6519E6DF285B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4893FF84-6153-4E20-A772-32FD932A815B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8D3B1189-595F-499C-A784-C653D9C9E75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D71104D1-B4EC-4755-92D8-2C19912637C7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43BF0C-0F62-483E-A132-E629C4170A62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FE2F637-D549-46F0-8206-1EE9840467B7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8F28F8-B223-4BA9-8E68-FE6D39961CB6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37DD7AB-35C3-4B78-BC85-570BDEA3F13A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1749C5D0-CBD7-480C-BF23-3ABD48EB70F0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BBB9E36-0135-4EFB-BA4C-26D004822270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1C08692-90A9-47B2-B6BC-BFB12EA70211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E49BD020-DE78-4CA8-8914-78987A12931E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A22E8A3-C35E-43EE-ACEE-3B15910805A4}"/>
              </a:ext>
            </a:extLst>
          </p:cNvPr>
          <p:cNvSpPr/>
          <p:nvPr/>
        </p:nvSpPr>
        <p:spPr>
          <a:xfrm>
            <a:off x="3151710" y="2958828"/>
            <a:ext cx="2403952" cy="13074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20F2703-7B2F-495B-BF5D-E4D33C0D646A}"/>
              </a:ext>
            </a:extLst>
          </p:cNvPr>
          <p:cNvSpPr/>
          <p:nvPr/>
        </p:nvSpPr>
        <p:spPr>
          <a:xfrm>
            <a:off x="3351534" y="3186661"/>
            <a:ext cx="1972549" cy="7968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6055A842-C23E-41A0-AE46-7CA0FED063D5}"/>
                  </a:ext>
                </a:extLst>
              </p:cNvPr>
              <p:cNvSpPr txBox="1"/>
              <p:nvPr/>
            </p:nvSpPr>
            <p:spPr>
              <a:xfrm flipH="1">
                <a:off x="2534289" y="3236811"/>
                <a:ext cx="3525609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6055A842-C23E-41A0-AE46-7CA0FED0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4289" y="3236811"/>
                <a:ext cx="3525609" cy="689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BCC7266D-3FF3-4C02-81F1-790D446932B5}"/>
              </a:ext>
            </a:extLst>
          </p:cNvPr>
          <p:cNvSpPr txBox="1"/>
          <p:nvPr/>
        </p:nvSpPr>
        <p:spPr>
          <a:xfrm>
            <a:off x="2468764" y="3056232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43AFE55-997E-4E31-8327-355311E2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274F11-C589-4384-AE49-25061780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P</a:t>
              </a:r>
              <a:r>
                <a:rPr lang="en-US" altLang="zh-TW" sz="2000" dirty="0"/>
                <a:t>roportional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I</a:t>
              </a:r>
              <a:r>
                <a:rPr lang="en-US" altLang="zh-TW" sz="2000" dirty="0"/>
                <a:t>ntegral</a:t>
              </a:r>
            </a:p>
            <a:p>
              <a:r>
                <a:rPr lang="en-US" altLang="zh-TW" sz="2000" dirty="0" err="1">
                  <a:solidFill>
                    <a:srgbClr val="FF0000"/>
                  </a:solidFill>
                </a:rPr>
                <a:t>D</a:t>
              </a:r>
              <a:r>
                <a:rPr lang="en-US" altLang="zh-TW" sz="2000" dirty="0" err="1"/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C28CA9-219D-4000-8D14-91E4C3EE4E71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177EE89-AD64-4814-9EC6-8B0851D6D42F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2D89742-D136-411D-9F99-70BB4D517D23}"/>
              </a:ext>
            </a:extLst>
          </p:cNvPr>
          <p:cNvGrpSpPr/>
          <p:nvPr/>
        </p:nvGrpSpPr>
        <p:grpSpPr>
          <a:xfrm>
            <a:off x="2569534" y="3597267"/>
            <a:ext cx="3525609" cy="1450240"/>
            <a:chOff x="2427490" y="3597267"/>
            <a:chExt cx="3525609" cy="1450240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508C24E-E51E-4D03-8652-333EABBF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653" y="3597267"/>
              <a:ext cx="9333" cy="1115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B4844D4E-CDD6-47C9-AED8-959B2D512967}"/>
                </a:ext>
              </a:extLst>
            </p:cNvPr>
            <p:cNvCxnSpPr/>
            <p:nvPr/>
          </p:nvCxnSpPr>
          <p:spPr>
            <a:xfrm rot="10800000">
              <a:off x="5476395" y="3600628"/>
              <a:ext cx="0" cy="1078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BF0C3B5-DDBB-457D-B238-104F657B911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41654" y="4674894"/>
              <a:ext cx="2547258" cy="101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8A7BD1-7246-47DF-A0AB-CF51E010AFB2}"/>
                </a:ext>
              </a:extLst>
            </p:cNvPr>
            <p:cNvSpPr/>
            <p:nvPr/>
          </p:nvSpPr>
          <p:spPr>
            <a:xfrm rot="10800000">
              <a:off x="3234133" y="4250613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88D60A95-AE71-435A-93DB-644DB316DED8}"/>
                    </a:ext>
                  </a:extLst>
                </p:cNvPr>
                <p:cNvSpPr txBox="1"/>
                <p:nvPr/>
              </p:nvSpPr>
              <p:spPr>
                <a:xfrm flipH="1">
                  <a:off x="2427490" y="4301631"/>
                  <a:ext cx="3525609" cy="689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88D60A95-AE71-435A-93DB-644DB316D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27490" y="4301631"/>
                  <a:ext cx="3525609" cy="6896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6488615" y="298825"/>
                <a:ext cx="5737386" cy="14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400" b="0" dirty="0">
                    <a:latin typeface="Cambria Math" panose="02040503050406030204" pitchFamily="18" charset="0"/>
                  </a:rPr>
                  <a:t>綜合應用：</a:t>
                </a:r>
                <a:endParaRPr lang="en-US" altLang="zh-TW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15" y="298825"/>
                <a:ext cx="5737386" cy="1493679"/>
              </a:xfrm>
              <a:prstGeom prst="rect">
                <a:avLst/>
              </a:prstGeom>
              <a:blipFill>
                <a:blip r:embed="rId4"/>
                <a:stretch>
                  <a:fillRect l="-1592" t="-3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AA75350E-BA7B-4188-90A4-EE7CA755EBF8}"/>
              </a:ext>
            </a:extLst>
          </p:cNvPr>
          <p:cNvGrpSpPr/>
          <p:nvPr/>
        </p:nvGrpSpPr>
        <p:grpSpPr>
          <a:xfrm>
            <a:off x="2595990" y="1996270"/>
            <a:ext cx="3525609" cy="1584895"/>
            <a:chOff x="2595990" y="1996270"/>
            <a:chExt cx="3525609" cy="1584895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AF98A4E-5BA0-446C-A385-C828E2FB7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832" y="2394717"/>
              <a:ext cx="0" cy="1186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67C5BBCC-521C-46CB-8E10-B15ACA361B80}"/>
                </a:ext>
              </a:extLst>
            </p:cNvPr>
            <p:cNvCxnSpPr/>
            <p:nvPr/>
          </p:nvCxnSpPr>
          <p:spPr>
            <a:xfrm>
              <a:off x="5628212" y="2389542"/>
              <a:ext cx="0" cy="11864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2444B1-239D-4E41-9C9A-25103DB80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832" y="2407298"/>
              <a:ext cx="2547258" cy="101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264E173-DFA2-4885-BEC8-B9CF803A8AA7}"/>
                </a:ext>
              </a:extLst>
            </p:cNvPr>
            <p:cNvSpPr/>
            <p:nvPr/>
          </p:nvSpPr>
          <p:spPr>
            <a:xfrm>
              <a:off x="3372521" y="1996270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315E791-0B70-4DB8-8C1C-6BA2814312C6}"/>
                    </a:ext>
                  </a:extLst>
                </p:cNvPr>
                <p:cNvSpPr txBox="1"/>
                <p:nvPr/>
              </p:nvSpPr>
              <p:spPr>
                <a:xfrm flipH="1">
                  <a:off x="2595990" y="2030678"/>
                  <a:ext cx="3525609" cy="780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315E791-0B70-4DB8-8C1C-6BA281431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5990" y="2030678"/>
                  <a:ext cx="3525609" cy="7803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774E79D4-2AD7-4567-8971-DA5EBB59F2E2}"/>
              </a:ext>
            </a:extLst>
          </p:cNvPr>
          <p:cNvGrpSpPr/>
          <p:nvPr/>
        </p:nvGrpSpPr>
        <p:grpSpPr>
          <a:xfrm rot="5400000">
            <a:off x="-2657361" y="3398207"/>
            <a:ext cx="6858000" cy="61581"/>
            <a:chOff x="2220220" y="3788229"/>
            <a:chExt cx="7677232" cy="0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0A44DAB5-D507-4DD8-8053-51C0F1CB3B61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3730776C-94F3-43FE-81CA-A8083BA7E55F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09AC50C-40EA-45CD-9EF0-DEBFC6ECAD65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2B43209C-4039-4ADC-9E62-C3B5CE513BC3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B94B4922-81BA-46A9-9C09-123AA27DE9A1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AF99F84-7CC7-483F-87CF-6DD1B4A4026D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EF4D88F-681F-421A-9EA8-100C237DFB88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E8AB169-A30F-4CD8-8C83-98CDBDB6DAE0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76DCE07-7B0C-471A-BDE1-9A03E8F763A8}"/>
              </a:ext>
            </a:extLst>
          </p:cNvPr>
          <p:cNvSpPr txBox="1"/>
          <p:nvPr/>
        </p:nvSpPr>
        <p:spPr>
          <a:xfrm>
            <a:off x="110220" y="148576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實驗目的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B40C2E3-CD45-4EEA-A9B9-3A29BB96AF19}"/>
              </a:ext>
            </a:extLst>
          </p:cNvPr>
          <p:cNvSpPr txBox="1"/>
          <p:nvPr/>
        </p:nvSpPr>
        <p:spPr>
          <a:xfrm>
            <a:off x="110220" y="189003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實驗原理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F547147-62DA-4B75-947B-502C8465F662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FF99FCE-7075-4306-B942-6E6B556E98D1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7C8258E-B6A0-4300-B3A7-ED68ECE51C98}"/>
              </a:ext>
            </a:extLst>
          </p:cNvPr>
          <p:cNvSpPr txBox="1"/>
          <p:nvPr/>
        </p:nvSpPr>
        <p:spPr>
          <a:xfrm>
            <a:off x="2425205" y="3057260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15CC442-836F-470C-9287-C14585A90517}"/>
              </a:ext>
            </a:extLst>
          </p:cNvPr>
          <p:cNvSpPr txBox="1"/>
          <p:nvPr/>
        </p:nvSpPr>
        <p:spPr>
          <a:xfrm>
            <a:off x="3952487" y="3072985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20AEC25-3B4C-4BE2-ADD4-D4ACA0F0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0E6AE6-9463-4ED0-8C9E-7E60216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25008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程序動態模式識別（</a:t>
            </a:r>
            <a:r>
              <a:rPr lang="en-US" altLang="zh-TW" sz="2000" dirty="0"/>
              <a:t>model identification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線性控制器參數調諧（</a:t>
            </a:r>
            <a:r>
              <a:rPr lang="en-US" altLang="zh-TW" sz="2000" dirty="0"/>
              <a:t>parameter tuning</a:t>
            </a:r>
            <a:r>
              <a:rPr lang="zh-TW" altLang="en-US" sz="2000" dirty="0"/>
              <a:t>）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FF872B6-5EB5-46E2-A121-C7BA7BDD598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B2866BB7-A9EE-470C-AC85-2E67379A6FED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B21DFD5A-2ABF-4164-BB3C-BA5BA687437D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A1831815-9EEC-4A19-A240-C1565B47C107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C7D4ACAB-801B-49D6-BD48-D6CE1D3D97EC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130BEA66-8BDF-4FC6-847E-111EF6CED1EB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335FD4-82FC-43C9-AFA8-ABF45E94BEA4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6766745-7D5A-4449-BCC1-CE3570C38374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77712D-2FB7-4F6F-A496-C6E2763407EB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41369D-9EA8-4ABD-AED4-C8C37CF0BA80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D6F66D4-6CF2-4A8E-B18C-37BA42330FE2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E4D8923-C3FD-44B9-B5FE-2B45973A840B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2BE2AD3-5D98-4E46-AFF7-248AB453A943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2F4EF20-807F-4523-812D-D5EB9B424054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30B9F97-333A-463A-9B2B-380E6F51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B4E31F-3D46-446C-9910-9E758869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3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25008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程序動態模式識別（</a:t>
            </a:r>
            <a:r>
              <a:rPr lang="en-US" altLang="zh-TW" sz="2000" dirty="0"/>
              <a:t>model identification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線性控制器參數調諧（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parameter tuning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/>
              <p:nvPr/>
            </p:nvSpPr>
            <p:spPr>
              <a:xfrm>
                <a:off x="1297013" y="1379600"/>
                <a:ext cx="9950512" cy="192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lphaLcPeriod"/>
                </a:pPr>
                <a:r>
                  <a:rPr lang="zh-TW" altLang="en-US" sz="2000" dirty="0"/>
                  <a:t>自動調諧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000" dirty="0"/>
                  <a:t>uto-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sz="2000" dirty="0"/>
                  <a:t>uning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000" dirty="0"/>
                  <a:t>ariation, ATV)</a:t>
                </a:r>
              </a:p>
              <a:p>
                <a:r>
                  <a:rPr lang="zh-TW" altLang="en-US" sz="2000" dirty="0"/>
                  <a:t>　　利用簡單的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開關控制</a:t>
                </a:r>
                <a:r>
                  <a:rPr lang="zh-TW" altLang="en-US" sz="2000" dirty="0"/>
                  <a:t>：</a:t>
                </a:r>
                <a:r>
                  <a:rPr lang="en-US" altLang="zh-TW" sz="2000" dirty="0"/>
                  <a:t>e &gt; 0</a:t>
                </a:r>
                <a:r>
                  <a:rPr lang="zh-TW" altLang="en-US" sz="2000" dirty="0"/>
                  <a:t>，控制器輸出最小值；</a:t>
                </a:r>
                <a:r>
                  <a:rPr lang="en-US" altLang="zh-TW" sz="2000" dirty="0"/>
                  <a:t>e &lt; 0</a:t>
                </a:r>
                <a:r>
                  <a:rPr lang="zh-TW" altLang="en-US" sz="2000" dirty="0"/>
                  <a:t>，控制器輸出最大值。</a:t>
                </a:r>
                <a:endParaRPr lang="en-US" altLang="zh-TW" sz="2000" dirty="0"/>
              </a:p>
              <a:p>
                <a:r>
                  <a:rPr lang="zh-TW" altLang="en-US" sz="2000" dirty="0"/>
                  <a:t>　　程序穩定振盪，可得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極限增益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, ultimate gain)</a:t>
                </a:r>
                <a:r>
                  <a:rPr lang="zh-TW" altLang="en-US" sz="2000" dirty="0"/>
                  <a:t>、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極限週期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(T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, ultimate period)</a:t>
                </a:r>
              </a:p>
              <a:p>
                <a:endParaRPr lang="en-US" altLang="zh-TW" sz="2000" dirty="0"/>
              </a:p>
              <a:p>
                <a:r>
                  <a:rPr lang="zh-TW" altLang="en-US" sz="2000" dirty="0"/>
                  <a:t>　　　　　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3" y="1379600"/>
                <a:ext cx="9950512" cy="1920654"/>
              </a:xfrm>
              <a:prstGeom prst="rect">
                <a:avLst/>
              </a:prstGeo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2DB25D8E-D8B0-44D5-8D11-74C8E718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36" y="2837655"/>
            <a:ext cx="5041664" cy="3745909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9D03CEC-F857-44B5-838B-98EF781B2D3A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214AC259-0588-4276-A5D5-B1967161522E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73F9D0D-CDDA-4998-9E1F-7E65BABB9E96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B9B3938-F9AB-4230-A376-926A1937FA5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2B6CD501-CF2F-4AFE-BFB8-2C82AB119CF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C24529DE-A65C-47B7-9CE8-A0515B276D74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DF0A7E-1D0D-40C6-828A-D57A097C867F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7F6D229-78DF-4A08-BD1F-7029E99ACA17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CBB04B-711C-45D5-8FE0-DC3947EB1529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0E458C0-C8B3-47E1-938F-160F340D257E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7133C45-DB2B-434B-8EC4-5D0E18E2CD2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8DA7925-3716-49B0-9362-DB29CB673D36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0D4D123-5703-4241-985B-0BAE6885FBC8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E478C02-D264-40FF-87E2-3407BADBB4B9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9A9B852-55F1-4D07-8CE4-3520E4F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2AB82F-0ABC-40EA-B16E-2BBB46B9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33886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程序動態模式識別（</a:t>
            </a:r>
            <a:r>
              <a:rPr lang="en-US" altLang="zh-TW" sz="2000" dirty="0"/>
              <a:t>model identification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線性控制器參數調諧（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parameter tuning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/>
              <p:nvPr/>
            </p:nvSpPr>
            <p:spPr>
              <a:xfrm>
                <a:off x="1297013" y="1379600"/>
                <a:ext cx="9950512" cy="1422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b. </a:t>
                </a:r>
                <a:r>
                  <a:rPr lang="zh-TW" altLang="en-US" sz="2000" dirty="0"/>
                  <a:t>開環路步階應答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o</a:t>
                </a:r>
                <a:r>
                  <a:rPr lang="en-US" altLang="zh-TW" sz="2000" dirty="0"/>
                  <a:t>pen-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/>
                  <a:t>oop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TW" sz="2000" dirty="0"/>
                  <a:t>tep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/>
                  <a:t>esponse, OLSR)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　　藉由輸入一個步階訊號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000" dirty="0"/>
                  <a:t>，程序產生應答，以應答結果近似控制程序函數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　　最常用的模式為</a:t>
                </a:r>
                <a:r>
                  <a:rPr lang="en-US" altLang="zh-TW" sz="2000" dirty="0"/>
                  <a:t>First Order Plus Dead Time (FOPDT)</a:t>
                </a:r>
                <a:r>
                  <a:rPr lang="zh-TW" altLang="en-US" sz="2000" dirty="0"/>
                  <a:t>的轉移函數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3" y="1379600"/>
                <a:ext cx="9950512" cy="1422634"/>
              </a:xfrm>
              <a:prstGeom prst="rect">
                <a:avLst/>
              </a:prstGeom>
              <a:blipFill>
                <a:blip r:embed="rId2"/>
                <a:stretch>
                  <a:fillRect l="-67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06CCF15F-F496-4C4E-B6FD-A4D66BCA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89" y="3608031"/>
            <a:ext cx="6800451" cy="2651023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DD5E8E8D-D031-474F-B9C4-7380E599F5A3}"/>
              </a:ext>
            </a:extLst>
          </p:cNvPr>
          <p:cNvGrpSpPr/>
          <p:nvPr/>
        </p:nvGrpSpPr>
        <p:grpSpPr>
          <a:xfrm>
            <a:off x="8237554" y="4216894"/>
            <a:ext cx="520462" cy="1132724"/>
            <a:chOff x="8237554" y="4216894"/>
            <a:chExt cx="520462" cy="1132724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32698DE-90D0-4200-B846-250D313D2296}"/>
                </a:ext>
              </a:extLst>
            </p:cNvPr>
            <p:cNvCxnSpPr>
              <a:cxnSpLocks/>
            </p:cNvCxnSpPr>
            <p:nvPr/>
          </p:nvCxnSpPr>
          <p:spPr>
            <a:xfrm>
              <a:off x="8717871" y="4216894"/>
              <a:ext cx="0" cy="11327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8F3330E-A393-48A2-A617-16405545EEA8}"/>
                    </a:ext>
                  </a:extLst>
                </p:cNvPr>
                <p:cNvSpPr/>
                <p:nvPr/>
              </p:nvSpPr>
              <p:spPr>
                <a:xfrm>
                  <a:off x="8237554" y="4598590"/>
                  <a:ext cx="5204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8F3330E-A393-48A2-A617-16405545EE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554" y="4598590"/>
                  <a:ext cx="52046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8549CF-1AC9-4DE9-AA81-A647803967D2}"/>
                  </a:ext>
                </a:extLst>
              </p:cNvPr>
              <p:cNvSpPr/>
              <p:nvPr/>
            </p:nvSpPr>
            <p:spPr>
              <a:xfrm>
                <a:off x="9489192" y="2201103"/>
                <a:ext cx="1978170" cy="741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8549CF-1AC9-4DE9-AA81-A64780396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92" y="2201103"/>
                <a:ext cx="1978170" cy="741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9E5D0126-A444-4C0E-95D7-18CA836CACA3}"/>
              </a:ext>
            </a:extLst>
          </p:cNvPr>
          <p:cNvGrpSpPr/>
          <p:nvPr/>
        </p:nvGrpSpPr>
        <p:grpSpPr>
          <a:xfrm>
            <a:off x="1816211" y="5031753"/>
            <a:ext cx="2614665" cy="1132265"/>
            <a:chOff x="1816211" y="5031753"/>
            <a:chExt cx="2614665" cy="1132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2A9D8DF-25BA-4BAB-83D3-DBDC1A628DC3}"/>
                    </a:ext>
                  </a:extLst>
                </p:cNvPr>
                <p:cNvSpPr/>
                <p:nvPr/>
              </p:nvSpPr>
              <p:spPr>
                <a:xfrm>
                  <a:off x="1816211" y="5656187"/>
                  <a:ext cx="1600887" cy="507831"/>
                </a:xfrm>
                <a:prstGeom prst="rect">
                  <a:avLst/>
                </a:prstGeom>
                <a:ln w="28575">
                  <a:solidFill>
                    <a:srgbClr val="FFC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0.632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2A9D8DF-25BA-4BAB-83D3-DBDC1A628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211" y="5656187"/>
                  <a:ext cx="1600887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0134A1E7-DCCA-48F4-B7B6-08F38DA9BCB0}"/>
                </a:ext>
              </a:extLst>
            </p:cNvPr>
            <p:cNvSpPr/>
            <p:nvPr/>
          </p:nvSpPr>
          <p:spPr>
            <a:xfrm>
              <a:off x="3781887" y="5031753"/>
              <a:ext cx="648989" cy="648564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7031C13-546E-46B7-B758-533E7DA7E8D7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3417098" y="5585337"/>
              <a:ext cx="459831" cy="3247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3689088-34AB-431C-8AAF-F330BA7CC7A8}"/>
              </a:ext>
            </a:extLst>
          </p:cNvPr>
          <p:cNvGrpSpPr/>
          <p:nvPr/>
        </p:nvGrpSpPr>
        <p:grpSpPr>
          <a:xfrm>
            <a:off x="8887629" y="4783256"/>
            <a:ext cx="1829878" cy="660052"/>
            <a:chOff x="8887629" y="4783256"/>
            <a:chExt cx="1829878" cy="660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5A320D2-0F7D-4BF7-8F95-BBFB9D0D9470}"/>
                    </a:ext>
                  </a:extLst>
                </p:cNvPr>
                <p:cNvSpPr/>
                <p:nvPr/>
              </p:nvSpPr>
              <p:spPr>
                <a:xfrm>
                  <a:off x="9634839" y="4783256"/>
                  <a:ext cx="1082668" cy="660052"/>
                </a:xfrm>
                <a:prstGeom prst="rect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5A320D2-0F7D-4BF7-8F95-BBFB9D0D9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839" y="4783256"/>
                  <a:ext cx="1082668" cy="6600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BC9ADAA-EF06-4056-B97A-0DDADB00530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8887629" y="4847036"/>
              <a:ext cx="747210" cy="266246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417EC0E-F212-4C6C-970D-CD5BF0CDA748}"/>
              </a:ext>
            </a:extLst>
          </p:cNvPr>
          <p:cNvGrpSpPr/>
          <p:nvPr/>
        </p:nvGrpSpPr>
        <p:grpSpPr>
          <a:xfrm>
            <a:off x="4356436" y="5656187"/>
            <a:ext cx="3494613" cy="979351"/>
            <a:chOff x="4356436" y="5656187"/>
            <a:chExt cx="3494613" cy="9793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9022781-70F5-4E9F-AD17-C6AE8270FEA4}"/>
                    </a:ext>
                  </a:extLst>
                </p:cNvPr>
                <p:cNvSpPr txBox="1"/>
                <p:nvPr/>
              </p:nvSpPr>
              <p:spPr>
                <a:xfrm>
                  <a:off x="4930295" y="6000749"/>
                  <a:ext cx="2920754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0.632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0.283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9022781-70F5-4E9F-AD17-C6AE8270F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295" y="6000749"/>
                  <a:ext cx="2920754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4D9DDEE-F9B6-42EE-B2A2-D5EFF5F5FC03}"/>
                </a:ext>
              </a:extLst>
            </p:cNvPr>
            <p:cNvSpPr/>
            <p:nvPr/>
          </p:nvSpPr>
          <p:spPr>
            <a:xfrm>
              <a:off x="4356436" y="5656187"/>
              <a:ext cx="1147719" cy="324766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B4188125-307F-46D8-8BE3-6F7D82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30295" y="6000749"/>
              <a:ext cx="316408" cy="25830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341D942-2F85-4C89-953D-5C97E89BB62F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14DF689-923C-4082-ACE6-4545D07AAEDD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C84416BC-30C7-45D2-A29E-AAAD0A2C7EA0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3820372F-31A7-4D5C-91FA-A93194F183FD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94C36942-9530-4A40-B94F-90995D63430F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C94C6E7-E00F-4205-9B75-C996720CD544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265A1B9-74AD-45DB-89DC-BA9A16606C1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B77E190-D8DB-4753-B0A7-44B5196F66E5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B5FCFB1-358D-44C7-8483-A926BD12FCDE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5A4DBE6-19F5-4EFC-B428-893B94D1BC48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132B754-0253-43F9-B532-C1710913646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154948F-5259-41F4-9BB1-B45821510ACB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062B501-8B86-4358-9DF4-E828CE7EB8EA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366B1E10-9255-4003-A2C3-B8195EED9E81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CA0578B-2DD5-4DAA-941B-2787B2F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1A9BC3-1E0D-4AEE-8F8F-C16099E1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33886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程序動態模式識別（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model identification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線性控制器參數調諧（</a:t>
            </a:r>
            <a:r>
              <a:rPr lang="en-US" altLang="zh-TW" sz="2000" dirty="0"/>
              <a:t>parameter tuning</a:t>
            </a:r>
            <a:r>
              <a:rPr lang="zh-TW" altLang="en-US" sz="20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/>
              <p:nvPr/>
            </p:nvSpPr>
            <p:spPr>
              <a:xfrm>
                <a:off x="1297013" y="1379600"/>
                <a:ext cx="9950512" cy="3269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考慮程序的控制目標以及程序的動態特性，來設定控制器的各項可調參數，以達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到控制目標。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主要可調參數：</a:t>
                </a:r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/>
                  <a:t>比例控制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sz="2000" dirty="0"/>
                  <a:t>roportional control)</a:t>
                </a:r>
                <a:r>
                  <a:rPr lang="zh-TW" altLang="en-US" sz="2000" dirty="0"/>
                  <a:t>的控制器增益</a:t>
                </a:r>
                <a:r>
                  <a:rPr lang="en-US" altLang="zh-TW" sz="2000" dirty="0"/>
                  <a:t>(controller gain)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c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/>
                  <a:t>積分控制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000" dirty="0"/>
                  <a:t>ntegral control)</a:t>
                </a:r>
                <a:r>
                  <a:rPr lang="zh-TW" altLang="en-US" sz="2000" dirty="0"/>
                  <a:t>的積分時間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/>
                  <a:t>微分控制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TW" sz="2000" dirty="0"/>
                  <a:t>ifferential control)</a:t>
                </a:r>
                <a:r>
                  <a:rPr lang="zh-TW" altLang="en-US" sz="2000" dirty="0"/>
                  <a:t>的微分時間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3D3C9B-B9BD-421A-8F81-DBD00E4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3" y="1379600"/>
                <a:ext cx="9950512" cy="3269293"/>
              </a:xfrm>
              <a:prstGeom prst="rect">
                <a:avLst/>
              </a:prstGeom>
              <a:blipFill>
                <a:blip r:embed="rId2"/>
                <a:stretch>
                  <a:fillRect l="-674" b="-2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F5F8BB29-ADEB-427C-9E58-5BED55DA4256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5CA2371-9043-4876-9E39-D8B5148DFA7E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AC9BE7BC-8468-4411-83CA-AB5815C01DA5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2DB2A6D8-303D-4C4F-9F4B-DDEC031374D4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D913B54D-881E-44D0-A712-29031A4511AF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FDE6F2-84BE-4379-9109-77FE0E4E71BC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A73E2EE-FCE4-459A-822D-1B86CDD74538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C95531-21EC-408A-80A6-E57A129A0371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B5204DC-07F7-4F59-805E-E90ABF5D907D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DAC38F9-A28D-47C9-991A-52D509CB1997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6849E3E-D455-4115-B614-5980E3A91246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32C2611D-D2AB-4E97-992C-BF6004A529B3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E5C2DAC-9A8D-4DA8-89C5-A19E2C75B4E5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0161A8BB-CE97-48DA-B6C1-FD23A0E808A7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9C62115-CB70-4EC3-9F87-0D3CD138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0BE5BE-C22A-406B-8E79-32335611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C28CA9-219D-4000-8D14-91E4C3EE4E71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177EE89-AD64-4814-9EC6-8B0851D6D42F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2D89742-D136-411D-9F99-70BB4D517D23}"/>
              </a:ext>
            </a:extLst>
          </p:cNvPr>
          <p:cNvGrpSpPr/>
          <p:nvPr/>
        </p:nvGrpSpPr>
        <p:grpSpPr>
          <a:xfrm>
            <a:off x="2569534" y="3597267"/>
            <a:ext cx="3525609" cy="1450240"/>
            <a:chOff x="2427490" y="3597267"/>
            <a:chExt cx="3525609" cy="1450240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508C24E-E51E-4D03-8652-333EABBF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653" y="3597267"/>
              <a:ext cx="9333" cy="1115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B4844D4E-CDD6-47C9-AED8-959B2D512967}"/>
                </a:ext>
              </a:extLst>
            </p:cNvPr>
            <p:cNvCxnSpPr/>
            <p:nvPr/>
          </p:nvCxnSpPr>
          <p:spPr>
            <a:xfrm rot="10800000">
              <a:off x="5476395" y="3600628"/>
              <a:ext cx="0" cy="1078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BF0C3B5-DDBB-457D-B238-104F657B911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41654" y="4674894"/>
              <a:ext cx="2547258" cy="101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8A7BD1-7246-47DF-A0AB-CF51E010AFB2}"/>
                </a:ext>
              </a:extLst>
            </p:cNvPr>
            <p:cNvSpPr/>
            <p:nvPr/>
          </p:nvSpPr>
          <p:spPr>
            <a:xfrm rot="10800000">
              <a:off x="3234133" y="4250613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88D60A95-AE71-435A-93DB-644DB316DED8}"/>
                    </a:ext>
                  </a:extLst>
                </p:cNvPr>
                <p:cNvSpPr txBox="1"/>
                <p:nvPr/>
              </p:nvSpPr>
              <p:spPr>
                <a:xfrm flipH="1">
                  <a:off x="2427490" y="4301631"/>
                  <a:ext cx="3525609" cy="689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88D60A95-AE71-435A-93DB-644DB316D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27490" y="4301631"/>
                  <a:ext cx="3525609" cy="6896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6488615" y="298825"/>
                <a:ext cx="5737386" cy="14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400" b="0" dirty="0">
                    <a:latin typeface="Cambria Math" panose="02040503050406030204" pitchFamily="18" charset="0"/>
                  </a:rPr>
                  <a:t>綜合應用：</a:t>
                </a:r>
                <a:endParaRPr lang="en-US" altLang="zh-TW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15" y="298825"/>
                <a:ext cx="5737386" cy="1493679"/>
              </a:xfrm>
              <a:prstGeom prst="rect">
                <a:avLst/>
              </a:prstGeom>
              <a:blipFill>
                <a:blip r:embed="rId4"/>
                <a:stretch>
                  <a:fillRect l="-1592" t="-3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AA75350E-BA7B-4188-90A4-EE7CA755EBF8}"/>
              </a:ext>
            </a:extLst>
          </p:cNvPr>
          <p:cNvGrpSpPr/>
          <p:nvPr/>
        </p:nvGrpSpPr>
        <p:grpSpPr>
          <a:xfrm>
            <a:off x="2595990" y="1996270"/>
            <a:ext cx="3525609" cy="1584895"/>
            <a:chOff x="2595990" y="1996270"/>
            <a:chExt cx="3525609" cy="1584895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AF98A4E-5BA0-446C-A385-C828E2FB7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832" y="2394717"/>
              <a:ext cx="0" cy="1186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67C5BBCC-521C-46CB-8E10-B15ACA361B80}"/>
                </a:ext>
              </a:extLst>
            </p:cNvPr>
            <p:cNvCxnSpPr/>
            <p:nvPr/>
          </p:nvCxnSpPr>
          <p:spPr>
            <a:xfrm>
              <a:off x="5628212" y="2389542"/>
              <a:ext cx="0" cy="11864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2444B1-239D-4E41-9C9A-25103DB80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9832" y="2407298"/>
              <a:ext cx="2547258" cy="101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264E173-DFA2-4885-BEC8-B9CF803A8AA7}"/>
                </a:ext>
              </a:extLst>
            </p:cNvPr>
            <p:cNvSpPr/>
            <p:nvPr/>
          </p:nvSpPr>
          <p:spPr>
            <a:xfrm>
              <a:off x="3372521" y="1996270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315E791-0B70-4DB8-8C1C-6BA2814312C6}"/>
                    </a:ext>
                  </a:extLst>
                </p:cNvPr>
                <p:cNvSpPr txBox="1"/>
                <p:nvPr/>
              </p:nvSpPr>
              <p:spPr>
                <a:xfrm flipH="1">
                  <a:off x="2595990" y="2030678"/>
                  <a:ext cx="3525609" cy="780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315E791-0B70-4DB8-8C1C-6BA281431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5990" y="2030678"/>
                  <a:ext cx="3525609" cy="7803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00D4CB70-F149-4DA5-8924-FF4DF5F2406E}"/>
              </a:ext>
            </a:extLst>
          </p:cNvPr>
          <p:cNvSpPr/>
          <p:nvPr/>
        </p:nvSpPr>
        <p:spPr>
          <a:xfrm>
            <a:off x="3491058" y="2409701"/>
            <a:ext cx="468000" cy="469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C445570-9416-4231-92C8-3AC9072A3AC2}"/>
              </a:ext>
            </a:extLst>
          </p:cNvPr>
          <p:cNvSpPr/>
          <p:nvPr/>
        </p:nvSpPr>
        <p:spPr>
          <a:xfrm>
            <a:off x="3741774" y="4489881"/>
            <a:ext cx="468000" cy="469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6829B3B1-FB5C-497B-A26C-611A45041BE9}"/>
              </a:ext>
            </a:extLst>
          </p:cNvPr>
          <p:cNvSpPr/>
          <p:nvPr/>
        </p:nvSpPr>
        <p:spPr>
          <a:xfrm>
            <a:off x="6198504" y="3271228"/>
            <a:ext cx="659906" cy="658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C786C1-9301-4B32-AE10-DAECAC024283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B2AF5EDD-0443-4E27-A97A-43AD9047A0F7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1C96E6DF-3BA2-4B71-BA2F-2C200E2D330F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2A64BAA4-7BCC-4386-BCD9-F7F4E1A0F5C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0FCA8DA4-2437-47C2-B611-D686FA9270BA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49217757-4A8F-462D-AA41-EA339AE491A2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B8D77EC-CEAD-4EC8-A2A0-A6D0ECC52C33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A95A767-E770-49B5-A5AE-E23E6551BD34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7AC3D5D-8992-448A-8E8D-71FC53276601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E5C843-E113-45DA-80C6-00A49FA5DAAC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BDC4DC1-D21E-42D5-B3FB-F69FA067D264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C982E07-08A0-4000-BB8D-8102946E3476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44FD8E1-E456-4071-A191-19CF9FAEF22A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ED8A7D9C-3EEF-48F2-A69B-DE083BD3579F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132CBB98-85B8-4B2A-8F12-9CDA8B170DE6}"/>
              </a:ext>
            </a:extLst>
          </p:cNvPr>
          <p:cNvSpPr/>
          <p:nvPr/>
        </p:nvSpPr>
        <p:spPr>
          <a:xfrm>
            <a:off x="1006091" y="233886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A2D234-D0CC-4DE1-A3BF-3B047F9B9492}"/>
              </a:ext>
            </a:extLst>
          </p:cNvPr>
          <p:cNvSpPr txBox="1"/>
          <p:nvPr/>
        </p:nvSpPr>
        <p:spPr>
          <a:xfrm>
            <a:off x="2425205" y="3057260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BD86278-6228-4AED-8680-A1728A2C30A9}"/>
              </a:ext>
            </a:extLst>
          </p:cNvPr>
          <p:cNvSpPr txBox="1"/>
          <p:nvPr/>
        </p:nvSpPr>
        <p:spPr>
          <a:xfrm>
            <a:off x="3952487" y="3072985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534736B-94E8-4E4A-BAF8-8FDC90AC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54E7D4-6894-4730-8D6E-08279718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33886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程序動態模式識別（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model identification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線性控制器參數調諧（</a:t>
            </a:r>
            <a:r>
              <a:rPr lang="en-US" altLang="zh-TW" sz="2000" dirty="0"/>
              <a:t>parameter tuning</a:t>
            </a:r>
            <a:r>
              <a:rPr lang="zh-TW" altLang="en-US" sz="2000" dirty="0"/>
              <a:t>）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3D3C9B-B9BD-421A-8F81-DBD00E48E0B5}"/>
              </a:ext>
            </a:extLst>
          </p:cNvPr>
          <p:cNvSpPr txBox="1"/>
          <p:nvPr/>
        </p:nvSpPr>
        <p:spPr>
          <a:xfrm>
            <a:off x="1297013" y="1379600"/>
            <a:ext cx="9950512" cy="14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altLang="zh-TW" sz="2000" dirty="0"/>
              <a:t>Ziegler-Nichols 1/4</a:t>
            </a:r>
            <a:r>
              <a:rPr lang="zh-TW" altLang="en-US" sz="2000" dirty="0"/>
              <a:t> 衰減率調諧</a:t>
            </a:r>
            <a:r>
              <a:rPr lang="en-US" altLang="zh-TW" sz="2000" dirty="0"/>
              <a:t>(Ziegler-Nichols Quarter Decay-Ratio Tuning)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　　使程序在接收到步階輸入 </a:t>
            </a:r>
            <a:r>
              <a:rPr lang="el-GR" altLang="zh-TW" sz="2000" dirty="0"/>
              <a:t>Δ</a:t>
            </a:r>
            <a:r>
              <a:rPr lang="en-US" altLang="zh-TW" sz="2000" dirty="0"/>
              <a:t>u </a:t>
            </a:r>
            <a:r>
              <a:rPr lang="zh-TW" altLang="en-US" sz="2000" dirty="0"/>
              <a:t>之後，程序應答的震盪能以</a:t>
            </a:r>
            <a:r>
              <a:rPr lang="zh-TW" altLang="en-US" sz="2000" dirty="0">
                <a:solidFill>
                  <a:srgbClr val="FF0000"/>
                </a:solidFill>
              </a:rPr>
              <a:t>大約 </a:t>
            </a:r>
            <a:r>
              <a:rPr lang="en-US" altLang="zh-TW" sz="2000" dirty="0">
                <a:solidFill>
                  <a:srgbClr val="FF0000"/>
                </a:solidFill>
              </a:rPr>
              <a:t>1/4 </a:t>
            </a:r>
            <a:r>
              <a:rPr lang="zh-TW" altLang="en-US" sz="2000" dirty="0">
                <a:solidFill>
                  <a:srgbClr val="FF0000"/>
                </a:solidFill>
              </a:rPr>
              <a:t>的衰減速率變化</a:t>
            </a:r>
            <a:r>
              <a:rPr lang="zh-TW" altLang="en-US" sz="2000" dirty="0"/>
              <a:t>至新的穩態，其調諧公式如下：</a:t>
            </a:r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522148"/>
                  </p:ext>
                </p:extLst>
              </p:nvPr>
            </p:nvGraphicFramePr>
            <p:xfrm>
              <a:off x="2032000" y="3088474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(ATV)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522148"/>
                  </p:ext>
                </p:extLst>
              </p:nvPr>
            </p:nvGraphicFramePr>
            <p:xfrm>
              <a:off x="2032000" y="3088474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(ATV)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557" r="-100299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557" r="-60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C61A74C-433F-4110-9F1D-F15353D8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61203"/>
                  </p:ext>
                </p:extLst>
              </p:nvPr>
            </p:nvGraphicFramePr>
            <p:xfrm>
              <a:off x="2032000" y="5023113"/>
              <a:ext cx="8128000" cy="15807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(OLSR)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C61A74C-433F-4110-9F1D-F15353D8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61203"/>
                  </p:ext>
                </p:extLst>
              </p:nvPr>
            </p:nvGraphicFramePr>
            <p:xfrm>
              <a:off x="2032000" y="5023113"/>
              <a:ext cx="8128000" cy="15807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(OLSR)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8197" r="-100299" b="-3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01" t="-8197" r="-601" b="-3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01" t="-100000" r="-200901" b="-2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01" t="-197015" r="-20090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01" t="-301515" r="-200901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B4DC7614-04E8-4FFA-AB58-327CABE33613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DD831B6-9C34-4EB7-B14F-12A231003CA7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618721B8-5D08-4417-9E1F-C414830D470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8FD62714-BFB8-44E6-95E4-16718F101082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EB14C365-F85D-4045-9755-5F6101A2D540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453962B-6888-4947-BB39-DA3BDF8B2298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45338D8-A287-44A7-B5DB-1F04EE3197DA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5BC248-5832-494B-9603-25B707A73D2D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2EABDB-C1E2-4009-96DB-4E9FD9DB3FF0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8E937B-7145-4AA5-9FB1-6A82565AA09B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383F991-D555-4ED5-A4C6-D4CFE45E2BB6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3E2E69F-34EB-4830-ADC5-B0DE5156AC43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C4A2C8F-168A-4188-AC4E-20630095D448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699470D-4911-499C-9184-CC86BE8F798A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FB1DB92-5730-4BCD-8D33-8F6434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1119C6-8A2F-4CC3-B1B9-4E586F0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06091" y="225008"/>
            <a:ext cx="3221129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控制結果分析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51371A-E351-4748-BE04-3157ED9A26D7}"/>
              </a:ext>
            </a:extLst>
          </p:cNvPr>
          <p:cNvSpPr txBox="1"/>
          <p:nvPr/>
        </p:nvSpPr>
        <p:spPr>
          <a:xfrm>
            <a:off x="4430879" y="309680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程序動態模式識別（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model identification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線性控制器參數調諧（</a:t>
            </a:r>
            <a:r>
              <a:rPr lang="en-US" altLang="zh-TW" sz="2000" dirty="0"/>
              <a:t>parameter tuning</a:t>
            </a:r>
            <a:r>
              <a:rPr lang="zh-TW" altLang="en-US" sz="2000" dirty="0"/>
              <a:t>）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3D3C9B-B9BD-421A-8F81-DBD00E48E0B5}"/>
              </a:ext>
            </a:extLst>
          </p:cNvPr>
          <p:cNvSpPr txBox="1"/>
          <p:nvPr/>
        </p:nvSpPr>
        <p:spPr>
          <a:xfrm>
            <a:off x="1297013" y="1379600"/>
            <a:ext cx="9950512" cy="14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eriod" startAt="2"/>
            </a:pPr>
            <a:r>
              <a:rPr lang="zh-TW" altLang="en-US" sz="2000" dirty="0"/>
              <a:t>內部模式控制調諧</a:t>
            </a:r>
            <a:r>
              <a:rPr lang="en-US" altLang="zh-TW" sz="2000" dirty="0"/>
              <a:t>(</a:t>
            </a:r>
            <a:r>
              <a:rPr lang="en-US" altLang="zh-TW" dirty="0"/>
              <a:t>Internal Model Control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　　藉由在控制器內包含一個</a:t>
            </a:r>
            <a:r>
              <a:rPr lang="zh-TW" altLang="en-US" sz="2000" dirty="0">
                <a:solidFill>
                  <a:srgbClr val="FF0000"/>
                </a:solidFill>
              </a:rPr>
              <a:t>假想的程序模式</a:t>
            </a:r>
            <a:r>
              <a:rPr lang="zh-TW" altLang="en-US" sz="2000" dirty="0"/>
              <a:t>，以這個內部模式來</a:t>
            </a:r>
            <a:r>
              <a:rPr lang="zh-TW" altLang="en-US" sz="2000" dirty="0">
                <a:solidFill>
                  <a:srgbClr val="FF0000"/>
                </a:solidFill>
              </a:rPr>
              <a:t>預測並抵消</a:t>
            </a:r>
            <a:r>
              <a:rPr lang="zh-TW" altLang="en-US" sz="2000" dirty="0"/>
              <a:t>程序受到擾動時所產生的變化。其轉換為線性 </a:t>
            </a:r>
            <a:r>
              <a:rPr lang="en-US" altLang="zh-TW" sz="2000" dirty="0"/>
              <a:t>PI </a:t>
            </a:r>
            <a:r>
              <a:rPr lang="zh-TW" altLang="en-US" sz="2000" dirty="0"/>
              <a:t>控制器後的控制器參數調諧公式如下：</a:t>
            </a:r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8539"/>
                  </p:ext>
                </p:extLst>
              </p:nvPr>
            </p:nvGraphicFramePr>
            <p:xfrm>
              <a:off x="2208269" y="4150533"/>
              <a:ext cx="8128000" cy="75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baseline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TW" b="0" i="1" baseline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TW" b="0" i="1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TW" b="0" i="1" baseline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𝑀𝑖𝑛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8539"/>
                  </p:ext>
                </p:extLst>
              </p:nvPr>
            </p:nvGraphicFramePr>
            <p:xfrm>
              <a:off x="2208269" y="4150533"/>
              <a:ext cx="8128000" cy="75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452" r="-100299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452" r="-60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103125" r="-2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3125" r="-1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C0E91476-3A8A-4597-83A5-77C73A3FCB6F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9E9AD0F-FB17-479D-9B0A-1EC905F12AF1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9C048E1E-6AD5-44F8-BE79-7F43C1BF80EC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AC3E0012-F718-4F34-BC48-B0C9A2616D9D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A62A3037-118F-4BD0-96BE-0F5960B03B94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D3A1C82B-F349-4602-AD94-4A8773A63A31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FFE723-AA38-4E14-B6CC-A9616E9C3E6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6600532-2FBE-491A-AD79-37D19E62476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AEFAE9A-4CD3-4FA6-9EEA-865A8B963923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91FBAB-E638-4640-8C5A-F18A0E055484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2E95340-21DF-447B-8782-0DB5D577098E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E937049-EB73-4905-A37D-B183F02EC098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8ED8B60-DB5F-45E2-8DE0-4FBF56EBE72A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02B44FE-413D-40B4-BE9C-C464A2DE8962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6854CCE-E3AB-4CA9-A364-57D6622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5AACFAE-EE43-42CF-8124-1A9EEB6E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5F8936-0E88-47A2-B606-E7639AD8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23" y="814125"/>
            <a:ext cx="6669123" cy="496966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431645" y="560111"/>
            <a:ext cx="82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打開控制盤上之清水泵、空壓機、</a:t>
            </a:r>
            <a:r>
              <a:rPr lang="en-US" altLang="zh-TW" dirty="0"/>
              <a:t>CON1</a:t>
            </a:r>
            <a:r>
              <a:rPr lang="zh-TW" altLang="en-US" dirty="0"/>
              <a:t>、</a:t>
            </a:r>
            <a:r>
              <a:rPr lang="en-US" altLang="zh-TW" dirty="0"/>
              <a:t>CON2</a:t>
            </a:r>
            <a:r>
              <a:rPr lang="zh-TW" altLang="en-US" dirty="0"/>
              <a:t>、</a:t>
            </a:r>
            <a:r>
              <a:rPr lang="en-US" altLang="zh-TW" dirty="0"/>
              <a:t>REC </a:t>
            </a:r>
            <a:r>
              <a:rPr lang="zh-TW" altLang="en-US" dirty="0"/>
              <a:t>及直流電源開關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1931357" y="5110711"/>
            <a:ext cx="188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調整設定點至</a:t>
            </a:r>
            <a:r>
              <a:rPr lang="en-US" altLang="zh-TW" sz="1600" dirty="0">
                <a:solidFill>
                  <a:schemeClr val="accent1"/>
                </a:solidFill>
              </a:rPr>
              <a:t>70%</a:t>
            </a:r>
            <a:r>
              <a:rPr lang="zh-TW" altLang="en-US" sz="1600" dirty="0">
                <a:solidFill>
                  <a:schemeClr val="accent1"/>
                </a:solidFill>
              </a:rPr>
              <a:t>切換至自動控制</a:t>
            </a:r>
          </a:p>
        </p:txBody>
      </p:sp>
      <p:sp>
        <p:nvSpPr>
          <p:cNvPr id="32" name="橢圓 31"/>
          <p:cNvSpPr/>
          <p:nvPr/>
        </p:nvSpPr>
        <p:spPr>
          <a:xfrm>
            <a:off x="2932133" y="4671286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227110" y="1530234"/>
            <a:ext cx="556838" cy="3423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931251" y="1086165"/>
            <a:ext cx="203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控制參數維持</a:t>
            </a:r>
            <a:r>
              <a:rPr lang="en-US" altLang="zh-TW" sz="1600" dirty="0">
                <a:solidFill>
                  <a:schemeClr val="accent1"/>
                </a:solidFill>
              </a:rPr>
              <a:t>50%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5" name="直線單箭頭接點 34"/>
          <p:cNvCxnSpPr>
            <a:cxnSpLocks/>
          </p:cNvCxnSpPr>
          <p:nvPr/>
        </p:nvCxnSpPr>
        <p:spPr>
          <a:xfrm>
            <a:off x="7110690" y="4840563"/>
            <a:ext cx="736410" cy="943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290263" y="5957321"/>
            <a:ext cx="42322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液位於設定點穩定後，按下</a:t>
            </a:r>
            <a:r>
              <a:rPr lang="en-US" altLang="zh-TW" sz="1600" dirty="0">
                <a:solidFill>
                  <a:schemeClr val="accent1"/>
                </a:solidFill>
              </a:rPr>
              <a:t>”start”</a:t>
            </a:r>
            <a:r>
              <a:rPr lang="zh-TW" altLang="en-US" sz="1600" dirty="0">
                <a:solidFill>
                  <a:schemeClr val="accent1"/>
                </a:solidFill>
              </a:rPr>
              <a:t>開始記錄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8186473" y="4993788"/>
            <a:ext cx="7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清水泵</a:t>
            </a:r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id="{97D4502F-791D-46DD-80CC-58E9463A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1" name="投影片編號版面配置區 40">
            <a:extLst>
              <a:ext uri="{FF2B5EF4-FFF2-40B4-BE49-F238E27FC236}">
                <a16:creationId xmlns:a16="http://schemas.microsoft.com/office/drawing/2014/main" id="{1E255D36-E7BA-45CB-9DA5-932EE87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實驗目的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實驗原理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結果預測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實驗裝置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實驗步驟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2" y="1480700"/>
            <a:ext cx="6287874" cy="38966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程序動態識別</a:t>
            </a:r>
          </a:p>
        </p:txBody>
      </p:sp>
      <p:sp>
        <p:nvSpPr>
          <p:cNvPr id="33" name="矩形 32"/>
          <p:cNvSpPr/>
          <p:nvPr/>
        </p:nvSpPr>
        <p:spPr>
          <a:xfrm>
            <a:off x="4387599" y="338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自動協調測試（</a:t>
            </a:r>
            <a:r>
              <a:rPr lang="en-US" altLang="zh-TW" dirty="0"/>
              <a:t>Auto-Tuning Variation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開環路步階應答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(Open-Loop Step Response)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61614" y="5331862"/>
            <a:ext cx="255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液位維持在控制點</a:t>
            </a:r>
            <a:r>
              <a:rPr lang="en-US" altLang="zh-TW" sz="1600" dirty="0">
                <a:solidFill>
                  <a:schemeClr val="accent1"/>
                </a:solidFill>
              </a:rPr>
              <a:t>70%</a:t>
            </a:r>
          </a:p>
          <a:p>
            <a:r>
              <a:rPr lang="zh-TW" altLang="en-US" sz="1600" dirty="0">
                <a:solidFill>
                  <a:schemeClr val="accent1"/>
                </a:solidFill>
              </a:rPr>
              <a:t>記錄閥開度</a:t>
            </a:r>
            <a:r>
              <a:rPr lang="en-US" altLang="zh-TW" sz="1600" dirty="0">
                <a:solidFill>
                  <a:schemeClr val="accent1"/>
                </a:solidFill>
              </a:rPr>
              <a:t>u</a:t>
            </a:r>
            <a:r>
              <a:rPr lang="en-US" altLang="zh-TW" sz="1600" baseline="-25000" dirty="0">
                <a:solidFill>
                  <a:schemeClr val="accent1"/>
                </a:solidFill>
              </a:rPr>
              <a:t>s</a:t>
            </a:r>
            <a:endParaRPr lang="zh-TW" altLang="en-US" sz="1600" baseline="-25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2315" y="5137668"/>
            <a:ext cx="5715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切換至手動控制模式</a:t>
            </a:r>
            <a:r>
              <a:rPr lang="en-US" altLang="zh-TW" sz="1600" dirty="0">
                <a:solidFill>
                  <a:schemeClr val="accent1"/>
                </a:solidFill>
              </a:rPr>
              <a:t>(</a:t>
            </a:r>
            <a:r>
              <a:rPr lang="zh-TW" altLang="en-US" sz="1600" dirty="0">
                <a:solidFill>
                  <a:schemeClr val="accent1"/>
                </a:solidFill>
              </a:rPr>
              <a:t>按 </a:t>
            </a:r>
            <a:r>
              <a:rPr lang="en-US" altLang="zh-TW" sz="1600" dirty="0">
                <a:solidFill>
                  <a:schemeClr val="accent1"/>
                </a:solidFill>
              </a:rPr>
              <a:t>A/M </a:t>
            </a:r>
            <a:r>
              <a:rPr lang="zh-TW" altLang="en-US" sz="1600" dirty="0">
                <a:solidFill>
                  <a:schemeClr val="accent1"/>
                </a:solidFill>
              </a:rPr>
              <a:t>鍵</a:t>
            </a:r>
            <a:r>
              <a:rPr lang="en-US" altLang="zh-TW" sz="1600" dirty="0">
                <a:solidFill>
                  <a:schemeClr val="accent1"/>
                </a:solidFill>
              </a:rPr>
              <a:t>)</a:t>
            </a:r>
            <a:r>
              <a:rPr lang="zh-TW" altLang="en-US" sz="1600" dirty="0">
                <a:solidFill>
                  <a:schemeClr val="accent1"/>
                </a:solidFill>
              </a:rPr>
              <a:t>，閥開度改為</a:t>
            </a:r>
            <a:r>
              <a:rPr lang="en-US" altLang="zh-TW" sz="1600" dirty="0">
                <a:solidFill>
                  <a:schemeClr val="accent1"/>
                </a:solidFill>
              </a:rPr>
              <a:t>(u</a:t>
            </a:r>
            <a:r>
              <a:rPr lang="en-US" altLang="zh-TW" sz="1600" baseline="-25000" dirty="0">
                <a:solidFill>
                  <a:schemeClr val="accent1"/>
                </a:solidFill>
              </a:rPr>
              <a:t>s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-15%)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>
            <a:off x="2003367" y="5655027"/>
            <a:ext cx="174568" cy="69589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362233" y="5816083"/>
            <a:ext cx="71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液位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177935" y="5472580"/>
            <a:ext cx="350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&gt;70%</a:t>
            </a:r>
            <a:r>
              <a:rPr lang="zh-TW" altLang="en-US" sz="1600" dirty="0">
                <a:solidFill>
                  <a:schemeClr val="accent1"/>
                </a:solidFill>
              </a:rPr>
              <a:t>，閥開度改為</a:t>
            </a:r>
            <a:r>
              <a:rPr lang="en-US" altLang="zh-TW" sz="1600" dirty="0">
                <a:solidFill>
                  <a:schemeClr val="accent1"/>
                </a:solidFill>
              </a:rPr>
              <a:t>(u</a:t>
            </a:r>
            <a:r>
              <a:rPr lang="en-US" altLang="zh-TW" sz="1600" baseline="-25000" dirty="0">
                <a:solidFill>
                  <a:schemeClr val="accent1"/>
                </a:solidFill>
              </a:rPr>
              <a:t>s</a:t>
            </a:r>
            <a:r>
              <a:rPr lang="en-US" altLang="zh-TW" sz="1600" dirty="0">
                <a:solidFill>
                  <a:schemeClr val="accent1"/>
                </a:solidFill>
              </a:rPr>
              <a:t>+15%)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77935" y="6166258"/>
            <a:ext cx="2746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&lt;70%</a:t>
            </a:r>
            <a:r>
              <a:rPr lang="zh-TW" altLang="en-US" sz="1600" dirty="0">
                <a:solidFill>
                  <a:schemeClr val="accent1"/>
                </a:solidFill>
              </a:rPr>
              <a:t>，閥開度改為</a:t>
            </a:r>
            <a:r>
              <a:rPr lang="en-US" altLang="zh-TW" sz="1600" dirty="0">
                <a:solidFill>
                  <a:schemeClr val="accent1"/>
                </a:solidFill>
              </a:rPr>
              <a:t>(u</a:t>
            </a:r>
            <a:r>
              <a:rPr lang="en-US" altLang="zh-TW" sz="1600" baseline="-25000" dirty="0">
                <a:solidFill>
                  <a:schemeClr val="accent1"/>
                </a:solidFill>
              </a:rPr>
              <a:t>s</a:t>
            </a:r>
            <a:r>
              <a:rPr lang="en-US" altLang="zh-TW" sz="1600" dirty="0">
                <a:solidFill>
                  <a:schemeClr val="accent1"/>
                </a:solidFill>
              </a:rPr>
              <a:t>-15%)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49F56817-9A63-46F0-97F2-A2D791311497}"/>
              </a:ext>
            </a:extLst>
          </p:cNvPr>
          <p:cNvSpPr/>
          <p:nvPr/>
        </p:nvSpPr>
        <p:spPr>
          <a:xfrm>
            <a:off x="3505505" y="4794151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18F6D6E-9FA5-4803-9729-5793EFF6122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519386" y="4931871"/>
            <a:ext cx="342228" cy="692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9933BBE4-68E8-4302-B4BB-A0943110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F0C8D2DD-80F3-4174-95FB-81E7F5F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35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03" y="1480700"/>
            <a:ext cx="6287874" cy="38966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程序動態識別</a:t>
            </a:r>
          </a:p>
        </p:txBody>
      </p:sp>
      <p:sp>
        <p:nvSpPr>
          <p:cNvPr id="33" name="矩形 32"/>
          <p:cNvSpPr/>
          <p:nvPr/>
        </p:nvSpPr>
        <p:spPr>
          <a:xfrm>
            <a:off x="4387599" y="338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自動協調測試（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Auto-Tuning Variation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開環路步階應答</a:t>
            </a:r>
            <a:r>
              <a:rPr lang="en-US" altLang="zh-TW" dirty="0"/>
              <a:t>(Open-Loop Step Response)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073591" y="5377300"/>
            <a:ext cx="331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液位維持在控制點</a:t>
            </a:r>
            <a:r>
              <a:rPr lang="en-US" altLang="zh-TW" sz="1600" dirty="0">
                <a:solidFill>
                  <a:schemeClr val="accent1"/>
                </a:solidFill>
              </a:rPr>
              <a:t>70%</a:t>
            </a:r>
            <a:r>
              <a:rPr lang="zh-TW" altLang="en-US" sz="1600" dirty="0">
                <a:solidFill>
                  <a:schemeClr val="accent1"/>
                </a:solidFill>
              </a:rPr>
              <a:t>以下之定值 </a:t>
            </a:r>
            <a:endParaRPr lang="en-US" altLang="zh-TW" sz="1600" dirty="0">
              <a:solidFill>
                <a:schemeClr val="accent1"/>
              </a:solidFill>
            </a:endParaRPr>
          </a:p>
          <a:p>
            <a:r>
              <a:rPr lang="zh-TW" altLang="en-US" sz="1600" dirty="0">
                <a:solidFill>
                  <a:schemeClr val="accent1"/>
                </a:solidFill>
              </a:rPr>
              <a:t>閥開度穩定後， 利用手動控制模式降低閥開度 </a:t>
            </a:r>
            <a:r>
              <a:rPr lang="en-US" altLang="zh-TW" sz="1600" dirty="0">
                <a:solidFill>
                  <a:srgbClr val="FF0000"/>
                </a:solidFill>
              </a:rPr>
              <a:t>2%</a:t>
            </a:r>
          </a:p>
        </p:txBody>
      </p:sp>
      <p:sp>
        <p:nvSpPr>
          <p:cNvPr id="9" name="矩形 8"/>
          <p:cNvSpPr/>
          <p:nvPr/>
        </p:nvSpPr>
        <p:spPr>
          <a:xfrm>
            <a:off x="3169991" y="5435658"/>
            <a:ext cx="428835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記錄</a:t>
            </a:r>
            <a:r>
              <a:rPr lang="zh-TW" altLang="en-US" sz="1600" dirty="0">
                <a:solidFill>
                  <a:srgbClr val="FF0000"/>
                </a:solidFill>
              </a:rPr>
              <a:t>液位變化與液位差變化</a:t>
            </a:r>
            <a:r>
              <a:rPr lang="zh-TW" altLang="en-US" sz="1600" dirty="0">
                <a:solidFill>
                  <a:schemeClr val="accent1"/>
                </a:solidFill>
              </a:rPr>
              <a:t>至液位達穩態為止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18E037E-54D6-41DD-BE8F-7F2C2C6CEFF0}"/>
              </a:ext>
            </a:extLst>
          </p:cNvPr>
          <p:cNvCxnSpPr>
            <a:cxnSpLocks/>
          </p:cNvCxnSpPr>
          <p:nvPr/>
        </p:nvCxnSpPr>
        <p:spPr>
          <a:xfrm>
            <a:off x="7380839" y="4660806"/>
            <a:ext cx="630638" cy="716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B3FFBC29-94D3-4E1C-9885-2EEDBBE4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C437DC57-F614-4E86-9BF6-8D2C0CB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15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2" y="250511"/>
            <a:ext cx="3155947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程序動態識別</a:t>
            </a:r>
          </a:p>
        </p:txBody>
      </p:sp>
      <p:sp>
        <p:nvSpPr>
          <p:cNvPr id="33" name="矩形 32"/>
          <p:cNvSpPr/>
          <p:nvPr/>
        </p:nvSpPr>
        <p:spPr>
          <a:xfrm>
            <a:off x="4387599" y="338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自動協調測試（</a:t>
            </a:r>
            <a:r>
              <a:rPr lang="en-US" altLang="zh-TW" dirty="0"/>
              <a:t>Auto-Tuning Variation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開環路步階應答</a:t>
            </a:r>
            <a:r>
              <a:rPr lang="en-US" altLang="zh-TW" dirty="0"/>
              <a:t>(Open-Loop Step Response)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9910"/>
                  </p:ext>
                </p:extLst>
              </p:nvPr>
            </p:nvGraphicFramePr>
            <p:xfrm>
              <a:off x="1975657" y="2817599"/>
              <a:ext cx="7841676" cy="1440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0419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4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控制器形式</a:t>
                          </a:r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(ATV)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Kc (-)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(s)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(s)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4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4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4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9910"/>
                  </p:ext>
                </p:extLst>
              </p:nvPr>
            </p:nvGraphicFramePr>
            <p:xfrm>
              <a:off x="1975657" y="2817599"/>
              <a:ext cx="7841676" cy="1440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0419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4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控制器形式</a:t>
                          </a:r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(ATV)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Kc (-)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35" t="-3571" r="-10093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571" r="-621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1C61A74C-433F-4110-9F1D-F15353D8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254493"/>
                  </p:ext>
                </p:extLst>
              </p:nvPr>
            </p:nvGraphicFramePr>
            <p:xfrm>
              <a:off x="1975657" y="4541511"/>
              <a:ext cx="7841676" cy="1734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0419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24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600" dirty="0">
                              <a:latin typeface="+mn-lt"/>
                              <a:ea typeface="+mn-ea"/>
                            </a:rPr>
                            <a:t>控制器形式</a:t>
                          </a:r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(OLSR)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K</a:t>
                          </a:r>
                          <a:r>
                            <a:rPr lang="en-US" altLang="zh-TW" sz="1600" baseline="-25000" dirty="0">
                              <a:latin typeface="+mn-lt"/>
                              <a:ea typeface="+mn-ea"/>
                            </a:rPr>
                            <a:t>c</a:t>
                          </a:r>
                          <a:r>
                            <a:rPr lang="en-US" altLang="zh-TW" sz="1600" baseline="0" dirty="0">
                              <a:latin typeface="+mn-lt"/>
                              <a:ea typeface="+mn-ea"/>
                            </a:rPr>
                            <a:t> (-)</a:t>
                          </a:r>
                          <a:endParaRPr lang="zh-TW" altLang="en-US" sz="1600" baseline="-250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600" dirty="0">
                              <a:latin typeface="+mn-lt"/>
                              <a:ea typeface="+mn-ea"/>
                            </a:rPr>
                            <a:t> </a:t>
                          </a:r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(s)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600" dirty="0">
                              <a:latin typeface="+mn-lt"/>
                              <a:ea typeface="+mn-ea"/>
                            </a:rPr>
                            <a:t> </a:t>
                          </a:r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(s)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53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53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PI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53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PID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1C61A74C-433F-4110-9F1D-F15353D8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254493"/>
                  </p:ext>
                </p:extLst>
              </p:nvPr>
            </p:nvGraphicFramePr>
            <p:xfrm>
              <a:off x="1975657" y="4541511"/>
              <a:ext cx="7841676" cy="1734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0419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960419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24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600" dirty="0">
                              <a:latin typeface="+mn-lt"/>
                              <a:ea typeface="+mn-ea"/>
                            </a:rPr>
                            <a:t>控制器形式</a:t>
                          </a:r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(OLSR)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K</a:t>
                          </a:r>
                          <a:r>
                            <a:rPr lang="en-US" altLang="zh-TW" sz="1600" baseline="-25000" dirty="0">
                              <a:latin typeface="+mn-lt"/>
                              <a:ea typeface="+mn-ea"/>
                            </a:rPr>
                            <a:t>c</a:t>
                          </a:r>
                          <a:r>
                            <a:rPr lang="en-US" altLang="zh-TW" sz="1600" baseline="0" dirty="0">
                              <a:latin typeface="+mn-lt"/>
                              <a:ea typeface="+mn-ea"/>
                            </a:rPr>
                            <a:t> (-)</a:t>
                          </a:r>
                          <a:endParaRPr lang="zh-TW" altLang="en-US" sz="1600" baseline="-250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35" t="-1163" r="-100935" b="-2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163" r="-621" b="-246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1" t="-129851" r="-20031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PI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1" t="-233333" r="-200311" b="-1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latin typeface="+mn-lt"/>
                              <a:ea typeface="+mn-ea"/>
                            </a:rPr>
                            <a:t>PID</a:t>
                          </a:r>
                          <a:endParaRPr lang="zh-TW" altLang="en-US" sz="160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1" t="-328358" r="-200311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矩形 29"/>
          <p:cNvSpPr/>
          <p:nvPr/>
        </p:nvSpPr>
        <p:spPr>
          <a:xfrm>
            <a:off x="1975657" y="1576197"/>
            <a:ext cx="765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由</a:t>
            </a:r>
            <a:r>
              <a:rPr lang="en-US" altLang="zh-TW" dirty="0"/>
              <a:t>ATV</a:t>
            </a:r>
            <a:r>
              <a:rPr lang="zh-TW" altLang="en-US" dirty="0"/>
              <a:t> 可得</a:t>
            </a:r>
            <a:r>
              <a:rPr lang="zh-TW" altLang="en-US" dirty="0">
                <a:solidFill>
                  <a:srgbClr val="FF0000"/>
                </a:solidFill>
              </a:rPr>
              <a:t>極限增益</a:t>
            </a:r>
            <a:r>
              <a:rPr lang="en-US" altLang="zh-TW" dirty="0"/>
              <a:t>(Ku, ultimate gain)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極限週期</a:t>
            </a:r>
            <a:r>
              <a:rPr lang="en-US" altLang="zh-TW" dirty="0"/>
              <a:t>(</a:t>
            </a:r>
            <a:r>
              <a:rPr lang="en-US" altLang="zh-TW" dirty="0" err="1"/>
              <a:t>Tu</a:t>
            </a:r>
            <a:r>
              <a:rPr lang="en-US" altLang="zh-TW" dirty="0"/>
              <a:t>, ultimate period)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/>
              <a:t>由</a:t>
            </a:r>
            <a:r>
              <a:rPr lang="en-US" altLang="zh-TW" dirty="0"/>
              <a:t>FOPDT</a:t>
            </a:r>
            <a:r>
              <a:rPr lang="zh-TW" altLang="en-US" dirty="0"/>
              <a:t>法求</a:t>
            </a:r>
            <a:r>
              <a:rPr lang="zh-TW" altLang="en-US" dirty="0">
                <a:solidFill>
                  <a:srgbClr val="FF0000"/>
                </a:solidFill>
              </a:rPr>
              <a:t>時間常數</a:t>
            </a:r>
            <a:r>
              <a:rPr lang="en-US" altLang="zh-TW" dirty="0"/>
              <a:t>(</a:t>
            </a:r>
            <a:r>
              <a:rPr lang="el-GR" altLang="zh-TW" dirty="0"/>
              <a:t>τ</a:t>
            </a:r>
            <a:r>
              <a:rPr lang="en-US" altLang="zh-TW" dirty="0"/>
              <a:t>, time constant)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延遲時間</a:t>
            </a:r>
            <a:r>
              <a:rPr lang="en-US" altLang="zh-TW" dirty="0"/>
              <a:t>(d, dead time)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1975657" y="2342969"/>
            <a:ext cx="39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代入下表以調整後續</a:t>
            </a:r>
            <a:r>
              <a:rPr lang="en-US" altLang="zh-TW" dirty="0">
                <a:solidFill>
                  <a:schemeClr val="accent1"/>
                </a:solidFill>
              </a:rPr>
              <a:t>PID</a:t>
            </a:r>
            <a:r>
              <a:rPr lang="zh-TW" altLang="en-US" dirty="0">
                <a:solidFill>
                  <a:schemeClr val="accent1"/>
                </a:solidFill>
              </a:rPr>
              <a:t>控制參數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28A9531A-A326-485A-8922-C90D679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4B6D2ED3-72F9-48FE-A2F4-0EB6E5B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3" y="250511"/>
            <a:ext cx="3164260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不同方法之控制效果測試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2" y="1480700"/>
            <a:ext cx="6287874" cy="389660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11090" y="5646619"/>
            <a:ext cx="8767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液位控制</a:t>
            </a:r>
            <a:r>
              <a:rPr lang="en-US" altLang="zh-TW" dirty="0">
                <a:solidFill>
                  <a:schemeClr val="accent1"/>
                </a:solidFill>
              </a:rPr>
              <a:t>70%</a:t>
            </a:r>
            <a:r>
              <a:rPr lang="zh-TW" altLang="en-US" dirty="0">
                <a:solidFill>
                  <a:schemeClr val="accent1"/>
                </a:solidFill>
              </a:rPr>
              <a:t>後，切換至手動控制模式，輸入</a:t>
            </a:r>
            <a:r>
              <a:rPr lang="zh-TW" altLang="en-US" dirty="0">
                <a:solidFill>
                  <a:srgbClr val="FF0000"/>
                </a:solidFill>
              </a:rPr>
              <a:t>新的設定點 </a:t>
            </a:r>
            <a:r>
              <a:rPr lang="en-US" altLang="zh-TW" dirty="0">
                <a:solidFill>
                  <a:schemeClr val="accent1"/>
                </a:solidFill>
              </a:rPr>
              <a:t>(72%</a:t>
            </a:r>
            <a:r>
              <a:rPr lang="zh-TW" altLang="en-US" dirty="0">
                <a:solidFill>
                  <a:schemeClr val="accent1"/>
                </a:solidFill>
              </a:rPr>
              <a:t>至 </a:t>
            </a:r>
            <a:r>
              <a:rPr lang="en-US" altLang="zh-TW" dirty="0">
                <a:solidFill>
                  <a:schemeClr val="accent1"/>
                </a:solidFill>
              </a:rPr>
              <a:t>78%)</a:t>
            </a:r>
            <a:r>
              <a:rPr lang="zh-TW" altLang="en-US" dirty="0">
                <a:solidFill>
                  <a:schemeClr val="accent1"/>
                </a:solidFill>
              </a:rPr>
              <a:t>及</a:t>
            </a:r>
            <a:r>
              <a:rPr lang="zh-TW" altLang="en-US" dirty="0">
                <a:solidFill>
                  <a:srgbClr val="FF0000"/>
                </a:solidFill>
              </a:rPr>
              <a:t>控制參數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將控制模式切回</a:t>
            </a:r>
            <a:r>
              <a:rPr lang="zh-TW" altLang="en-US" dirty="0">
                <a:solidFill>
                  <a:srgbClr val="FF0000"/>
                </a:solidFill>
              </a:rPr>
              <a:t>自動控制</a:t>
            </a:r>
            <a:r>
              <a:rPr lang="zh-TW" altLang="en-US" dirty="0">
                <a:solidFill>
                  <a:schemeClr val="accent1"/>
                </a:solidFill>
              </a:rPr>
              <a:t>，記錄其液位變化情況，並觀察其控制效果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4395914" y="57038"/>
            <a:ext cx="2541762" cy="1200329"/>
            <a:chOff x="3942733" y="706964"/>
            <a:chExt cx="2541762" cy="1200329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761394"/>
              <a:ext cx="0" cy="109991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12775" y="706964"/>
              <a:ext cx="2471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en-US" altLang="zh-TW" dirty="0"/>
                <a:t>PI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en-US" altLang="zh-TW" dirty="0"/>
                <a:t>PID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zh-TW" altLang="en-US" dirty="0"/>
                <a:t>手動控制</a:t>
              </a:r>
            </a:p>
          </p:txBody>
        </p:sp>
      </p:grpSp>
      <p:sp>
        <p:nvSpPr>
          <p:cNvPr id="36" name="橢圓 35">
            <a:extLst>
              <a:ext uri="{FF2B5EF4-FFF2-40B4-BE49-F238E27FC236}">
                <a16:creationId xmlns:a16="http://schemas.microsoft.com/office/drawing/2014/main" id="{AC1FCDA5-5F3C-48EB-A06B-7E81AD66D5BC}"/>
              </a:ext>
            </a:extLst>
          </p:cNvPr>
          <p:cNvSpPr/>
          <p:nvPr/>
        </p:nvSpPr>
        <p:spPr>
          <a:xfrm>
            <a:off x="3505505" y="4794151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FD7CEEBD-6894-486B-984E-20741A40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04FF91B2-8DEA-47A3-82F1-9B3FD986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3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3" y="250511"/>
            <a:ext cx="3164260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不同方法之控制效果測試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1" y="1480700"/>
            <a:ext cx="6287874" cy="389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260529"/>
                  </p:ext>
                </p:extLst>
              </p:nvPr>
            </p:nvGraphicFramePr>
            <p:xfrm>
              <a:off x="1882116" y="5263317"/>
              <a:ext cx="3819700" cy="887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925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19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r>
                            <a:rPr lang="en-US" altLang="zh-TW" sz="1400" dirty="0"/>
                            <a:t>(ATV)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r>
                            <a:rPr lang="zh-TW" altLang="en-US" sz="14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1400" dirty="0">
                              <a:solidFill>
                                <a:srgbClr val="FF0000"/>
                              </a:solidFill>
                            </a:rPr>
                            <a:t>K</a:t>
                          </a:r>
                          <a:r>
                            <a:rPr lang="en-US" altLang="zh-TW" sz="1400" baseline="-25000" dirty="0">
                              <a:solidFill>
                                <a:srgbClr val="FF0000"/>
                              </a:solidFill>
                            </a:rPr>
                            <a:t>u</a:t>
                          </a:r>
                          <a:endParaRPr lang="zh-TW" altLang="en-US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260529"/>
                  </p:ext>
                </p:extLst>
              </p:nvPr>
            </p:nvGraphicFramePr>
            <p:xfrm>
              <a:off x="1882116" y="5263317"/>
              <a:ext cx="3819700" cy="887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925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19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r>
                            <a:rPr lang="en-US" altLang="zh-TW" sz="1400" dirty="0"/>
                            <a:t>(ATV)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37" t="-1163" r="-101274" b="-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637" t="-1163" r="-1274" b="-7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r>
                            <a:rPr lang="zh-TW" altLang="en-US" sz="14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1400" dirty="0">
                              <a:solidFill>
                                <a:srgbClr val="FF0000"/>
                              </a:solidFill>
                            </a:rPr>
                            <a:t>K</a:t>
                          </a:r>
                          <a:r>
                            <a:rPr lang="en-US" altLang="zh-TW" sz="1400" baseline="-25000" dirty="0">
                              <a:solidFill>
                                <a:srgbClr val="FF0000"/>
                              </a:solidFill>
                            </a:rPr>
                            <a:t>u</a:t>
                          </a:r>
                          <a:endParaRPr lang="zh-TW" altLang="en-US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772862"/>
                  </p:ext>
                </p:extLst>
              </p:nvPr>
            </p:nvGraphicFramePr>
            <p:xfrm>
              <a:off x="6246029" y="5261940"/>
              <a:ext cx="4498572" cy="889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4643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 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400" b="0" i="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b="0" i="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sz="1400" b="0" i="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772862"/>
                  </p:ext>
                </p:extLst>
              </p:nvPr>
            </p:nvGraphicFramePr>
            <p:xfrm>
              <a:off x="6246029" y="5261940"/>
              <a:ext cx="4498572" cy="889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4643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 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30" t="-2326" r="-101630" b="-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2326" r="-1081" b="-7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1" t="-144262" r="-20054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文字方塊 29"/>
          <p:cNvSpPr txBox="1"/>
          <p:nvPr/>
        </p:nvSpPr>
        <p:spPr>
          <a:xfrm>
            <a:off x="1017043" y="1257367"/>
            <a:ext cx="509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將控制參數改為下表所示，進行液位紀錄及觀察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4395914" y="57038"/>
            <a:ext cx="2541762" cy="1200329"/>
            <a:chOff x="3942733" y="706964"/>
            <a:chExt cx="2541762" cy="1200329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761394"/>
              <a:ext cx="0" cy="109991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12775" y="706964"/>
              <a:ext cx="2471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PID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手動控制</a:t>
              </a:r>
            </a:p>
          </p:txBody>
        </p:sp>
      </p:grpSp>
      <p:sp>
        <p:nvSpPr>
          <p:cNvPr id="38" name="橢圓 37">
            <a:extLst>
              <a:ext uri="{FF2B5EF4-FFF2-40B4-BE49-F238E27FC236}">
                <a16:creationId xmlns:a16="http://schemas.microsoft.com/office/drawing/2014/main" id="{9981CAF5-3702-4AAE-BA6B-65E3DD08B0CB}"/>
              </a:ext>
            </a:extLst>
          </p:cNvPr>
          <p:cNvSpPr/>
          <p:nvPr/>
        </p:nvSpPr>
        <p:spPr>
          <a:xfrm>
            <a:off x="3505505" y="4794151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BEC8E39D-1C2B-461F-99DF-82412B57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6C53D520-95A6-47FB-9F97-6FEBC8DC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7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3" y="250511"/>
            <a:ext cx="3164260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不同方法之控制效果測試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28" y="1951217"/>
            <a:ext cx="6287874" cy="389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41387"/>
                  </p:ext>
                </p:extLst>
              </p:nvPr>
            </p:nvGraphicFramePr>
            <p:xfrm>
              <a:off x="8390894" y="1450516"/>
              <a:ext cx="3200400" cy="8858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9429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582983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40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</a:t>
                          </a:r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(ATV)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0.45</a:t>
                          </a:r>
                          <a:r>
                            <a:rPr lang="zh-TW" altLang="en-US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endParaRPr lang="zh-TW" altLang="en-US" sz="1400" kern="1200" baseline="-250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/1.2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241387"/>
                  </p:ext>
                </p:extLst>
              </p:nvPr>
            </p:nvGraphicFramePr>
            <p:xfrm>
              <a:off x="8390894" y="1450516"/>
              <a:ext cx="3200400" cy="8858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94299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582983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</a:t>
                          </a:r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(ATV)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4417" t="-1163" r="-60123" b="-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958" t="-1163" r="-2083" b="-76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0.45</a:t>
                          </a:r>
                          <a:r>
                            <a:rPr lang="zh-TW" altLang="en-US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endParaRPr lang="zh-TW" altLang="en-US" sz="1400" kern="1200" baseline="-250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/1.2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92584"/>
                  </p:ext>
                </p:extLst>
              </p:nvPr>
            </p:nvGraphicFramePr>
            <p:xfrm>
              <a:off x="8390894" y="2732329"/>
              <a:ext cx="3200400" cy="8748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003176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574106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398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5669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</m:t>
                                </m:r>
                                <m:r>
                                  <a:rPr lang="en-US" altLang="zh-TW" sz="140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4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400" kern="1200" smtClean="0">
                                        <a:solidFill>
                                          <a:srgbClr val="FF0000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kern="1200" smtClean="0">
                                        <a:solidFill>
                                          <a:srgbClr val="FF0000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92584"/>
                  </p:ext>
                </p:extLst>
              </p:nvPr>
            </p:nvGraphicFramePr>
            <p:xfrm>
              <a:off x="8390894" y="2732329"/>
              <a:ext cx="3200400" cy="8748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003176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574106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424" t="-2353" r="-58182" b="-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0638" t="-2353" r="-2128" b="-7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5669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519" t="-147458" r="-193333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3.3d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文字方塊 29"/>
          <p:cNvSpPr txBox="1"/>
          <p:nvPr/>
        </p:nvSpPr>
        <p:spPr>
          <a:xfrm>
            <a:off x="1017043" y="1257367"/>
            <a:ext cx="509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將控制參數改為下表所示，進行液位紀錄及觀察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797242"/>
                  </p:ext>
                </p:extLst>
              </p:nvPr>
            </p:nvGraphicFramePr>
            <p:xfrm>
              <a:off x="8390894" y="4003197"/>
              <a:ext cx="3200400" cy="8981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22901344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1733788997"/>
                        </a:ext>
                      </a:extLst>
                    </a:gridCol>
                    <a:gridCol w="1012054">
                      <a:extLst>
                        <a:ext uri="{9D8B030D-6E8A-4147-A177-3AD203B41FA5}">
                          <a16:colId xmlns:a16="http://schemas.microsoft.com/office/drawing/2014/main" val="311997101"/>
                        </a:ext>
                      </a:extLst>
                    </a:gridCol>
                    <a:gridCol w="565228">
                      <a:extLst>
                        <a:ext uri="{9D8B030D-6E8A-4147-A177-3AD203B41FA5}">
                          <a16:colId xmlns:a16="http://schemas.microsoft.com/office/drawing/2014/main" val="2871924107"/>
                        </a:ext>
                      </a:extLst>
                    </a:gridCol>
                  </a:tblGrid>
                  <a:tr h="494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(IM)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Kc (-)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(s)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(s)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4950815"/>
                      </a:ext>
                    </a:extLst>
                  </a:tr>
                  <a:tr h="380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400" i="0" u="none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u="none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u="none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400" i="1" u="none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400" i="0" u="none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i="0" u="none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sz="1400" i="0" u="none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sz="1400" i="0" u="none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，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i="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TW" altLang="en-US" sz="1400" i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0552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797242"/>
                  </p:ext>
                </p:extLst>
              </p:nvPr>
            </p:nvGraphicFramePr>
            <p:xfrm>
              <a:off x="8390894" y="4003197"/>
              <a:ext cx="3200400" cy="8981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22901344"/>
                        </a:ext>
                      </a:extLst>
                    </a:gridCol>
                    <a:gridCol w="823018">
                      <a:extLst>
                        <a:ext uri="{9D8B030D-6E8A-4147-A177-3AD203B41FA5}">
                          <a16:colId xmlns:a16="http://schemas.microsoft.com/office/drawing/2014/main" val="1733788997"/>
                        </a:ext>
                      </a:extLst>
                    </a:gridCol>
                    <a:gridCol w="1012054">
                      <a:extLst>
                        <a:ext uri="{9D8B030D-6E8A-4147-A177-3AD203B41FA5}">
                          <a16:colId xmlns:a16="http://schemas.microsoft.com/office/drawing/2014/main" val="311997101"/>
                        </a:ext>
                      </a:extLst>
                    </a:gridCol>
                    <a:gridCol w="565228">
                      <a:extLst>
                        <a:ext uri="{9D8B030D-6E8A-4147-A177-3AD203B41FA5}">
                          <a16:colId xmlns:a16="http://schemas.microsoft.com/office/drawing/2014/main" val="287192410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控制器</a:t>
                          </a:r>
                          <a:endParaRPr lang="en-US" altLang="zh-TW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(IM)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Kc (-)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1446" t="-1163" r="-57229" b="-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6667" t="-1163" r="-2151" b="-76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950815"/>
                      </a:ext>
                    </a:extLst>
                  </a:tr>
                  <a:tr h="380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8519" t="-138095" r="-19333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1446" t="-138095" r="-57229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05522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群組 43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4395914" y="57038"/>
            <a:ext cx="2541762" cy="1200329"/>
            <a:chOff x="3942733" y="706964"/>
            <a:chExt cx="2541762" cy="1200329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761394"/>
              <a:ext cx="0" cy="109991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12775" y="706964"/>
              <a:ext cx="2471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/>
                <a:t>PI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PID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手動控制</a:t>
              </a:r>
            </a:p>
          </p:txBody>
        </p:sp>
      </p:grpSp>
      <p:sp>
        <p:nvSpPr>
          <p:cNvPr id="40" name="橢圓 39">
            <a:extLst>
              <a:ext uri="{FF2B5EF4-FFF2-40B4-BE49-F238E27FC236}">
                <a16:creationId xmlns:a16="http://schemas.microsoft.com/office/drawing/2014/main" id="{A9E22E8B-545F-4C4D-AD6C-14D13231E127}"/>
              </a:ext>
            </a:extLst>
          </p:cNvPr>
          <p:cNvSpPr/>
          <p:nvPr/>
        </p:nvSpPr>
        <p:spPr>
          <a:xfrm>
            <a:off x="2138341" y="5264668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3" name="頁尾版面配置區 32">
            <a:extLst>
              <a:ext uri="{FF2B5EF4-FFF2-40B4-BE49-F238E27FC236}">
                <a16:creationId xmlns:a16="http://schemas.microsoft.com/office/drawing/2014/main" id="{C354067C-D4FD-4DE5-A9E4-76BC8BA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B6EEF670-2496-4466-B313-9A9EC76B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7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3" y="250511"/>
            <a:ext cx="3164260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不同方法之控制效果測試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4395914" y="57038"/>
            <a:ext cx="2541762" cy="1200329"/>
            <a:chOff x="3942733" y="706964"/>
            <a:chExt cx="2541762" cy="1200329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761394"/>
              <a:ext cx="0" cy="109991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12775" y="706964"/>
              <a:ext cx="2471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/>
                <a:t>PID</a:t>
              </a:r>
              <a:r>
                <a:rPr lang="zh-TW" altLang="en-US" dirty="0"/>
                <a:t>控制</a:t>
              </a:r>
              <a:endParaRPr lang="en-US" altLang="zh-TW" dirty="0"/>
            </a:p>
            <a:p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手動控制</a:t>
              </a:r>
            </a:p>
          </p:txBody>
        </p: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2" y="1480700"/>
            <a:ext cx="6287874" cy="389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21104"/>
                  </p:ext>
                </p:extLst>
              </p:nvPr>
            </p:nvGraphicFramePr>
            <p:xfrm>
              <a:off x="1655044" y="5377300"/>
              <a:ext cx="3819700" cy="887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925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19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endParaRPr lang="en-US" altLang="zh-TW" sz="1400" dirty="0"/>
                        </a:p>
                        <a:p>
                          <a:pPr algn="ctr"/>
                          <a:r>
                            <a:rPr lang="en-US" altLang="zh-TW" sz="1400" dirty="0"/>
                            <a:t>(ATV)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</a:t>
                          </a:r>
                          <a:r>
                            <a:rPr lang="zh-TW" altLang="en-US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endParaRPr lang="zh-TW" altLang="en-US" sz="1400" kern="1200" baseline="-250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/2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/8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DD64A518-560F-4B74-8EAD-83C5699D37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21104"/>
                  </p:ext>
                </p:extLst>
              </p:nvPr>
            </p:nvGraphicFramePr>
            <p:xfrm>
              <a:off x="1655044" y="5377300"/>
              <a:ext cx="3819700" cy="887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925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954925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19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</a:t>
                          </a:r>
                          <a:endParaRPr lang="en-US" altLang="zh-TW" sz="1400" dirty="0"/>
                        </a:p>
                        <a:p>
                          <a:pPr algn="ctr"/>
                          <a:r>
                            <a:rPr lang="en-US" altLang="zh-TW" sz="1400" dirty="0"/>
                            <a:t>(ATV)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37" t="-1163" r="-101274" b="-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637" t="-1163" r="-1274" b="-7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76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</a:t>
                          </a:r>
                          <a:r>
                            <a:rPr lang="zh-TW" altLang="en-US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endParaRPr lang="zh-TW" altLang="en-US" sz="1400" kern="1200" baseline="-250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/2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400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/8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796480"/>
                  </p:ext>
                </p:extLst>
              </p:nvPr>
            </p:nvGraphicFramePr>
            <p:xfrm>
              <a:off x="6246029" y="5376612"/>
              <a:ext cx="4498572" cy="889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4643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 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400" dirty="0"/>
                            <a:t> </a:t>
                          </a:r>
                          <a:r>
                            <a:rPr lang="en-US" altLang="zh-TW" sz="1400" dirty="0"/>
                            <a:t>(s)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1.2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4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400" kern="1200" smtClean="0">
                                        <a:solidFill>
                                          <a:srgbClr val="FF0000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kern="1200" smtClean="0">
                                        <a:solidFill>
                                          <a:srgbClr val="FF0000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sz="1400" kern="1200" smtClean="0">
                                    <a:solidFill>
                                      <a:srgbClr val="FF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796480"/>
                  </p:ext>
                </p:extLst>
              </p:nvPr>
            </p:nvGraphicFramePr>
            <p:xfrm>
              <a:off x="6246029" y="5376612"/>
              <a:ext cx="4498572" cy="889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4643">
                      <a:extLst>
                        <a:ext uri="{9D8B030D-6E8A-4147-A177-3AD203B41FA5}">
                          <a16:colId xmlns:a16="http://schemas.microsoft.com/office/drawing/2014/main" val="453511190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3311962593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441334706"/>
                        </a:ext>
                      </a:extLst>
                    </a:gridCol>
                    <a:gridCol w="1124643">
                      <a:extLst>
                        <a:ext uri="{9D8B030D-6E8A-4147-A177-3AD203B41FA5}">
                          <a16:colId xmlns:a16="http://schemas.microsoft.com/office/drawing/2014/main" val="18343024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/>
                            <a:t>控制器 </a:t>
                          </a:r>
                          <a:r>
                            <a:rPr lang="en-US" altLang="zh-TW" sz="1400" dirty="0"/>
                            <a:t>(OLSR)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K</a:t>
                          </a:r>
                          <a:r>
                            <a:rPr lang="en-US" altLang="zh-TW" sz="1400" baseline="-25000" dirty="0"/>
                            <a:t>c</a:t>
                          </a:r>
                          <a:r>
                            <a:rPr lang="en-US" altLang="zh-TW" sz="1400" baseline="0" dirty="0"/>
                            <a:t> (-)</a:t>
                          </a:r>
                          <a:endParaRPr lang="zh-TW" altLang="en-US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30" t="-1163" r="-101630" b="-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1163" r="-1081" b="-76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759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PID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41" t="-142623" r="-20054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0.5d</a:t>
                          </a:r>
                          <a:endParaRPr lang="zh-TW" altLang="en-US" sz="14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971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文字方塊 29"/>
          <p:cNvSpPr txBox="1"/>
          <p:nvPr/>
        </p:nvSpPr>
        <p:spPr>
          <a:xfrm>
            <a:off x="1017043" y="1257367"/>
            <a:ext cx="509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將控制參數改為下表所示，進行液位紀錄及觀察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568905A-8869-47F8-8D88-F12950A9DAAA}"/>
              </a:ext>
            </a:extLst>
          </p:cNvPr>
          <p:cNvSpPr/>
          <p:nvPr/>
        </p:nvSpPr>
        <p:spPr>
          <a:xfrm>
            <a:off x="3500254" y="4796596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1" name="頁尾版面配置區 30">
            <a:extLst>
              <a:ext uri="{FF2B5EF4-FFF2-40B4-BE49-F238E27FC236}">
                <a16:creationId xmlns:a16="http://schemas.microsoft.com/office/drawing/2014/main" id="{AC05D09D-2CDB-4913-9791-51AB4E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2298A415-0211-452A-86A3-CCEBD7DB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9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32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017043" y="250511"/>
            <a:ext cx="3164260" cy="821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不同方法之控制效果測試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4395914" y="57038"/>
            <a:ext cx="2541762" cy="1200329"/>
            <a:chOff x="3942733" y="706964"/>
            <a:chExt cx="2541762" cy="1200329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761394"/>
              <a:ext cx="0" cy="1099913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12775" y="706964"/>
              <a:ext cx="2471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PID</a:t>
              </a:r>
              <a:r>
                <a:rPr lang="zh-TW" altLang="en-US" dirty="0">
                  <a:solidFill>
                    <a:schemeClr val="bg2">
                      <a:lumMod val="75000"/>
                    </a:schemeClr>
                  </a:solidFill>
                </a:rPr>
                <a:t>控制</a:t>
              </a:r>
              <a:endParaRPr lang="en-US" altLang="zh-TW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zh-TW" altLang="en-US" dirty="0"/>
                <a:t>手動控制</a:t>
              </a:r>
            </a:p>
          </p:txBody>
        </p: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10" y="1659731"/>
            <a:ext cx="6287874" cy="38966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597166" y="5708493"/>
            <a:ext cx="6340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accent1"/>
                </a:solidFill>
              </a:rPr>
              <a:t>嘗試手動控制維持液位穩定，取</a:t>
            </a:r>
            <a:r>
              <a:rPr lang="zh-TW" altLang="en-US" sz="1600" dirty="0">
                <a:solidFill>
                  <a:srgbClr val="FF0000"/>
                </a:solidFill>
              </a:rPr>
              <a:t>三</a:t>
            </a:r>
            <a:r>
              <a:rPr lang="zh-TW" altLang="en-US" sz="1600" dirty="0">
                <a:solidFill>
                  <a:schemeClr val="accent1"/>
                </a:solidFill>
              </a:rPr>
              <a:t>個液位高度，並記錄穩定的閥開度</a:t>
            </a:r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043" y="1233881"/>
            <a:ext cx="10476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實驗全部完成，按下記錄器之 </a:t>
            </a:r>
            <a:r>
              <a:rPr lang="en-US" altLang="zh-TW" sz="1600" dirty="0">
                <a:solidFill>
                  <a:srgbClr val="FF0000"/>
                </a:solidFill>
              </a:rPr>
              <a:t>“STOP”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zh-TW" altLang="en-US" sz="1600" dirty="0"/>
              <a:t>鍵，將檔案儲存，以電腦 </a:t>
            </a:r>
            <a:r>
              <a:rPr lang="en-US" altLang="zh-TW" sz="1600" dirty="0">
                <a:solidFill>
                  <a:srgbClr val="FF0000"/>
                </a:solidFill>
              </a:rPr>
              <a:t>“</a:t>
            </a:r>
            <a:r>
              <a:rPr lang="en-US" altLang="zh-TW" sz="1600" dirty="0" err="1">
                <a:solidFill>
                  <a:srgbClr val="FF0000"/>
                </a:solidFill>
              </a:rPr>
              <a:t>UnivViewer</a:t>
            </a:r>
            <a:r>
              <a:rPr lang="en-US" altLang="zh-TW" sz="1600" dirty="0">
                <a:solidFill>
                  <a:srgbClr val="FF0000"/>
                </a:solidFill>
              </a:rPr>
              <a:t>”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zh-TW" altLang="en-US" sz="1600" dirty="0"/>
              <a:t>程式讀取檔案後進行數據處理。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17A1CF0-CBFF-4A1A-90A1-2A4D81971A67}"/>
              </a:ext>
            </a:extLst>
          </p:cNvPr>
          <p:cNvSpPr/>
          <p:nvPr/>
        </p:nvSpPr>
        <p:spPr>
          <a:xfrm>
            <a:off x="3509132" y="4974148"/>
            <a:ext cx="618935" cy="3385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5211E0D8-EBBC-451B-9448-95EEC970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07D6B5EE-EB8E-4EBF-9B84-1619F69B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22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數據處理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1402078" y="1321322"/>
            <a:ext cx="8905701" cy="2480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dirty="0"/>
              <a:t>以</a:t>
            </a:r>
            <a:r>
              <a:rPr lang="en-US" altLang="zh-TW" sz="1600" dirty="0"/>
              <a:t>ATV</a:t>
            </a:r>
            <a:r>
              <a:rPr lang="zh-TW" altLang="en-US" sz="1600" dirty="0"/>
              <a:t>法求極限增益</a:t>
            </a:r>
            <a:r>
              <a:rPr lang="en-US" altLang="zh-TW" sz="1600" dirty="0"/>
              <a:t>(Ku, ultimate gain)</a:t>
            </a:r>
            <a:r>
              <a:rPr lang="zh-TW" altLang="en-US" sz="1600" dirty="0"/>
              <a:t>與極限週期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Tu</a:t>
            </a:r>
            <a:r>
              <a:rPr lang="en-US" altLang="zh-TW" sz="1600" dirty="0"/>
              <a:t>, ultimate period)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zh-TW" altLang="en-US" sz="1600" dirty="0"/>
              <a:t>以</a:t>
            </a:r>
            <a:r>
              <a:rPr lang="en-US" altLang="zh-TW" sz="1600" dirty="0"/>
              <a:t>FOPDT</a:t>
            </a:r>
            <a:r>
              <a:rPr lang="zh-TW" altLang="en-US" sz="1600" dirty="0"/>
              <a:t>法求時間常數</a:t>
            </a:r>
            <a:r>
              <a:rPr lang="el-GR" altLang="zh-TW" sz="1600" dirty="0"/>
              <a:t> </a:t>
            </a:r>
            <a:r>
              <a:rPr lang="en-US" altLang="zh-TW" sz="1600" dirty="0"/>
              <a:t>(</a:t>
            </a:r>
            <a:r>
              <a:rPr lang="el-GR" altLang="zh-TW" sz="1600" dirty="0"/>
              <a:t>τ</a:t>
            </a:r>
            <a:r>
              <a:rPr lang="en-US" altLang="zh-TW" sz="1600" dirty="0"/>
              <a:t>, time constant)</a:t>
            </a:r>
            <a:r>
              <a:rPr lang="zh-TW" altLang="en-US" sz="1600" dirty="0"/>
              <a:t>與延遲時間</a:t>
            </a:r>
            <a:r>
              <a:rPr lang="en-US" altLang="zh-TW" sz="1600" dirty="0"/>
              <a:t>(d, dead time)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dirty="0"/>
              <a:t>將獲得參數帶入</a:t>
            </a:r>
            <a:r>
              <a:rPr lang="en-US" altLang="zh-TW" sz="1600" dirty="0"/>
              <a:t>Ziegler-Nichols</a:t>
            </a:r>
            <a:r>
              <a:rPr lang="zh-TW" altLang="en-US" sz="1600" dirty="0"/>
              <a:t> </a:t>
            </a:r>
            <a:r>
              <a:rPr lang="en-US" altLang="zh-TW" sz="1600" dirty="0"/>
              <a:t>1/4 </a:t>
            </a:r>
            <a:r>
              <a:rPr lang="zh-TW" altLang="en-US" sz="1600" dirty="0"/>
              <a:t>衰減率調諧、內部模式控制調諧 </a:t>
            </a:r>
            <a:r>
              <a:rPr lang="en-US" altLang="zh-TW" sz="1600" dirty="0"/>
              <a:t>(IMC)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zh-TW" altLang="en-US" sz="1600" dirty="0"/>
              <a:t>穩定後記錄液位高度、閥開度</a:t>
            </a:r>
            <a:r>
              <a:rPr lang="en-US" altLang="zh-TW" sz="1600" dirty="0"/>
              <a:t>u</a:t>
            </a:r>
            <a:r>
              <a:rPr lang="en-US" altLang="zh-TW" sz="1600" baseline="-25000" dirty="0"/>
              <a:t>s</a:t>
            </a:r>
            <a:r>
              <a:rPr lang="en-US" altLang="zh-TW" sz="1600" dirty="0"/>
              <a:t> </a:t>
            </a:r>
            <a:r>
              <a:rPr lang="zh-TW" altLang="en-US" sz="1600" dirty="0"/>
              <a:t>、使用的控制參數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zh-TW" altLang="en-US" sz="1600" dirty="0"/>
              <a:t>記錄檔的圖形曲線上標示設定點的位置。 </a:t>
            </a:r>
            <a:endParaRPr lang="en-US" altLang="zh-TW" sz="1600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25222"/>
              </p:ext>
            </p:extLst>
          </p:nvPr>
        </p:nvGraphicFramePr>
        <p:xfrm>
          <a:off x="1402078" y="4237419"/>
          <a:ext cx="5662380" cy="770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TW" sz="15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TW" sz="1500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zh-TW" altLang="en-US" sz="15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TW" sz="15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2">
                <a:tc>
                  <a:txBody>
                    <a:bodyPr/>
                    <a:lstStyle/>
                    <a:p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111606"/>
                  </p:ext>
                </p:extLst>
              </p:nvPr>
            </p:nvGraphicFramePr>
            <p:xfrm>
              <a:off x="1402078" y="5650407"/>
              <a:ext cx="7092169" cy="7552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1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7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(%)</a:t>
                          </a:r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altLang="zh-TW" sz="15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500" kern="120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500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0.632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0.283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TW" altLang="en-US" sz="15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606"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111606"/>
                  </p:ext>
                </p:extLst>
              </p:nvPr>
            </p:nvGraphicFramePr>
            <p:xfrm>
              <a:off x="1402078" y="5650407"/>
              <a:ext cx="7092169" cy="7552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1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13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7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(%)</a:t>
                          </a:r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587" r="-499401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altLang="zh-TW" sz="1500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0.632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US" altLang="zh-TW" sz="150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0.283</a:t>
                          </a:r>
                          <a:endParaRPr lang="zh-TW" altLang="en-US" sz="15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802" t="-1587" r="-100599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606"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5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文字方塊 37"/>
          <p:cNvSpPr txBox="1"/>
          <p:nvPr/>
        </p:nvSpPr>
        <p:spPr>
          <a:xfrm>
            <a:off x="1402078" y="5251770"/>
            <a:ext cx="188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FOPDT test 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1402078" y="3889855"/>
            <a:ext cx="1014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ATV test </a:t>
            </a:r>
            <a:endParaRPr lang="zh-TW" altLang="en-US" sz="1600" dirty="0"/>
          </a:p>
        </p:txBody>
      </p: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402078" y="386312"/>
            <a:ext cx="2571280" cy="821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數據處理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D7A6AB3-9084-4C3A-B142-979BDC6CB8FA}"/>
              </a:ext>
            </a:extLst>
          </p:cNvPr>
          <p:cNvCxnSpPr>
            <a:cxnSpLocks/>
          </p:cNvCxnSpPr>
          <p:nvPr/>
        </p:nvCxnSpPr>
        <p:spPr>
          <a:xfrm>
            <a:off x="4297680" y="386312"/>
            <a:ext cx="8312" cy="821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380808" y="466354"/>
            <a:ext cx="197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實驗處理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結果預測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98D113F7-29BD-46EE-A41B-7164BF33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E7BE627C-E6C9-4706-90AA-BE1C04D3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2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E7CBD6-AC8F-447D-8AB6-057329C67435}"/>
              </a:ext>
            </a:extLst>
          </p:cNvPr>
          <p:cNvGrpSpPr/>
          <p:nvPr/>
        </p:nvGrpSpPr>
        <p:grpSpPr>
          <a:xfrm rot="5400000">
            <a:off x="-2657359" y="3398209"/>
            <a:ext cx="6858000" cy="61581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302EC3-040F-461E-AA42-12ED8D5CA7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9E6F000-AEC1-4205-A6B7-E9FD5DAE4858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C88280-2BA6-42FB-80FE-411221620782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D92568C-A2B0-4F58-9473-F9124D4A36FF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F96F08-F725-4481-B5D8-4937BF3563E0}"/>
              </a:ext>
            </a:extLst>
          </p:cNvPr>
          <p:cNvSpPr/>
          <p:nvPr/>
        </p:nvSpPr>
        <p:spPr>
          <a:xfrm>
            <a:off x="0" y="0"/>
            <a:ext cx="774441" cy="1726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EAB1E-8C98-4493-840D-81E5429B8FE2}"/>
              </a:ext>
            </a:extLst>
          </p:cNvPr>
          <p:cNvSpPr/>
          <p:nvPr/>
        </p:nvSpPr>
        <p:spPr>
          <a:xfrm>
            <a:off x="-1" y="1714500"/>
            <a:ext cx="774441" cy="1726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877FE-F3AA-4B80-ADC6-D8F55B40E40C}"/>
              </a:ext>
            </a:extLst>
          </p:cNvPr>
          <p:cNvSpPr/>
          <p:nvPr/>
        </p:nvSpPr>
        <p:spPr>
          <a:xfrm>
            <a:off x="0" y="3429000"/>
            <a:ext cx="774441" cy="172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6C10A-AB00-4ECD-B9AC-6C2EF438C543}"/>
              </a:ext>
            </a:extLst>
          </p:cNvPr>
          <p:cNvSpPr/>
          <p:nvPr/>
        </p:nvSpPr>
        <p:spPr>
          <a:xfrm>
            <a:off x="0" y="5137668"/>
            <a:ext cx="774441" cy="1726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AEC0DC-6FC6-4461-A28A-485FE5EA4207}"/>
              </a:ext>
            </a:extLst>
          </p:cNvPr>
          <p:cNvSpPr txBox="1"/>
          <p:nvPr/>
        </p:nvSpPr>
        <p:spPr>
          <a:xfrm>
            <a:off x="110220" y="157454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實驗原理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82F800-12E9-4AC6-8BB0-0E2C46936BA5}"/>
              </a:ext>
            </a:extLst>
          </p:cNvPr>
          <p:cNvSpPr txBox="1"/>
          <p:nvPr/>
        </p:nvSpPr>
        <p:spPr>
          <a:xfrm>
            <a:off x="110220" y="1899363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/>
              <a:t>實驗裝置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DB59E-28EA-4C7C-891D-25485A8B322B}"/>
              </a:ext>
            </a:extLst>
          </p:cNvPr>
          <p:cNvSpPr txBox="1"/>
          <p:nvPr/>
        </p:nvSpPr>
        <p:spPr>
          <a:xfrm>
            <a:off x="110220" y="3608031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實驗步驟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0DABB-9916-4009-BDE9-415CEB247353}"/>
              </a:ext>
            </a:extLst>
          </p:cNvPr>
          <p:cNvSpPr txBox="1"/>
          <p:nvPr/>
        </p:nvSpPr>
        <p:spPr>
          <a:xfrm>
            <a:off x="110220" y="5331862"/>
            <a:ext cx="553998" cy="1399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數據處理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E35766-BF51-4772-9078-7E6CE262D089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F9CEE20-ACF2-479E-B45F-A2133EF826A4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B6B5D2EB-A229-4386-9BBD-F8DB3BA8BD2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2253BC9-248F-4EF6-A01E-21FE4EC5BCE5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144B57ED-8BCF-4E83-94C3-0FB1F193090E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F82E1DA-5957-48A1-8041-55BF387E02CA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32FC6F-E3A4-4792-860F-D75F63411697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8C4E0F-15C9-4601-8C19-D4C3375CB25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2974383-651F-4A6C-B862-899FBA0A7584}"/>
                </a:ext>
              </a:extLst>
            </p:cNvPr>
            <p:cNvSpPr/>
            <p:nvPr/>
          </p:nvSpPr>
          <p:spPr>
            <a:xfrm>
              <a:off x="0" y="3437878"/>
              <a:ext cx="774441" cy="17261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9B383E-E0DB-4F11-9097-72F714D49A5D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E225272-7FEC-4C73-8EE7-1A84B31B29B9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83A57AC-52BB-4705-B702-62C0E8DBE3F2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7A9AC2-CAF6-49BC-8580-652A980DEBB4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4AC8BD2-006F-46CE-AFE6-6A5234A6CFC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數據處理</a:t>
              </a:r>
            </a:p>
          </p:txBody>
        </p:sp>
      </p:grp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9429EC3B-9F8F-4666-B90A-2929679F8FC7}"/>
              </a:ext>
            </a:extLst>
          </p:cNvPr>
          <p:cNvSpPr/>
          <p:nvPr/>
        </p:nvSpPr>
        <p:spPr>
          <a:xfrm>
            <a:off x="1402078" y="386312"/>
            <a:ext cx="2571280" cy="821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數據處理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D7A6AB3-9084-4C3A-B142-979BDC6CB8FA}"/>
              </a:ext>
            </a:extLst>
          </p:cNvPr>
          <p:cNvCxnSpPr>
            <a:cxnSpLocks/>
          </p:cNvCxnSpPr>
          <p:nvPr/>
        </p:nvCxnSpPr>
        <p:spPr>
          <a:xfrm>
            <a:off x="4297680" y="386312"/>
            <a:ext cx="8312" cy="821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380808" y="466354"/>
            <a:ext cx="197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實驗處理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/>
              <a:t>結果預測</a:t>
            </a:r>
          </a:p>
        </p:txBody>
      </p:sp>
      <p:sp>
        <p:nvSpPr>
          <p:cNvPr id="42" name="矩形 41"/>
          <p:cNvSpPr/>
          <p:nvPr/>
        </p:nvSpPr>
        <p:spPr>
          <a:xfrm>
            <a:off x="1402078" y="1855301"/>
            <a:ext cx="6096000" cy="8740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/>
              <a:t>P-control</a:t>
            </a:r>
            <a:r>
              <a:rPr lang="zh-TW" altLang="en-US" dirty="0"/>
              <a:t>：</a:t>
            </a:r>
            <a:r>
              <a:rPr lang="en-US" altLang="zh-TW" dirty="0"/>
              <a:t>Kc</a:t>
            </a:r>
            <a:r>
              <a:rPr lang="zh-TW" altLang="en-US" dirty="0"/>
              <a:t>上升，</a:t>
            </a:r>
            <a:r>
              <a:rPr lang="en-US" altLang="zh-TW" dirty="0"/>
              <a:t>offset</a:t>
            </a:r>
            <a:r>
              <a:rPr lang="zh-TW" altLang="en-US" dirty="0"/>
              <a:t>減少，較快達穩定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/>
              <a:t>PI-control </a:t>
            </a:r>
            <a:r>
              <a:rPr lang="zh-TW" altLang="en-US" dirty="0"/>
              <a:t>和 </a:t>
            </a:r>
            <a:r>
              <a:rPr lang="en-US" altLang="zh-TW" dirty="0"/>
              <a:t>PID-control</a:t>
            </a:r>
            <a:r>
              <a:rPr lang="zh-TW" altLang="en-US" dirty="0"/>
              <a:t> 可達</a:t>
            </a:r>
            <a:r>
              <a:rPr lang="en-US" altLang="zh-TW" dirty="0" err="1"/>
              <a:t>s.p</a:t>
            </a:r>
            <a:r>
              <a:rPr lang="zh-TW" altLang="en-US" dirty="0"/>
              <a:t>，後者較快</a:t>
            </a:r>
            <a:endParaRPr lang="en-US" altLang="zh-TW" dirty="0"/>
          </a:p>
        </p:txBody>
      </p:sp>
      <p:grpSp>
        <p:nvGrpSpPr>
          <p:cNvPr id="44" name="群組 43"/>
          <p:cNvGrpSpPr/>
          <p:nvPr/>
        </p:nvGrpSpPr>
        <p:grpSpPr>
          <a:xfrm>
            <a:off x="1298093" y="3608031"/>
            <a:ext cx="8505798" cy="1991618"/>
            <a:chOff x="2516948" y="4325053"/>
            <a:chExt cx="8360745" cy="1863022"/>
          </a:xfrm>
        </p:grpSpPr>
        <p:grpSp>
          <p:nvGrpSpPr>
            <p:cNvPr id="45" name="群組 44"/>
            <p:cNvGrpSpPr/>
            <p:nvPr/>
          </p:nvGrpSpPr>
          <p:grpSpPr>
            <a:xfrm>
              <a:off x="2516948" y="4325053"/>
              <a:ext cx="5771371" cy="1863022"/>
              <a:chOff x="1598844" y="2943855"/>
              <a:chExt cx="5771371" cy="1863022"/>
            </a:xfrm>
          </p:grpSpPr>
          <p:pic>
            <p:nvPicPr>
              <p:cNvPr id="48" name="圖片 47"/>
              <p:cNvPicPr>
                <a:picLocks noChangeAspect="1"/>
              </p:cNvPicPr>
              <p:nvPr/>
            </p:nvPicPr>
            <p:blipFill rotWithShape="1">
              <a:blip r:embed="rId2">
                <a:biLevel thresh="75000"/>
              </a:blip>
              <a:srcRect l="57187" t="15454" r="27216" b="70758"/>
              <a:stretch/>
            </p:blipFill>
            <p:spPr>
              <a:xfrm>
                <a:off x="1598844" y="2943855"/>
                <a:ext cx="2880000" cy="1432134"/>
              </a:xfrm>
              <a:prstGeom prst="rect">
                <a:avLst/>
              </a:prstGeom>
            </p:spPr>
          </p:pic>
          <p:pic>
            <p:nvPicPr>
              <p:cNvPr id="49" name="圖片 48"/>
              <p:cNvPicPr>
                <a:picLocks noChangeAspect="1"/>
              </p:cNvPicPr>
              <p:nvPr/>
            </p:nvPicPr>
            <p:blipFill rotWithShape="1">
              <a:blip r:embed="rId2">
                <a:biLevel thresh="75000"/>
              </a:blip>
              <a:srcRect l="57187" t="31755" r="27216" b="54609"/>
              <a:stretch/>
            </p:blipFill>
            <p:spPr>
              <a:xfrm>
                <a:off x="4490215" y="2943855"/>
                <a:ext cx="2880000" cy="1416394"/>
              </a:xfrm>
              <a:prstGeom prst="rect">
                <a:avLst/>
              </a:prstGeom>
            </p:spPr>
          </p:pic>
          <p:sp>
            <p:nvSpPr>
              <p:cNvPr id="50" name="文字方塊 49"/>
              <p:cNvSpPr txBox="1"/>
              <p:nvPr/>
            </p:nvSpPr>
            <p:spPr>
              <a:xfrm>
                <a:off x="2333451" y="4461392"/>
                <a:ext cx="1144075" cy="34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5375934" y="4458527"/>
                <a:ext cx="1144075" cy="34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</p:txBody>
          </p:sp>
        </p:grpSp>
        <p:pic>
          <p:nvPicPr>
            <p:cNvPr id="46" name="圖片 45"/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l="57740" t="37281" r="28453" b="48483"/>
            <a:stretch/>
          </p:blipFill>
          <p:spPr>
            <a:xfrm>
              <a:off x="8424177" y="4339518"/>
              <a:ext cx="2453516" cy="1422989"/>
            </a:xfrm>
            <a:prstGeom prst="rect">
              <a:avLst/>
            </a:prstGeom>
          </p:spPr>
        </p:pic>
        <p:sp>
          <p:nvSpPr>
            <p:cNvPr id="47" name="文字方塊 46"/>
            <p:cNvSpPr txBox="1"/>
            <p:nvPr/>
          </p:nvSpPr>
          <p:spPr>
            <a:xfrm>
              <a:off x="9145187" y="5790127"/>
              <a:ext cx="1732506" cy="34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PID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</p:grp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604A50C1-719E-4510-9157-BC2C395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61A61690-10A1-4E6B-BE76-2F54DAF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5D7F776-C9DE-4C60-9E12-D15ED62E8EAB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BE7CBD6-AC8F-447D-8AB6-057329C67435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B0302EC3-040F-461E-AA42-12ED8D5CA72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C9E6F000-AEC1-4205-A6B7-E9FD5DAE485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C88280-2BA6-42FB-80FE-41122162078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D92568C-A2B0-4F58-9473-F9124D4A36F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96F08-F725-4481-B5D8-4937BF3563E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EAB1E-8C98-4493-840D-81E5429B8FE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A877FE-F3AA-4B80-ADC6-D8F55B40E40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6C10A-AB00-4ECD-B9AC-6C2EF438C54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EC0DC-6FC6-4461-A28A-485FE5EA420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實驗目的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2F800-12E9-4AC6-8BB0-0E2C46936BA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8DDB59E-28EA-4C7C-891D-25485A8B322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F40DABB-9916-4009-BDE9-415CEB24735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41B048-EA37-4294-AFE4-7921CF51BA48}"/>
              </a:ext>
            </a:extLst>
          </p:cNvPr>
          <p:cNvSpPr txBox="1"/>
          <p:nvPr/>
        </p:nvSpPr>
        <p:spPr>
          <a:xfrm>
            <a:off x="1836845" y="803250"/>
            <a:ext cx="6654386" cy="1845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2000" dirty="0"/>
              <a:t>以液位控制為例，學習識別程序動態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2000" dirty="0"/>
              <a:t>調諧線性比例</a:t>
            </a:r>
            <a:r>
              <a:rPr lang="en-US" altLang="zh-TW" sz="2000" dirty="0"/>
              <a:t>(P)</a:t>
            </a:r>
            <a:r>
              <a:rPr lang="zh-TW" altLang="en-US" sz="2000" dirty="0"/>
              <a:t>、積分</a:t>
            </a:r>
            <a:r>
              <a:rPr lang="en-US" altLang="zh-TW" sz="2000" dirty="0"/>
              <a:t>(I)</a:t>
            </a:r>
            <a:r>
              <a:rPr lang="zh-TW" altLang="en-US" sz="2000" dirty="0"/>
              <a:t>、微分</a:t>
            </a:r>
            <a:r>
              <a:rPr lang="en-US" altLang="zh-TW" sz="2000" dirty="0"/>
              <a:t>(D)</a:t>
            </a:r>
            <a:r>
              <a:rPr lang="zh-TW" altLang="en-US" sz="2000" dirty="0"/>
              <a:t>之 </a:t>
            </a:r>
            <a:r>
              <a:rPr lang="en-US" altLang="zh-TW" sz="2000" dirty="0"/>
              <a:t>PID</a:t>
            </a:r>
            <a:r>
              <a:rPr lang="zh-TW" altLang="en-US" sz="2000" dirty="0"/>
              <a:t> 控制器參數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2000" dirty="0"/>
              <a:t>觀察 </a:t>
            </a:r>
            <a:r>
              <a:rPr lang="en-US" altLang="zh-TW" sz="2000" dirty="0"/>
              <a:t>PID</a:t>
            </a:r>
            <a:r>
              <a:rPr lang="zh-TW" altLang="en-US" sz="2000" dirty="0"/>
              <a:t>控制 之應答情形</a:t>
            </a:r>
          </a:p>
        </p:txBody>
      </p:sp>
      <p:sp>
        <p:nvSpPr>
          <p:cNvPr id="17" name="頁尾版面配置區 16">
            <a:extLst>
              <a:ext uri="{FF2B5EF4-FFF2-40B4-BE49-F238E27FC236}">
                <a16:creationId xmlns:a16="http://schemas.microsoft.com/office/drawing/2014/main" id="{83E40FE2-B6A1-490E-8B44-CFC5BBD7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D0B0937A-4378-4E36-BA7B-AC4B231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20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5D7F776-C9DE-4C60-9E12-D15ED62E8EAB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BE7CBD6-AC8F-447D-8AB6-057329C67435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B0302EC3-040F-461E-AA42-12ED8D5CA72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C9E6F000-AEC1-4205-A6B7-E9FD5DAE485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C88280-2BA6-42FB-80FE-41122162078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D92568C-A2B0-4F58-9473-F9124D4A36F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96F08-F725-4481-B5D8-4937BF3563E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EAB1E-8C98-4493-840D-81E5429B8FE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A877FE-F3AA-4B80-ADC6-D8F55B40E40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6C10A-AB00-4ECD-B9AC-6C2EF438C54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EC0DC-6FC6-4461-A28A-485FE5EA420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2F800-12E9-4AC6-8BB0-0E2C46936BA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實驗原理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8DDB59E-28EA-4C7C-891D-25485A8B322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F40DABB-9916-4009-BDE9-415CEB24735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379913" y="564862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參考資料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379913" y="1812296"/>
            <a:ext cx="6151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+mn-ea"/>
              </a:rPr>
              <a:t>化學工程實驗二 講義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>
                <a:latin typeface="+mn-ea"/>
              </a:rPr>
              <a:t>程序控制 講義</a:t>
            </a:r>
            <a:endParaRPr lang="en-US" altLang="zh-TW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8FF6A425-F399-46CF-92A0-D1B8EEC2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9AD8B301-4D37-4E34-97FF-CE5C83DE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67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5D7F776-C9DE-4C60-9E12-D15ED62E8EAB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BE7CBD6-AC8F-447D-8AB6-057329C67435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B0302EC3-040F-461E-AA42-12ED8D5CA72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接點 3">
                <a:extLst>
                  <a:ext uri="{FF2B5EF4-FFF2-40B4-BE49-F238E27FC236}">
                    <a16:creationId xmlns:a16="http://schemas.microsoft.com/office/drawing/2014/main" id="{C9E6F000-AEC1-4205-A6B7-E9FD5DAE485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C88280-2BA6-42FB-80FE-41122162078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D92568C-A2B0-4F58-9473-F9124D4A36F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96F08-F725-4481-B5D8-4937BF3563E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EAB1E-8C98-4493-840D-81E5429B8FE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A877FE-F3AA-4B80-ADC6-D8F55B40E40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6C10A-AB00-4ECD-B9AC-6C2EF438C54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EC0DC-6FC6-4461-A28A-485FE5EA420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82F800-12E9-4AC6-8BB0-0E2C46936BA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8DDB59E-28EA-4C7C-891D-25485A8B322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F40DABB-9916-4009-BDE9-415CEB24735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E7F94E-DEC4-49DF-B45E-106A6459F4C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8126963" y="2617897"/>
            <a:ext cx="945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BFBBD9C-C4D3-4C8B-AEDF-AF9BA39D5936}"/>
              </a:ext>
            </a:extLst>
          </p:cNvPr>
          <p:cNvSpPr txBox="1"/>
          <p:nvPr/>
        </p:nvSpPr>
        <p:spPr>
          <a:xfrm>
            <a:off x="5763270" y="2356286"/>
            <a:ext cx="265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System input</a:t>
            </a:r>
            <a:endParaRPr lang="zh-TW" altLang="en-US" sz="2800" dirty="0"/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4E7FB60A-19C0-440A-9586-58745FDD47D2}"/>
              </a:ext>
            </a:extLst>
          </p:cNvPr>
          <p:cNvSpPr/>
          <p:nvPr/>
        </p:nvSpPr>
        <p:spPr>
          <a:xfrm>
            <a:off x="9072221" y="2188162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14C2E99-F2A4-447F-9467-8902C2840A19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回饋控制</a:t>
            </a:r>
          </a:p>
        </p:txBody>
      </p:sp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20A8280E-CC37-45AF-B688-57AC3EFA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B138A9FB-1F86-4D0D-ABE3-60B5A697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6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C3DCC662-7BD4-4733-A0CA-39EBBBE2F87B}"/>
              </a:ext>
            </a:extLst>
          </p:cNvPr>
          <p:cNvSpPr/>
          <p:nvPr/>
        </p:nvSpPr>
        <p:spPr>
          <a:xfrm>
            <a:off x="9072221" y="2188162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6867C1A-B6FC-4429-871E-A5996AA0BF77}"/>
              </a:ext>
            </a:extLst>
          </p:cNvPr>
          <p:cNvSpPr/>
          <p:nvPr/>
        </p:nvSpPr>
        <p:spPr>
          <a:xfrm>
            <a:off x="10031782" y="4573189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8602911-1823-4A1B-AF91-E064A79BC87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0308082" y="3047631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D9B00A3-EFF4-467E-AEBB-950A06A5883F}"/>
              </a:ext>
            </a:extLst>
          </p:cNvPr>
          <p:cNvCxnSpPr>
            <a:cxnSpLocks/>
            <a:stCxn id="47" idx="6"/>
            <a:endCxn id="62" idx="1"/>
          </p:cNvCxnSpPr>
          <p:nvPr/>
        </p:nvCxnSpPr>
        <p:spPr>
          <a:xfrm>
            <a:off x="3136227" y="2614031"/>
            <a:ext cx="1913981" cy="3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CF6C650-1A7D-466D-96A8-01C6FE465234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10308081" y="5115968"/>
            <a:ext cx="1" cy="91569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18CF768-A922-4271-BCCC-3E32E8CF80D4}"/>
              </a:ext>
            </a:extLst>
          </p:cNvPr>
          <p:cNvSpPr/>
          <p:nvPr/>
        </p:nvSpPr>
        <p:spPr>
          <a:xfrm>
            <a:off x="5593140" y="4417468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0DA6C0B-DE55-480A-B5E3-AAE5327B8DA8}"/>
              </a:ext>
            </a:extLst>
          </p:cNvPr>
          <p:cNvCxnSpPr>
            <a:cxnSpLocks/>
            <a:stCxn id="16" idx="2"/>
            <a:endCxn id="29" idx="3"/>
          </p:cNvCxnSpPr>
          <p:nvPr/>
        </p:nvCxnSpPr>
        <p:spPr>
          <a:xfrm flipH="1" flipV="1">
            <a:off x="8064861" y="4844578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EBD3BC0-139F-47CA-84A2-343F1EF5C9C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78876" y="4844578"/>
            <a:ext cx="27142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3F01AF9-695E-44F8-9166-7D9054E1C790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859933" y="2889935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A3FBDEA-EB61-47DD-9087-807D21E443EA}"/>
              </a:ext>
            </a:extLst>
          </p:cNvPr>
          <p:cNvSpPr/>
          <p:nvPr/>
        </p:nvSpPr>
        <p:spPr>
          <a:xfrm>
            <a:off x="2583640" y="2338126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34E31ED-C37C-4485-B826-9209BD301E02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1761727" y="2614031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C1E63238-F1F5-4C77-B8DC-3FF1298DBE64}"/>
              </a:ext>
            </a:extLst>
          </p:cNvPr>
          <p:cNvSpPr/>
          <p:nvPr/>
        </p:nvSpPr>
        <p:spPr>
          <a:xfrm>
            <a:off x="5050208" y="2188157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E7F94E-DEC4-49DF-B45E-106A6459F4CC}"/>
              </a:ext>
            </a:extLst>
          </p:cNvPr>
          <p:cNvCxnSpPr>
            <a:stCxn id="62" idx="3"/>
            <a:endCxn id="9" idx="1"/>
          </p:cNvCxnSpPr>
          <p:nvPr/>
        </p:nvCxnSpPr>
        <p:spPr>
          <a:xfrm>
            <a:off x="7521929" y="2617894"/>
            <a:ext cx="1550292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F547FDE-09F0-4C9A-A70B-E83B2AFE2976}"/>
              </a:ext>
            </a:extLst>
          </p:cNvPr>
          <p:cNvSpPr txBox="1"/>
          <p:nvPr/>
        </p:nvSpPr>
        <p:spPr>
          <a:xfrm>
            <a:off x="9050381" y="6031658"/>
            <a:ext cx="251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System output</a:t>
            </a:r>
            <a:endParaRPr lang="zh-TW" altLang="en-US" sz="28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DD3E3BC-176B-4095-8499-B47F80D58237}"/>
              </a:ext>
            </a:extLst>
          </p:cNvPr>
          <p:cNvSpPr txBox="1"/>
          <p:nvPr/>
        </p:nvSpPr>
        <p:spPr>
          <a:xfrm>
            <a:off x="3465417" y="2036349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183A02C-D8D4-48A5-B6FF-90606EC7F878}"/>
              </a:ext>
            </a:extLst>
          </p:cNvPr>
          <p:cNvSpPr txBox="1"/>
          <p:nvPr/>
        </p:nvSpPr>
        <p:spPr>
          <a:xfrm>
            <a:off x="7742994" y="2017556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4583177-9C79-475D-9387-FDD6D1E4CF57}"/>
              </a:ext>
            </a:extLst>
          </p:cNvPr>
          <p:cNvGrpSpPr/>
          <p:nvPr/>
        </p:nvGrpSpPr>
        <p:grpSpPr>
          <a:xfrm>
            <a:off x="5347447" y="703105"/>
            <a:ext cx="2559897" cy="1407934"/>
            <a:chOff x="3942733" y="807380"/>
            <a:chExt cx="2559897" cy="1407934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F502D68-A7DE-402F-A033-13969674A4C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DDD9B11-FD31-43E1-AB39-A839428A73E2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P</a:t>
              </a:r>
              <a:r>
                <a:rPr lang="en-US" altLang="zh-TW" sz="2000" dirty="0"/>
                <a:t>roportional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I</a:t>
              </a:r>
              <a:r>
                <a:rPr lang="en-US" altLang="zh-TW" sz="2000" dirty="0"/>
                <a:t>ntegral</a:t>
              </a:r>
            </a:p>
            <a:p>
              <a:r>
                <a:rPr lang="en-US" altLang="zh-TW" sz="2000" dirty="0" err="1">
                  <a:solidFill>
                    <a:srgbClr val="FF0000"/>
                  </a:solidFill>
                </a:rPr>
                <a:t>D</a:t>
              </a:r>
              <a:r>
                <a:rPr lang="en-US" altLang="zh-TW" sz="2000" dirty="0" err="1"/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D06A6E3-5410-46E0-8178-4CEC35E8C621}"/>
              </a:ext>
            </a:extLst>
          </p:cNvPr>
          <p:cNvSpPr txBox="1"/>
          <p:nvPr/>
        </p:nvSpPr>
        <p:spPr>
          <a:xfrm flipH="1">
            <a:off x="4108685" y="4299985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448366-AD60-463B-B0B0-5B9AF8D0E866}"/>
              </a:ext>
            </a:extLst>
          </p:cNvPr>
          <p:cNvSpPr txBox="1"/>
          <p:nvPr/>
        </p:nvSpPr>
        <p:spPr>
          <a:xfrm>
            <a:off x="1715238" y="1972517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6F69EF8B-E3FB-47C9-A7C2-CB69BE570F3E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回饋控制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A0F389C-FB18-405E-B4C0-93E249D7C3B3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890A358-8E36-4764-94B3-011058713C36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8C966C27-4C3B-4613-AFF1-247BDA5D6AA1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BADC0216-FF2F-4A2F-A0BA-8A9AAB19AF6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724736FB-F298-4575-A9C5-7CFFF1F42F34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D6622925-DE93-46FE-9E65-3A8A26A417A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FFE8C10-34A0-41B8-98FB-09E13740304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205F2E5-AAA8-4670-80CF-70B29D0EECF7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D6B5925-D9C3-4CF3-AA6A-9165A0F8A496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07F9291-8895-41D5-8741-EB8C2B477339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89BF10F-ABF5-4A7C-8405-CC32C307BC1E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E5327DA-1A24-4BC4-9E9B-5F4772F629D9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717DF32-317F-453D-A095-AF5C14132D0E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F8222D8E-B355-4F98-93C4-AD1300D5023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D53983E-A0D3-4109-B3D5-A2C13AD5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48D35A-552B-4FE7-B344-6741BB6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7" grpId="0" animBg="1"/>
      <p:bldP spid="62" grpId="0" animBg="1"/>
      <p:bldP spid="104" grpId="0"/>
      <p:bldP spid="107" grpId="0"/>
      <p:bldP spid="108" grpId="0"/>
      <p:bldP spid="37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P</a:t>
              </a:r>
              <a:r>
                <a:rPr lang="en-US" altLang="zh-TW" sz="2000" dirty="0"/>
                <a:t>roportional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I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ntegral</a:t>
              </a:r>
            </a:p>
            <a:p>
              <a:r>
                <a:rPr lang="en-US" altLang="zh-TW" sz="2000" dirty="0" err="1">
                  <a:solidFill>
                    <a:srgbClr val="FF0000">
                      <a:alpha val="40000"/>
                    </a:srgbClr>
                  </a:solidFill>
                </a:rPr>
                <a:t>D</a:t>
              </a:r>
              <a:r>
                <a:rPr lang="en-US" altLang="zh-TW" sz="2000" dirty="0" err="1">
                  <a:solidFill>
                    <a:schemeClr val="tx1">
                      <a:alpha val="40000"/>
                    </a:schemeClr>
                  </a:solidFill>
                </a:rPr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2188162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4573189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3047631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3136227" y="2614031"/>
            <a:ext cx="1913981" cy="3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10308081" y="5115968"/>
            <a:ext cx="1" cy="91569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4417468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4844578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878876" y="4844578"/>
            <a:ext cx="27142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859933" y="2889935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2583640" y="2338126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761727" y="2614031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6018345" y="2617751"/>
            <a:ext cx="3053876" cy="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CEF2D78-2069-423F-86DC-6AB2AB1850E9}"/>
              </a:ext>
            </a:extLst>
          </p:cNvPr>
          <p:cNvSpPr txBox="1"/>
          <p:nvPr/>
        </p:nvSpPr>
        <p:spPr>
          <a:xfrm>
            <a:off x="9050381" y="6031658"/>
            <a:ext cx="251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System output</a:t>
            </a:r>
            <a:endParaRPr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C0580A8-4A82-4E77-9EF1-7893EA64E844}"/>
              </a:ext>
            </a:extLst>
          </p:cNvPr>
          <p:cNvSpPr txBox="1"/>
          <p:nvPr/>
        </p:nvSpPr>
        <p:spPr>
          <a:xfrm>
            <a:off x="3465417" y="2036349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017556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5033000" y="2190785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6505731" y="2614031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6610664" y="2888210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8F1569-13B1-45F0-A433-72961EF5D76C}"/>
              </a:ext>
            </a:extLst>
          </p:cNvPr>
          <p:cNvSpPr/>
          <p:nvPr/>
        </p:nvSpPr>
        <p:spPr>
          <a:xfrm>
            <a:off x="4336282" y="1884679"/>
            <a:ext cx="2979774" cy="196897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305C402-10BA-4B28-9ADF-C051DF64A179}"/>
                  </a:ext>
                </a:extLst>
              </p:cNvPr>
              <p:cNvSpPr txBox="1"/>
              <p:nvPr/>
            </p:nvSpPr>
            <p:spPr>
              <a:xfrm>
                <a:off x="7525812" y="157454"/>
                <a:ext cx="3863757" cy="15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b="0" i="1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穩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態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增益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TW" sz="2000" b="0" i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305C402-10BA-4B28-9ADF-C051DF64A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12" y="157454"/>
                <a:ext cx="3863757" cy="15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FD0E95BD-ED5C-41D6-A4FB-05C28B3A4975}"/>
              </a:ext>
            </a:extLst>
          </p:cNvPr>
          <p:cNvSpPr txBox="1"/>
          <p:nvPr/>
        </p:nvSpPr>
        <p:spPr>
          <a:xfrm flipH="1">
            <a:off x="1178004" y="6147316"/>
            <a:ext cx="583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缺點：穩態失調（</a:t>
            </a:r>
            <a:r>
              <a:rPr lang="en-US" altLang="zh-TW" sz="2400" dirty="0"/>
              <a:t>steady-state offset</a:t>
            </a:r>
            <a:r>
              <a:rPr lang="zh-TW" altLang="en-US" sz="2400" dirty="0"/>
              <a:t>）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B253AF8-6839-46F5-B105-C0D00629252B}"/>
              </a:ext>
            </a:extLst>
          </p:cNvPr>
          <p:cNvSpPr txBox="1"/>
          <p:nvPr/>
        </p:nvSpPr>
        <p:spPr>
          <a:xfrm flipH="1">
            <a:off x="4108966" y="4282230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E1D83E3-1103-4AF2-B09A-061D6932B00E}"/>
              </a:ext>
            </a:extLst>
          </p:cNvPr>
          <p:cNvSpPr txBox="1"/>
          <p:nvPr/>
        </p:nvSpPr>
        <p:spPr>
          <a:xfrm>
            <a:off x="1715519" y="1954762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559D350-2D93-40DD-87CD-DD3257095AA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C81EB93E-9D0E-4DF1-8557-8D6DA4FF2993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E02BB3E-6A3F-4187-9418-C03FAEF58D4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017BFEB8-D802-4131-8576-0F4FA5ABF1E8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DC1CEDF-EDE4-4767-92BE-AA5532AAF4D2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D75A8F0E-ED53-4DED-8730-D00A508939EF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99802C-DBCB-4DFD-AC76-9B804975BD5D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C0C22E-5114-45E1-8EB2-E230BC9B48F0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69805EC-E8CF-4DC7-93AD-22AED1F35D97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16B69-A97E-4AE6-BC8A-56EB29D84273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345CC1C-9F8C-46E7-8D46-AE7D8B0A08C7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9D75367-253F-488F-AA9F-ACA0F0075FBC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ABAB877-D1C6-49C7-84F8-6CEABA76B909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AB36D52-BB95-4F30-8A3B-EFF08AA12F50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DFCD19-CB31-4FE8-929C-24F76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7E7E48-A6B4-4ADC-82ED-0C7E3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17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P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roportional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I</a:t>
              </a:r>
              <a:r>
                <a:rPr lang="en-US" altLang="zh-TW" sz="2000" dirty="0"/>
                <a:t>ntegral</a:t>
              </a:r>
            </a:p>
            <a:p>
              <a:r>
                <a:rPr lang="en-US" altLang="zh-TW" sz="2000" dirty="0" err="1">
                  <a:solidFill>
                    <a:srgbClr val="FF0000">
                      <a:alpha val="40000"/>
                    </a:srgbClr>
                  </a:solidFill>
                </a:rPr>
                <a:t>D</a:t>
              </a:r>
              <a:r>
                <a:rPr lang="en-US" altLang="zh-TW" sz="2000" dirty="0" err="1">
                  <a:solidFill>
                    <a:schemeClr val="tx1">
                      <a:alpha val="40000"/>
                    </a:schemeClr>
                  </a:solidFill>
                </a:rPr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4ADA5E-C0EF-4994-AAA4-DCA363EB21EF}"/>
              </a:ext>
            </a:extLst>
          </p:cNvPr>
          <p:cNvSpPr/>
          <p:nvPr/>
        </p:nvSpPr>
        <p:spPr>
          <a:xfrm>
            <a:off x="3151710" y="2958828"/>
            <a:ext cx="2403952" cy="13074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7510075" y="157454"/>
                <a:ext cx="4437085" cy="1893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利用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誤差值</a:t>
                </a:r>
                <a:r>
                  <a:rPr lang="zh-TW" altLang="en-US" sz="2000" dirty="0"/>
                  <a:t>在一段時間內的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積分值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當作控制的依據 </a:t>
                </a:r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000" i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157454"/>
                <a:ext cx="4437085" cy="1893788"/>
              </a:xfrm>
              <a:prstGeom prst="rect">
                <a:avLst/>
              </a:prstGeom>
              <a:blipFill>
                <a:blip r:embed="rId3"/>
                <a:stretch>
                  <a:fillRect l="-1511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7C1EA716-530E-4694-966C-417E16636359}"/>
              </a:ext>
            </a:extLst>
          </p:cNvPr>
          <p:cNvGrpSpPr/>
          <p:nvPr/>
        </p:nvGrpSpPr>
        <p:grpSpPr>
          <a:xfrm>
            <a:off x="2634332" y="3186661"/>
            <a:ext cx="3525609" cy="796894"/>
            <a:chOff x="2634332" y="3186661"/>
            <a:chExt cx="3525609" cy="79689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D76758A-F900-4A24-9BA9-3FDD3D0F46B4}"/>
                </a:ext>
              </a:extLst>
            </p:cNvPr>
            <p:cNvSpPr/>
            <p:nvPr/>
          </p:nvSpPr>
          <p:spPr>
            <a:xfrm>
              <a:off x="3351534" y="3186661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BDBE2C9B-926A-4980-8932-FEA99D5186F7}"/>
                    </a:ext>
                  </a:extLst>
                </p:cNvPr>
                <p:cNvSpPr txBox="1"/>
                <p:nvPr/>
              </p:nvSpPr>
              <p:spPr>
                <a:xfrm flipH="1">
                  <a:off x="2634332" y="3191446"/>
                  <a:ext cx="3525609" cy="780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BDBE2C9B-926A-4980-8932-FEA99D518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34332" y="3191446"/>
                  <a:ext cx="3525609" cy="7803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C136F4-7202-47F7-A806-ECC0D3696B78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DB69940-0517-4FF2-9C08-31B9CFE35F1D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A85A97-8FD3-4C51-9E19-885DC6DC0DD4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61AF506-4E72-4048-AD59-C3C81C21F89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4183B02-CB37-448B-9846-B1D3E7711507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8E369C7D-608A-4BD9-8420-B826B40B5011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FB3768C-7BC7-4CAB-A58E-2BE59F7644A7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7040CEAA-4266-4188-A880-DCC7CD2F885D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498B8A6-6F60-4EAC-BBE1-9632211B9540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E7DEB05-9FB0-4934-93E7-AE457AF65276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1A31DEE-C221-4C27-87D1-FF6B0004514C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7EC78F-0461-4A9F-A915-4373EB8FADD5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9BE447C-3BCF-4EC3-92A6-57758FF4C9D1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D9A24AA5-1F38-469F-B678-3ED3341EAA05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59DE323-D2D0-4D4A-9185-47BA17500A97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B1ACB11-5C2A-4308-8104-F4ABE21C949D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63F2C23-F2A1-4E4E-9F9F-52BB0372DBAE}"/>
              </a:ext>
            </a:extLst>
          </p:cNvPr>
          <p:cNvSpPr txBox="1"/>
          <p:nvPr/>
        </p:nvSpPr>
        <p:spPr>
          <a:xfrm>
            <a:off x="2468764" y="3056232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29B530-ABCC-401D-A432-A57B00C4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E94898-CB66-4CED-96B5-44A425B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P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roportional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</a:rPr>
                <a:t>I</a:t>
              </a:r>
              <a:r>
                <a:rPr lang="en-US" altLang="zh-TW" sz="2000" dirty="0"/>
                <a:t>ntegral</a:t>
              </a:r>
            </a:p>
            <a:p>
              <a:r>
                <a:rPr lang="en-US" altLang="zh-TW" sz="2000" dirty="0" err="1">
                  <a:solidFill>
                    <a:srgbClr val="FF0000">
                      <a:alpha val="40000"/>
                    </a:srgbClr>
                  </a:solidFill>
                </a:rPr>
                <a:t>D</a:t>
              </a:r>
              <a:r>
                <a:rPr lang="en-US" altLang="zh-TW" sz="2000" dirty="0" err="1">
                  <a:solidFill>
                    <a:schemeClr val="tx1">
                      <a:alpha val="40000"/>
                    </a:schemeClr>
                  </a:solidFill>
                </a:rPr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C0580A8-4A82-4E77-9EF1-7893EA64E844}"/>
              </a:ext>
            </a:extLst>
          </p:cNvPr>
          <p:cNvSpPr txBox="1"/>
          <p:nvPr/>
        </p:nvSpPr>
        <p:spPr>
          <a:xfrm>
            <a:off x="2468764" y="3056232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7510075" y="157454"/>
                <a:ext cx="4437085" cy="1893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利用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誤差值</a:t>
                </a:r>
                <a:r>
                  <a:rPr lang="zh-TW" altLang="en-US" sz="2000" dirty="0"/>
                  <a:t>在一段時間內的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積分值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當作控制的依據 </a:t>
                </a:r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000" i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157454"/>
                <a:ext cx="4437085" cy="1893788"/>
              </a:xfrm>
              <a:prstGeom prst="rect">
                <a:avLst/>
              </a:prstGeom>
              <a:blipFill>
                <a:blip r:embed="rId3"/>
                <a:stretch>
                  <a:fillRect l="-1511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圖片 66">
            <a:extLst>
              <a:ext uri="{FF2B5EF4-FFF2-40B4-BE49-F238E27FC236}">
                <a16:creationId xmlns:a16="http://schemas.microsoft.com/office/drawing/2014/main" id="{0F4625D3-5568-4CCD-8D2B-C966D107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454" y="203560"/>
            <a:ext cx="5154607" cy="2396132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AE59654-FF6C-47C2-A9D9-E0CD7D9D43EB}"/>
              </a:ext>
            </a:extLst>
          </p:cNvPr>
          <p:cNvSpPr txBox="1"/>
          <p:nvPr/>
        </p:nvSpPr>
        <p:spPr>
          <a:xfrm flipH="1">
            <a:off x="1178004" y="6147316"/>
            <a:ext cx="583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缺點：作用太慢</a:t>
            </a:r>
            <a:endParaRPr lang="en-US" altLang="zh-TW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7060255-AC64-4B1D-A8C7-20723AECE001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ED99202-989D-40AF-97F2-42517B69E25B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24F3C68-138E-4645-8400-CE6E294AF143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32A32A33-29D7-4B0C-B922-7A6A402F34BA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336BB41-2FCC-4904-9E1B-1557C3D398B9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25083F51-27FC-49DF-9D2B-A690D49A9B5B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7CA4D79E-C3A2-4282-B114-F3B47298EA85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E3F5E9F5-64D8-4DD6-815C-C26D55EC12E8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4513594-D63B-4565-BE64-600F64B58C52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89A0F45-9D65-4168-AAF9-BEEFCD2D1FFB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289CD7C-3D4C-48A9-A8A7-92D32D9653A2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3F3E902-64BC-4FB7-B14E-3B08C0048649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AC3932-2377-4BFF-86C8-DB870D50E3B2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935D6597-B986-4B2D-8B2B-49AB54E3AF4D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5E5C05A-3597-48C9-B9AC-2333F24F88A6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D47B487-BD2B-4B2A-8253-15D593445433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3E3DBA67-5ED1-4DC8-B4B3-27DBEC300A03}"/>
              </a:ext>
            </a:extLst>
          </p:cNvPr>
          <p:cNvSpPr/>
          <p:nvPr/>
        </p:nvSpPr>
        <p:spPr>
          <a:xfrm>
            <a:off x="3151710" y="2958828"/>
            <a:ext cx="2403952" cy="13074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9FA22B8-7A86-475C-8392-E40FEE357F50}"/>
              </a:ext>
            </a:extLst>
          </p:cNvPr>
          <p:cNvGrpSpPr/>
          <p:nvPr/>
        </p:nvGrpSpPr>
        <p:grpSpPr>
          <a:xfrm>
            <a:off x="2633282" y="3186661"/>
            <a:ext cx="3525609" cy="796894"/>
            <a:chOff x="2633282" y="3186661"/>
            <a:chExt cx="3525609" cy="79689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A8BA746-4772-47BC-B130-696642FF0CB7}"/>
                </a:ext>
              </a:extLst>
            </p:cNvPr>
            <p:cNvSpPr/>
            <p:nvPr/>
          </p:nvSpPr>
          <p:spPr>
            <a:xfrm>
              <a:off x="3351534" y="3186661"/>
              <a:ext cx="1972549" cy="7968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04A11316-DEC6-430F-90A9-9297AB78A955}"/>
                    </a:ext>
                  </a:extLst>
                </p:cNvPr>
                <p:cNvSpPr txBox="1"/>
                <p:nvPr/>
              </p:nvSpPr>
              <p:spPr>
                <a:xfrm flipH="1">
                  <a:off x="2633282" y="3191446"/>
                  <a:ext cx="3525609" cy="780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04A11316-DEC6-430F-90A9-9297AB78A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33282" y="3191446"/>
                  <a:ext cx="3525609" cy="7803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C1E67DC-5E47-40AE-9C6E-6974379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D14E5C-E826-4A61-85DA-DC87A371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819E860-04DA-4D84-A74D-C069B2BB74DA}"/>
              </a:ext>
            </a:extLst>
          </p:cNvPr>
          <p:cNvSpPr/>
          <p:nvPr/>
        </p:nvSpPr>
        <p:spPr>
          <a:xfrm>
            <a:off x="1006091" y="233886"/>
            <a:ext cx="2471721" cy="859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controller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45232A-F1FE-403B-B6CA-A733595058BC}"/>
              </a:ext>
            </a:extLst>
          </p:cNvPr>
          <p:cNvGrpSpPr/>
          <p:nvPr/>
        </p:nvGrpSpPr>
        <p:grpSpPr>
          <a:xfrm>
            <a:off x="3725058" y="219040"/>
            <a:ext cx="2559897" cy="1407934"/>
            <a:chOff x="3942733" y="807380"/>
            <a:chExt cx="2559897" cy="1407934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D7A6AB3-9084-4C3A-B142-979BDC6C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3" y="807380"/>
              <a:ext cx="0" cy="130348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D0F46B-F49C-4C71-8CD4-8AD25C58A9D0}"/>
                </a:ext>
              </a:extLst>
            </p:cNvPr>
            <p:cNvSpPr txBox="1"/>
            <p:nvPr/>
          </p:nvSpPr>
          <p:spPr>
            <a:xfrm>
              <a:off x="4030910" y="830319"/>
              <a:ext cx="2471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PID controller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P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roportional</a:t>
              </a:r>
            </a:p>
            <a:p>
              <a:r>
                <a:rPr lang="en-US" altLang="zh-TW" sz="2000" dirty="0">
                  <a:solidFill>
                    <a:srgbClr val="FF0000">
                      <a:alpha val="40000"/>
                    </a:srgbClr>
                  </a:solidFill>
                </a:rPr>
                <a:t>I</a:t>
              </a:r>
              <a:r>
                <a:rPr lang="en-US" altLang="zh-TW" sz="2000" dirty="0">
                  <a:solidFill>
                    <a:schemeClr val="tx1">
                      <a:alpha val="40000"/>
                    </a:schemeClr>
                  </a:solidFill>
                </a:rPr>
                <a:t>ntegral</a:t>
              </a:r>
            </a:p>
            <a:p>
              <a:r>
                <a:rPr lang="en-US" altLang="zh-TW" sz="2000" dirty="0" err="1">
                  <a:solidFill>
                    <a:srgbClr val="FF0000"/>
                  </a:solidFill>
                </a:rPr>
                <a:t>D</a:t>
              </a:r>
              <a:r>
                <a:rPr lang="en-US" altLang="zh-TW" sz="2000" dirty="0" err="1"/>
                <a:t>erivitive</a:t>
              </a:r>
              <a:r>
                <a:rPr lang="zh-TW" altLang="en-US" sz="2000" dirty="0"/>
                <a:t> </a:t>
              </a:r>
            </a:p>
          </p:txBody>
        </p: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ABFBECF-CA4B-4C8B-843A-C105690000DB}"/>
              </a:ext>
            </a:extLst>
          </p:cNvPr>
          <p:cNvSpPr/>
          <p:nvPr/>
        </p:nvSpPr>
        <p:spPr>
          <a:xfrm>
            <a:off x="9072221" y="3167878"/>
            <a:ext cx="2471721" cy="8594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system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F4ECE57E-4192-4BDC-B4A5-61A550B1CC21}"/>
              </a:ext>
            </a:extLst>
          </p:cNvPr>
          <p:cNvSpPr/>
          <p:nvPr/>
        </p:nvSpPr>
        <p:spPr>
          <a:xfrm>
            <a:off x="10031782" y="5552905"/>
            <a:ext cx="552599" cy="54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E8FBBB-AD7D-4AFA-A0DC-CD1947EB842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308082" y="4027347"/>
            <a:ext cx="0" cy="1525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3332E11-37A2-4BE2-91CF-079DDA42BF10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2548397" y="3593747"/>
            <a:ext cx="3477935" cy="10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F887D1B-A591-4A7E-9F14-65574AC4B25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0584381" y="5824295"/>
            <a:ext cx="959561" cy="143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C7BDAE6-BE44-4F39-AA60-E642075574ED}"/>
              </a:ext>
            </a:extLst>
          </p:cNvPr>
          <p:cNvSpPr/>
          <p:nvPr/>
        </p:nvSpPr>
        <p:spPr>
          <a:xfrm>
            <a:off x="5593140" y="5397184"/>
            <a:ext cx="2471721" cy="854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sensor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F1486E5-81D0-4A04-B019-2FFC1F6BD0DF}"/>
              </a:ext>
            </a:extLst>
          </p:cNvPr>
          <p:cNvCxnSpPr>
            <a:cxnSpLocks/>
            <a:stCxn id="40" idx="2"/>
            <a:endCxn id="45" idx="3"/>
          </p:cNvCxnSpPr>
          <p:nvPr/>
        </p:nvCxnSpPr>
        <p:spPr>
          <a:xfrm flipH="1" flipV="1">
            <a:off x="8064861" y="5824294"/>
            <a:ext cx="19669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5E74644-FD12-428F-9233-C9366927AB1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272103" y="5824294"/>
            <a:ext cx="3321037" cy="14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5C2924E-5BFC-4EE7-B0F3-8EB64DC96A8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2272103" y="3869651"/>
            <a:ext cx="1" cy="1968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CA7AF3BB-9202-4F5C-8D51-9B2F28EB4D67}"/>
              </a:ext>
            </a:extLst>
          </p:cNvPr>
          <p:cNvSpPr/>
          <p:nvPr/>
        </p:nvSpPr>
        <p:spPr>
          <a:xfrm>
            <a:off x="1995810" y="3317842"/>
            <a:ext cx="552587" cy="5518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0E53058-F076-4483-9467-A3B7CB834EF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73897" y="3593747"/>
            <a:ext cx="821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868D58-62A8-423C-91BE-595D2DC50A4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7011677" y="3594844"/>
            <a:ext cx="2060544" cy="2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67973DE-F975-46EC-97BE-BC3EC1CB9C56}"/>
              </a:ext>
            </a:extLst>
          </p:cNvPr>
          <p:cNvSpPr txBox="1"/>
          <p:nvPr/>
        </p:nvSpPr>
        <p:spPr>
          <a:xfrm>
            <a:off x="7742994" y="2997272"/>
            <a:ext cx="128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p(t)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2289B-7241-42A7-9474-46D6B6CCEB86}"/>
              </a:ext>
            </a:extLst>
          </p:cNvPr>
          <p:cNvSpPr/>
          <p:nvPr/>
        </p:nvSpPr>
        <p:spPr>
          <a:xfrm>
            <a:off x="6026332" y="3167878"/>
            <a:ext cx="985345" cy="85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K</a:t>
            </a:r>
            <a:r>
              <a:rPr lang="en-US" altLang="zh-TW" sz="3200" baseline="-25000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B05CD4D-DF0C-4AE2-8C84-97E4B18250AC}"/>
              </a:ext>
            </a:extLst>
          </p:cNvPr>
          <p:cNvCxnSpPr/>
          <p:nvPr/>
        </p:nvCxnSpPr>
        <p:spPr>
          <a:xfrm flipV="1">
            <a:off x="7252184" y="3593747"/>
            <a:ext cx="0" cy="11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E7C116-E1FC-43EF-AB0D-812EA11A78D8}"/>
              </a:ext>
            </a:extLst>
          </p:cNvPr>
          <p:cNvSpPr txBox="1"/>
          <p:nvPr/>
        </p:nvSpPr>
        <p:spPr>
          <a:xfrm flipH="1">
            <a:off x="7357117" y="3867926"/>
            <a:ext cx="141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s.s</a:t>
            </a:r>
            <a:r>
              <a:rPr lang="en-US" altLang="zh-TW" sz="2800" baseline="-25000" dirty="0"/>
              <a:t>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/>
              <p:nvPr/>
            </p:nvSpPr>
            <p:spPr>
              <a:xfrm>
                <a:off x="7510075" y="157454"/>
                <a:ext cx="4437085" cy="228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利用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誤差值</a:t>
                </a:r>
                <a:r>
                  <a:rPr lang="zh-TW" altLang="en-US" sz="2000" dirty="0"/>
                  <a:t>在一段時間內的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微分值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/>
                  <a:t>（變化速率）當作控制的依據</a:t>
                </a:r>
                <a:endParaRPr lang="en-US" altLang="zh-TW" sz="2000" dirty="0"/>
              </a:p>
              <a:p>
                <a:pPr>
                  <a:spcBef>
                    <a:spcPts val="1200"/>
                  </a:spcBef>
                </a:pPr>
                <a:r>
                  <a:rPr lang="zh-TW" altLang="en-US" sz="2000" dirty="0">
                    <a:solidFill>
                      <a:srgbClr val="FF0000"/>
                    </a:solidFill>
                  </a:rPr>
                  <a:t>預測</a:t>
                </a:r>
                <a:r>
                  <a:rPr lang="zh-TW" altLang="en-US" sz="2000" dirty="0"/>
                  <a:t>被控制變數在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未來的變化</a:t>
                </a:r>
                <a:r>
                  <a:rPr lang="zh-TW" altLang="en-US" sz="2000" dirty="0"/>
                  <a:t>情形  </a:t>
                </a:r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0DE493C-DA8A-4A70-B10D-BCA4D9BB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157454"/>
                <a:ext cx="4437085" cy="2280945"/>
              </a:xfrm>
              <a:prstGeom prst="rect">
                <a:avLst/>
              </a:prstGeom>
              <a:blipFill>
                <a:blip r:embed="rId3"/>
                <a:stretch>
                  <a:fillRect l="-1511" t="-1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0303E4EB-BED1-4D5D-A6AF-6BB268FA93C8}"/>
              </a:ext>
            </a:extLst>
          </p:cNvPr>
          <p:cNvSpPr txBox="1"/>
          <p:nvPr/>
        </p:nvSpPr>
        <p:spPr>
          <a:xfrm flipH="1">
            <a:off x="3513942" y="5315409"/>
            <a:ext cx="149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(t)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BEF5503-68B8-4783-B542-64699E3D4582}"/>
              </a:ext>
            </a:extLst>
          </p:cNvPr>
          <p:cNvSpPr txBox="1"/>
          <p:nvPr/>
        </p:nvSpPr>
        <p:spPr>
          <a:xfrm>
            <a:off x="1120495" y="2987941"/>
            <a:ext cx="77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sz="2800" baseline="-25000" dirty="0" err="1">
                <a:solidFill>
                  <a:schemeClr val="accent5">
                    <a:lumMod val="75000"/>
                  </a:schemeClr>
                </a:solidFill>
              </a:rPr>
              <a:t>sp</a:t>
            </a:r>
            <a:endParaRPr lang="zh-TW" altLang="en-US" sz="28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F4C459AC-457B-4FB7-9A66-D21A7E94625F}"/>
              </a:ext>
            </a:extLst>
          </p:cNvPr>
          <p:cNvGrpSpPr/>
          <p:nvPr/>
        </p:nvGrpSpPr>
        <p:grpSpPr>
          <a:xfrm>
            <a:off x="-1" y="0"/>
            <a:ext cx="802432" cy="6863831"/>
            <a:chOff x="-1" y="0"/>
            <a:chExt cx="802432" cy="6863831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23109803-2FAA-459B-86C3-377DCB2118DF}"/>
                </a:ext>
              </a:extLst>
            </p:cNvPr>
            <p:cNvGrpSpPr/>
            <p:nvPr/>
          </p:nvGrpSpPr>
          <p:grpSpPr>
            <a:xfrm rot="5400000">
              <a:off x="-2657359" y="3398209"/>
              <a:ext cx="6858000" cy="61581"/>
              <a:chOff x="2220220" y="3788229"/>
              <a:chExt cx="7677232" cy="0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26563E14-4555-443E-A51B-D14A37F648CA}"/>
                  </a:ext>
                </a:extLst>
              </p:cNvPr>
              <p:cNvCxnSpPr/>
              <p:nvPr/>
            </p:nvCxnSpPr>
            <p:spPr>
              <a:xfrm>
                <a:off x="2220220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29AAF1B-BF68-4536-ABD8-7893B69ED46E}"/>
                  </a:ext>
                </a:extLst>
              </p:cNvPr>
              <p:cNvCxnSpPr/>
              <p:nvPr/>
            </p:nvCxnSpPr>
            <p:spPr>
              <a:xfrm>
                <a:off x="4139528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7DA496E9-9609-4017-9A7B-1283154E373A}"/>
                  </a:ext>
                </a:extLst>
              </p:cNvPr>
              <p:cNvCxnSpPr/>
              <p:nvPr/>
            </p:nvCxnSpPr>
            <p:spPr>
              <a:xfrm>
                <a:off x="6058836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21E63591-D844-4440-A7E2-D9D1519E5730}"/>
                  </a:ext>
                </a:extLst>
              </p:cNvPr>
              <p:cNvCxnSpPr/>
              <p:nvPr/>
            </p:nvCxnSpPr>
            <p:spPr>
              <a:xfrm>
                <a:off x="7978144" y="3788229"/>
                <a:ext cx="1919308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2527C45-3B36-49C2-8830-76D3086994A1}"/>
                </a:ext>
              </a:extLst>
            </p:cNvPr>
            <p:cNvSpPr/>
            <p:nvPr/>
          </p:nvSpPr>
          <p:spPr>
            <a:xfrm>
              <a:off x="0" y="0"/>
              <a:ext cx="774441" cy="17261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88C2DB2-0372-458C-BA5A-9BA8B8AE88D2}"/>
                </a:ext>
              </a:extLst>
            </p:cNvPr>
            <p:cNvSpPr/>
            <p:nvPr/>
          </p:nvSpPr>
          <p:spPr>
            <a:xfrm>
              <a:off x="-1" y="1714500"/>
              <a:ext cx="774441" cy="1726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9CB089A-8B3E-4B3A-AB25-C46DAEE7B0A5}"/>
                </a:ext>
              </a:extLst>
            </p:cNvPr>
            <p:cNvSpPr/>
            <p:nvPr/>
          </p:nvSpPr>
          <p:spPr>
            <a:xfrm>
              <a:off x="0" y="3429000"/>
              <a:ext cx="774441" cy="1726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F7B5FFD-C9AD-45BC-A569-A05969B06331}"/>
                </a:ext>
              </a:extLst>
            </p:cNvPr>
            <p:cNvSpPr/>
            <p:nvPr/>
          </p:nvSpPr>
          <p:spPr>
            <a:xfrm>
              <a:off x="0" y="5137668"/>
              <a:ext cx="774441" cy="1726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10374F4-4D7C-4E73-8E1F-B492CD1B8543}"/>
                </a:ext>
              </a:extLst>
            </p:cNvPr>
            <p:cNvSpPr txBox="1"/>
            <p:nvPr/>
          </p:nvSpPr>
          <p:spPr>
            <a:xfrm>
              <a:off x="110220" y="157454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實驗目的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B720394-1FA8-4B99-BDDA-1EA34D157B01}"/>
                </a:ext>
              </a:extLst>
            </p:cNvPr>
            <p:cNvSpPr txBox="1"/>
            <p:nvPr/>
          </p:nvSpPr>
          <p:spPr>
            <a:xfrm>
              <a:off x="110220" y="189003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/>
                <a:t>實驗原理</a:t>
              </a:r>
              <a:endPara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C51D938-10C0-413A-B3BF-551EB51D4FAB}"/>
                </a:ext>
              </a:extLst>
            </p:cNvPr>
            <p:cNvSpPr txBox="1"/>
            <p:nvPr/>
          </p:nvSpPr>
          <p:spPr>
            <a:xfrm>
              <a:off x="110220" y="3608031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實驗步驟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24195A72-4B0C-4275-89D2-D1F2512108D5}"/>
                </a:ext>
              </a:extLst>
            </p:cNvPr>
            <p:cNvSpPr txBox="1"/>
            <p:nvPr/>
          </p:nvSpPr>
          <p:spPr>
            <a:xfrm>
              <a:off x="110220" y="5331862"/>
              <a:ext cx="553998" cy="1399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數據處理</a:t>
              </a: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B0EE4506-C6A4-4AF3-BC20-59B5A38B34EC}"/>
              </a:ext>
            </a:extLst>
          </p:cNvPr>
          <p:cNvSpPr/>
          <p:nvPr/>
        </p:nvSpPr>
        <p:spPr>
          <a:xfrm>
            <a:off x="3151710" y="2958828"/>
            <a:ext cx="2403952" cy="13074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DFF6E13-F1EA-4BB0-8EA0-2187B5B74AEF}"/>
              </a:ext>
            </a:extLst>
          </p:cNvPr>
          <p:cNvSpPr/>
          <p:nvPr/>
        </p:nvSpPr>
        <p:spPr>
          <a:xfrm>
            <a:off x="3351534" y="3186661"/>
            <a:ext cx="1972549" cy="7968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47D64E2D-D4A8-458C-A38B-49F1BB980BC9}"/>
                  </a:ext>
                </a:extLst>
              </p:cNvPr>
              <p:cNvSpPr txBox="1"/>
              <p:nvPr/>
            </p:nvSpPr>
            <p:spPr>
              <a:xfrm flipH="1">
                <a:off x="2534289" y="3236811"/>
                <a:ext cx="3525609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47D64E2D-D4A8-458C-A38B-49F1BB980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4289" y="3236811"/>
                <a:ext cx="3525609" cy="689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B77138-314C-4310-9204-303F55CCA180}"/>
              </a:ext>
            </a:extLst>
          </p:cNvPr>
          <p:cNvSpPr txBox="1"/>
          <p:nvPr/>
        </p:nvSpPr>
        <p:spPr>
          <a:xfrm>
            <a:off x="2468764" y="3056232"/>
            <a:ext cx="76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e(t)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39F48FA-D800-4161-BE7F-0A797D5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508E1CD-544F-4CE5-8A62-B9C36E97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628-37D4-4C9E-B32A-F4892614033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2356</Words>
  <Application>Microsoft Office PowerPoint</Application>
  <PresentationFormat>寬螢幕</PresentationFormat>
  <Paragraphs>635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Office Theme</vt:lpstr>
      <vt:lpstr>實驗八　液位控制 2020.11.12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實驗八　液位控制 2020.11.12</dc:title>
  <dc:creator>yu</dc:creator>
  <cp:lastModifiedBy>yu</cp:lastModifiedBy>
  <cp:revision>63</cp:revision>
  <dcterms:created xsi:type="dcterms:W3CDTF">2020-11-05T05:46:11Z</dcterms:created>
  <dcterms:modified xsi:type="dcterms:W3CDTF">2020-11-12T08:45:54Z</dcterms:modified>
</cp:coreProperties>
</file>