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6" r:id="rId3"/>
    <p:sldId id="283" r:id="rId4"/>
    <p:sldId id="264" r:id="rId5"/>
    <p:sldId id="284" r:id="rId6"/>
    <p:sldId id="262" r:id="rId7"/>
    <p:sldId id="263" r:id="rId8"/>
    <p:sldId id="289" r:id="rId9"/>
    <p:sldId id="286" r:id="rId10"/>
    <p:sldId id="288" r:id="rId11"/>
    <p:sldId id="290" r:id="rId12"/>
    <p:sldId id="281" r:id="rId13"/>
    <p:sldId id="259" r:id="rId14"/>
    <p:sldId id="291" r:id="rId15"/>
    <p:sldId id="260" r:id="rId16"/>
    <p:sldId id="279" r:id="rId17"/>
    <p:sldId id="28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893C89E-A5CE-4B2E-98AA-D12081A3FBFD}">
          <p14:sldIdLst>
            <p14:sldId id="261"/>
            <p14:sldId id="266"/>
            <p14:sldId id="283"/>
            <p14:sldId id="264"/>
            <p14:sldId id="284"/>
            <p14:sldId id="262"/>
            <p14:sldId id="263"/>
            <p14:sldId id="289"/>
            <p14:sldId id="286"/>
            <p14:sldId id="288"/>
            <p14:sldId id="290"/>
            <p14:sldId id="281"/>
            <p14:sldId id="259"/>
            <p14:sldId id="291"/>
            <p14:sldId id="260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06504124" initials="b" lastIdx="1" clrIdx="0">
    <p:extLst>
      <p:ext uri="{19B8F6BF-5375-455C-9EA6-DF929625EA0E}">
        <p15:presenceInfo xmlns:p15="http://schemas.microsoft.com/office/powerpoint/2012/main" userId="b0650412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280" autoAdjust="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45\Desktop\&#23526;&#39511;&#19971;\&#23526;&#39511;&#19971;%20&#25976;&#25818;%20-%20&#35079;&#3506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45\Desktop\&#23526;&#39511;&#19971;\&#23526;&#39511;&#19971;%20&#25976;&#25818;%20-%20&#35079;&#3506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45\Desktop\&#23526;&#39511;&#19971;\&#23526;&#39511;&#19971;%20&#25976;&#25818;%20-%20&#35079;&#3506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000" dirty="0">
                <a:solidFill>
                  <a:schemeClr val="tx1"/>
                </a:solidFill>
              </a:rPr>
              <a:t>x - WHSV</a:t>
            </a:r>
            <a:r>
              <a:rPr lang="en-US" altLang="zh-TW" sz="2000" baseline="30000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7401614118365394"/>
                  <c:y val="-1.007966153617294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Sheet3!$J$2:$J$4</c:f>
              <c:numCache>
                <c:formatCode>0.00000</c:formatCode>
                <c:ptCount val="3"/>
                <c:pt idx="0">
                  <c:v>4.3490746685241347E-2</c:v>
                </c:pt>
                <c:pt idx="1">
                  <c:v>3.0007008377668992E-2</c:v>
                </c:pt>
                <c:pt idx="2">
                  <c:v>2.2717259215019169E-2</c:v>
                </c:pt>
              </c:numCache>
            </c:numRef>
          </c:xVal>
          <c:yVal>
            <c:numRef>
              <c:f>Sheet3!$K$2:$K$4</c:f>
              <c:numCache>
                <c:formatCode>0.0000_);[Red]\(0.0000\)</c:formatCode>
                <c:ptCount val="3"/>
                <c:pt idx="0">
                  <c:v>5.7988617490985363E-2</c:v>
                </c:pt>
                <c:pt idx="1">
                  <c:v>3.5817575199656025E-2</c:v>
                </c:pt>
                <c:pt idx="2">
                  <c:v>1.5129518007735631E-2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CCA-439A-8D03-91DC9B3C3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442752"/>
        <c:axId val="383442360"/>
      </c:scatterChart>
      <c:valAx>
        <c:axId val="383442752"/>
        <c:scaling>
          <c:orientation val="minMax"/>
          <c:min val="2.0000000000000004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>
                    <a:solidFill>
                      <a:schemeClr val="tx1"/>
                    </a:solidFill>
                  </a:rPr>
                  <a:t>WHSV</a:t>
                </a:r>
                <a:r>
                  <a:rPr lang="en-US" altLang="zh-TW" sz="1400" baseline="30000" dirty="0">
                    <a:solidFill>
                      <a:schemeClr val="tx1"/>
                    </a:solidFill>
                  </a:rPr>
                  <a:t>-1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.000_);[Red]\(#,##0.0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3442360"/>
        <c:crosses val="autoZero"/>
        <c:crossBetween val="midCat"/>
      </c:valAx>
      <c:valAx>
        <c:axId val="38344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>
                    <a:solidFill>
                      <a:schemeClr val="tx1"/>
                    </a:solidFill>
                  </a:rPr>
                  <a:t>X</a:t>
                </a:r>
                <a:endParaRPr lang="zh-TW" altLang="en-US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3442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dirty="0">
                <a:solidFill>
                  <a:schemeClr val="tx1"/>
                </a:solidFill>
              </a:rPr>
              <a:t>ln(1/(1-x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–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WHSV</a:t>
            </a:r>
            <a:r>
              <a:rPr lang="en-US" altLang="zh-TW" sz="2000" baseline="30000" dirty="0">
                <a:solidFill>
                  <a:schemeClr val="tx1"/>
                </a:solidFill>
              </a:rPr>
              <a:t>-1</a:t>
            </a:r>
            <a:endParaRPr lang="en-US" altLang="zh-CN" sz="20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1054201983170875"/>
                  <c:y val="3.5460555528146429E-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Sheet3!$J$2:$J$4</c:f>
              <c:numCache>
                <c:formatCode>0.00000</c:formatCode>
                <c:ptCount val="3"/>
                <c:pt idx="0">
                  <c:v>4.3490746685241347E-2</c:v>
                </c:pt>
                <c:pt idx="1">
                  <c:v>3.0007008377668992E-2</c:v>
                </c:pt>
                <c:pt idx="2">
                  <c:v>2.2717259215019169E-2</c:v>
                </c:pt>
              </c:numCache>
            </c:numRef>
          </c:xVal>
          <c:yVal>
            <c:numRef>
              <c:f>Sheet3!$M$2:$M$4</c:f>
              <c:numCache>
                <c:formatCode>0.0000_ </c:formatCode>
                <c:ptCount val="3"/>
                <c:pt idx="0">
                  <c:v>5.9737921135873971E-2</c:v>
                </c:pt>
                <c:pt idx="1">
                  <c:v>3.6474764929963953E-2</c:v>
                </c:pt>
                <c:pt idx="2">
                  <c:v>1.5245136818847272E-2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777-4DC7-B39F-6243F6D70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049680"/>
        <c:axId val="348042232"/>
      </c:scatterChart>
      <c:valAx>
        <c:axId val="348049680"/>
        <c:scaling>
          <c:orientation val="minMax"/>
          <c:min val="2.0000000000000004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b="0" i="0" baseline="0">
                    <a:solidFill>
                      <a:schemeClr val="tx1"/>
                    </a:solidFill>
                    <a:effectLst/>
                  </a:rPr>
                  <a:t>WHSV</a:t>
                </a:r>
                <a:r>
                  <a:rPr lang="en-US" altLang="zh-TW" sz="1400" b="0" i="0" baseline="30000">
                    <a:solidFill>
                      <a:schemeClr val="tx1"/>
                    </a:solidFill>
                    <a:effectLst/>
                  </a:rPr>
                  <a:t>-1</a:t>
                </a:r>
                <a:endParaRPr lang="zh-TW" altLang="zh-TW" sz="1400">
                  <a:solidFill>
                    <a:schemeClr val="tx1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.000_);[Red]\(#,##0.0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8042232"/>
        <c:crosses val="autoZero"/>
        <c:crossBetween val="midCat"/>
      </c:valAx>
      <c:valAx>
        <c:axId val="34804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>
                    <a:solidFill>
                      <a:schemeClr val="tx1"/>
                    </a:solidFill>
                  </a:rPr>
                  <a:t>ln(1/1-x))</a:t>
                </a:r>
                <a:endParaRPr lang="zh-TW" altLang="en-US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_ 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804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dirty="0">
                <a:solidFill>
                  <a:schemeClr val="tx1"/>
                </a:solidFill>
              </a:rPr>
              <a:t>x/(1-x) – WHSV</a:t>
            </a:r>
            <a:r>
              <a:rPr lang="en-US" altLang="zh-CN" sz="2000" baseline="30000" dirty="0">
                <a:solidFill>
                  <a:schemeClr val="tx1"/>
                </a:solidFill>
              </a:rPr>
              <a:t>-1</a:t>
            </a:r>
            <a:endParaRPr lang="en-US" altLang="zh-CN" sz="20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7581045070056026"/>
                  <c:y val="0.2746251237130978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Sheet3!$J$2:$J$4</c:f>
              <c:numCache>
                <c:formatCode>0.00000</c:formatCode>
                <c:ptCount val="3"/>
                <c:pt idx="0">
                  <c:v>4.3490746685241347E-2</c:v>
                </c:pt>
                <c:pt idx="1">
                  <c:v>3.0007008377668992E-2</c:v>
                </c:pt>
                <c:pt idx="2">
                  <c:v>2.2717259215019169E-2</c:v>
                </c:pt>
              </c:numCache>
            </c:numRef>
          </c:xVal>
          <c:yVal>
            <c:numRef>
              <c:f>Sheet3!$N$2:$N$4</c:f>
              <c:numCache>
                <c:formatCode>0.0000_ </c:formatCode>
                <c:ptCount val="3"/>
                <c:pt idx="0">
                  <c:v>6.1558298092465394E-2</c:v>
                </c:pt>
                <c:pt idx="1">
                  <c:v>3.7148131181786344E-2</c:v>
                </c:pt>
                <c:pt idx="2">
                  <c:v>1.5361936705759109E-2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8C3-4AC7-A483-DB8AEFD89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151904"/>
        <c:axId val="392065584"/>
      </c:scatterChart>
      <c:valAx>
        <c:axId val="389151904"/>
        <c:scaling>
          <c:orientation val="minMax"/>
          <c:max val="5.000000000000001E-2"/>
          <c:min val="2.0000000000000004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b="0" i="0" baseline="0" dirty="0">
                    <a:solidFill>
                      <a:schemeClr val="tx1"/>
                    </a:solidFill>
                    <a:effectLst/>
                  </a:rPr>
                  <a:t>WHSV</a:t>
                </a:r>
                <a:r>
                  <a:rPr lang="en-US" altLang="zh-TW" sz="1400" b="0" i="0" baseline="30000" dirty="0">
                    <a:solidFill>
                      <a:schemeClr val="tx1"/>
                    </a:solidFill>
                    <a:effectLst/>
                  </a:rPr>
                  <a:t>-1</a:t>
                </a:r>
                <a:endParaRPr lang="zh-TW" altLang="zh-TW" sz="1400" dirty="0">
                  <a:solidFill>
                    <a:schemeClr val="tx1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.000_);[Red]\(#,##0.0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2065584"/>
        <c:crosses val="autoZero"/>
        <c:crossBetween val="midCat"/>
      </c:valAx>
      <c:valAx>
        <c:axId val="39206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>
                    <a:solidFill>
                      <a:schemeClr val="tx1"/>
                    </a:solidFill>
                  </a:rPr>
                  <a:t>x/1-x</a:t>
                </a:r>
                <a:endParaRPr lang="zh-TW" altLang="en-US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_ 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9151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5E6A3-E3D9-4D4F-B560-FC751B5F4E18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52071-D8B0-4D96-B1FD-4BB857F3D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66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CE99B-A5B5-4FCA-AD23-3151335B1BF7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2EDCF-8971-48A2-B66B-193A7C3EC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22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08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A57-0553-4543-9134-6AF366BBA7C1}" type="datetime1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541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A79-2974-479B-BB2D-6F44F31680F3}" type="datetime1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90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38A9-77C8-411F-99E2-5EC18F55A400}" type="datetime1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41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A0D8-9D3C-442D-89BF-A72DD1545CAD}" type="datetime1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323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EB-76B2-464E-8B44-94C8B4B989C3}" type="datetime1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1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92A9-6512-4D78-AC2D-C419808EC16D}" type="datetime1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5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1D66-934B-408B-B88C-0B8ADA319BFE}" type="datetime1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8CE6-0BCC-40CA-8BCB-26F8D9887051}" type="datetime1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0E7-BAAD-443F-8F3A-DEA83AF785F1}" type="datetime1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00B799E-41DE-49AA-A934-8BB5E7B14B4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20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E38-BEB1-497E-8D47-15C77B122171}" type="datetime1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3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FBF-B3C9-4382-8E87-8BF91B16AAD2}" type="datetime1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891C-E0A1-4371-AD46-5B3F19CFDC25}" type="datetime1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800B799E-41DE-49AA-A934-8BB5E7B14B4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50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68102"/>
            <a:ext cx="9144000" cy="1714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800" dirty="0"/>
              <a:t>實驗七　異丙醇脫氫</a:t>
            </a:r>
            <a:br>
              <a:rPr lang="en-US" altLang="zh-TW" sz="4800" dirty="0"/>
            </a:br>
            <a:r>
              <a:rPr lang="en-US" altLang="zh-TW" sz="3200" dirty="0"/>
              <a:t>2020.11.05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4057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B06504004</a:t>
            </a:r>
            <a:r>
              <a:rPr lang="zh-TW" altLang="en-US" dirty="0"/>
              <a:t>　盧彥均</a:t>
            </a:r>
            <a:endParaRPr lang="en-US" altLang="zh-TW" dirty="0"/>
          </a:p>
          <a:p>
            <a:r>
              <a:rPr lang="en-US" altLang="zh-TW" dirty="0"/>
              <a:t>B06504069</a:t>
            </a:r>
            <a:r>
              <a:rPr lang="zh-TW" altLang="en-US" dirty="0"/>
              <a:t>　蘇峰玉</a:t>
            </a:r>
            <a:endParaRPr lang="en-US" altLang="zh-TW" dirty="0"/>
          </a:p>
          <a:p>
            <a:r>
              <a:rPr lang="en-US" altLang="zh-TW" dirty="0"/>
              <a:t>B05504076</a:t>
            </a:r>
            <a:r>
              <a:rPr lang="zh-TW" altLang="en-US" dirty="0"/>
              <a:t>　蔡孟儒</a:t>
            </a:r>
            <a:endParaRPr lang="en-US" altLang="zh-TW" dirty="0"/>
          </a:p>
          <a:p>
            <a:r>
              <a:rPr lang="en-US" altLang="zh-TW" dirty="0"/>
              <a:t>B06504124</a:t>
            </a:r>
            <a:r>
              <a:rPr lang="zh-TW" altLang="en-US" dirty="0"/>
              <a:t>　趙奕翔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6E9347-9864-4B5B-A6DC-78C1C6126D2D}"/>
              </a:ext>
            </a:extLst>
          </p:cNvPr>
          <p:cNvGrpSpPr/>
          <p:nvPr/>
        </p:nvGrpSpPr>
        <p:grpSpPr>
          <a:xfrm>
            <a:off x="2257384" y="2855167"/>
            <a:ext cx="7677232" cy="0"/>
            <a:chOff x="2220220" y="3788229"/>
            <a:chExt cx="7677232" cy="0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7D7440EA-D4AF-44C2-B008-6C4F63754D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EB5D5F2-E772-41E1-97E3-8205B9003537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D0D7100-276C-43D7-A609-D7B8AB4505E4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201F7158-81A6-40F6-89D3-44E29BB272D8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0EB9432-B9DC-4103-9130-2E9C8E41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9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BC0EAC-9E18-4DCA-91DA-30FE5B82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124122-A562-4CD2-B567-D6BBFCC027A1}"/>
              </a:ext>
            </a:extLst>
          </p:cNvPr>
          <p:cNvSpPr txBox="1"/>
          <p:nvPr/>
        </p:nvSpPr>
        <p:spPr>
          <a:xfrm>
            <a:off x="3840511" y="410162"/>
            <a:ext cx="4510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WHSV</a:t>
            </a:r>
            <a:r>
              <a:rPr lang="en-US" altLang="zh-TW" sz="3200" baseline="30000" dirty="0"/>
              <a:t>-1</a:t>
            </a:r>
            <a:r>
              <a:rPr lang="zh-TW" altLang="en-US" sz="3200" dirty="0"/>
              <a:t>與反應級數討論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7792280-6AA0-4F34-ADA4-EF08B76D25CE}"/>
                  </a:ext>
                </a:extLst>
              </p:cNvPr>
              <p:cNvSpPr/>
              <p:nvPr/>
            </p:nvSpPr>
            <p:spPr>
              <a:xfrm>
                <a:off x="4127369" y="1296643"/>
                <a:ext cx="3226742" cy="747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𝑊𝐻𝑆𝑉</m:t>
                          </m:r>
                        </m:den>
                      </m:f>
                    </m:oMath>
                  </m:oMathPara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7792280-6AA0-4F34-ADA4-EF08B76D2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369" y="1296643"/>
                <a:ext cx="3226742" cy="747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CDEBD8F-62EF-4A00-B270-D5B5608A1457}"/>
              </a:ext>
            </a:extLst>
          </p:cNvPr>
          <p:cNvSpPr/>
          <p:nvPr/>
        </p:nvSpPr>
        <p:spPr>
          <a:xfrm>
            <a:off x="696000" y="1434109"/>
            <a:ext cx="3647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TW" sz="2400" dirty="0"/>
              <a:t>Second order reaction:</a:t>
            </a:r>
          </a:p>
        </p:txBody>
      </p:sp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8E0CF30E-B1A5-461C-B1A9-864B8AE08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667401"/>
              </p:ext>
            </p:extLst>
          </p:nvPr>
        </p:nvGraphicFramePr>
        <p:xfrm>
          <a:off x="933856" y="2213277"/>
          <a:ext cx="6215974" cy="4273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E59309E-6B92-47E9-AA18-E88989A5C397}"/>
                  </a:ext>
                </a:extLst>
              </p:cNvPr>
              <p:cNvSpPr/>
              <p:nvPr/>
            </p:nvSpPr>
            <p:spPr>
              <a:xfrm>
                <a:off x="7748080" y="4121939"/>
                <a:ext cx="3605720" cy="1201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zh-TW" altLang="en-US" sz="2400" dirty="0"/>
                  <a:t> 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i="0">
                            <a:latin typeface="Cambria Math" panose="02040503050406030204" pitchFamily="18" charset="0"/>
                          </a:rPr>
                          <m:t>WHSV</m:t>
                        </m:r>
                      </m:den>
                    </m:f>
                  </m:oMath>
                </a14:m>
                <a:r>
                  <a:rPr lang="zh-TW" altLang="en-US" sz="2400" dirty="0"/>
                  <a:t> 呈正相關</a:t>
                </a:r>
                <a:endParaRPr lang="en-US" altLang="zh-TW" sz="2400" dirty="0"/>
              </a:p>
              <a:p>
                <a:endParaRPr lang="en-US" altLang="zh-TW" dirty="0"/>
              </a:p>
              <a:p>
                <a:r>
                  <a:rPr lang="en-US" altLang="zh-TW" sz="2000" dirty="0"/>
                  <a:t>R</a:t>
                </a:r>
                <a:r>
                  <a:rPr lang="en-US" altLang="zh-TW" sz="2000" baseline="30000" dirty="0"/>
                  <a:t>2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=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0.9812</a:t>
                </a:r>
                <a:r>
                  <a:rPr lang="zh-TW" altLang="en-US" sz="2000" dirty="0"/>
                  <a:t>，高度正相關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E59309E-6B92-47E9-AA18-E88989A5C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080" y="4121939"/>
                <a:ext cx="3605720" cy="1201163"/>
              </a:xfrm>
              <a:prstGeom prst="rect">
                <a:avLst/>
              </a:prstGeom>
              <a:blipFill>
                <a:blip r:embed="rId4"/>
                <a:stretch>
                  <a:fillRect l="-1689" b="-8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7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45EB3A-A279-4B31-B346-FAC5FFA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606B1B1-3AE7-423C-A841-F11212C61CBB}"/>
              </a:ext>
            </a:extLst>
          </p:cNvPr>
          <p:cNvSpPr txBox="1"/>
          <p:nvPr/>
        </p:nvSpPr>
        <p:spPr>
          <a:xfrm>
            <a:off x="1091035" y="5521146"/>
            <a:ext cx="9086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/>
              <a:t>由線性回歸的結果判斷，此反應較接近二級反應</a:t>
            </a:r>
            <a:endParaRPr lang="en-US" altLang="zh-TW" sz="2400" dirty="0"/>
          </a:p>
          <a:p>
            <a:pPr algn="just"/>
            <a:r>
              <a:rPr lang="zh-TW" altLang="en-US" sz="2400" dirty="0"/>
              <a:t>但反應級數</a:t>
            </a:r>
            <a:r>
              <a:rPr lang="en-US" altLang="zh-TW" sz="2400" dirty="0">
                <a:solidFill>
                  <a:srgbClr val="FF0000"/>
                </a:solidFill>
              </a:rPr>
              <a:t>n</a:t>
            </a:r>
            <a:r>
              <a:rPr lang="zh-TW" altLang="en-US" sz="2400" dirty="0">
                <a:solidFill>
                  <a:srgbClr val="FF0000"/>
                </a:solidFill>
              </a:rPr>
              <a:t>可能不為整數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342900" indent="-342900" algn="just">
              <a:buFontTx/>
              <a:buAutoNum type="arabicPeriod"/>
            </a:pPr>
            <a:endParaRPr lang="en-US" altLang="zh-TW" sz="2400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961E381-5C83-4827-B300-9ED9D2846946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DF831B-0DFE-400E-A503-6E8BD6F40230}"/>
              </a:ext>
            </a:extLst>
          </p:cNvPr>
          <p:cNvSpPr txBox="1"/>
          <p:nvPr/>
        </p:nvSpPr>
        <p:spPr>
          <a:xfrm>
            <a:off x="3840511" y="410162"/>
            <a:ext cx="4510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WHSV</a:t>
            </a:r>
            <a:r>
              <a:rPr lang="en-US" altLang="zh-TW" sz="3200" baseline="30000" dirty="0"/>
              <a:t>-1</a:t>
            </a:r>
            <a:r>
              <a:rPr lang="zh-TW" altLang="en-US" sz="3200" dirty="0"/>
              <a:t>與反應級數討論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ACFEF53-7570-455C-B6A2-AAE1D3887B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9230027"/>
                  </p:ext>
                </p:extLst>
              </p:nvPr>
            </p:nvGraphicFramePr>
            <p:xfrm>
              <a:off x="1091036" y="1551660"/>
              <a:ext cx="9184179" cy="36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03">
                      <a:extLst>
                        <a:ext uri="{9D8B030D-6E8A-4147-A177-3AD203B41FA5}">
                          <a16:colId xmlns:a16="http://schemas.microsoft.com/office/drawing/2014/main" val="850941496"/>
                        </a:ext>
                      </a:extLst>
                    </a:gridCol>
                    <a:gridCol w="4407983">
                      <a:extLst>
                        <a:ext uri="{9D8B030D-6E8A-4147-A177-3AD203B41FA5}">
                          <a16:colId xmlns:a16="http://schemas.microsoft.com/office/drawing/2014/main" val="1732490210"/>
                        </a:ext>
                      </a:extLst>
                    </a:gridCol>
                    <a:gridCol w="3061393">
                      <a:extLst>
                        <a:ext uri="{9D8B030D-6E8A-4147-A177-3AD203B41FA5}">
                          <a16:colId xmlns:a16="http://schemas.microsoft.com/office/drawing/2014/main" val="3374449196"/>
                        </a:ext>
                      </a:extLst>
                    </a:gridCol>
                  </a:tblGrid>
                  <a:tr h="9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/>
                            <a:t>反應級數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/>
                            <a:t>轉化率與</a:t>
                          </a:r>
                          <a:r>
                            <a:rPr lang="en-US" altLang="zh-TW" sz="2000" dirty="0"/>
                            <a:t>WHSV</a:t>
                          </a:r>
                          <a:r>
                            <a:rPr lang="en-US" altLang="zh-TW" sz="2000" baseline="30000" dirty="0"/>
                            <a:t>-1</a:t>
                          </a:r>
                          <a:r>
                            <a:rPr lang="zh-TW" altLang="en-US" sz="2000" baseline="0" dirty="0"/>
                            <a:t>關係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/>
                            <a:t>線性回歸結果</a:t>
                          </a:r>
                          <a:r>
                            <a:rPr lang="en-US" altLang="zh-TW" sz="2000" dirty="0"/>
                            <a:t>(R</a:t>
                          </a:r>
                          <a:r>
                            <a:rPr lang="en-US" altLang="zh-TW" sz="2000" baseline="30000" dirty="0"/>
                            <a:t>2</a:t>
                          </a:r>
                          <a:r>
                            <a:rPr lang="zh-TW" altLang="en-US" sz="2000" baseline="0" dirty="0"/>
                            <a:t> </a:t>
                          </a:r>
                          <a:r>
                            <a:rPr lang="en-US" altLang="zh-TW" sz="2000" baseline="0" dirty="0" err="1"/>
                            <a:t>vlaue</a:t>
                          </a:r>
                          <a:r>
                            <a:rPr lang="en-US" altLang="zh-TW" sz="2000" baseline="0" dirty="0"/>
                            <a:t>)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867986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/>
                            <a:t>零級反應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den>
                                </m:f>
                                <m:r>
                                  <a:rPr lang="en-US" altLang="zh-TW" sz="20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WHSV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0.9775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71134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/>
                            <a:t>一級反應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000" i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TW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0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altLang="zh-TW" sz="20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altLang="zh-TW" sz="20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zh-TW" sz="20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WHSV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0.9794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4126633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/>
                            <a:t>二級反應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000" i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TW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num>
                                  <m:den>
                                    <m:r>
                                      <a:rPr lang="en-US" altLang="zh-TW" sz="20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den>
                                </m:f>
                                <m:r>
                                  <a:rPr lang="en-US" altLang="zh-TW" sz="20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WHSV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0.9812</a:t>
                          </a:r>
                          <a:endParaRPr lang="zh-TW" altLang="en-US" sz="20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484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ACFEF53-7570-455C-B6A2-AAE1D3887B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9230027"/>
                  </p:ext>
                </p:extLst>
              </p:nvPr>
            </p:nvGraphicFramePr>
            <p:xfrm>
              <a:off x="1091036" y="1551660"/>
              <a:ext cx="9184179" cy="36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03">
                      <a:extLst>
                        <a:ext uri="{9D8B030D-6E8A-4147-A177-3AD203B41FA5}">
                          <a16:colId xmlns:a16="http://schemas.microsoft.com/office/drawing/2014/main" val="850941496"/>
                        </a:ext>
                      </a:extLst>
                    </a:gridCol>
                    <a:gridCol w="4407983">
                      <a:extLst>
                        <a:ext uri="{9D8B030D-6E8A-4147-A177-3AD203B41FA5}">
                          <a16:colId xmlns:a16="http://schemas.microsoft.com/office/drawing/2014/main" val="1732490210"/>
                        </a:ext>
                      </a:extLst>
                    </a:gridCol>
                    <a:gridCol w="3061393">
                      <a:extLst>
                        <a:ext uri="{9D8B030D-6E8A-4147-A177-3AD203B41FA5}">
                          <a16:colId xmlns:a16="http://schemas.microsoft.com/office/drawing/2014/main" val="3374449196"/>
                        </a:ext>
                      </a:extLst>
                    </a:gridCol>
                  </a:tblGrid>
                  <a:tr h="9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/>
                            <a:t>反應級數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/>
                            <a:t>轉化率與</a:t>
                          </a:r>
                          <a:r>
                            <a:rPr lang="en-US" altLang="zh-TW" sz="2000" dirty="0"/>
                            <a:t>WHSV</a:t>
                          </a:r>
                          <a:r>
                            <a:rPr lang="en-US" altLang="zh-TW" sz="2000" baseline="30000" dirty="0"/>
                            <a:t>-1</a:t>
                          </a:r>
                          <a:r>
                            <a:rPr lang="zh-TW" altLang="en-US" sz="2000" baseline="0" dirty="0"/>
                            <a:t>關係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/>
                            <a:t>線性回歸結果</a:t>
                          </a:r>
                          <a:r>
                            <a:rPr lang="en-US" altLang="zh-TW" sz="2000" dirty="0"/>
                            <a:t>(R</a:t>
                          </a:r>
                          <a:r>
                            <a:rPr lang="en-US" altLang="zh-TW" sz="2000" baseline="30000" dirty="0"/>
                            <a:t>2</a:t>
                          </a:r>
                          <a:r>
                            <a:rPr lang="zh-TW" altLang="en-US" sz="2000" baseline="0" dirty="0"/>
                            <a:t> </a:t>
                          </a:r>
                          <a:r>
                            <a:rPr lang="en-US" altLang="zh-TW" sz="2000" baseline="0" dirty="0" err="1"/>
                            <a:t>vlaue</a:t>
                          </a:r>
                          <a:r>
                            <a:rPr lang="en-US" altLang="zh-TW" sz="2000" baseline="0" dirty="0"/>
                            <a:t>)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867986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/>
                            <a:t>零級反應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142" t="-100676" r="-69848" b="-2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0.9775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3271134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/>
                            <a:t>一級反應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142" t="-200676" r="-69848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0.9794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4126633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/>
                            <a:t>二級反應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142" t="-300676" r="-69848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0.9812</a:t>
                          </a:r>
                          <a:endParaRPr lang="zh-TW" altLang="en-US" sz="20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4847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512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F1CB2B-EAD3-4812-AEAD-DD7B8820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7D361D4-E4DB-4BF8-8277-746C42ACDC8A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1DD6D-FCDF-4C32-A570-81F77B4E3D10}"/>
              </a:ext>
            </a:extLst>
          </p:cNvPr>
          <p:cNvSpPr txBox="1"/>
          <p:nvPr/>
        </p:nvSpPr>
        <p:spPr>
          <a:xfrm>
            <a:off x="5182929" y="4159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結果討論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F1712E-AEAD-4BFF-AB43-BEDDF5B1CCBB}"/>
              </a:ext>
            </a:extLst>
          </p:cNvPr>
          <p:cNvSpPr/>
          <p:nvPr/>
        </p:nvSpPr>
        <p:spPr>
          <a:xfrm>
            <a:off x="696000" y="1430691"/>
            <a:ext cx="1148263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dirty="0"/>
              <a:t>轉化率隨時間增加而下降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dirty="0"/>
              <a:t>       推測原因為催化劑一開始活化位很多，隨著時間變長，活化位漸漸被反應物占滿，造成轉化率下降。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2000" dirty="0"/>
              <a:t>流量越高，轉化率越低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dirty="0"/>
              <a:t>       </a:t>
            </a:r>
            <a:r>
              <a:rPr lang="zh-TW" altLang="en-US" dirty="0">
                <a:solidFill>
                  <a:srgbClr val="FF0000"/>
                </a:solidFill>
              </a:rPr>
              <a:t>流量</a:t>
            </a:r>
            <a:r>
              <a:rPr lang="zh-TW" altLang="en-US" dirty="0"/>
              <a:t>越高，在反應器</a:t>
            </a:r>
            <a:r>
              <a:rPr lang="zh-TW" altLang="en-US" dirty="0">
                <a:solidFill>
                  <a:srgbClr val="FF0000"/>
                </a:solidFill>
              </a:rPr>
              <a:t>滯留時間</a:t>
            </a:r>
            <a:r>
              <a:rPr lang="zh-TW" altLang="en-US" dirty="0"/>
              <a:t>下降，反應物還沒反應完就離開反應器，造成轉化率降低。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zh-TW" sz="2000" dirty="0"/>
              <a:t>X</a:t>
            </a:r>
            <a:r>
              <a:rPr lang="zh-TW" altLang="en-US" sz="2000" dirty="0"/>
              <a:t>與</a:t>
            </a:r>
            <a:r>
              <a:rPr lang="en-US" altLang="zh-TW" sz="2000" dirty="0"/>
              <a:t>WHSV</a:t>
            </a:r>
            <a:r>
              <a:rPr lang="en-US" altLang="zh-TW" sz="2000" baseline="30000" dirty="0"/>
              <a:t>-1</a:t>
            </a:r>
            <a:r>
              <a:rPr lang="zh-TW" altLang="en-US" sz="2000" dirty="0"/>
              <a:t>呈</a:t>
            </a:r>
            <a:r>
              <a:rPr lang="zh-TW" altLang="en-US" sz="2000" dirty="0">
                <a:solidFill>
                  <a:srgbClr val="FF0000"/>
                </a:solidFill>
              </a:rPr>
              <a:t>正向關係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       不管從什麼反應級數來觀察，</a:t>
            </a:r>
            <a:r>
              <a:rPr lang="en-US" altLang="zh-TW" dirty="0"/>
              <a:t>X</a:t>
            </a:r>
            <a:r>
              <a:rPr lang="zh-TW" altLang="en-US" dirty="0"/>
              <a:t>積分項皆隨著</a:t>
            </a:r>
            <a:r>
              <a:rPr lang="en-US" altLang="zh-TW" dirty="0"/>
              <a:t>WHSV</a:t>
            </a:r>
            <a:r>
              <a:rPr lang="zh-TW" altLang="en-US" dirty="0"/>
              <a:t>的倒數作增加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2000" dirty="0"/>
              <a:t>反應級數</a:t>
            </a:r>
            <a:r>
              <a:rPr lang="en-US" altLang="zh-TW" sz="2000" dirty="0">
                <a:solidFill>
                  <a:srgbClr val="FF0000"/>
                </a:solidFill>
              </a:rPr>
              <a:t>n</a:t>
            </a:r>
            <a:r>
              <a:rPr lang="zh-TW" altLang="en-US" sz="2000" dirty="0">
                <a:solidFill>
                  <a:srgbClr val="FF0000"/>
                </a:solidFill>
              </a:rPr>
              <a:t>可能不為整數</a:t>
            </a:r>
            <a:r>
              <a:rPr lang="zh-TW" altLang="en-US" sz="2000" dirty="0"/>
              <a:t>，表示其反應極其複雜</a:t>
            </a:r>
            <a:endParaRPr lang="en-US" altLang="zh-TW" sz="2400" dirty="0"/>
          </a:p>
          <a:p>
            <a:pPr marL="342900" indent="-342900">
              <a:buFontTx/>
              <a:buAutoNum type="arabicPeriod" startAt="4"/>
            </a:pPr>
            <a:endParaRPr lang="en-US" altLang="zh-TW" sz="2400" dirty="0"/>
          </a:p>
          <a:p>
            <a:pPr marL="342900" indent="-342900">
              <a:buAutoNum type="arabicPeriod" startAt="4"/>
            </a:pP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14891" y="3399131"/>
            <a:ext cx="4357569" cy="2957219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FC85602-445E-4FE6-B041-636C70680A50}"/>
                  </a:ext>
                </a:extLst>
              </p:cNvPr>
              <p:cNvSpPr/>
              <p:nvPr/>
            </p:nvSpPr>
            <p:spPr>
              <a:xfrm>
                <a:off x="4239934" y="1290864"/>
                <a:ext cx="1369014" cy="818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TW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altLang="zh-TW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FC85602-445E-4FE6-B041-636C70680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934" y="1290864"/>
                <a:ext cx="1369014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161694" y="3759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實驗誤差</a:t>
            </a:r>
          </a:p>
        </p:txBody>
      </p:sp>
      <p:cxnSp>
        <p:nvCxnSpPr>
          <p:cNvPr id="5" name="直線接點 4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43C30A-72ED-49F6-8268-986C901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96000" y="1310101"/>
            <a:ext cx="10957151" cy="188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ea typeface="+mj-ea"/>
              </a:rPr>
              <a:t>1.</a:t>
            </a:r>
            <a:r>
              <a:rPr lang="zh-TW" altLang="en-US" sz="2000" dirty="0">
                <a:ea typeface="+mj-ea"/>
              </a:rPr>
              <a:t>收集產物的時間有差異，因</a:t>
            </a:r>
            <a:r>
              <a:rPr lang="en-US" altLang="zh-TW" sz="2000" dirty="0">
                <a:ea typeface="+mj-ea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ea typeface="+mj-ea"/>
              </a:rPr>
              <a:t>與時間有關係，造成誤差</a:t>
            </a:r>
            <a:endParaRPr lang="en-US" altLang="zh-TW" sz="2000" dirty="0"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ea typeface="+mj-ea"/>
              </a:rPr>
              <a:t>2.</a:t>
            </a:r>
            <a:r>
              <a:rPr lang="zh-TW" altLang="en-US" sz="2000" dirty="0">
                <a:ea typeface="+mj-ea"/>
              </a:rPr>
              <a:t>計算重量分率時，沒有將</a:t>
            </a:r>
            <a:r>
              <a:rPr lang="en-US" altLang="zh-TW" sz="2000" dirty="0">
                <a:ea typeface="+mj-ea"/>
                <a:cs typeface="Times New Roman" panose="02020603050405020304" pitchFamily="18" charset="0"/>
              </a:rPr>
              <a:t>GC</a:t>
            </a:r>
            <a:r>
              <a:rPr lang="zh-TW" altLang="en-US" sz="2000" dirty="0">
                <a:ea typeface="+mj-ea"/>
                <a:cs typeface="Times New Roman" panose="02020603050405020304" pitchFamily="18" charset="0"/>
              </a:rPr>
              <a:t>圖中</a:t>
            </a:r>
            <a:r>
              <a:rPr lang="zh-TW" altLang="en-US" sz="2000" dirty="0">
                <a:ea typeface="+mj-ea"/>
              </a:rPr>
              <a:t>的</a:t>
            </a:r>
            <a:r>
              <a:rPr lang="zh-TW" altLang="en-US" sz="2000" dirty="0">
                <a:solidFill>
                  <a:srgbClr val="FF0000"/>
                </a:solidFill>
                <a:ea typeface="+mj-ea"/>
              </a:rPr>
              <a:t>第三個波鋒</a:t>
            </a:r>
            <a:r>
              <a:rPr lang="zh-TW" altLang="en-US" sz="2000" dirty="0">
                <a:ea typeface="+mj-ea"/>
              </a:rPr>
              <a:t>加入計算，造成誤差</a:t>
            </a:r>
            <a:endParaRPr lang="en-US" altLang="zh-TW" sz="2000" dirty="0"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ea typeface="+mj-ea"/>
              </a:rPr>
              <a:t>3.</a:t>
            </a:r>
            <a:r>
              <a:rPr lang="zh-TW" altLang="en-US" sz="2000" dirty="0">
                <a:ea typeface="+mj-ea"/>
              </a:rPr>
              <a:t>有幾組數據中，</a:t>
            </a:r>
            <a:r>
              <a:rPr lang="en-US" altLang="zh-TW" sz="2000" dirty="0">
                <a:cs typeface="Times New Roman" panose="02020603050405020304" pitchFamily="18" charset="0"/>
              </a:rPr>
              <a:t>GC</a:t>
            </a:r>
            <a:r>
              <a:rPr lang="zh-TW" altLang="en-US" sz="2000" dirty="0">
                <a:ea typeface="+mj-ea"/>
              </a:rPr>
              <a:t>的</a:t>
            </a:r>
            <a:r>
              <a:rPr lang="zh-TW" altLang="en-US" sz="2000" dirty="0">
                <a:solidFill>
                  <a:srgbClr val="FF0000"/>
                </a:solidFill>
                <a:ea typeface="+mj-ea"/>
              </a:rPr>
              <a:t>第二個和第三個峰沒有分得很開</a:t>
            </a:r>
            <a:r>
              <a:rPr lang="zh-TW" altLang="en-US" sz="2000" dirty="0">
                <a:ea typeface="+mj-ea"/>
              </a:rPr>
              <a:t>，造成面積計算誤差</a:t>
            </a:r>
            <a:endParaRPr lang="en-US" altLang="zh-TW" sz="2000" dirty="0"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ea typeface="+mj-ea"/>
              </a:rPr>
              <a:t>4.</a:t>
            </a:r>
            <a:r>
              <a:rPr lang="zh-TW" altLang="en-US" sz="2000" dirty="0">
                <a:ea typeface="+mj-ea"/>
              </a:rPr>
              <a:t>實驗為氣相反應，為簡化計算將氣體的</a:t>
            </a:r>
            <a:r>
              <a:rPr lang="zh-TW" altLang="en-US" sz="2000" dirty="0">
                <a:solidFill>
                  <a:srgbClr val="FF0000"/>
                </a:solidFill>
                <a:ea typeface="+mj-ea"/>
              </a:rPr>
              <a:t>體積假設為定值</a:t>
            </a:r>
            <a:r>
              <a:rPr lang="zh-TW" altLang="en-US" sz="2000" dirty="0">
                <a:ea typeface="+mj-ea"/>
              </a:rPr>
              <a:t>，因此在使用公式時會造成誤差</a:t>
            </a:r>
            <a:endParaRPr lang="en-US" altLang="zh-TW" sz="2000" dirty="0">
              <a:ea typeface="+mj-ea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2"/>
          <a:srcRect l="20672" t="17493" r="1625" b="25431"/>
          <a:stretch/>
        </p:blipFill>
        <p:spPr bwMode="auto">
          <a:xfrm>
            <a:off x="696000" y="3663601"/>
            <a:ext cx="7593235" cy="2836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直線接點 7"/>
          <p:cNvCxnSpPr/>
          <p:nvPr/>
        </p:nvCxnSpPr>
        <p:spPr>
          <a:xfrm flipV="1">
            <a:off x="6703483" y="5933901"/>
            <a:ext cx="568705" cy="985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272188" y="5933901"/>
            <a:ext cx="339345" cy="505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2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161694" y="3759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實驗誤差</a:t>
            </a:r>
          </a:p>
        </p:txBody>
      </p:sp>
      <p:cxnSp>
        <p:nvCxnSpPr>
          <p:cNvPr id="5" name="直線接點 4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43C30A-72ED-49F6-8268-986C901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98887" y="1328933"/>
            <a:ext cx="109571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2400" dirty="0">
                <a:ea typeface="+mj-ea"/>
              </a:rPr>
              <a:t>5.</a:t>
            </a:r>
            <a:r>
              <a:rPr lang="zh-TW" altLang="en-US" sz="2400" dirty="0">
                <a:ea typeface="+mj-ea"/>
              </a:rPr>
              <a:t> </a:t>
            </a:r>
            <a:r>
              <a:rPr lang="zh-TW" altLang="en-US" sz="2400" dirty="0">
                <a:latin typeface="+mj-ea"/>
              </a:rPr>
              <a:t>流速由小至大，故增加流速時，帶出的產物可能將含</a:t>
            </a:r>
            <a:r>
              <a:rPr lang="zh-TW" altLang="en-US" sz="2400" dirty="0">
                <a:solidFill>
                  <a:srgbClr val="FF0000"/>
                </a:solidFill>
                <a:latin typeface="+mj-ea"/>
              </a:rPr>
              <a:t>前一組滯留</a:t>
            </a:r>
            <a:r>
              <a:rPr lang="zh-TW" altLang="en-US" sz="2400" dirty="0">
                <a:latin typeface="+mj-ea"/>
              </a:rPr>
              <a:t>於反應器的產物，造成誤差</a:t>
            </a:r>
            <a:endParaRPr lang="en-US" altLang="zh-TW" sz="2000" dirty="0">
              <a:ea typeface="+mj-ea"/>
            </a:endParaRPr>
          </a:p>
          <a:p>
            <a:pPr>
              <a:spcAft>
                <a:spcPts val="1200"/>
              </a:spcAft>
            </a:pPr>
            <a:r>
              <a:rPr lang="en-US" altLang="zh-TW" sz="2400" dirty="0">
                <a:ea typeface="+mj-ea"/>
              </a:rPr>
              <a:t>6.</a:t>
            </a:r>
            <a:r>
              <a:rPr lang="zh-TW" altLang="en-US" sz="2400" dirty="0">
                <a:ea typeface="+mj-ea"/>
              </a:rPr>
              <a:t> 取實驗產物時，第一組流量與後兩組流量的計時時間不同（第一滴產物滴下時、微量幫浦開啟時開始計時）</a:t>
            </a:r>
            <a:endParaRPr lang="en-US" altLang="zh-TW" sz="2400" dirty="0">
              <a:ea typeface="+mj-ea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sz="2400" dirty="0">
                <a:ea typeface="+mj-ea"/>
              </a:rPr>
              <a:t>7.</a:t>
            </a:r>
            <a:r>
              <a:rPr lang="zh-TW" altLang="en-US" sz="2400" dirty="0">
                <a:ea typeface="+mj-ea"/>
              </a:rPr>
              <a:t> </a:t>
            </a:r>
            <a:r>
              <a:rPr lang="en-US" altLang="zh-TW" sz="2400" dirty="0">
                <a:ea typeface="+mj-ea"/>
              </a:rPr>
              <a:t>GC</a:t>
            </a:r>
            <a:r>
              <a:rPr lang="zh-TW" altLang="en-US" sz="2400" dirty="0">
                <a:ea typeface="+mj-ea"/>
              </a:rPr>
              <a:t>針頭取產物時，有無法避免的小氣泡，可能造成誤差</a:t>
            </a:r>
            <a:endParaRPr lang="en-US" altLang="zh-TW" sz="2400" dirty="0">
              <a:ea typeface="+mj-ea"/>
            </a:endParaRPr>
          </a:p>
          <a:p>
            <a:r>
              <a:rPr lang="en-US" altLang="zh-TW" sz="2400" dirty="0">
                <a:ea typeface="+mj-ea"/>
              </a:rPr>
              <a:t>8.</a:t>
            </a:r>
            <a:r>
              <a:rPr lang="zh-TW" altLang="en-US" sz="2400" dirty="0">
                <a:ea typeface="+mj-ea"/>
              </a:rPr>
              <a:t> 在將數據線性回歸時，只有三個數據點，造成 </a:t>
            </a:r>
            <a:r>
              <a:rPr lang="en-US" altLang="zh-TW" sz="2400" dirty="0">
                <a:ea typeface="+mj-ea"/>
              </a:rPr>
              <a:t>fitting</a:t>
            </a:r>
            <a:r>
              <a:rPr lang="zh-TW" altLang="en-US" sz="2400" dirty="0">
                <a:ea typeface="+mj-ea"/>
              </a:rPr>
              <a:t> 誤差，無法準確推論反應級數</a:t>
            </a:r>
            <a:endParaRPr lang="en-US" altLang="zh-TW" sz="28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81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5182929" y="4276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實驗觀察</a:t>
            </a:r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BD8737-2122-4700-A3E4-31FA1525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96000" y="1863969"/>
            <a:ext cx="9986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400" dirty="0"/>
              <a:t>流量開的越大，產物的流量就會變多，收集的時間比較短</a:t>
            </a:r>
            <a:endParaRPr lang="en-US" altLang="zh-TW" sz="2400" dirty="0"/>
          </a:p>
          <a:p>
            <a:endParaRPr lang="en-US" altLang="zh-TW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TW" sz="2400" dirty="0"/>
              <a:t>IPA/acetone</a:t>
            </a:r>
            <a:r>
              <a:rPr lang="zh-TW" altLang="en-US" sz="2400" dirty="0"/>
              <a:t>加水會產生白色混濁</a:t>
            </a:r>
            <a:endParaRPr lang="en-US" altLang="zh-TW" sz="2400" dirty="0"/>
          </a:p>
          <a:p>
            <a:endParaRPr lang="en-US" altLang="zh-TW" sz="2400" dirty="0"/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400" dirty="0"/>
              <a:t>前述原因由於有機相與水相不互溶，而產生乳白現象</a:t>
            </a:r>
          </a:p>
        </p:txBody>
      </p:sp>
    </p:spTree>
    <p:extLst>
      <p:ext uri="{BB962C8B-B14F-4D97-AF65-F5344CB8AC3E}">
        <p14:creationId xmlns:p14="http://schemas.microsoft.com/office/powerpoint/2010/main" val="319938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01A8F1D-45DE-4752-9048-7004F5C4BB16}"/>
              </a:ext>
            </a:extLst>
          </p:cNvPr>
          <p:cNvSpPr txBox="1"/>
          <p:nvPr/>
        </p:nvSpPr>
        <p:spPr>
          <a:xfrm>
            <a:off x="5182929" y="3638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實驗建議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D866C61-0C2B-4AB0-B60D-B3E1B2008028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381C29-1535-4897-A431-48A12C85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96000" y="1635369"/>
            <a:ext cx="10800000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dirty="0"/>
              <a:t>反應用的觸媒不太穩定，轉化率低</a:t>
            </a:r>
            <a:endParaRPr lang="en-US" altLang="zh-TW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dirty="0"/>
              <a:t>反應級數只有三個點很難判定，可以再多做幾個點</a:t>
            </a:r>
            <a:endParaRPr lang="en-US" altLang="zh-TW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dirty="0"/>
              <a:t>提供</a:t>
            </a:r>
            <a:r>
              <a:rPr lang="en-US" altLang="zh-TW" sz="2400" dirty="0"/>
              <a:t>MIBK</a:t>
            </a:r>
            <a:r>
              <a:rPr lang="zh-TW" altLang="en-US" sz="2400" dirty="0"/>
              <a:t>的標準品、</a:t>
            </a:r>
            <a:r>
              <a:rPr lang="en-US" altLang="zh-TW" sz="2400" dirty="0"/>
              <a:t>RF</a:t>
            </a:r>
            <a:r>
              <a:rPr lang="zh-TW" altLang="en-US" sz="2400" dirty="0"/>
              <a:t>值，使結果更準確</a:t>
            </a:r>
            <a:endParaRPr lang="en-US" altLang="zh-TW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dirty="0"/>
              <a:t>減慢載流氣體速度，使</a:t>
            </a:r>
            <a:r>
              <a:rPr lang="en-US" altLang="zh-TW" sz="2400" dirty="0"/>
              <a:t>IPA</a:t>
            </a:r>
            <a:r>
              <a:rPr lang="zh-TW" altLang="en-US" sz="2400" dirty="0"/>
              <a:t>與</a:t>
            </a:r>
            <a:r>
              <a:rPr lang="en-US" altLang="zh-TW" sz="2400" dirty="0"/>
              <a:t>MIBK</a:t>
            </a:r>
            <a:r>
              <a:rPr lang="zh-TW" altLang="en-US" sz="2400" dirty="0"/>
              <a:t>波峰分開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1403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EE2F8B3-7C14-4927-81F8-31D032DEB85E}"/>
              </a:ext>
            </a:extLst>
          </p:cNvPr>
          <p:cNvGrpSpPr/>
          <p:nvPr/>
        </p:nvGrpSpPr>
        <p:grpSpPr>
          <a:xfrm>
            <a:off x="2257384" y="3788229"/>
            <a:ext cx="7677232" cy="0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0654D7C9-99A0-4028-B833-C86CFE8B83BC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59CAE8AF-54A4-4000-8A7A-2A10563482A7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71A3EBF7-5D49-45E2-B072-A987F644811C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B98CCB-C18F-4085-9A78-A43B0B4EB69A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C19A11-194C-4101-A10A-6F31E6EDF30B}"/>
              </a:ext>
            </a:extLst>
          </p:cNvPr>
          <p:cNvSpPr txBox="1"/>
          <p:nvPr/>
        </p:nvSpPr>
        <p:spPr>
          <a:xfrm>
            <a:off x="3795540" y="3069771"/>
            <a:ext cx="460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Thanks for listening</a:t>
            </a:r>
            <a:endParaRPr lang="zh-TW" altLang="en-US" sz="4000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D08A3C-1353-4227-9ED3-6923E54A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9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07C684D-D0BA-40FF-82EF-DD973C681832}"/>
              </a:ext>
            </a:extLst>
          </p:cNvPr>
          <p:cNvGrpSpPr/>
          <p:nvPr/>
        </p:nvGrpSpPr>
        <p:grpSpPr>
          <a:xfrm>
            <a:off x="1830157" y="1203303"/>
            <a:ext cx="8531687" cy="4451395"/>
            <a:chOff x="1659658" y="1049597"/>
            <a:chExt cx="8531687" cy="4451395"/>
          </a:xfrm>
        </p:grpSpPr>
        <p:sp>
          <p:nvSpPr>
            <p:cNvPr id="2" name="矩形 1"/>
            <p:cNvSpPr/>
            <p:nvPr/>
          </p:nvSpPr>
          <p:spPr>
            <a:xfrm>
              <a:off x="1659659" y="1049597"/>
              <a:ext cx="4095345" cy="20719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數據處理</a:t>
              </a:r>
              <a:endParaRPr lang="en-US" altLang="zh-TW" sz="32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096000" y="1049597"/>
              <a:ext cx="4095345" cy="20719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結果討論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096000" y="3429000"/>
              <a:ext cx="4095345" cy="20719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建議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659658" y="3429000"/>
              <a:ext cx="4095345" cy="2071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實驗觀察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誤差討論</a:t>
              </a:r>
            </a:p>
          </p:txBody>
        </p:sp>
      </p:grp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1FFCE5F4-A93B-4C1F-87D0-ED1D6E0A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04943" y="4048037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轉化率對時間作圖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觀察轉化率跟時間、流量的關係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96000" y="1945640"/>
          <a:ext cx="472764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3821">
                  <a:extLst>
                    <a:ext uri="{9D8B030D-6E8A-4147-A177-3AD203B41FA5}">
                      <a16:colId xmlns:a16="http://schemas.microsoft.com/office/drawing/2014/main" val="2743094115"/>
                    </a:ext>
                  </a:extLst>
                </a:gridCol>
                <a:gridCol w="2363821">
                  <a:extLst>
                    <a:ext uri="{9D8B030D-6E8A-4147-A177-3AD203B41FA5}">
                      <a16:colId xmlns:a16="http://schemas.microsoft.com/office/drawing/2014/main" val="87663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數據紀錄（已知）</a:t>
                      </a:r>
                      <a:endParaRPr lang="en-US" altLang="zh-TW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63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觸媒種類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CuO:ZnO</a:t>
                      </a:r>
                      <a:r>
                        <a:rPr lang="en-US" altLang="zh-TW" dirty="0"/>
                        <a:t>=1:2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0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觸媒重量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1.0623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(g)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99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IPA</a:t>
                      </a:r>
                      <a:r>
                        <a:rPr lang="zh-TW" altLang="en-US" dirty="0"/>
                        <a:t>密度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0.7863 (g/cm</a:t>
                      </a:r>
                      <a:r>
                        <a:rPr lang="en-US" altLang="zh-TW" baseline="30000" dirty="0"/>
                        <a:t>3</a:t>
                      </a:r>
                      <a:r>
                        <a:rPr lang="en-US" altLang="zh-TW" baseline="0" dirty="0"/>
                        <a:t>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397974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6904943" y="5226584"/>
            <a:ext cx="3826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利用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1/WHSV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與轉化率組合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推出反應級數</a:t>
            </a:r>
            <a:endParaRPr kumimoji="0" lang="en-US" altLang="zh-TW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-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r</a:t>
            </a:r>
            <a:r>
              <a:rPr kumimoji="0" lang="en-US" altLang="zh-TW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 = </a:t>
            </a:r>
            <a:r>
              <a:rPr kumimoji="0" lang="en-US" altLang="zh-TW" sz="2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kC</a:t>
            </a:r>
            <a:r>
              <a:rPr lang="en-US" altLang="zh-TW" sz="2400" baseline="-25000" dirty="0">
                <a:solidFill>
                  <a:prstClr val="black"/>
                </a:solidFill>
                <a:latin typeface="Arial"/>
                <a:ea typeface="標楷體"/>
              </a:rPr>
              <a:t>A</a:t>
            </a:r>
            <a:r>
              <a:rPr kumimoji="0" lang="en-US" altLang="zh-TW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n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696000" y="4293135"/>
          <a:ext cx="47276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185">
                  <a:extLst>
                    <a:ext uri="{9D8B030D-6E8A-4147-A177-3AD203B41FA5}">
                      <a16:colId xmlns:a16="http://schemas.microsoft.com/office/drawing/2014/main" val="2743094115"/>
                    </a:ext>
                  </a:extLst>
                </a:gridCol>
                <a:gridCol w="873362">
                  <a:extLst>
                    <a:ext uri="{9D8B030D-6E8A-4147-A177-3AD203B41FA5}">
                      <a16:colId xmlns:a16="http://schemas.microsoft.com/office/drawing/2014/main" val="87663976"/>
                    </a:ext>
                  </a:extLst>
                </a:gridCol>
                <a:gridCol w="873362">
                  <a:extLst>
                    <a:ext uri="{9D8B030D-6E8A-4147-A177-3AD203B41FA5}">
                      <a16:colId xmlns:a16="http://schemas.microsoft.com/office/drawing/2014/main" val="3837713346"/>
                    </a:ext>
                  </a:extLst>
                </a:gridCol>
                <a:gridCol w="899733">
                  <a:extLst>
                    <a:ext uri="{9D8B030D-6E8A-4147-A177-3AD203B41FA5}">
                      <a16:colId xmlns:a16="http://schemas.microsoft.com/office/drawing/2014/main" val="337635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調整參數</a:t>
                      </a:r>
                      <a:endParaRPr lang="en-US" altLang="zh-TW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3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IPA</a:t>
                      </a:r>
                      <a:r>
                        <a:rPr lang="zh-TW" altLang="en-US" dirty="0"/>
                        <a:t>流量</a:t>
                      </a:r>
                      <a:r>
                        <a:rPr lang="en-US" altLang="zh-TW" dirty="0"/>
                        <a:t> (mL/min)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0.75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66148"/>
                  </a:ext>
                </a:extLst>
              </a:tr>
            </a:tbl>
          </a:graphicData>
        </a:graphic>
      </p:graphicFrame>
      <p:cxnSp>
        <p:nvCxnSpPr>
          <p:cNvPr id="20" name="直線接點 19"/>
          <p:cNvCxnSpPr>
            <a:cxnSpLocks/>
          </p:cNvCxnSpPr>
          <p:nvPr/>
        </p:nvCxnSpPr>
        <p:spPr>
          <a:xfrm>
            <a:off x="6720815" y="4021318"/>
            <a:ext cx="0" cy="91686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749998" y="5226584"/>
            <a:ext cx="0" cy="1260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072847" y="3679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數據處理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B799E-41DE-49AA-A934-8BB5E7B14B42}" type="slidenum">
              <a:rPr kumimoji="0" lang="zh-TW" alt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ea typeface="標楷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7E6B71C-1BD9-45BE-9DA3-52621A1CC5FA}"/>
                  </a:ext>
                </a:extLst>
              </p:cNvPr>
              <p:cNvSpPr txBox="1"/>
              <p:nvPr/>
            </p:nvSpPr>
            <p:spPr>
              <a:xfrm>
                <a:off x="6764850" y="1619622"/>
                <a:ext cx="2993398" cy="2076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標楷體"/>
                    <a:cs typeface="+mn-cs"/>
                  </a:rPr>
                  <a:t>Design </a:t>
                </a:r>
                <a:r>
                  <a:rPr kumimoji="0" lang="en-US" altLang="zh-TW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標楷體"/>
                    <a:cs typeface="+mn-cs"/>
                  </a:rPr>
                  <a:t>eqn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Arial"/>
                    <a:ea typeface="標楷體"/>
                  </a:rPr>
                  <a:t>.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標楷體"/>
                    <a:cs typeface="+mn-cs"/>
                  </a:rPr>
                  <a:t> of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標楷體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標楷體"/>
                    <a:cs typeface="+mn-cs"/>
                  </a:rPr>
                  <a:t>PBR,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標楷體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W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F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</m:t>
                      </m:r>
                      <m:r>
                        <a:rPr kumimoji="0" lang="en-US" altLang="zh-TW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標楷體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標楷體"/>
                    <a:cs typeface="+mn-cs"/>
                  </a:rPr>
                  <a:t> 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標楷體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7E6B71C-1BD9-45BE-9DA3-52621A1CC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50" y="1619622"/>
                <a:ext cx="2993398" cy="2076722"/>
              </a:xfrm>
              <a:prstGeom prst="rect">
                <a:avLst/>
              </a:prstGeom>
              <a:blipFill>
                <a:blip r:embed="rId2"/>
                <a:stretch>
                  <a:fillRect l="-6314" t="-4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08F0383A-BD9C-4F01-B844-87EF2A20A464}"/>
              </a:ext>
            </a:extLst>
          </p:cNvPr>
          <p:cNvSpPr/>
          <p:nvPr/>
        </p:nvSpPr>
        <p:spPr>
          <a:xfrm>
            <a:off x="7109333" y="2250831"/>
            <a:ext cx="803031" cy="1016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D54C185-AADC-4200-AE5D-8CBF6E476EC3}"/>
                  </a:ext>
                </a:extLst>
              </p:cNvPr>
              <p:cNvSpPr txBox="1"/>
              <p:nvPr/>
            </p:nvSpPr>
            <p:spPr>
              <a:xfrm>
                <a:off x="6486350" y="3441926"/>
                <a:ext cx="52363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標楷體"/>
                    <a:cs typeface="+mn-cs"/>
                  </a:rPr>
                  <a:t>WHSV(weight hourly space velocity)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TW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/>
                            <a:cs typeface="+mn-cs"/>
                          </a:rPr>
                          <m:t>F</m:t>
                        </m:r>
                      </m:e>
                      <m:sub>
                        <m:r>
                          <a:rPr kumimoji="0" lang="en-US" altLang="zh-TW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TW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/>
                        <a:cs typeface="+mn-cs"/>
                      </a:rPr>
                      <m:t>/</m:t>
                    </m:r>
                    <m:r>
                      <m:rPr>
                        <m:sty m:val="p"/>
                      </m:rPr>
                      <a:rPr kumimoji="0" lang="en-US" altLang="zh-TW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/>
                        <a:cs typeface="+mn-cs"/>
                      </a:rPr>
                      <m:t>W</m:t>
                    </m:r>
                  </m:oMath>
                </a14:m>
                <a:endParaRPr kumimoji="0" lang="zh-TW" altLang="en-US" sz="20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標楷體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D54C185-AADC-4200-AE5D-8CBF6E476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350" y="3441926"/>
                <a:ext cx="5236370" cy="400110"/>
              </a:xfrm>
              <a:prstGeom prst="rect">
                <a:avLst/>
              </a:prstGeom>
              <a:blipFill>
                <a:blip r:embed="rId3"/>
                <a:stretch>
                  <a:fillRect l="-1164" t="-7692"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31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5" grpId="0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4038385" y="322837"/>
            <a:ext cx="4115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</a:t>
            </a:r>
            <a:r>
              <a:rPr lang="en-US" altLang="zh-TW" sz="3200" dirty="0"/>
              <a:t>-</a:t>
            </a:r>
            <a:r>
              <a:rPr lang="en-US" altLang="zh-TW" sz="2800" dirty="0"/>
              <a:t>WHSV</a:t>
            </a:r>
            <a:r>
              <a:rPr lang="zh-TW" altLang="en-US" sz="2800" dirty="0"/>
              <a:t>的計算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55479" y="1383968"/>
            <a:ext cx="9441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為了怕幫浦流量不穩定，我們每五分鐘紀錄一次幫浦數據，取流量平均值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57224"/>
              </p:ext>
            </p:extLst>
          </p:nvPr>
        </p:nvGraphicFramePr>
        <p:xfrm>
          <a:off x="1410245" y="2222313"/>
          <a:ext cx="8118230" cy="3451724"/>
        </p:xfrm>
        <a:graphic>
          <a:graphicData uri="http://schemas.openxmlformats.org/drawingml/2006/table">
            <a:tbl>
              <a:tblPr/>
              <a:tblGrid>
                <a:gridCol w="957173">
                  <a:extLst>
                    <a:ext uri="{9D8B030D-6E8A-4147-A177-3AD203B41FA5}">
                      <a16:colId xmlns:a16="http://schemas.microsoft.com/office/drawing/2014/main" val="2053396815"/>
                    </a:ext>
                  </a:extLst>
                </a:gridCol>
                <a:gridCol w="1577560">
                  <a:extLst>
                    <a:ext uri="{9D8B030D-6E8A-4147-A177-3AD203B41FA5}">
                      <a16:colId xmlns:a16="http://schemas.microsoft.com/office/drawing/2014/main" val="2086044628"/>
                    </a:ext>
                  </a:extLst>
                </a:gridCol>
                <a:gridCol w="1422152">
                  <a:extLst>
                    <a:ext uri="{9D8B030D-6E8A-4147-A177-3AD203B41FA5}">
                      <a16:colId xmlns:a16="http://schemas.microsoft.com/office/drawing/2014/main" val="3656929733"/>
                    </a:ext>
                  </a:extLst>
                </a:gridCol>
                <a:gridCol w="1580322">
                  <a:extLst>
                    <a:ext uri="{9D8B030D-6E8A-4147-A177-3AD203B41FA5}">
                      <a16:colId xmlns:a16="http://schemas.microsoft.com/office/drawing/2014/main" val="3788293873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3404434220"/>
                    </a:ext>
                  </a:extLst>
                </a:gridCol>
                <a:gridCol w="1269058">
                  <a:extLst>
                    <a:ext uri="{9D8B030D-6E8A-4147-A177-3AD203B41FA5}">
                      <a16:colId xmlns:a16="http://schemas.microsoft.com/office/drawing/2014/main" val="3705031936"/>
                    </a:ext>
                  </a:extLst>
                </a:gridCol>
              </a:tblGrid>
              <a:tr h="329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起始刻度</a:t>
                      </a:r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終了刻度</a:t>
                      </a:r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經過時間</a:t>
                      </a:r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min)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流量</a:t>
                      </a:r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g/</a:t>
                      </a:r>
                      <a:r>
                        <a:rPr lang="en-US" sz="1800" b="0" i="0" u="none" strike="noStrike" dirty="0" err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hr</a:t>
                      </a:r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WHSV</a:t>
                      </a:r>
                      <a:r>
                        <a:rPr lang="en-US" sz="1800" b="0" i="0" u="none" strike="noStrike" baseline="300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i="0" u="none" strike="noStrike" dirty="0" err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hr</a:t>
                      </a:r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400972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7.546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22.86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0.0465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521011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7.546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23.63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91297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25.29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313750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35.67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23691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35.48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445918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755934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731145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48.03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532262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46.52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06842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47.18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28642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46.71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7503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9573" y="2483912"/>
            <a:ext cx="158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mL/min</a:t>
            </a:r>
            <a:endParaRPr lang="zh-TW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167" y="3348729"/>
            <a:ext cx="164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 mL/min</a:t>
            </a:r>
            <a:endParaRPr lang="zh-TW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573" y="4474346"/>
            <a:ext cx="173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 mL/min</a:t>
            </a:r>
            <a:endParaRPr lang="zh-TW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大括弧 9"/>
          <p:cNvSpPr/>
          <p:nvPr/>
        </p:nvSpPr>
        <p:spPr>
          <a:xfrm>
            <a:off x="9672124" y="2668578"/>
            <a:ext cx="202847" cy="6801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右大括弧 23"/>
          <p:cNvSpPr/>
          <p:nvPr/>
        </p:nvSpPr>
        <p:spPr>
          <a:xfrm>
            <a:off x="9660515" y="4575948"/>
            <a:ext cx="184639" cy="1098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右大括弧 24"/>
          <p:cNvSpPr/>
          <p:nvPr/>
        </p:nvSpPr>
        <p:spPr>
          <a:xfrm>
            <a:off x="9657195" y="3450804"/>
            <a:ext cx="202847" cy="1066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988762" y="2900847"/>
            <a:ext cx="209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WHSV</a:t>
            </a:r>
            <a:r>
              <a:rPr lang="en-US" altLang="zh-TW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0.0435 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169965" y="2492516"/>
            <a:ext cx="1487230" cy="335686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988762" y="4975811"/>
            <a:ext cx="2222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WHSV</a:t>
            </a:r>
            <a:r>
              <a:rPr lang="en-US" altLang="zh-TW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0.0227 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988762" y="3832394"/>
            <a:ext cx="219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WHSV</a:t>
            </a:r>
            <a:r>
              <a:rPr lang="en-US" altLang="zh-TW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0.0300 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5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3746639" y="331304"/>
            <a:ext cx="4926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 </a:t>
            </a:r>
            <a:r>
              <a:rPr lang="en-US" altLang="zh-TW" sz="3200" dirty="0"/>
              <a:t>- </a:t>
            </a:r>
            <a:r>
              <a:rPr lang="zh-TW" altLang="en-US" sz="3200" dirty="0"/>
              <a:t>轉化率</a:t>
            </a:r>
            <a:r>
              <a:rPr lang="en-US" altLang="zh-TW" sz="3200" dirty="0"/>
              <a:t>X</a:t>
            </a:r>
            <a:r>
              <a:rPr lang="zh-TW" altLang="en-US" sz="3200" dirty="0"/>
              <a:t>的計算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96000" y="1355213"/>
            <a:ext cx="1080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對於每組流量變換之前，皆等待</a:t>
            </a:r>
            <a:r>
              <a:rPr lang="en-US" altLang="zh-TW" sz="2200" dirty="0"/>
              <a:t>10</a:t>
            </a:r>
            <a:r>
              <a:rPr lang="zh-TW" altLang="en-US" sz="2200" dirty="0"/>
              <a:t>分鐘，產物皆收集</a:t>
            </a:r>
            <a:r>
              <a:rPr lang="en-US" altLang="zh-TW" sz="2200" dirty="0"/>
              <a:t>0.5 </a:t>
            </a:r>
            <a:r>
              <a:rPr lang="el-GR" altLang="zh-TW" sz="2200" dirty="0"/>
              <a:t>μ</a:t>
            </a:r>
            <a:r>
              <a:rPr lang="en-US" altLang="zh-TW" sz="2200" dirty="0"/>
              <a:t>L</a:t>
            </a:r>
            <a:r>
              <a:rPr lang="zh-TW" altLang="en-US" sz="2200" dirty="0"/>
              <a:t>，稀釋</a:t>
            </a:r>
            <a:r>
              <a:rPr lang="en-US" altLang="zh-TW" sz="2200" dirty="0"/>
              <a:t>2</a:t>
            </a:r>
            <a:r>
              <a:rPr lang="zh-TW" altLang="en-US" sz="2200" dirty="0"/>
              <a:t>倍，收集</a:t>
            </a:r>
            <a:r>
              <a:rPr lang="en-US" altLang="zh-TW" sz="2200" dirty="0"/>
              <a:t>1</a:t>
            </a:r>
            <a:r>
              <a:rPr lang="zh-TW" altLang="en-US" sz="2200" dirty="0"/>
              <a:t>分鐘</a:t>
            </a:r>
            <a:endParaRPr lang="en-US" altLang="zh-TW" sz="2200" dirty="0"/>
          </a:p>
        </p:txBody>
      </p:sp>
      <p:pic>
        <p:nvPicPr>
          <p:cNvPr id="18" name="圖片 17"/>
          <p:cNvPicPr/>
          <p:nvPr/>
        </p:nvPicPr>
        <p:blipFill rotWithShape="1">
          <a:blip r:embed="rId2"/>
          <a:srcRect l="21007" t="17495" r="1783" b="23764"/>
          <a:stretch/>
        </p:blipFill>
        <p:spPr bwMode="auto">
          <a:xfrm>
            <a:off x="696000" y="1966940"/>
            <a:ext cx="7146453" cy="34873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51753" y="5473118"/>
            <a:ext cx="7190700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我們只取前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peak</a:t>
            </a:r>
            <a:r>
              <a:rPr lang="zh-TW" altLang="en-US" dirty="0"/>
              <a:t>算轉化率，原因有二 </a:t>
            </a:r>
            <a:r>
              <a:rPr lang="en-US" altLang="zh-TW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1. </a:t>
            </a:r>
            <a:r>
              <a:rPr lang="zh-TW" altLang="en-US" dirty="0"/>
              <a:t>不確定第三個</a:t>
            </a:r>
            <a:r>
              <a:rPr lang="en-US" altLang="zh-TW" dirty="0"/>
              <a:t>peak</a:t>
            </a:r>
            <a:r>
              <a:rPr lang="zh-TW" altLang="en-US" dirty="0"/>
              <a:t>是不是</a:t>
            </a:r>
            <a:r>
              <a:rPr lang="en-US" altLang="zh-TW" dirty="0"/>
              <a:t>MIBK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未打標準品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2.</a:t>
            </a:r>
            <a:r>
              <a:rPr lang="zh-TW" altLang="en-US" dirty="0"/>
              <a:t>有些圖沒有第三個</a:t>
            </a:r>
            <a:r>
              <a:rPr lang="en-US" altLang="zh-TW" dirty="0"/>
              <a:t>peak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不穩定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978346"/>
              </p:ext>
            </p:extLst>
          </p:nvPr>
        </p:nvGraphicFramePr>
        <p:xfrm>
          <a:off x="8287818" y="2006083"/>
          <a:ext cx="3388764" cy="1813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9234">
                  <a:extLst>
                    <a:ext uri="{9D8B030D-6E8A-4147-A177-3AD203B41FA5}">
                      <a16:colId xmlns:a16="http://schemas.microsoft.com/office/drawing/2014/main" val="1497274473"/>
                    </a:ext>
                  </a:extLst>
                </a:gridCol>
                <a:gridCol w="1709530">
                  <a:extLst>
                    <a:ext uri="{9D8B030D-6E8A-4147-A177-3AD203B41FA5}">
                      <a16:colId xmlns:a16="http://schemas.microsoft.com/office/drawing/2014/main" val="2098410984"/>
                    </a:ext>
                  </a:extLst>
                </a:gridCol>
              </a:tblGrid>
              <a:tr h="496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流量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(mL/min)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(%)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120396"/>
                  </a:ext>
                </a:extLst>
              </a:tr>
              <a:tr h="4389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5.67 ~ 6.09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807830"/>
                  </a:ext>
                </a:extLst>
              </a:tr>
              <a:tr h="4389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3.18 ~ 4.25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905961"/>
                  </a:ext>
                </a:extLst>
              </a:tr>
              <a:tr h="4389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1.36 ~ 1.80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01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504465" y="34448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轉化率與時間關係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BC0EAC-9E18-4DCA-91DA-30FE5B82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B2A470C-6392-4462-B296-CFB7B2C32504}"/>
                  </a:ext>
                </a:extLst>
              </p:cNvPr>
              <p:cNvSpPr txBox="1"/>
              <p:nvPr/>
            </p:nvSpPr>
            <p:spPr>
              <a:xfrm>
                <a:off x="7149812" y="1824829"/>
                <a:ext cx="4754828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TW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轉化率</a:t>
                </a:r>
                <a:r>
                  <a:rPr lang="zh-TW" altLang="en-US" sz="2400" dirty="0"/>
                  <a:t>隨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時間增加</a:t>
                </a:r>
                <a:r>
                  <a:rPr lang="zh-TW" altLang="en-US" sz="2400" dirty="0"/>
                  <a:t>而</a:t>
                </a:r>
                <a:r>
                  <a:rPr lang="zh-TW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下降</a:t>
                </a:r>
                <a:endParaRPr lang="en-US" altLang="zh-TW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zh-TW" altLang="en-US" sz="2400" dirty="0"/>
                  <a:t>　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zh-TW" altLang="en-US" sz="2400" dirty="0"/>
                  <a:t> 時間增加，觸媒上活化位逐漸</a:t>
                </a:r>
                <a:endParaRPr lang="en-US" altLang="zh-TW" sz="2400" dirty="0"/>
              </a:p>
              <a:p>
                <a:r>
                  <a:rPr lang="zh-TW" altLang="en-US" sz="2400" dirty="0"/>
                  <a:t>　被佔據而數量減少</a:t>
                </a:r>
                <a:endParaRPr lang="en-US" altLang="zh-TW" sz="2400" dirty="0"/>
              </a:p>
              <a:p>
                <a:endParaRPr lang="en-US" altLang="zh-TW" sz="10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zh-TW" altLang="en-US" sz="2400" dirty="0"/>
                  <a:t>流量越高，轉化率越低</a:t>
                </a:r>
                <a:endParaRPr lang="en-US" altLang="zh-TW" sz="2400" dirty="0"/>
              </a:p>
              <a:p>
                <a:r>
                  <a:rPr lang="zh-TW" altLang="en-US" sz="2400" b="0" dirty="0"/>
                  <a:t>　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zh-TW" altLang="en-US" sz="2400" dirty="0"/>
                  <a:t>流速變快，滯留時間減少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B2A470C-6392-4462-B296-CFB7B2C32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12" y="1824829"/>
                <a:ext cx="4754828" cy="2092881"/>
              </a:xfrm>
              <a:prstGeom prst="rect">
                <a:avLst/>
              </a:prstGeom>
              <a:blipFill>
                <a:blip r:embed="rId2"/>
                <a:stretch>
                  <a:fillRect l="-1795" t="-2326" r="-1026" b="-5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8792D9C-9510-4740-8B48-571390451001}"/>
                  </a:ext>
                </a:extLst>
              </p:cNvPr>
              <p:cNvSpPr txBox="1"/>
              <p:nvPr/>
            </p:nvSpPr>
            <p:spPr>
              <a:xfrm>
                <a:off x="8030527" y="4277565"/>
                <a:ext cx="2993398" cy="2076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Design eqn. of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PBR,</a:t>
                </a:r>
              </a:p>
              <a:p>
                <a:endParaRPr lang="en-US" altLang="zh-TW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zh-TW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TW" sz="2400" dirty="0"/>
              </a:p>
              <a:p>
                <a:r>
                  <a:rPr lang="zh-TW" altLang="en-US" sz="2400" dirty="0"/>
                  <a:t> 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8792D9C-9510-4740-8B48-57139045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527" y="4277565"/>
                <a:ext cx="2993398" cy="2076722"/>
              </a:xfrm>
              <a:prstGeom prst="rect">
                <a:avLst/>
              </a:prstGeom>
              <a:blipFill>
                <a:blip r:embed="rId3"/>
                <a:stretch>
                  <a:fillRect l="-6110" t="-4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A1FFC65E-07FD-4744-BE88-8D32BED5C46A}"/>
              </a:ext>
            </a:extLst>
          </p:cNvPr>
          <p:cNvGrpSpPr/>
          <p:nvPr/>
        </p:nvGrpSpPr>
        <p:grpSpPr>
          <a:xfrm>
            <a:off x="912817" y="1943692"/>
            <a:ext cx="5653133" cy="3932261"/>
            <a:chOff x="651753" y="2207480"/>
            <a:chExt cx="5653133" cy="3932261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6925C5-4D26-4C31-9B11-7665D8E2E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753" y="2207480"/>
              <a:ext cx="5627096" cy="3932261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DAC6628A-1E77-4B9A-81B7-DC2D2BF0A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1785"/>
            <a:stretch/>
          </p:blipFill>
          <p:spPr>
            <a:xfrm>
              <a:off x="5830086" y="2207480"/>
              <a:ext cx="474800" cy="3932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16A40-1091-42C6-A52B-47585EC1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DD6677-F187-486E-8B16-DB58D8C74D5A}"/>
              </a:ext>
            </a:extLst>
          </p:cNvPr>
          <p:cNvSpPr txBox="1"/>
          <p:nvPr/>
        </p:nvSpPr>
        <p:spPr>
          <a:xfrm>
            <a:off x="3840511" y="316123"/>
            <a:ext cx="4510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WHSV</a:t>
            </a:r>
            <a:r>
              <a:rPr lang="en-US" altLang="zh-TW" sz="3200" baseline="30000" dirty="0"/>
              <a:t>-1</a:t>
            </a:r>
            <a:r>
              <a:rPr lang="zh-TW" altLang="en-US" sz="3200" dirty="0"/>
              <a:t>與反應級數討論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7243DD0-E919-4FCC-9A67-F6083340E8CE}"/>
                  </a:ext>
                </a:extLst>
              </p:cNvPr>
              <p:cNvSpPr/>
              <p:nvPr/>
            </p:nvSpPr>
            <p:spPr>
              <a:xfrm>
                <a:off x="838200" y="1390682"/>
                <a:ext cx="5143268" cy="508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Design equation of PBR: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𝑊𝐻𝑆𝑉</m:t>
                          </m:r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TW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altLang="zh-TW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TW" dirty="0">
                  <a:solidFill>
                    <a:prstClr val="black"/>
                  </a:solidFill>
                </a:endParaRPr>
              </a:p>
              <a:p>
                <a:endParaRPr lang="en-US" altLang="zh-TW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sz="2000" dirty="0"/>
                  <a:t>Zero</a:t>
                </a:r>
                <a:r>
                  <a:rPr lang="en-US" altLang="zh-TW" sz="2000" b="0" dirty="0"/>
                  <a:t> order reaction: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𝑊𝐻𝑆𝑉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US" altLang="zh-TW" sz="2000" b="0" dirty="0"/>
                  <a:t>First order reaction:</a:t>
                </a:r>
              </a:p>
              <a:p>
                <a:pPr marL="342900" indent="-342900">
                  <a:buFont typeface="+mj-lt"/>
                  <a:buAutoNum type="arabicPeriod" startAt="2"/>
                </a:pPr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𝑊𝐻𝑆𝑉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𝑊𝐻𝑆𝑉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7243DD0-E919-4FCC-9A67-F6083340E8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0682"/>
                <a:ext cx="5143268" cy="5081776"/>
              </a:xfrm>
              <a:prstGeom prst="rect">
                <a:avLst/>
              </a:prstGeom>
              <a:blipFill>
                <a:blip r:embed="rId3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1F2A2B-12F6-43D2-93E7-1904101B8AD1}"/>
                  </a:ext>
                </a:extLst>
              </p:cNvPr>
              <p:cNvSpPr/>
              <p:nvPr/>
            </p:nvSpPr>
            <p:spPr>
              <a:xfrm>
                <a:off x="6413369" y="2713855"/>
                <a:ext cx="5388990" cy="2128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zh-TW" dirty="0"/>
                  <a:t>Second order reaction:</a:t>
                </a:r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𝑊𝐻𝑆𝑉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𝑊𝐻𝑆𝑉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1F2A2B-12F6-43D2-93E7-1904101B8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69" y="2713855"/>
                <a:ext cx="5388990" cy="2128916"/>
              </a:xfrm>
              <a:prstGeom prst="rect">
                <a:avLst/>
              </a:prstGeom>
              <a:blipFill>
                <a:blip r:embed="rId4"/>
                <a:stretch>
                  <a:fillRect l="-679" t="-14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D0DF4945-0BBA-4EE9-8FC2-9B2A2B4E1D6B}"/>
              </a:ext>
            </a:extLst>
          </p:cNvPr>
          <p:cNvSpPr/>
          <p:nvPr/>
        </p:nvSpPr>
        <p:spPr>
          <a:xfrm>
            <a:off x="1727006" y="1904214"/>
            <a:ext cx="1016193" cy="696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656DFF-3AAF-44E7-8B58-AD432B183234}"/>
              </a:ext>
            </a:extLst>
          </p:cNvPr>
          <p:cNvSpPr/>
          <p:nvPr/>
        </p:nvSpPr>
        <p:spPr>
          <a:xfrm>
            <a:off x="3929252" y="1904214"/>
            <a:ext cx="1095234" cy="696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DCF6881-2B73-436C-B610-4D5062EA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D52BEE7-4D72-4C3B-8659-FCDC43A08DFF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27850B-795D-46D9-8DA7-A6D79E31D568}"/>
              </a:ext>
            </a:extLst>
          </p:cNvPr>
          <p:cNvSpPr txBox="1"/>
          <p:nvPr/>
        </p:nvSpPr>
        <p:spPr>
          <a:xfrm>
            <a:off x="3840511" y="410162"/>
            <a:ext cx="4510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WHSV</a:t>
            </a:r>
            <a:r>
              <a:rPr lang="en-US" altLang="zh-TW" sz="3200" baseline="30000" dirty="0"/>
              <a:t>-1</a:t>
            </a:r>
            <a:r>
              <a:rPr lang="zh-TW" altLang="en-US" sz="3200" dirty="0"/>
              <a:t>與反應級數討論</a:t>
            </a: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500CE908-54E2-44EB-A20C-09E3B6222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811792"/>
              </p:ext>
            </p:extLst>
          </p:nvPr>
        </p:nvGraphicFramePr>
        <p:xfrm>
          <a:off x="792511" y="2234978"/>
          <a:ext cx="6178485" cy="424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9404776-DBA3-47D6-ACBC-879E4F4E9E9F}"/>
              </a:ext>
            </a:extLst>
          </p:cNvPr>
          <p:cNvSpPr/>
          <p:nvPr/>
        </p:nvSpPr>
        <p:spPr>
          <a:xfrm>
            <a:off x="696000" y="141774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Zero order reaction: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7B08EE1-681A-46FD-860B-EE6CB0D9C264}"/>
                  </a:ext>
                </a:extLst>
              </p:cNvPr>
              <p:cNvSpPr txBox="1"/>
              <p:nvPr/>
            </p:nvSpPr>
            <p:spPr>
              <a:xfrm>
                <a:off x="7686772" y="4182391"/>
                <a:ext cx="3172856" cy="1231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400" dirty="0"/>
                  <a:t> 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i="0" dirty="0" smtClean="0">
                            <a:latin typeface="Cambria Math" panose="02040503050406030204" pitchFamily="18" charset="0"/>
                          </a:rPr>
                          <m:t>WHSV</m:t>
                        </m:r>
                      </m:den>
                    </m:f>
                  </m:oMath>
                </a14:m>
                <a:r>
                  <a:rPr lang="zh-TW" altLang="en-US" sz="2400" dirty="0"/>
                  <a:t> 呈正相關</a:t>
                </a:r>
                <a:endParaRPr lang="en-US" altLang="zh-TW" sz="24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R</a:t>
                </a:r>
                <a:r>
                  <a:rPr lang="en-US" altLang="zh-TW" sz="2000" baseline="30000" dirty="0"/>
                  <a:t>2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=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0.9775</a:t>
                </a:r>
                <a:r>
                  <a:rPr lang="zh-TW" altLang="en-US" sz="2000" dirty="0"/>
                  <a:t>，高度正相關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7B08EE1-681A-46FD-860B-EE6CB0D9C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772" y="4182391"/>
                <a:ext cx="3172856" cy="1231940"/>
              </a:xfrm>
              <a:prstGeom prst="rect">
                <a:avLst/>
              </a:prstGeom>
              <a:blipFill>
                <a:blip r:embed="rId3"/>
                <a:stretch>
                  <a:fillRect l="-2115" r="-1923" b="-79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69571A5-D3DB-4ABF-B679-6ED397F8C42F}"/>
                  </a:ext>
                </a:extLst>
              </p:cNvPr>
              <p:cNvSpPr/>
              <p:nvPr/>
            </p:nvSpPr>
            <p:spPr>
              <a:xfrm>
                <a:off x="3451936" y="1296643"/>
                <a:ext cx="2385456" cy="670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𝑊𝐻𝑆𝑉</m:t>
                          </m:r>
                        </m:den>
                      </m:f>
                    </m:oMath>
                  </m:oMathPara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69571A5-D3DB-4ABF-B679-6ED397F8C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36" y="1296643"/>
                <a:ext cx="2385456" cy="67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55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BC0EAC-9E18-4DCA-91DA-30FE5B82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A55D90-AAAD-4B37-AAA7-4EFE18ACECCA}"/>
              </a:ext>
            </a:extLst>
          </p:cNvPr>
          <p:cNvSpPr/>
          <p:nvPr/>
        </p:nvSpPr>
        <p:spPr>
          <a:xfrm>
            <a:off x="696000" y="1426935"/>
            <a:ext cx="3199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TW" sz="2400" dirty="0"/>
              <a:t>First order reaction:</a:t>
            </a:r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48D7F922-4A8F-435E-869C-D27CCBE56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474295"/>
              </p:ext>
            </p:extLst>
          </p:nvPr>
        </p:nvGraphicFramePr>
        <p:xfrm>
          <a:off x="893963" y="2227636"/>
          <a:ext cx="6058782" cy="4220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E6C882-58B8-4889-BA20-0B207CEC43AC}"/>
                  </a:ext>
                </a:extLst>
              </p:cNvPr>
              <p:cNvSpPr/>
              <p:nvPr/>
            </p:nvSpPr>
            <p:spPr>
              <a:xfrm>
                <a:off x="4053297" y="1295201"/>
                <a:ext cx="3090398" cy="722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𝑊𝐻𝑆𝑉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E6C882-58B8-4889-BA20-0B207CEC4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297" y="1295201"/>
                <a:ext cx="3090398" cy="722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1245549-77AE-470F-A91F-F86A5BC03212}"/>
                  </a:ext>
                </a:extLst>
              </p:cNvPr>
              <p:cNvSpPr txBox="1"/>
              <p:nvPr/>
            </p:nvSpPr>
            <p:spPr>
              <a:xfrm>
                <a:off x="7560312" y="4075386"/>
                <a:ext cx="4107728" cy="1260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TW" altLang="en-US" sz="2400" dirty="0"/>
                  <a:t> 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WHSV</m:t>
                        </m:r>
                      </m:den>
                    </m:f>
                  </m:oMath>
                </a14:m>
                <a:r>
                  <a:rPr lang="zh-TW" altLang="en-US" sz="2400" dirty="0"/>
                  <a:t> 呈正相關</a:t>
                </a:r>
                <a:endParaRPr lang="en-US" altLang="zh-TW" sz="24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R</a:t>
                </a:r>
                <a:r>
                  <a:rPr lang="en-US" altLang="zh-TW" sz="2000" baseline="30000" dirty="0"/>
                  <a:t>2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=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0.9794</a:t>
                </a:r>
                <a:r>
                  <a:rPr lang="zh-TW" altLang="en-US" sz="2000" dirty="0"/>
                  <a:t>，高度正相關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1245549-77AE-470F-A91F-F86A5BC03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2" y="4075386"/>
                <a:ext cx="4107728" cy="1260602"/>
              </a:xfrm>
              <a:prstGeom prst="rect">
                <a:avLst/>
              </a:prstGeom>
              <a:blipFill>
                <a:blip r:embed="rId4"/>
                <a:stretch>
                  <a:fillRect l="-1484" r="-1335" b="-82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54D1D0D4-8B08-4819-B9A9-FA21E35AE462}"/>
              </a:ext>
            </a:extLst>
          </p:cNvPr>
          <p:cNvSpPr txBox="1"/>
          <p:nvPr/>
        </p:nvSpPr>
        <p:spPr>
          <a:xfrm>
            <a:off x="3840511" y="410162"/>
            <a:ext cx="4510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WHSV</a:t>
            </a:r>
            <a:r>
              <a:rPr lang="en-US" altLang="zh-TW" sz="3200" baseline="30000" dirty="0"/>
              <a:t>-1</a:t>
            </a:r>
            <a:r>
              <a:rPr lang="zh-TW" altLang="en-US" sz="3200" dirty="0"/>
              <a:t>與反應級數討論</a:t>
            </a:r>
          </a:p>
        </p:txBody>
      </p:sp>
    </p:spTree>
    <p:extLst>
      <p:ext uri="{BB962C8B-B14F-4D97-AF65-F5344CB8AC3E}">
        <p14:creationId xmlns:p14="http://schemas.microsoft.com/office/powerpoint/2010/main" val="5977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1096</Words>
  <Application>Microsoft Office PowerPoint</Application>
  <PresentationFormat>寬螢幕</PresentationFormat>
  <Paragraphs>245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實驗七　異丙醇脫氫 2020.11.05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yabe01125@gmail.com</dc:creator>
  <cp:lastModifiedBy>yu</cp:lastModifiedBy>
  <cp:revision>121</cp:revision>
  <dcterms:created xsi:type="dcterms:W3CDTF">2020-10-16T08:32:57Z</dcterms:created>
  <dcterms:modified xsi:type="dcterms:W3CDTF">2020-11-05T07:04:26Z</dcterms:modified>
</cp:coreProperties>
</file>